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28"/>
  </p:notesMasterIdLst>
  <p:handoutMasterIdLst>
    <p:handoutMasterId r:id="rId29"/>
  </p:handoutMasterIdLst>
  <p:sldIdLst>
    <p:sldId id="256" r:id="rId2"/>
    <p:sldId id="323" r:id="rId3"/>
    <p:sldId id="325" r:id="rId4"/>
    <p:sldId id="326" r:id="rId5"/>
    <p:sldId id="327" r:id="rId6"/>
    <p:sldId id="304" r:id="rId7"/>
    <p:sldId id="307" r:id="rId8"/>
    <p:sldId id="306" r:id="rId9"/>
    <p:sldId id="309" r:id="rId10"/>
    <p:sldId id="305" r:id="rId11"/>
    <p:sldId id="291" r:id="rId12"/>
    <p:sldId id="272" r:id="rId13"/>
    <p:sldId id="321" r:id="rId14"/>
    <p:sldId id="324" r:id="rId15"/>
    <p:sldId id="317" r:id="rId16"/>
    <p:sldId id="273" r:id="rId17"/>
    <p:sldId id="274" r:id="rId18"/>
    <p:sldId id="275" r:id="rId19"/>
    <p:sldId id="276" r:id="rId20"/>
    <p:sldId id="322" r:id="rId21"/>
    <p:sldId id="278" r:id="rId22"/>
    <p:sldId id="280" r:id="rId23"/>
    <p:sldId id="281" r:id="rId24"/>
    <p:sldId id="282" r:id="rId25"/>
    <p:sldId id="283" r:id="rId26"/>
    <p:sldId id="320" r:id="rId27"/>
  </p:sldIdLst>
  <p:sldSz cx="9144000" cy="6858000" type="screen4x3"/>
  <p:notesSz cx="6881813" cy="9710738"/>
  <p:defaultTextStyle>
    <a:defPPr>
      <a:defRPr lang="en-CA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3300"/>
    <a:srgbClr val="FFFF00"/>
    <a:srgbClr val="003399"/>
    <a:srgbClr val="336699"/>
    <a:srgbClr val="008080"/>
    <a:srgbClr val="009999"/>
    <a:srgbClr val="FF99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0" autoAdjust="0"/>
    <p:restoredTop sz="94660" autoAdjust="0"/>
  </p:normalViewPr>
  <p:slideViewPr>
    <p:cSldViewPr>
      <p:cViewPr varScale="1">
        <p:scale>
          <a:sx n="92" d="100"/>
          <a:sy n="92" d="100"/>
        </p:scale>
        <p:origin x="942" y="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30" d="100"/>
        <a:sy n="130" d="100"/>
      </p:scale>
      <p:origin x="0" y="-335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026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291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t" anchorCtr="0" compatLnSpc="1">
            <a:prstTxWarp prst="textNoShape">
              <a:avLst/>
            </a:prstTxWarp>
          </a:bodyPr>
          <a:lstStyle>
            <a:lvl1pPr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1" name="Rectangle 1027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900488" y="0"/>
            <a:ext cx="29813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t" anchorCtr="0" compatLnSpc="1">
            <a:prstTxWarp prst="textNoShape">
              <a:avLst/>
            </a:prstTxWarp>
          </a:bodyPr>
          <a:lstStyle>
            <a:lvl1pPr algn="r"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7412" name="Rectangle 1028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24963"/>
            <a:ext cx="298291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b" anchorCtr="0" compatLnSpc="1">
            <a:prstTxWarp prst="textNoShape">
              <a:avLst/>
            </a:prstTxWarp>
          </a:bodyPr>
          <a:lstStyle>
            <a:lvl1pPr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r>
              <a:rPr lang="en-CA"/>
              <a:t>Individuals, Groups, and Society</a:t>
            </a:r>
          </a:p>
        </p:txBody>
      </p:sp>
      <p:sp>
        <p:nvSpPr>
          <p:cNvPr id="17413" name="Rectangle 1029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900488" y="9224963"/>
            <a:ext cx="29813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b" anchorCtr="0" compatLnSpc="1">
            <a:prstTxWarp prst="textNoShape">
              <a:avLst/>
            </a:prstTxWarp>
          </a:bodyPr>
          <a:lstStyle>
            <a:lvl1pPr algn="r" defTabSz="947738" eaLnBrk="0" hangingPunct="0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D5F73C5B-E5F9-47BA-A207-E9267C9DE026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413373608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8291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t" anchorCtr="0" compatLnSpc="1">
            <a:prstTxWarp prst="textNoShape">
              <a:avLst/>
            </a:prstTxWarp>
          </a:bodyPr>
          <a:lstStyle>
            <a:lvl1pPr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900488" y="0"/>
            <a:ext cx="29813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t" anchorCtr="0" compatLnSpc="1">
            <a:prstTxWarp prst="textNoShape">
              <a:avLst/>
            </a:prstTxWarp>
          </a:bodyPr>
          <a:lstStyle>
            <a:lvl1pPr algn="r"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012825" y="728663"/>
            <a:ext cx="4857750" cy="364172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5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17575" y="4613275"/>
            <a:ext cx="5046663" cy="436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CA" noProof="0"/>
              <a:t>Click to edit Master text styles</a:t>
            </a:r>
          </a:p>
          <a:p>
            <a:pPr lvl="1"/>
            <a:r>
              <a:rPr lang="en-CA" noProof="0"/>
              <a:t>Second level</a:t>
            </a:r>
          </a:p>
          <a:p>
            <a:pPr lvl="2"/>
            <a:r>
              <a:rPr lang="en-CA" noProof="0"/>
              <a:t>Third level</a:t>
            </a:r>
          </a:p>
          <a:p>
            <a:pPr lvl="3"/>
            <a:r>
              <a:rPr lang="en-CA" noProof="0"/>
              <a:t>Fourth level</a:t>
            </a:r>
          </a:p>
          <a:p>
            <a:pPr lvl="4"/>
            <a:r>
              <a:rPr lang="en-CA" noProof="0"/>
              <a:t>Fifth level</a:t>
            </a:r>
          </a:p>
        </p:txBody>
      </p:sp>
      <p:sp>
        <p:nvSpPr>
          <p:cNvPr id="15366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24963"/>
            <a:ext cx="2982913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b" anchorCtr="0" compatLnSpc="1">
            <a:prstTxWarp prst="textNoShape">
              <a:avLst/>
            </a:prstTxWarp>
          </a:bodyPr>
          <a:lstStyle>
            <a:lvl1pPr defTabSz="947738" eaLnBrk="0" hangingPunct="0">
              <a:defRPr sz="1200">
                <a:latin typeface="Times New Roman" pitchFamily="18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7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900488" y="9224963"/>
            <a:ext cx="2981325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4814" tIns="47407" rIns="94814" bIns="47407" numCol="1" anchor="b" anchorCtr="0" compatLnSpc="1">
            <a:prstTxWarp prst="textNoShape">
              <a:avLst/>
            </a:prstTxWarp>
          </a:bodyPr>
          <a:lstStyle>
            <a:lvl1pPr algn="r" defTabSz="947738" eaLnBrk="0" hangingPunct="0">
              <a:defRPr sz="1200">
                <a:latin typeface="Times New Roman" panose="02020603050405020304" pitchFamily="18" charset="0"/>
              </a:defRPr>
            </a:lvl1pPr>
          </a:lstStyle>
          <a:p>
            <a:pPr>
              <a:defRPr/>
            </a:pPr>
            <a:fld id="{6CFC086D-DDAF-492E-89B5-69D71269242D}" type="slidenum">
              <a:rPr lang="en-CA"/>
              <a:pPr>
                <a:defRPr/>
              </a:pPr>
              <a:t>‹#›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3309646934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88E7AAF-5953-4A89-BC05-C3EF8E7B1561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8253390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6580012-09A2-41A0-94C4-A7C6BA251DDF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6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27678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1024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24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FD21871F-9B90-4682-AA9F-446C11553D65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7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80351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122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22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0C244A6-51D2-4402-A9D2-D759AEA503CC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8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877721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143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43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A20E969E-CE77-4C9F-8106-312BF10D9BBA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9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9963948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1638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38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7BDDDFD9-03EB-46FC-9FA1-B171E1FC636D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10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040712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6A3EBF4-ED0C-4CFA-9860-D5B949855B91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11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19082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533DA4AD-DCFC-49C9-A6B9-BAF12EC8366C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12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46259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014413" y="728663"/>
            <a:ext cx="4854575" cy="3641725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6CFC086D-DDAF-492E-89B5-69D71269242D}" type="slidenum">
              <a:rPr lang="en-CA" smtClean="0"/>
              <a:pPr>
                <a:defRPr/>
              </a:pPr>
              <a:t>14</a:t>
            </a:fld>
            <a:endParaRPr lang="en-CA"/>
          </a:p>
        </p:txBody>
      </p:sp>
    </p:spTree>
    <p:extLst>
      <p:ext uri="{BB962C8B-B14F-4D97-AF65-F5344CB8AC3E}">
        <p14:creationId xmlns:p14="http://schemas.microsoft.com/office/powerpoint/2010/main" val="2719361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2355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FE59BBB-394D-4FC2-BF4B-7AF2F61637EE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15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157076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49A5585-FF56-4540-A3C8-17E9BF1FA026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16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132228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2765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3EF059-8DA9-4F92-A2C0-1E84782B5080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17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07998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2969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970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E57714A4-5B9F-47E5-8B66-692B25A08F27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18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920315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174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7B8322B-7CD5-45B1-93AD-39EA4D216E6F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19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6819656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3481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2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DEA0377F-F204-4F70-8712-DAEFF4D95B74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21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2450189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8DF2B330-6B84-448D-8656-399FC9388C34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22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40725636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3891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891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094DE3D5-8166-49D3-AD41-185803A9225C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23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0590387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4096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096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1B4537B0-B296-4D42-9989-640D2AFB5F65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24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194596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1014413" y="728663"/>
            <a:ext cx="4854575" cy="3641725"/>
          </a:xfrm>
          <a:ln/>
        </p:spPr>
      </p:sp>
      <p:sp>
        <p:nvSpPr>
          <p:cNvPr id="4301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301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defTabSz="9477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defTabSz="9477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BD32DAB3-BAD2-4FA7-85EC-4A1FA09FA6D0}" type="slidenum">
              <a:rPr kumimoji="0" lang="en-CA" smtClean="0">
                <a:latin typeface="Times New Roman" panose="02020603050405020304" pitchFamily="18" charset="0"/>
              </a:rPr>
              <a:pPr>
                <a:spcBef>
                  <a:spcPct val="0"/>
                </a:spcBef>
              </a:pPr>
              <a:t>25</a:t>
            </a:fld>
            <a:endParaRPr kumimoji="0" lang="en-CA">
              <a:latin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000107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6350" y="20638"/>
            <a:ext cx="9144000" cy="6858000"/>
            <a:chOff x="0" y="0"/>
            <a:chExt cx="5760" cy="4320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</p:grpSp>
      <p:sp>
        <p:nvSpPr>
          <p:cNvPr id="7" name="Freeform 5"/>
          <p:cNvSpPr>
            <a:spLocks/>
          </p:cNvSpPr>
          <p:nvPr/>
        </p:nvSpPr>
        <p:spPr bwMode="hidden">
          <a:xfrm>
            <a:off x="6242050" y="626903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8" name="Group 6"/>
          <p:cNvGrpSpPr>
            <a:grpSpLocks/>
          </p:cNvGrpSpPr>
          <p:nvPr/>
        </p:nvGrpSpPr>
        <p:grpSpPr bwMode="auto">
          <a:xfrm>
            <a:off x="-1588" y="6034088"/>
            <a:ext cx="7845426" cy="850900"/>
            <a:chOff x="0" y="3792"/>
            <a:chExt cx="4942" cy="536"/>
          </a:xfrm>
        </p:grpSpPr>
        <p:sp>
          <p:nvSpPr>
            <p:cNvPr id="9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  <p:grpSp>
          <p:nvGrpSpPr>
            <p:cNvPr id="10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6" cy="536"/>
              <a:chOff x="2486" y="3792"/>
              <a:chExt cx="2456" cy="536"/>
            </a:xfrm>
          </p:grpSpPr>
          <p:sp>
            <p:nvSpPr>
              <p:cNvPr id="12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4" cy="529"/>
              </a:xfrm>
              <a:custGeom>
                <a:avLst/>
                <a:gdLst>
                  <a:gd name="T0" fmla="*/ 636 w 994"/>
                  <a:gd name="T1" fmla="*/ 373 h 529"/>
                  <a:gd name="T2" fmla="*/ 495 w 994"/>
                  <a:gd name="T3" fmla="*/ 370 h 529"/>
                  <a:gd name="T4" fmla="*/ 280 w 994"/>
                  <a:gd name="T5" fmla="*/ 249 h 529"/>
                  <a:gd name="T6" fmla="*/ 127 w 994"/>
                  <a:gd name="T7" fmla="*/ 66 h 529"/>
                  <a:gd name="T8" fmla="*/ 0 w 994"/>
                  <a:gd name="T9" fmla="*/ 0 h 529"/>
                  <a:gd name="T10" fmla="*/ 22 w 994"/>
                  <a:gd name="T11" fmla="*/ 26 h 529"/>
                  <a:gd name="T12" fmla="*/ 0 w 994"/>
                  <a:gd name="T13" fmla="*/ 65 h 529"/>
                  <a:gd name="T14" fmla="*/ 30 w 994"/>
                  <a:gd name="T15" fmla="*/ 119 h 529"/>
                  <a:gd name="T16" fmla="*/ 75 w 994"/>
                  <a:gd name="T17" fmla="*/ 243 h 529"/>
                  <a:gd name="T18" fmla="*/ 45 w 994"/>
                  <a:gd name="T19" fmla="*/ 422 h 529"/>
                  <a:gd name="T20" fmla="*/ 200 w 994"/>
                  <a:gd name="T21" fmla="*/ 329 h 529"/>
                  <a:gd name="T22" fmla="*/ 592 w 994"/>
                  <a:gd name="T23" fmla="*/ 527 h 529"/>
                  <a:gd name="T24" fmla="*/ 994 w 994"/>
                  <a:gd name="T25" fmla="*/ 529 h 529"/>
                  <a:gd name="T26" fmla="*/ 828 w 994"/>
                  <a:gd name="T27" fmla="*/ 473 h 529"/>
                  <a:gd name="T28" fmla="*/ 636 w 994"/>
                  <a:gd name="T29" fmla="*/ 373 h 529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4" h="529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592" y="527"/>
                    </a:lnTo>
                    <a:lnTo>
                      <a:pt x="994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1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</p:grpSp>
      <p:grpSp>
        <p:nvGrpSpPr>
          <p:cNvPr id="17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8" name="Freeform 16"/>
            <p:cNvSpPr>
              <a:spLocks/>
            </p:cNvSpPr>
            <p:nvPr userDrawn="1"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7"/>
            <p:cNvSpPr>
              <a:spLocks/>
            </p:cNvSpPr>
            <p:nvPr userDrawn="1"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18"/>
            <p:cNvSpPr>
              <a:spLocks/>
            </p:cNvSpPr>
            <p:nvPr userDrawn="1"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19"/>
            <p:cNvSpPr>
              <a:spLocks/>
            </p:cNvSpPr>
            <p:nvPr userDrawn="1"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20"/>
            <p:cNvSpPr>
              <a:spLocks/>
            </p:cNvSpPr>
            <p:nvPr userDrawn="1"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21"/>
            <p:cNvSpPr>
              <a:spLocks/>
            </p:cNvSpPr>
            <p:nvPr userDrawn="1"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4646" name="Rectangle 22"/>
          <p:cNvSpPr>
            <a:spLocks noGrp="1" noChangeArrowheads="1"/>
          </p:cNvSpPr>
          <p:nvPr>
            <p:ph type="ctrTitle" sz="quarter"/>
          </p:nvPr>
        </p:nvSpPr>
        <p:spPr>
          <a:xfrm>
            <a:off x="457200" y="1447800"/>
            <a:ext cx="8229600" cy="1736725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154647" name="Rectangle 23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429000"/>
            <a:ext cx="6400800" cy="1752600"/>
          </a:xfrm>
        </p:spPr>
        <p:txBody>
          <a:bodyPr/>
          <a:lstStyle>
            <a:lvl1pPr marL="0" indent="0" algn="ctr">
              <a:buFontTx/>
              <a:buNone/>
              <a:defRPr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24" name="Rectangle 24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D321FF-12AA-4DC9-92B8-B7C1F2AAA920}" type="datetime1">
              <a:rPr lang="en-CA" smtClean="0"/>
              <a:t>2017-10-22</a:t>
            </a:fld>
            <a:endParaRPr lang="en-GB"/>
          </a:p>
        </p:txBody>
      </p:sp>
      <p:sp>
        <p:nvSpPr>
          <p:cNvPr id="25" name="Rectangle 25"/>
          <p:cNvSpPr>
            <a:spLocks noGrp="1" noChangeArrowheads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491CD2-17AD-49EE-843B-99802D0A5A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  <p:sp>
        <p:nvSpPr>
          <p:cNvPr id="26" name="Rectangle 26"/>
          <p:cNvSpPr>
            <a:spLocks noGrp="1" noChangeArrowheads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204053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276E143-972D-496E-BA12-CE3614451F89}" type="datetime1">
              <a:rPr lang="en-CA" smtClean="0"/>
              <a:t>2017-10-22</a:t>
            </a:fld>
            <a:endParaRPr lang="en-GB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082D4C-FC21-43AB-8081-E1EDAF74AAC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29286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5455620-E475-4489-844D-57DE7381CAD1}" type="datetime1">
              <a:rPr lang="en-CA" smtClean="0"/>
              <a:t>2017-10-22</a:t>
            </a:fld>
            <a:endParaRPr lang="en-GB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46DB43-A932-48DB-B336-3922B72701F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26106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016ACE8-E5BC-4896-B12B-DD6203135F98}" type="datetime1">
              <a:rPr lang="en-CA" smtClean="0"/>
              <a:t>2017-10-22</a:t>
            </a:fld>
            <a:endParaRPr lang="en-GB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532C47-ECC7-45AF-B03C-5E94845C391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782737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2C025D5-A34F-443B-AF8C-2838727E0669}" type="datetime1">
              <a:rPr lang="en-CA" smtClean="0"/>
              <a:t>2017-10-22</a:t>
            </a:fld>
            <a:endParaRPr lang="en-GB"/>
          </a:p>
        </p:txBody>
      </p:sp>
      <p:sp>
        <p:nvSpPr>
          <p:cNvPr id="8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E1DA651-A821-4BFB-BD18-7ED1829C171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3956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7668249-535B-4586-BAFD-D1553C8A880F}" type="datetime1">
              <a:rPr lang="en-CA" smtClean="0"/>
              <a:t>2017-10-22</a:t>
            </a:fld>
            <a:endParaRPr lang="en-GB"/>
          </a:p>
        </p:txBody>
      </p:sp>
      <p:sp>
        <p:nvSpPr>
          <p:cNvPr id="4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168AB66-9C4D-494C-ADD7-1DB5AA777F6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51555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40CA80A-BAD0-459F-B693-ED86F3C9EFEB}" type="datetime1">
              <a:rPr lang="en-CA" smtClean="0"/>
              <a:t>2017-10-22</a:t>
            </a:fld>
            <a:endParaRPr lang="en-GB"/>
          </a:p>
        </p:txBody>
      </p:sp>
      <p:sp>
        <p:nvSpPr>
          <p:cNvPr id="3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861366-296A-4704-91DD-1A40D81B741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98913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2F6B7E-447A-4344-BD22-ED31FFEB81E3}" type="datetime1">
              <a:rPr lang="en-CA" smtClean="0"/>
              <a:t>2017-10-22</a:t>
            </a:fld>
            <a:endParaRPr lang="en-GB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64561B0-C425-4FA4-8F24-D39575C7134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9249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6609902-0F50-4D23-B331-07A361369219}" type="datetime1">
              <a:rPr lang="en-CA" smtClean="0"/>
              <a:t>2017-10-22</a:t>
            </a:fld>
            <a:endParaRPr lang="en-GB"/>
          </a:p>
        </p:txBody>
      </p:sp>
      <p:sp>
        <p:nvSpPr>
          <p:cNvPr id="6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FCB2AB3-8E98-4DD4-AAB8-277643132EC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225582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2D68E6-C29E-49C4-B5E2-A878725947CC}" type="datetime1">
              <a:rPr lang="en-CA" smtClean="0"/>
              <a:t>2017-10-22</a:t>
            </a:fld>
            <a:endParaRPr lang="en-GB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08FE15-C75C-49DA-9540-8FF1992C303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950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28600"/>
            <a:ext cx="2057400" cy="5867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28600"/>
            <a:ext cx="6019800" cy="5867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2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C90F34-B279-4134-A65E-EC6B0458F843}" type="datetime1">
              <a:rPr lang="en-CA" smtClean="0"/>
              <a:t>2017-10-22</a:t>
            </a:fld>
            <a:endParaRPr lang="en-GB"/>
          </a:p>
        </p:txBody>
      </p:sp>
      <p:sp>
        <p:nvSpPr>
          <p:cNvPr id="5" name="Rectangle 2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2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878ECFA-35E7-4BB4-A654-210C81AD754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0927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chemeClr val="bg1">
                <a:gamma/>
                <a:shade val="46275"/>
                <a:invGamma/>
              </a:schemeClr>
            </a:gs>
            <a:gs pos="100000">
              <a:schemeClr val="bg1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049" name="Freeform 3"/>
            <p:cNvSpPr>
              <a:spLocks/>
            </p:cNvSpPr>
            <p:nvPr/>
          </p:nvSpPr>
          <p:spPr bwMode="hidden">
            <a:xfrm>
              <a:off x="0" y="3072"/>
              <a:ext cx="5760" cy="1248"/>
            </a:xfrm>
            <a:custGeom>
              <a:avLst/>
              <a:gdLst>
                <a:gd name="T0" fmla="*/ 5760 w 6027"/>
                <a:gd name="T1" fmla="*/ 1248 h 2296"/>
                <a:gd name="T2" fmla="*/ 0 w 6027"/>
                <a:gd name="T3" fmla="*/ 1248 h 2296"/>
                <a:gd name="T4" fmla="*/ 0 w 6027"/>
                <a:gd name="T5" fmla="*/ 0 h 2296"/>
                <a:gd name="T6" fmla="*/ 5760 w 6027"/>
                <a:gd name="T7" fmla="*/ 0 h 2296"/>
                <a:gd name="T8" fmla="*/ 5760 w 6027"/>
                <a:gd name="T9" fmla="*/ 1248 h 2296"/>
                <a:gd name="T10" fmla="*/ 5760 w 6027"/>
                <a:gd name="T11" fmla="*/ 1248 h 2296"/>
                <a:gd name="T12" fmla="*/ 0 60000 65536"/>
                <a:gd name="T13" fmla="*/ 0 60000 65536"/>
                <a:gd name="T14" fmla="*/ 0 60000 65536"/>
                <a:gd name="T15" fmla="*/ 0 60000 65536"/>
                <a:gd name="T16" fmla="*/ 0 60000 65536"/>
                <a:gd name="T17" fmla="*/ 0 60000 65536"/>
              </a:gdLst>
              <a:ahLst/>
              <a:cxnLst>
                <a:cxn ang="T12">
                  <a:pos x="T0" y="T1"/>
                </a:cxn>
                <a:cxn ang="T13">
                  <a:pos x="T2" y="T3"/>
                </a:cxn>
                <a:cxn ang="T14">
                  <a:pos x="T4" y="T5"/>
                </a:cxn>
                <a:cxn ang="T15">
                  <a:pos x="T6" y="T7"/>
                </a:cxn>
                <a:cxn ang="T16">
                  <a:pos x="T8" y="T9"/>
                </a:cxn>
                <a:cxn ang="T17">
                  <a:pos x="T10" y="T11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accent2"/>
                </a:gs>
              </a:gsLst>
              <a:lin ang="5400000" scaled="1"/>
            </a:gra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53604" name="Freeform 4"/>
            <p:cNvSpPr>
              <a:spLocks/>
            </p:cNvSpPr>
            <p:nvPr/>
          </p:nvSpPr>
          <p:spPr bwMode="hidden">
            <a:xfrm>
              <a:off x="0" y="0"/>
              <a:ext cx="5760" cy="3072"/>
            </a:xfrm>
            <a:custGeom>
              <a:avLst/>
              <a:gdLst/>
              <a:ahLst/>
              <a:cxnLst>
                <a:cxn ang="0">
                  <a:pos x="6027" y="2296"/>
                </a:cxn>
                <a:cxn ang="0">
                  <a:pos x="0" y="2296"/>
                </a:cxn>
                <a:cxn ang="0">
                  <a:pos x="0" y="0"/>
                </a:cxn>
                <a:cxn ang="0">
                  <a:pos x="6027" y="0"/>
                </a:cxn>
                <a:cxn ang="0">
                  <a:pos x="6027" y="2296"/>
                </a:cxn>
                <a:cxn ang="0">
                  <a:pos x="6027" y="2296"/>
                </a:cxn>
              </a:cxnLst>
              <a:rect l="0" t="0" r="r" b="b"/>
              <a:pathLst>
                <a:path w="6027" h="2296">
                  <a:moveTo>
                    <a:pt x="6027" y="2296"/>
                  </a:moveTo>
                  <a:lnTo>
                    <a:pt x="0" y="2296"/>
                  </a:lnTo>
                  <a:lnTo>
                    <a:pt x="0" y="0"/>
                  </a:lnTo>
                  <a:lnTo>
                    <a:pt x="6027" y="0"/>
                  </a:lnTo>
                  <a:lnTo>
                    <a:pt x="6027" y="2296"/>
                  </a:lnTo>
                  <a:lnTo>
                    <a:pt x="6027" y="2296"/>
                  </a:lnTo>
                  <a:close/>
                </a:path>
              </a:pathLst>
            </a:custGeom>
            <a:gradFill rotWithShape="0">
              <a:gsLst>
                <a:gs pos="0">
                  <a:schemeClr val="bg1">
                    <a:gamma/>
                    <a:shade val="46275"/>
                    <a:invGamma/>
                  </a:schemeClr>
                </a:gs>
                <a:gs pos="100000">
                  <a:schemeClr val="bg1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</p:grpSp>
      <p:sp>
        <p:nvSpPr>
          <p:cNvPr id="1027" name="Freeform 5"/>
          <p:cNvSpPr>
            <a:spLocks/>
          </p:cNvSpPr>
          <p:nvPr/>
        </p:nvSpPr>
        <p:spPr bwMode="hidden">
          <a:xfrm>
            <a:off x="6248400" y="6262688"/>
            <a:ext cx="2895600" cy="609600"/>
          </a:xfrm>
          <a:custGeom>
            <a:avLst/>
            <a:gdLst>
              <a:gd name="T0" fmla="*/ 2895600 w 5748"/>
              <a:gd name="T1" fmla="*/ 609600 h 246"/>
              <a:gd name="T2" fmla="*/ 0 w 5748"/>
              <a:gd name="T3" fmla="*/ 609600 h 246"/>
              <a:gd name="T4" fmla="*/ 0 w 5748"/>
              <a:gd name="T5" fmla="*/ 0 h 246"/>
              <a:gd name="T6" fmla="*/ 2895600 w 5748"/>
              <a:gd name="T7" fmla="*/ 0 h 246"/>
              <a:gd name="T8" fmla="*/ 2895600 w 5748"/>
              <a:gd name="T9" fmla="*/ 609600 h 246"/>
              <a:gd name="T10" fmla="*/ 2895600 w 5748"/>
              <a:gd name="T11" fmla="*/ 609600 h 246"/>
              <a:gd name="T12" fmla="*/ 0 60000 65536"/>
              <a:gd name="T13" fmla="*/ 0 60000 65536"/>
              <a:gd name="T14" fmla="*/ 0 60000 65536"/>
              <a:gd name="T15" fmla="*/ 0 60000 65536"/>
              <a:gd name="T16" fmla="*/ 0 60000 65536"/>
              <a:gd name="T17" fmla="*/ 0 60000 65536"/>
            </a:gdLst>
            <a:ahLst/>
            <a:cxnLst>
              <a:cxn ang="T12">
                <a:pos x="T0" y="T1"/>
              </a:cxn>
              <a:cxn ang="T13">
                <a:pos x="T2" y="T3"/>
              </a:cxn>
              <a:cxn ang="T14">
                <a:pos x="T4" y="T5"/>
              </a:cxn>
              <a:cxn ang="T15">
                <a:pos x="T6" y="T7"/>
              </a:cxn>
              <a:cxn ang="T16">
                <a:pos x="T8" y="T9"/>
              </a:cxn>
              <a:cxn ang="T17">
                <a:pos x="T10" y="T11"/>
              </a:cxn>
            </a:cxnLst>
            <a:rect l="0" t="0" r="r" b="b"/>
            <a:pathLst>
              <a:path w="5748" h="246">
                <a:moveTo>
                  <a:pt x="5748" y="246"/>
                </a:moveTo>
                <a:lnTo>
                  <a:pt x="0" y="246"/>
                </a:lnTo>
                <a:lnTo>
                  <a:pt x="0" y="0"/>
                </a:lnTo>
                <a:lnTo>
                  <a:pt x="5748" y="0"/>
                </a:lnTo>
                <a:lnTo>
                  <a:pt x="5748" y="246"/>
                </a:lnTo>
                <a:close/>
              </a:path>
            </a:pathLst>
          </a:custGeom>
          <a:gradFill rotWithShape="0">
            <a:gsLst>
              <a:gs pos="0">
                <a:schemeClr val="bg1"/>
              </a:gs>
              <a:gs pos="100000">
                <a:schemeClr val="hlink"/>
              </a:gs>
            </a:gsLst>
            <a:lin ang="18900000" scaled="1"/>
          </a:gra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/>
          <a:lstStyle/>
          <a:p>
            <a:endParaRPr lang="en-GB"/>
          </a:p>
        </p:txBody>
      </p:sp>
      <p:grpSp>
        <p:nvGrpSpPr>
          <p:cNvPr id="1028" name="Group 6"/>
          <p:cNvGrpSpPr>
            <a:grpSpLocks/>
          </p:cNvGrpSpPr>
          <p:nvPr/>
        </p:nvGrpSpPr>
        <p:grpSpPr bwMode="auto">
          <a:xfrm>
            <a:off x="0" y="6019800"/>
            <a:ext cx="7848600" cy="857250"/>
            <a:chOff x="0" y="3792"/>
            <a:chExt cx="4944" cy="540"/>
          </a:xfrm>
        </p:grpSpPr>
        <p:sp>
          <p:nvSpPr>
            <p:cNvPr id="153607" name="Freeform 7"/>
            <p:cNvSpPr>
              <a:spLocks/>
            </p:cNvSpPr>
            <p:nvPr userDrawn="1"/>
          </p:nvSpPr>
          <p:spPr bwMode="ltGray">
            <a:xfrm>
              <a:off x="1488" y="3792"/>
              <a:ext cx="3240" cy="536"/>
            </a:xfrm>
            <a:custGeom>
              <a:avLst/>
              <a:gdLst/>
              <a:ahLst/>
              <a:cxnLst>
                <a:cxn ang="0">
                  <a:pos x="3132" y="469"/>
                </a:cxn>
                <a:cxn ang="0">
                  <a:pos x="2995" y="395"/>
                </a:cxn>
                <a:cxn ang="0">
                  <a:pos x="2911" y="375"/>
                </a:cxn>
                <a:cxn ang="0">
                  <a:pos x="2678" y="228"/>
                </a:cxn>
                <a:cxn ang="0">
                  <a:pos x="2553" y="74"/>
                </a:cxn>
                <a:cxn ang="0">
                  <a:pos x="2457" y="7"/>
                </a:cxn>
                <a:cxn ang="0">
                  <a:pos x="2403" y="47"/>
                </a:cxn>
                <a:cxn ang="0">
                  <a:pos x="2289" y="74"/>
                </a:cxn>
                <a:cxn ang="0">
                  <a:pos x="2134" y="74"/>
                </a:cxn>
                <a:cxn ang="0">
                  <a:pos x="2044" y="128"/>
                </a:cxn>
                <a:cxn ang="0">
                  <a:pos x="1775" y="222"/>
                </a:cxn>
                <a:cxn ang="0">
                  <a:pos x="1602" y="181"/>
                </a:cxn>
                <a:cxn ang="0">
                  <a:pos x="1560" y="101"/>
                </a:cxn>
                <a:cxn ang="0">
                  <a:pos x="1542" y="87"/>
                </a:cxn>
                <a:cxn ang="0">
                  <a:pos x="1446" y="60"/>
                </a:cxn>
                <a:cxn ang="0">
                  <a:pos x="1375" y="74"/>
                </a:cxn>
                <a:cxn ang="0">
                  <a:pos x="1309" y="87"/>
                </a:cxn>
                <a:cxn ang="0">
                  <a:pos x="1243" y="13"/>
                </a:cxn>
                <a:cxn ang="0">
                  <a:pos x="1225" y="0"/>
                </a:cxn>
                <a:cxn ang="0">
                  <a:pos x="1189" y="0"/>
                </a:cxn>
                <a:cxn ang="0">
                  <a:pos x="1106" y="34"/>
                </a:cxn>
                <a:cxn ang="0">
                  <a:pos x="1106" y="34"/>
                </a:cxn>
                <a:cxn ang="0">
                  <a:pos x="1094" y="40"/>
                </a:cxn>
                <a:cxn ang="0">
                  <a:pos x="1070" y="54"/>
                </a:cxn>
                <a:cxn ang="0">
                  <a:pos x="1034" y="74"/>
                </a:cxn>
                <a:cxn ang="0">
                  <a:pos x="1004" y="74"/>
                </a:cxn>
                <a:cxn ang="0">
                  <a:pos x="986" y="74"/>
                </a:cxn>
                <a:cxn ang="0">
                  <a:pos x="956" y="81"/>
                </a:cxn>
                <a:cxn ang="0">
                  <a:pos x="920" y="94"/>
                </a:cxn>
                <a:cxn ang="0">
                  <a:pos x="884" y="107"/>
                </a:cxn>
                <a:cxn ang="0">
                  <a:pos x="843" y="128"/>
                </a:cxn>
                <a:cxn ang="0">
                  <a:pos x="813" y="141"/>
                </a:cxn>
                <a:cxn ang="0">
                  <a:pos x="789" y="148"/>
                </a:cxn>
                <a:cxn ang="0">
                  <a:pos x="783" y="154"/>
                </a:cxn>
                <a:cxn ang="0">
                  <a:pos x="556" y="228"/>
                </a:cxn>
                <a:cxn ang="0">
                  <a:pos x="394" y="294"/>
                </a:cxn>
                <a:cxn ang="0">
                  <a:pos x="107" y="462"/>
                </a:cxn>
                <a:cxn ang="0">
                  <a:pos x="0" y="536"/>
                </a:cxn>
                <a:cxn ang="0">
                  <a:pos x="3240" y="536"/>
                </a:cxn>
                <a:cxn ang="0">
                  <a:pos x="3132" y="469"/>
                </a:cxn>
                <a:cxn ang="0">
                  <a:pos x="3132" y="469"/>
                </a:cxn>
              </a:cxnLst>
              <a:rect l="0" t="0" r="r" b="b"/>
              <a:pathLst>
                <a:path w="3240" h="536">
                  <a:moveTo>
                    <a:pt x="3132" y="469"/>
                  </a:moveTo>
                  <a:lnTo>
                    <a:pt x="2995" y="395"/>
                  </a:lnTo>
                  <a:lnTo>
                    <a:pt x="2911" y="375"/>
                  </a:lnTo>
                  <a:lnTo>
                    <a:pt x="2678" y="228"/>
                  </a:lnTo>
                  <a:lnTo>
                    <a:pt x="2553" y="74"/>
                  </a:lnTo>
                  <a:lnTo>
                    <a:pt x="2457" y="7"/>
                  </a:lnTo>
                  <a:lnTo>
                    <a:pt x="2403" y="47"/>
                  </a:lnTo>
                  <a:lnTo>
                    <a:pt x="2289" y="74"/>
                  </a:lnTo>
                  <a:lnTo>
                    <a:pt x="2134" y="74"/>
                  </a:lnTo>
                  <a:lnTo>
                    <a:pt x="2044" y="128"/>
                  </a:lnTo>
                  <a:lnTo>
                    <a:pt x="1775" y="222"/>
                  </a:lnTo>
                  <a:lnTo>
                    <a:pt x="1602" y="181"/>
                  </a:lnTo>
                  <a:lnTo>
                    <a:pt x="1560" y="101"/>
                  </a:lnTo>
                  <a:lnTo>
                    <a:pt x="1542" y="87"/>
                  </a:lnTo>
                  <a:lnTo>
                    <a:pt x="1446" y="60"/>
                  </a:lnTo>
                  <a:lnTo>
                    <a:pt x="1375" y="74"/>
                  </a:lnTo>
                  <a:lnTo>
                    <a:pt x="1309" y="87"/>
                  </a:lnTo>
                  <a:lnTo>
                    <a:pt x="1243" y="13"/>
                  </a:lnTo>
                  <a:lnTo>
                    <a:pt x="1225" y="0"/>
                  </a:lnTo>
                  <a:lnTo>
                    <a:pt x="1189" y="0"/>
                  </a:lnTo>
                  <a:lnTo>
                    <a:pt x="1106" y="34"/>
                  </a:lnTo>
                  <a:lnTo>
                    <a:pt x="1106" y="34"/>
                  </a:lnTo>
                  <a:lnTo>
                    <a:pt x="1094" y="40"/>
                  </a:lnTo>
                  <a:lnTo>
                    <a:pt x="1070" y="54"/>
                  </a:lnTo>
                  <a:lnTo>
                    <a:pt x="1034" y="74"/>
                  </a:lnTo>
                  <a:lnTo>
                    <a:pt x="1004" y="74"/>
                  </a:lnTo>
                  <a:lnTo>
                    <a:pt x="986" y="74"/>
                  </a:lnTo>
                  <a:lnTo>
                    <a:pt x="956" y="81"/>
                  </a:lnTo>
                  <a:lnTo>
                    <a:pt x="920" y="94"/>
                  </a:lnTo>
                  <a:lnTo>
                    <a:pt x="884" y="107"/>
                  </a:lnTo>
                  <a:lnTo>
                    <a:pt x="843" y="128"/>
                  </a:lnTo>
                  <a:lnTo>
                    <a:pt x="813" y="141"/>
                  </a:lnTo>
                  <a:lnTo>
                    <a:pt x="789" y="148"/>
                  </a:lnTo>
                  <a:lnTo>
                    <a:pt x="783" y="154"/>
                  </a:lnTo>
                  <a:lnTo>
                    <a:pt x="556" y="228"/>
                  </a:lnTo>
                  <a:lnTo>
                    <a:pt x="394" y="294"/>
                  </a:lnTo>
                  <a:lnTo>
                    <a:pt x="107" y="462"/>
                  </a:lnTo>
                  <a:lnTo>
                    <a:pt x="0" y="536"/>
                  </a:lnTo>
                  <a:lnTo>
                    <a:pt x="3240" y="536"/>
                  </a:lnTo>
                  <a:lnTo>
                    <a:pt x="3132" y="469"/>
                  </a:lnTo>
                  <a:lnTo>
                    <a:pt x="3132" y="469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66667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  <p:grpSp>
          <p:nvGrpSpPr>
            <p:cNvPr id="1042" name="Group 8"/>
            <p:cNvGrpSpPr>
              <a:grpSpLocks/>
            </p:cNvGrpSpPr>
            <p:nvPr userDrawn="1"/>
          </p:nvGrpSpPr>
          <p:grpSpPr bwMode="auto">
            <a:xfrm>
              <a:off x="2486" y="3792"/>
              <a:ext cx="2458" cy="540"/>
              <a:chOff x="2486" y="3792"/>
              <a:chExt cx="2458" cy="540"/>
            </a:xfrm>
          </p:grpSpPr>
          <p:sp>
            <p:nvSpPr>
              <p:cNvPr id="1044" name="Freeform 9"/>
              <p:cNvSpPr>
                <a:spLocks/>
              </p:cNvSpPr>
              <p:nvPr userDrawn="1"/>
            </p:nvSpPr>
            <p:spPr bwMode="ltGray">
              <a:xfrm>
                <a:off x="3948" y="3799"/>
                <a:ext cx="996" cy="533"/>
              </a:xfrm>
              <a:custGeom>
                <a:avLst/>
                <a:gdLst>
                  <a:gd name="T0" fmla="*/ 636 w 996"/>
                  <a:gd name="T1" fmla="*/ 373 h 533"/>
                  <a:gd name="T2" fmla="*/ 495 w 996"/>
                  <a:gd name="T3" fmla="*/ 370 h 533"/>
                  <a:gd name="T4" fmla="*/ 280 w 996"/>
                  <a:gd name="T5" fmla="*/ 249 h 533"/>
                  <a:gd name="T6" fmla="*/ 127 w 996"/>
                  <a:gd name="T7" fmla="*/ 66 h 533"/>
                  <a:gd name="T8" fmla="*/ 0 w 996"/>
                  <a:gd name="T9" fmla="*/ 0 h 533"/>
                  <a:gd name="T10" fmla="*/ 22 w 996"/>
                  <a:gd name="T11" fmla="*/ 26 h 533"/>
                  <a:gd name="T12" fmla="*/ 0 w 996"/>
                  <a:gd name="T13" fmla="*/ 65 h 533"/>
                  <a:gd name="T14" fmla="*/ 30 w 996"/>
                  <a:gd name="T15" fmla="*/ 119 h 533"/>
                  <a:gd name="T16" fmla="*/ 75 w 996"/>
                  <a:gd name="T17" fmla="*/ 243 h 533"/>
                  <a:gd name="T18" fmla="*/ 45 w 996"/>
                  <a:gd name="T19" fmla="*/ 422 h 533"/>
                  <a:gd name="T20" fmla="*/ 200 w 996"/>
                  <a:gd name="T21" fmla="*/ 329 h 533"/>
                  <a:gd name="T22" fmla="*/ 612 w 996"/>
                  <a:gd name="T23" fmla="*/ 533 h 533"/>
                  <a:gd name="T24" fmla="*/ 996 w 996"/>
                  <a:gd name="T25" fmla="*/ 529 h 533"/>
                  <a:gd name="T26" fmla="*/ 828 w 996"/>
                  <a:gd name="T27" fmla="*/ 473 h 533"/>
                  <a:gd name="T28" fmla="*/ 636 w 996"/>
                  <a:gd name="T29" fmla="*/ 373 h 533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</a:gdLst>
                <a:ahLst/>
                <a:cxnLst>
                  <a:cxn ang="T30">
                    <a:pos x="T0" y="T1"/>
                  </a:cxn>
                  <a:cxn ang="T31">
                    <a:pos x="T2" y="T3"/>
                  </a:cxn>
                  <a:cxn ang="T32">
                    <a:pos x="T4" y="T5"/>
                  </a:cxn>
                  <a:cxn ang="T33">
                    <a:pos x="T6" y="T7"/>
                  </a:cxn>
                  <a:cxn ang="T34">
                    <a:pos x="T8" y="T9"/>
                  </a:cxn>
                  <a:cxn ang="T35">
                    <a:pos x="T10" y="T11"/>
                  </a:cxn>
                  <a:cxn ang="T36">
                    <a:pos x="T12" y="T13"/>
                  </a:cxn>
                  <a:cxn ang="T37">
                    <a:pos x="T14" y="T15"/>
                  </a:cxn>
                  <a:cxn ang="T38">
                    <a:pos x="T16" y="T17"/>
                  </a:cxn>
                  <a:cxn ang="T39">
                    <a:pos x="T18" y="T19"/>
                  </a:cxn>
                  <a:cxn ang="T40">
                    <a:pos x="T20" y="T21"/>
                  </a:cxn>
                  <a:cxn ang="T41">
                    <a:pos x="T22" y="T23"/>
                  </a:cxn>
                  <a:cxn ang="T42">
                    <a:pos x="T24" y="T25"/>
                  </a:cxn>
                  <a:cxn ang="T43">
                    <a:pos x="T26" y="T27"/>
                  </a:cxn>
                  <a:cxn ang="T44">
                    <a:pos x="T28" y="T29"/>
                  </a:cxn>
                </a:cxnLst>
                <a:rect l="0" t="0" r="r" b="b"/>
                <a:pathLst>
                  <a:path w="996" h="533">
                    <a:moveTo>
                      <a:pt x="636" y="373"/>
                    </a:moveTo>
                    <a:lnTo>
                      <a:pt x="495" y="370"/>
                    </a:lnTo>
                    <a:lnTo>
                      <a:pt x="280" y="249"/>
                    </a:lnTo>
                    <a:lnTo>
                      <a:pt x="127" y="66"/>
                    </a:lnTo>
                    <a:lnTo>
                      <a:pt x="0" y="0"/>
                    </a:lnTo>
                    <a:lnTo>
                      <a:pt x="22" y="26"/>
                    </a:lnTo>
                    <a:lnTo>
                      <a:pt x="0" y="65"/>
                    </a:lnTo>
                    <a:lnTo>
                      <a:pt x="30" y="119"/>
                    </a:lnTo>
                    <a:lnTo>
                      <a:pt x="75" y="243"/>
                    </a:lnTo>
                    <a:lnTo>
                      <a:pt x="45" y="422"/>
                    </a:lnTo>
                    <a:lnTo>
                      <a:pt x="200" y="329"/>
                    </a:lnTo>
                    <a:lnTo>
                      <a:pt x="612" y="533"/>
                    </a:lnTo>
                    <a:lnTo>
                      <a:pt x="996" y="529"/>
                    </a:lnTo>
                    <a:lnTo>
                      <a:pt x="828" y="473"/>
                    </a:lnTo>
                    <a:lnTo>
                      <a:pt x="636" y="373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5" name="Freeform 10"/>
              <p:cNvSpPr>
                <a:spLocks/>
              </p:cNvSpPr>
              <p:nvPr userDrawn="1"/>
            </p:nvSpPr>
            <p:spPr bwMode="ltGray">
              <a:xfrm>
                <a:off x="2677" y="3792"/>
                <a:ext cx="186" cy="395"/>
              </a:xfrm>
              <a:custGeom>
                <a:avLst/>
                <a:gdLst>
                  <a:gd name="T0" fmla="*/ 36 w 186"/>
                  <a:gd name="T1" fmla="*/ 0 h 353"/>
                  <a:gd name="T2" fmla="*/ 54 w 186"/>
                  <a:gd name="T3" fmla="*/ 20 h 353"/>
                  <a:gd name="T4" fmla="*/ 24 w 186"/>
                  <a:gd name="T5" fmla="*/ 34 h 353"/>
                  <a:gd name="T6" fmla="*/ 18 w 186"/>
                  <a:gd name="T7" fmla="*/ 74 h 353"/>
                  <a:gd name="T8" fmla="*/ 42 w 186"/>
                  <a:gd name="T9" fmla="*/ 128 h 353"/>
                  <a:gd name="T10" fmla="*/ 48 w 186"/>
                  <a:gd name="T11" fmla="*/ 181 h 353"/>
                  <a:gd name="T12" fmla="*/ 0 w 186"/>
                  <a:gd name="T13" fmla="*/ 395 h 353"/>
                  <a:gd name="T14" fmla="*/ 54 w 186"/>
                  <a:gd name="T15" fmla="*/ 261 h 353"/>
                  <a:gd name="T16" fmla="*/ 84 w 186"/>
                  <a:gd name="T17" fmla="*/ 242 h 353"/>
                  <a:gd name="T18" fmla="*/ 126 w 186"/>
                  <a:gd name="T19" fmla="*/ 141 h 353"/>
                  <a:gd name="T20" fmla="*/ 144 w 186"/>
                  <a:gd name="T21" fmla="*/ 134 h 353"/>
                  <a:gd name="T22" fmla="*/ 144 w 186"/>
                  <a:gd name="T23" fmla="*/ 101 h 353"/>
                  <a:gd name="T24" fmla="*/ 186 w 186"/>
                  <a:gd name="T25" fmla="*/ 74 h 353"/>
                  <a:gd name="T26" fmla="*/ 162 w 186"/>
                  <a:gd name="T27" fmla="*/ 67 h 353"/>
                  <a:gd name="T28" fmla="*/ 36 w 186"/>
                  <a:gd name="T29" fmla="*/ 0 h 353"/>
                  <a:gd name="T30" fmla="*/ 36 w 186"/>
                  <a:gd name="T31" fmla="*/ 0 h 353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  <a:gd name="T39" fmla="*/ 0 60000 65536"/>
                  <a:gd name="T40" fmla="*/ 0 60000 65536"/>
                  <a:gd name="T41" fmla="*/ 0 60000 65536"/>
                  <a:gd name="T42" fmla="*/ 0 60000 65536"/>
                  <a:gd name="T43" fmla="*/ 0 60000 65536"/>
                  <a:gd name="T44" fmla="*/ 0 60000 65536"/>
                  <a:gd name="T45" fmla="*/ 0 60000 65536"/>
                  <a:gd name="T46" fmla="*/ 0 60000 65536"/>
                  <a:gd name="T47" fmla="*/ 0 60000 65536"/>
                </a:gdLst>
                <a:ahLst/>
                <a:cxnLst>
                  <a:cxn ang="T32">
                    <a:pos x="T0" y="T1"/>
                  </a:cxn>
                  <a:cxn ang="T33">
                    <a:pos x="T2" y="T3"/>
                  </a:cxn>
                  <a:cxn ang="T34">
                    <a:pos x="T4" y="T5"/>
                  </a:cxn>
                  <a:cxn ang="T35">
                    <a:pos x="T6" y="T7"/>
                  </a:cxn>
                  <a:cxn ang="T36">
                    <a:pos x="T8" y="T9"/>
                  </a:cxn>
                  <a:cxn ang="T37">
                    <a:pos x="T10" y="T11"/>
                  </a:cxn>
                  <a:cxn ang="T38">
                    <a:pos x="T12" y="T13"/>
                  </a:cxn>
                  <a:cxn ang="T39">
                    <a:pos x="T14" y="T15"/>
                  </a:cxn>
                  <a:cxn ang="T40">
                    <a:pos x="T16" y="T17"/>
                  </a:cxn>
                  <a:cxn ang="T41">
                    <a:pos x="T18" y="T19"/>
                  </a:cxn>
                  <a:cxn ang="T42">
                    <a:pos x="T20" y="T21"/>
                  </a:cxn>
                  <a:cxn ang="T43">
                    <a:pos x="T22" y="T23"/>
                  </a:cxn>
                  <a:cxn ang="T44">
                    <a:pos x="T24" y="T25"/>
                  </a:cxn>
                  <a:cxn ang="T45">
                    <a:pos x="T26" y="T27"/>
                  </a:cxn>
                  <a:cxn ang="T46">
                    <a:pos x="T28" y="T29"/>
                  </a:cxn>
                  <a:cxn ang="T47">
                    <a:pos x="T30" y="T31"/>
                  </a:cxn>
                </a:cxnLst>
                <a:rect l="0" t="0" r="r" b="b"/>
                <a:pathLst>
                  <a:path w="186" h="353">
                    <a:moveTo>
                      <a:pt x="36" y="0"/>
                    </a:moveTo>
                    <a:lnTo>
                      <a:pt x="54" y="18"/>
                    </a:lnTo>
                    <a:lnTo>
                      <a:pt x="24" y="30"/>
                    </a:lnTo>
                    <a:lnTo>
                      <a:pt x="18" y="66"/>
                    </a:lnTo>
                    <a:lnTo>
                      <a:pt x="42" y="114"/>
                    </a:lnTo>
                    <a:lnTo>
                      <a:pt x="48" y="162"/>
                    </a:lnTo>
                    <a:lnTo>
                      <a:pt x="0" y="353"/>
                    </a:lnTo>
                    <a:lnTo>
                      <a:pt x="54" y="233"/>
                    </a:lnTo>
                    <a:lnTo>
                      <a:pt x="84" y="216"/>
                    </a:lnTo>
                    <a:lnTo>
                      <a:pt x="126" y="126"/>
                    </a:lnTo>
                    <a:lnTo>
                      <a:pt x="144" y="120"/>
                    </a:lnTo>
                    <a:lnTo>
                      <a:pt x="144" y="90"/>
                    </a:lnTo>
                    <a:lnTo>
                      <a:pt x="186" y="66"/>
                    </a:lnTo>
                    <a:lnTo>
                      <a:pt x="162" y="60"/>
                    </a:lnTo>
                    <a:lnTo>
                      <a:pt x="36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6" name="Freeform 11"/>
              <p:cNvSpPr>
                <a:spLocks/>
              </p:cNvSpPr>
              <p:nvPr userDrawn="1"/>
            </p:nvSpPr>
            <p:spPr bwMode="ltGray">
              <a:xfrm>
                <a:off x="3030" y="3893"/>
                <a:ext cx="378" cy="271"/>
              </a:xfrm>
              <a:custGeom>
                <a:avLst/>
                <a:gdLst>
                  <a:gd name="T0" fmla="*/ 18 w 378"/>
                  <a:gd name="T1" fmla="*/ 0 h 271"/>
                  <a:gd name="T2" fmla="*/ 12 w 378"/>
                  <a:gd name="T3" fmla="*/ 13 h 271"/>
                  <a:gd name="T4" fmla="*/ 0 w 378"/>
                  <a:gd name="T5" fmla="*/ 40 h 271"/>
                  <a:gd name="T6" fmla="*/ 60 w 378"/>
                  <a:gd name="T7" fmla="*/ 121 h 271"/>
                  <a:gd name="T8" fmla="*/ 310 w 378"/>
                  <a:gd name="T9" fmla="*/ 271 h 271"/>
                  <a:gd name="T10" fmla="*/ 290 w 378"/>
                  <a:gd name="T11" fmla="*/ 139 h 271"/>
                  <a:gd name="T12" fmla="*/ 378 w 378"/>
                  <a:gd name="T13" fmla="*/ 76 h 271"/>
                  <a:gd name="T14" fmla="*/ 251 w 378"/>
                  <a:gd name="T15" fmla="*/ 94 h 271"/>
                  <a:gd name="T16" fmla="*/ 90 w 378"/>
                  <a:gd name="T17" fmla="*/ 54 h 271"/>
                  <a:gd name="T18" fmla="*/ 18 w 378"/>
                  <a:gd name="T19" fmla="*/ 0 h 271"/>
                  <a:gd name="T20" fmla="*/ 18 w 378"/>
                  <a:gd name="T21" fmla="*/ 0 h 271"/>
                  <a:gd name="T22" fmla="*/ 0 60000 65536"/>
                  <a:gd name="T23" fmla="*/ 0 60000 65536"/>
                  <a:gd name="T24" fmla="*/ 0 60000 65536"/>
                  <a:gd name="T25" fmla="*/ 0 60000 6553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</a:gdLst>
                <a:ahLst/>
                <a:cxnLst>
                  <a:cxn ang="T22">
                    <a:pos x="T0" y="T1"/>
                  </a:cxn>
                  <a:cxn ang="T23">
                    <a:pos x="T2" y="T3"/>
                  </a:cxn>
                  <a:cxn ang="T24">
                    <a:pos x="T4" y="T5"/>
                  </a:cxn>
                  <a:cxn ang="T25">
                    <a:pos x="T6" y="T7"/>
                  </a:cxn>
                  <a:cxn ang="T26">
                    <a:pos x="T8" y="T9"/>
                  </a:cxn>
                  <a:cxn ang="T27">
                    <a:pos x="T10" y="T11"/>
                  </a:cxn>
                  <a:cxn ang="T28">
                    <a:pos x="T12" y="T13"/>
                  </a:cxn>
                  <a:cxn ang="T29">
                    <a:pos x="T14" y="T15"/>
                  </a:cxn>
                  <a:cxn ang="T30">
                    <a:pos x="T16" y="T17"/>
                  </a:cxn>
                  <a:cxn ang="T31">
                    <a:pos x="T18" y="T19"/>
                  </a:cxn>
                  <a:cxn ang="T32">
                    <a:pos x="T20" y="T21"/>
                  </a:cxn>
                </a:cxnLst>
                <a:rect l="0" t="0" r="r" b="b"/>
                <a:pathLst>
                  <a:path w="378" h="271">
                    <a:moveTo>
                      <a:pt x="18" y="0"/>
                    </a:moveTo>
                    <a:lnTo>
                      <a:pt x="12" y="13"/>
                    </a:lnTo>
                    <a:lnTo>
                      <a:pt x="0" y="40"/>
                    </a:lnTo>
                    <a:lnTo>
                      <a:pt x="60" y="121"/>
                    </a:lnTo>
                    <a:lnTo>
                      <a:pt x="310" y="271"/>
                    </a:lnTo>
                    <a:lnTo>
                      <a:pt x="290" y="139"/>
                    </a:lnTo>
                    <a:lnTo>
                      <a:pt x="378" y="76"/>
                    </a:lnTo>
                    <a:lnTo>
                      <a:pt x="251" y="94"/>
                    </a:lnTo>
                    <a:lnTo>
                      <a:pt x="90" y="54"/>
                    </a:lnTo>
                    <a:lnTo>
                      <a:pt x="18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7" name="Freeform 12"/>
              <p:cNvSpPr>
                <a:spLocks/>
              </p:cNvSpPr>
              <p:nvPr userDrawn="1"/>
            </p:nvSpPr>
            <p:spPr bwMode="ltGray">
              <a:xfrm>
                <a:off x="3628" y="3866"/>
                <a:ext cx="155" cy="74"/>
              </a:xfrm>
              <a:custGeom>
                <a:avLst/>
                <a:gdLst>
                  <a:gd name="T0" fmla="*/ 114 w 155"/>
                  <a:gd name="T1" fmla="*/ 0 h 66"/>
                  <a:gd name="T2" fmla="*/ 0 w 155"/>
                  <a:gd name="T3" fmla="*/ 0 h 66"/>
                  <a:gd name="T4" fmla="*/ 0 w 155"/>
                  <a:gd name="T5" fmla="*/ 0 h 66"/>
                  <a:gd name="T6" fmla="*/ 6 w 155"/>
                  <a:gd name="T7" fmla="*/ 7 h 66"/>
                  <a:gd name="T8" fmla="*/ 6 w 155"/>
                  <a:gd name="T9" fmla="*/ 20 h 66"/>
                  <a:gd name="T10" fmla="*/ 0 w 155"/>
                  <a:gd name="T11" fmla="*/ 27 h 66"/>
                  <a:gd name="T12" fmla="*/ 78 w 155"/>
                  <a:gd name="T13" fmla="*/ 67 h 66"/>
                  <a:gd name="T14" fmla="*/ 96 w 155"/>
                  <a:gd name="T15" fmla="*/ 47 h 66"/>
                  <a:gd name="T16" fmla="*/ 155 w 155"/>
                  <a:gd name="T17" fmla="*/ 74 h 66"/>
                  <a:gd name="T18" fmla="*/ 126 w 155"/>
                  <a:gd name="T19" fmla="*/ 27 h 66"/>
                  <a:gd name="T20" fmla="*/ 149 w 155"/>
                  <a:gd name="T21" fmla="*/ 0 h 66"/>
                  <a:gd name="T22" fmla="*/ 114 w 155"/>
                  <a:gd name="T23" fmla="*/ 0 h 66"/>
                  <a:gd name="T24" fmla="*/ 114 w 155"/>
                  <a:gd name="T25" fmla="*/ 0 h 66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155" h="66">
                    <a:moveTo>
                      <a:pt x="114" y="0"/>
                    </a:moveTo>
                    <a:lnTo>
                      <a:pt x="0" y="0"/>
                    </a:lnTo>
                    <a:lnTo>
                      <a:pt x="6" y="6"/>
                    </a:lnTo>
                    <a:lnTo>
                      <a:pt x="6" y="18"/>
                    </a:lnTo>
                    <a:lnTo>
                      <a:pt x="0" y="24"/>
                    </a:lnTo>
                    <a:lnTo>
                      <a:pt x="78" y="60"/>
                    </a:lnTo>
                    <a:lnTo>
                      <a:pt x="96" y="42"/>
                    </a:lnTo>
                    <a:lnTo>
                      <a:pt x="155" y="66"/>
                    </a:lnTo>
                    <a:lnTo>
                      <a:pt x="126" y="24"/>
                    </a:lnTo>
                    <a:lnTo>
                      <a:pt x="149" y="0"/>
                    </a:lnTo>
                    <a:lnTo>
                      <a:pt x="114" y="0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048" name="Freeform 13"/>
              <p:cNvSpPr>
                <a:spLocks/>
              </p:cNvSpPr>
              <p:nvPr userDrawn="1"/>
            </p:nvSpPr>
            <p:spPr bwMode="ltGray">
              <a:xfrm>
                <a:off x="2486" y="3859"/>
                <a:ext cx="42" cy="81"/>
              </a:xfrm>
              <a:custGeom>
                <a:avLst/>
                <a:gdLst>
                  <a:gd name="T0" fmla="*/ 6 w 42"/>
                  <a:gd name="T1" fmla="*/ 41 h 72"/>
                  <a:gd name="T2" fmla="*/ 0 w 42"/>
                  <a:gd name="T3" fmla="*/ 20 h 72"/>
                  <a:gd name="T4" fmla="*/ 12 w 42"/>
                  <a:gd name="T5" fmla="*/ 7 h 72"/>
                  <a:gd name="T6" fmla="*/ 0 w 42"/>
                  <a:gd name="T7" fmla="*/ 7 h 72"/>
                  <a:gd name="T8" fmla="*/ 12 w 42"/>
                  <a:gd name="T9" fmla="*/ 7 h 72"/>
                  <a:gd name="T10" fmla="*/ 24 w 42"/>
                  <a:gd name="T11" fmla="*/ 7 h 72"/>
                  <a:gd name="T12" fmla="*/ 36 w 42"/>
                  <a:gd name="T13" fmla="*/ 7 h 72"/>
                  <a:gd name="T14" fmla="*/ 42 w 42"/>
                  <a:gd name="T15" fmla="*/ 0 h 72"/>
                  <a:gd name="T16" fmla="*/ 30 w 42"/>
                  <a:gd name="T17" fmla="*/ 20 h 72"/>
                  <a:gd name="T18" fmla="*/ 42 w 42"/>
                  <a:gd name="T19" fmla="*/ 54 h 72"/>
                  <a:gd name="T20" fmla="*/ 12 w 42"/>
                  <a:gd name="T21" fmla="*/ 81 h 72"/>
                  <a:gd name="T22" fmla="*/ 6 w 42"/>
                  <a:gd name="T23" fmla="*/ 41 h 72"/>
                  <a:gd name="T24" fmla="*/ 6 w 42"/>
                  <a:gd name="T25" fmla="*/ 41 h 72"/>
                  <a:gd name="T26" fmla="*/ 0 60000 65536"/>
                  <a:gd name="T27" fmla="*/ 0 60000 65536"/>
                  <a:gd name="T28" fmla="*/ 0 60000 65536"/>
                  <a:gd name="T29" fmla="*/ 0 60000 65536"/>
                  <a:gd name="T30" fmla="*/ 0 60000 65536"/>
                  <a:gd name="T31" fmla="*/ 0 60000 65536"/>
                  <a:gd name="T32" fmla="*/ 0 60000 65536"/>
                  <a:gd name="T33" fmla="*/ 0 60000 65536"/>
                  <a:gd name="T34" fmla="*/ 0 60000 65536"/>
                  <a:gd name="T35" fmla="*/ 0 60000 65536"/>
                  <a:gd name="T36" fmla="*/ 0 60000 65536"/>
                  <a:gd name="T37" fmla="*/ 0 60000 65536"/>
                  <a:gd name="T38" fmla="*/ 0 60000 65536"/>
                </a:gdLst>
                <a:ahLst/>
                <a:cxnLst>
                  <a:cxn ang="T26">
                    <a:pos x="T0" y="T1"/>
                  </a:cxn>
                  <a:cxn ang="T27">
                    <a:pos x="T2" y="T3"/>
                  </a:cxn>
                  <a:cxn ang="T28">
                    <a:pos x="T4" y="T5"/>
                  </a:cxn>
                  <a:cxn ang="T29">
                    <a:pos x="T6" y="T7"/>
                  </a:cxn>
                  <a:cxn ang="T30">
                    <a:pos x="T8" y="T9"/>
                  </a:cxn>
                  <a:cxn ang="T31">
                    <a:pos x="T10" y="T11"/>
                  </a:cxn>
                  <a:cxn ang="T32">
                    <a:pos x="T12" y="T13"/>
                  </a:cxn>
                  <a:cxn ang="T33">
                    <a:pos x="T14" y="T15"/>
                  </a:cxn>
                  <a:cxn ang="T34">
                    <a:pos x="T16" y="T17"/>
                  </a:cxn>
                  <a:cxn ang="T35">
                    <a:pos x="T18" y="T19"/>
                  </a:cxn>
                  <a:cxn ang="T36">
                    <a:pos x="T20" y="T21"/>
                  </a:cxn>
                  <a:cxn ang="T37">
                    <a:pos x="T22" y="T23"/>
                  </a:cxn>
                  <a:cxn ang="T38">
                    <a:pos x="T24" y="T25"/>
                  </a:cxn>
                </a:cxnLst>
                <a:rect l="0" t="0" r="r" b="b"/>
                <a:pathLst>
                  <a:path w="42" h="72">
                    <a:moveTo>
                      <a:pt x="6" y="36"/>
                    </a:moveTo>
                    <a:lnTo>
                      <a:pt x="0" y="18"/>
                    </a:lnTo>
                    <a:lnTo>
                      <a:pt x="12" y="6"/>
                    </a:lnTo>
                    <a:lnTo>
                      <a:pt x="0" y="6"/>
                    </a:lnTo>
                    <a:lnTo>
                      <a:pt x="12" y="6"/>
                    </a:lnTo>
                    <a:lnTo>
                      <a:pt x="24" y="6"/>
                    </a:lnTo>
                    <a:lnTo>
                      <a:pt x="36" y="6"/>
                    </a:lnTo>
                    <a:lnTo>
                      <a:pt x="42" y="0"/>
                    </a:lnTo>
                    <a:lnTo>
                      <a:pt x="30" y="18"/>
                    </a:lnTo>
                    <a:lnTo>
                      <a:pt x="42" y="48"/>
                    </a:lnTo>
                    <a:lnTo>
                      <a:pt x="12" y="72"/>
                    </a:lnTo>
                    <a:lnTo>
                      <a:pt x="6" y="36"/>
                    </a:lnTo>
                    <a:close/>
                  </a:path>
                </a:pathLst>
              </a:custGeom>
              <a:solidFill>
                <a:schemeClr val="bg2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sp>
          <p:nvSpPr>
            <p:cNvPr id="153614" name="Freeform 14"/>
            <p:cNvSpPr>
              <a:spLocks/>
            </p:cNvSpPr>
            <p:nvPr userDrawn="1"/>
          </p:nvSpPr>
          <p:spPr bwMode="ltGray">
            <a:xfrm>
              <a:off x="0" y="3792"/>
              <a:ext cx="3976" cy="535"/>
            </a:xfrm>
            <a:custGeom>
              <a:avLst/>
              <a:gdLst/>
              <a:ahLst/>
              <a:cxnLst>
                <a:cxn ang="0">
                  <a:pos x="3976" y="527"/>
                </a:cxn>
                <a:cxn ang="0">
                  <a:pos x="3970" y="527"/>
                </a:cxn>
                <a:cxn ang="0">
                  <a:pos x="3844" y="509"/>
                </a:cxn>
                <a:cxn ang="0">
                  <a:pos x="2487" y="305"/>
                </a:cxn>
                <a:cxn ang="0">
                  <a:pos x="2039" y="36"/>
                </a:cxn>
                <a:cxn ang="0">
                  <a:pos x="1907" y="24"/>
                </a:cxn>
                <a:cxn ang="0">
                  <a:pos x="1883" y="54"/>
                </a:cxn>
                <a:cxn ang="0">
                  <a:pos x="1859" y="54"/>
                </a:cxn>
                <a:cxn ang="0">
                  <a:pos x="1830" y="30"/>
                </a:cxn>
                <a:cxn ang="0">
                  <a:pos x="1704" y="102"/>
                </a:cxn>
                <a:cxn ang="0">
                  <a:pos x="1608" y="126"/>
                </a:cxn>
                <a:cxn ang="0">
                  <a:pos x="1561" y="132"/>
                </a:cxn>
                <a:cxn ang="0">
                  <a:pos x="1495" y="102"/>
                </a:cxn>
                <a:cxn ang="0">
                  <a:pos x="1357" y="126"/>
                </a:cxn>
                <a:cxn ang="0">
                  <a:pos x="1285" y="24"/>
                </a:cxn>
                <a:cxn ang="0">
                  <a:pos x="1280" y="18"/>
                </a:cxn>
                <a:cxn ang="0">
                  <a:pos x="1262" y="12"/>
                </a:cxn>
                <a:cxn ang="0">
                  <a:pos x="1238" y="6"/>
                </a:cxn>
                <a:cxn ang="0">
                  <a:pos x="1220" y="0"/>
                </a:cxn>
                <a:cxn ang="0">
                  <a:pos x="1196" y="0"/>
                </a:cxn>
                <a:cxn ang="0">
                  <a:pos x="1166" y="0"/>
                </a:cxn>
                <a:cxn ang="0">
                  <a:pos x="1142" y="0"/>
                </a:cxn>
                <a:cxn ang="0">
                  <a:pos x="1136" y="0"/>
                </a:cxn>
                <a:cxn ang="0">
                  <a:pos x="1130" y="0"/>
                </a:cxn>
                <a:cxn ang="0">
                  <a:pos x="1124" y="6"/>
                </a:cxn>
                <a:cxn ang="0">
                  <a:pos x="1118" y="12"/>
                </a:cxn>
                <a:cxn ang="0">
                  <a:pos x="1100" y="18"/>
                </a:cxn>
                <a:cxn ang="0">
                  <a:pos x="1088" y="18"/>
                </a:cxn>
                <a:cxn ang="0">
                  <a:pos x="1070" y="24"/>
                </a:cxn>
                <a:cxn ang="0">
                  <a:pos x="1052" y="30"/>
                </a:cxn>
                <a:cxn ang="0">
                  <a:pos x="1034" y="36"/>
                </a:cxn>
                <a:cxn ang="0">
                  <a:pos x="1028" y="42"/>
                </a:cxn>
                <a:cxn ang="0">
                  <a:pos x="969" y="60"/>
                </a:cxn>
                <a:cxn ang="0">
                  <a:pos x="921" y="72"/>
                </a:cxn>
                <a:cxn ang="0">
                  <a:pos x="855" y="48"/>
                </a:cxn>
                <a:cxn ang="0">
                  <a:pos x="825" y="48"/>
                </a:cxn>
                <a:cxn ang="0">
                  <a:pos x="759" y="72"/>
                </a:cxn>
                <a:cxn ang="0">
                  <a:pos x="735" y="72"/>
                </a:cxn>
                <a:cxn ang="0">
                  <a:pos x="706" y="60"/>
                </a:cxn>
                <a:cxn ang="0">
                  <a:pos x="640" y="60"/>
                </a:cxn>
                <a:cxn ang="0">
                  <a:pos x="544" y="72"/>
                </a:cxn>
                <a:cxn ang="0">
                  <a:pos x="389" y="18"/>
                </a:cxn>
                <a:cxn ang="0">
                  <a:pos x="323" y="60"/>
                </a:cxn>
                <a:cxn ang="0">
                  <a:pos x="317" y="60"/>
                </a:cxn>
                <a:cxn ang="0">
                  <a:pos x="305" y="72"/>
                </a:cxn>
                <a:cxn ang="0">
                  <a:pos x="287" y="78"/>
                </a:cxn>
                <a:cxn ang="0">
                  <a:pos x="263" y="90"/>
                </a:cxn>
                <a:cxn ang="0">
                  <a:pos x="203" y="120"/>
                </a:cxn>
                <a:cxn ang="0">
                  <a:pos x="149" y="150"/>
                </a:cxn>
                <a:cxn ang="0">
                  <a:pos x="78" y="168"/>
                </a:cxn>
                <a:cxn ang="0">
                  <a:pos x="0" y="180"/>
                </a:cxn>
                <a:cxn ang="0">
                  <a:pos x="0" y="527"/>
                </a:cxn>
                <a:cxn ang="0">
                  <a:pos x="1010" y="527"/>
                </a:cxn>
                <a:cxn ang="0">
                  <a:pos x="3725" y="527"/>
                </a:cxn>
                <a:cxn ang="0">
                  <a:pos x="3976" y="527"/>
                </a:cxn>
                <a:cxn ang="0">
                  <a:pos x="3976" y="527"/>
                </a:cxn>
              </a:cxnLst>
              <a:rect l="0" t="0" r="r" b="b"/>
              <a:pathLst>
                <a:path w="3976" h="527">
                  <a:moveTo>
                    <a:pt x="3976" y="527"/>
                  </a:moveTo>
                  <a:lnTo>
                    <a:pt x="3970" y="527"/>
                  </a:lnTo>
                  <a:lnTo>
                    <a:pt x="3844" y="509"/>
                  </a:lnTo>
                  <a:lnTo>
                    <a:pt x="2487" y="305"/>
                  </a:lnTo>
                  <a:lnTo>
                    <a:pt x="2039" y="36"/>
                  </a:lnTo>
                  <a:lnTo>
                    <a:pt x="1907" y="24"/>
                  </a:lnTo>
                  <a:lnTo>
                    <a:pt x="1883" y="54"/>
                  </a:lnTo>
                  <a:lnTo>
                    <a:pt x="1859" y="54"/>
                  </a:lnTo>
                  <a:lnTo>
                    <a:pt x="1830" y="30"/>
                  </a:lnTo>
                  <a:lnTo>
                    <a:pt x="1704" y="102"/>
                  </a:lnTo>
                  <a:lnTo>
                    <a:pt x="1608" y="126"/>
                  </a:lnTo>
                  <a:lnTo>
                    <a:pt x="1561" y="132"/>
                  </a:lnTo>
                  <a:lnTo>
                    <a:pt x="1495" y="102"/>
                  </a:lnTo>
                  <a:lnTo>
                    <a:pt x="1357" y="126"/>
                  </a:lnTo>
                  <a:lnTo>
                    <a:pt x="1285" y="24"/>
                  </a:lnTo>
                  <a:lnTo>
                    <a:pt x="1280" y="18"/>
                  </a:lnTo>
                  <a:lnTo>
                    <a:pt x="1262" y="12"/>
                  </a:lnTo>
                  <a:lnTo>
                    <a:pt x="1238" y="6"/>
                  </a:lnTo>
                  <a:lnTo>
                    <a:pt x="1220" y="0"/>
                  </a:lnTo>
                  <a:lnTo>
                    <a:pt x="1196" y="0"/>
                  </a:lnTo>
                  <a:lnTo>
                    <a:pt x="1166" y="0"/>
                  </a:lnTo>
                  <a:lnTo>
                    <a:pt x="1142" y="0"/>
                  </a:lnTo>
                  <a:lnTo>
                    <a:pt x="1136" y="0"/>
                  </a:lnTo>
                  <a:lnTo>
                    <a:pt x="1130" y="0"/>
                  </a:lnTo>
                  <a:lnTo>
                    <a:pt x="1124" y="6"/>
                  </a:lnTo>
                  <a:lnTo>
                    <a:pt x="1118" y="12"/>
                  </a:lnTo>
                  <a:lnTo>
                    <a:pt x="1100" y="18"/>
                  </a:lnTo>
                  <a:lnTo>
                    <a:pt x="1088" y="18"/>
                  </a:lnTo>
                  <a:lnTo>
                    <a:pt x="1070" y="24"/>
                  </a:lnTo>
                  <a:lnTo>
                    <a:pt x="1052" y="30"/>
                  </a:lnTo>
                  <a:lnTo>
                    <a:pt x="1034" y="36"/>
                  </a:lnTo>
                  <a:lnTo>
                    <a:pt x="1028" y="42"/>
                  </a:lnTo>
                  <a:lnTo>
                    <a:pt x="969" y="60"/>
                  </a:lnTo>
                  <a:lnTo>
                    <a:pt x="921" y="72"/>
                  </a:lnTo>
                  <a:lnTo>
                    <a:pt x="855" y="48"/>
                  </a:lnTo>
                  <a:lnTo>
                    <a:pt x="825" y="48"/>
                  </a:lnTo>
                  <a:lnTo>
                    <a:pt x="759" y="72"/>
                  </a:lnTo>
                  <a:lnTo>
                    <a:pt x="735" y="72"/>
                  </a:lnTo>
                  <a:lnTo>
                    <a:pt x="706" y="60"/>
                  </a:lnTo>
                  <a:lnTo>
                    <a:pt x="640" y="60"/>
                  </a:lnTo>
                  <a:lnTo>
                    <a:pt x="544" y="72"/>
                  </a:lnTo>
                  <a:lnTo>
                    <a:pt x="389" y="18"/>
                  </a:lnTo>
                  <a:lnTo>
                    <a:pt x="323" y="60"/>
                  </a:lnTo>
                  <a:lnTo>
                    <a:pt x="317" y="60"/>
                  </a:lnTo>
                  <a:lnTo>
                    <a:pt x="305" y="72"/>
                  </a:lnTo>
                  <a:lnTo>
                    <a:pt x="287" y="78"/>
                  </a:lnTo>
                  <a:lnTo>
                    <a:pt x="263" y="90"/>
                  </a:lnTo>
                  <a:lnTo>
                    <a:pt x="203" y="120"/>
                  </a:lnTo>
                  <a:lnTo>
                    <a:pt x="149" y="150"/>
                  </a:lnTo>
                  <a:lnTo>
                    <a:pt x="78" y="168"/>
                  </a:lnTo>
                  <a:lnTo>
                    <a:pt x="0" y="180"/>
                  </a:lnTo>
                  <a:lnTo>
                    <a:pt x="0" y="527"/>
                  </a:lnTo>
                  <a:lnTo>
                    <a:pt x="1010" y="527"/>
                  </a:lnTo>
                  <a:lnTo>
                    <a:pt x="3725" y="527"/>
                  </a:lnTo>
                  <a:lnTo>
                    <a:pt x="3976" y="527"/>
                  </a:lnTo>
                  <a:lnTo>
                    <a:pt x="3976" y="527"/>
                  </a:lnTo>
                  <a:close/>
                </a:path>
              </a:pathLst>
            </a:custGeom>
            <a:gradFill rotWithShape="0">
              <a:gsLst>
                <a:gs pos="0">
                  <a:schemeClr val="bg2">
                    <a:gamma/>
                    <a:tint val="75686"/>
                    <a:invGamma/>
                  </a:schemeClr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 eaLnBrk="1" hangingPunct="1">
                <a:defRPr/>
              </a:pPr>
              <a:endParaRPr lang="en-GB">
                <a:latin typeface="Arial" charset="0"/>
                <a:cs typeface="Arial" charset="0"/>
              </a:endParaRPr>
            </a:p>
          </p:txBody>
        </p:sp>
      </p:grpSp>
      <p:grpSp>
        <p:nvGrpSpPr>
          <p:cNvPr id="1029" name="Group 15"/>
          <p:cNvGrpSpPr>
            <a:grpSpLocks/>
          </p:cNvGrpSpPr>
          <p:nvPr/>
        </p:nvGrpSpPr>
        <p:grpSpPr bwMode="auto">
          <a:xfrm>
            <a:off x="627063" y="6021388"/>
            <a:ext cx="5684837" cy="849312"/>
            <a:chOff x="395" y="3793"/>
            <a:chExt cx="3581" cy="535"/>
          </a:xfrm>
        </p:grpSpPr>
        <p:sp>
          <p:nvSpPr>
            <p:cNvPr id="1035" name="Freeform 16"/>
            <p:cNvSpPr>
              <a:spLocks/>
            </p:cNvSpPr>
            <p:nvPr/>
          </p:nvSpPr>
          <p:spPr bwMode="auto">
            <a:xfrm>
              <a:off x="1196" y="3793"/>
              <a:ext cx="365" cy="291"/>
            </a:xfrm>
            <a:custGeom>
              <a:avLst/>
              <a:gdLst>
                <a:gd name="T0" fmla="*/ 24 w 365"/>
                <a:gd name="T1" fmla="*/ 24 h 287"/>
                <a:gd name="T2" fmla="*/ 0 w 365"/>
                <a:gd name="T3" fmla="*/ 61 h 287"/>
                <a:gd name="T4" fmla="*/ 66 w 365"/>
                <a:gd name="T5" fmla="*/ 110 h 287"/>
                <a:gd name="T6" fmla="*/ 143 w 365"/>
                <a:gd name="T7" fmla="*/ 183 h 287"/>
                <a:gd name="T8" fmla="*/ 191 w 365"/>
                <a:gd name="T9" fmla="*/ 170 h 287"/>
                <a:gd name="T10" fmla="*/ 341 w 365"/>
                <a:gd name="T11" fmla="*/ 291 h 287"/>
                <a:gd name="T12" fmla="*/ 305 w 365"/>
                <a:gd name="T13" fmla="*/ 176 h 287"/>
                <a:gd name="T14" fmla="*/ 365 w 365"/>
                <a:gd name="T15" fmla="*/ 134 h 287"/>
                <a:gd name="T16" fmla="*/ 359 w 365"/>
                <a:gd name="T17" fmla="*/ 128 h 287"/>
                <a:gd name="T18" fmla="*/ 335 w 365"/>
                <a:gd name="T19" fmla="*/ 116 h 287"/>
                <a:gd name="T20" fmla="*/ 299 w 365"/>
                <a:gd name="T21" fmla="*/ 91 h 287"/>
                <a:gd name="T22" fmla="*/ 257 w 365"/>
                <a:gd name="T23" fmla="*/ 73 h 287"/>
                <a:gd name="T24" fmla="*/ 215 w 365"/>
                <a:gd name="T25" fmla="*/ 55 h 287"/>
                <a:gd name="T26" fmla="*/ 173 w 365"/>
                <a:gd name="T27" fmla="*/ 37 h 287"/>
                <a:gd name="T28" fmla="*/ 143 w 365"/>
                <a:gd name="T29" fmla="*/ 24 h 287"/>
                <a:gd name="T30" fmla="*/ 131 w 365"/>
                <a:gd name="T31" fmla="*/ 18 h 287"/>
                <a:gd name="T32" fmla="*/ 107 w 365"/>
                <a:gd name="T33" fmla="*/ 18 h 287"/>
                <a:gd name="T34" fmla="*/ 95 w 365"/>
                <a:gd name="T35" fmla="*/ 18 h 287"/>
                <a:gd name="T36" fmla="*/ 72 w 365"/>
                <a:gd name="T37" fmla="*/ 12 h 287"/>
                <a:gd name="T38" fmla="*/ 66 w 365"/>
                <a:gd name="T39" fmla="*/ 12 h 287"/>
                <a:gd name="T40" fmla="*/ 54 w 365"/>
                <a:gd name="T41" fmla="*/ 6 h 287"/>
                <a:gd name="T42" fmla="*/ 42 w 365"/>
                <a:gd name="T43" fmla="*/ 0 h 287"/>
                <a:gd name="T44" fmla="*/ 30 w 365"/>
                <a:gd name="T45" fmla="*/ 0 h 287"/>
                <a:gd name="T46" fmla="*/ 24 w 365"/>
                <a:gd name="T47" fmla="*/ 24 h 287"/>
                <a:gd name="T48" fmla="*/ 24 w 365"/>
                <a:gd name="T49" fmla="*/ 24 h 287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</a:gdLst>
              <a:ahLst/>
              <a:cxnLst>
                <a:cxn ang="T50">
                  <a:pos x="T0" y="T1"/>
                </a:cxn>
                <a:cxn ang="T51">
                  <a:pos x="T2" y="T3"/>
                </a:cxn>
                <a:cxn ang="T52">
                  <a:pos x="T4" y="T5"/>
                </a:cxn>
                <a:cxn ang="T53">
                  <a:pos x="T6" y="T7"/>
                </a:cxn>
                <a:cxn ang="T54">
                  <a:pos x="T8" y="T9"/>
                </a:cxn>
                <a:cxn ang="T55">
                  <a:pos x="T10" y="T11"/>
                </a:cxn>
                <a:cxn ang="T56">
                  <a:pos x="T12" y="T13"/>
                </a:cxn>
                <a:cxn ang="T57">
                  <a:pos x="T14" y="T15"/>
                </a:cxn>
                <a:cxn ang="T58">
                  <a:pos x="T16" y="T17"/>
                </a:cxn>
                <a:cxn ang="T59">
                  <a:pos x="T18" y="T19"/>
                </a:cxn>
                <a:cxn ang="T60">
                  <a:pos x="T20" y="T21"/>
                </a:cxn>
                <a:cxn ang="T61">
                  <a:pos x="T22" y="T23"/>
                </a:cxn>
                <a:cxn ang="T62">
                  <a:pos x="T24" y="T25"/>
                </a:cxn>
                <a:cxn ang="T63">
                  <a:pos x="T26" y="T27"/>
                </a:cxn>
                <a:cxn ang="T64">
                  <a:pos x="T28" y="T29"/>
                </a:cxn>
                <a:cxn ang="T65">
                  <a:pos x="T30" y="T31"/>
                </a:cxn>
                <a:cxn ang="T66">
                  <a:pos x="T32" y="T33"/>
                </a:cxn>
                <a:cxn ang="T67">
                  <a:pos x="T34" y="T35"/>
                </a:cxn>
                <a:cxn ang="T68">
                  <a:pos x="T36" y="T37"/>
                </a:cxn>
                <a:cxn ang="T69">
                  <a:pos x="T38" y="T39"/>
                </a:cxn>
                <a:cxn ang="T70">
                  <a:pos x="T40" y="T41"/>
                </a:cxn>
                <a:cxn ang="T71">
                  <a:pos x="T42" y="T43"/>
                </a:cxn>
                <a:cxn ang="T72">
                  <a:pos x="T44" y="T45"/>
                </a:cxn>
                <a:cxn ang="T73">
                  <a:pos x="T46" y="T47"/>
                </a:cxn>
                <a:cxn ang="T74">
                  <a:pos x="T48" y="T49"/>
                </a:cxn>
              </a:cxnLst>
              <a:rect l="0" t="0" r="r" b="b"/>
              <a:pathLst>
                <a:path w="365" h="287">
                  <a:moveTo>
                    <a:pt x="24" y="24"/>
                  </a:moveTo>
                  <a:lnTo>
                    <a:pt x="0" y="60"/>
                  </a:lnTo>
                  <a:lnTo>
                    <a:pt x="66" y="108"/>
                  </a:lnTo>
                  <a:lnTo>
                    <a:pt x="143" y="180"/>
                  </a:lnTo>
                  <a:lnTo>
                    <a:pt x="191" y="168"/>
                  </a:lnTo>
                  <a:lnTo>
                    <a:pt x="341" y="287"/>
                  </a:lnTo>
                  <a:lnTo>
                    <a:pt x="305" y="174"/>
                  </a:lnTo>
                  <a:lnTo>
                    <a:pt x="365" y="132"/>
                  </a:lnTo>
                  <a:lnTo>
                    <a:pt x="359" y="126"/>
                  </a:lnTo>
                  <a:lnTo>
                    <a:pt x="335" y="114"/>
                  </a:lnTo>
                  <a:lnTo>
                    <a:pt x="299" y="90"/>
                  </a:lnTo>
                  <a:lnTo>
                    <a:pt x="257" y="72"/>
                  </a:lnTo>
                  <a:lnTo>
                    <a:pt x="215" y="54"/>
                  </a:lnTo>
                  <a:lnTo>
                    <a:pt x="173" y="36"/>
                  </a:lnTo>
                  <a:lnTo>
                    <a:pt x="143" y="24"/>
                  </a:lnTo>
                  <a:lnTo>
                    <a:pt x="131" y="18"/>
                  </a:lnTo>
                  <a:lnTo>
                    <a:pt x="107" y="18"/>
                  </a:lnTo>
                  <a:lnTo>
                    <a:pt x="95" y="18"/>
                  </a:lnTo>
                  <a:lnTo>
                    <a:pt x="72" y="12"/>
                  </a:lnTo>
                  <a:lnTo>
                    <a:pt x="66" y="12"/>
                  </a:lnTo>
                  <a:lnTo>
                    <a:pt x="54" y="6"/>
                  </a:lnTo>
                  <a:lnTo>
                    <a:pt x="42" y="0"/>
                  </a:lnTo>
                  <a:lnTo>
                    <a:pt x="30" y="0"/>
                  </a:lnTo>
                  <a:lnTo>
                    <a:pt x="24" y="24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6" name="Freeform 17"/>
            <p:cNvSpPr>
              <a:spLocks/>
            </p:cNvSpPr>
            <p:nvPr/>
          </p:nvSpPr>
          <p:spPr bwMode="auto">
            <a:xfrm>
              <a:off x="1943" y="3829"/>
              <a:ext cx="2033" cy="499"/>
            </a:xfrm>
            <a:custGeom>
              <a:avLst/>
              <a:gdLst>
                <a:gd name="T0" fmla="*/ 186 w 2033"/>
                <a:gd name="T1" fmla="*/ 18 h 499"/>
                <a:gd name="T2" fmla="*/ 138 w 2033"/>
                <a:gd name="T3" fmla="*/ 6 h 499"/>
                <a:gd name="T4" fmla="*/ 96 w 2033"/>
                <a:gd name="T5" fmla="*/ 0 h 499"/>
                <a:gd name="T6" fmla="*/ 36 w 2033"/>
                <a:gd name="T7" fmla="*/ 0 h 499"/>
                <a:gd name="T8" fmla="*/ 12 w 2033"/>
                <a:gd name="T9" fmla="*/ 25 h 499"/>
                <a:gd name="T10" fmla="*/ 0 w 2033"/>
                <a:gd name="T11" fmla="*/ 128 h 499"/>
                <a:gd name="T12" fmla="*/ 60 w 2033"/>
                <a:gd name="T13" fmla="*/ 104 h 499"/>
                <a:gd name="T14" fmla="*/ 90 w 2033"/>
                <a:gd name="T15" fmla="*/ 134 h 499"/>
                <a:gd name="T16" fmla="*/ 150 w 2033"/>
                <a:gd name="T17" fmla="*/ 153 h 499"/>
                <a:gd name="T18" fmla="*/ 209 w 2033"/>
                <a:gd name="T19" fmla="*/ 273 h 499"/>
                <a:gd name="T20" fmla="*/ 401 w 2033"/>
                <a:gd name="T21" fmla="*/ 359 h 499"/>
                <a:gd name="T22" fmla="*/ 777 w 2033"/>
                <a:gd name="T23" fmla="*/ 359 h 499"/>
                <a:gd name="T24" fmla="*/ 2033 w 2033"/>
                <a:gd name="T25" fmla="*/ 499 h 499"/>
                <a:gd name="T26" fmla="*/ 2033 w 2033"/>
                <a:gd name="T27" fmla="*/ 499 h 499"/>
                <a:gd name="T28" fmla="*/ 1991 w 2033"/>
                <a:gd name="T29" fmla="*/ 493 h 499"/>
                <a:gd name="T30" fmla="*/ 676 w 2033"/>
                <a:gd name="T31" fmla="*/ 243 h 499"/>
                <a:gd name="T32" fmla="*/ 514 w 2033"/>
                <a:gd name="T33" fmla="*/ 159 h 499"/>
                <a:gd name="T34" fmla="*/ 425 w 2033"/>
                <a:gd name="T35" fmla="*/ 110 h 499"/>
                <a:gd name="T36" fmla="*/ 365 w 2033"/>
                <a:gd name="T37" fmla="*/ 92 h 499"/>
                <a:gd name="T38" fmla="*/ 281 w 2033"/>
                <a:gd name="T39" fmla="*/ 61 h 499"/>
                <a:gd name="T40" fmla="*/ 186 w 2033"/>
                <a:gd name="T41" fmla="*/ 18 h 499"/>
                <a:gd name="T42" fmla="*/ 186 w 2033"/>
                <a:gd name="T43" fmla="*/ 18 h 49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2033" h="499">
                  <a:moveTo>
                    <a:pt x="186" y="18"/>
                  </a:moveTo>
                  <a:lnTo>
                    <a:pt x="138" y="6"/>
                  </a:lnTo>
                  <a:lnTo>
                    <a:pt x="96" y="0"/>
                  </a:lnTo>
                  <a:lnTo>
                    <a:pt x="36" y="0"/>
                  </a:lnTo>
                  <a:lnTo>
                    <a:pt x="12" y="25"/>
                  </a:lnTo>
                  <a:lnTo>
                    <a:pt x="0" y="128"/>
                  </a:lnTo>
                  <a:lnTo>
                    <a:pt x="60" y="104"/>
                  </a:lnTo>
                  <a:lnTo>
                    <a:pt x="90" y="134"/>
                  </a:lnTo>
                  <a:lnTo>
                    <a:pt x="150" y="153"/>
                  </a:lnTo>
                  <a:lnTo>
                    <a:pt x="209" y="273"/>
                  </a:lnTo>
                  <a:lnTo>
                    <a:pt x="401" y="359"/>
                  </a:lnTo>
                  <a:lnTo>
                    <a:pt x="777" y="359"/>
                  </a:lnTo>
                  <a:lnTo>
                    <a:pt x="2033" y="499"/>
                  </a:lnTo>
                  <a:lnTo>
                    <a:pt x="1991" y="493"/>
                  </a:lnTo>
                  <a:lnTo>
                    <a:pt x="676" y="243"/>
                  </a:lnTo>
                  <a:lnTo>
                    <a:pt x="514" y="159"/>
                  </a:lnTo>
                  <a:lnTo>
                    <a:pt x="425" y="110"/>
                  </a:lnTo>
                  <a:lnTo>
                    <a:pt x="365" y="92"/>
                  </a:lnTo>
                  <a:lnTo>
                    <a:pt x="281" y="61"/>
                  </a:lnTo>
                  <a:lnTo>
                    <a:pt x="186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7" name="Freeform 18"/>
            <p:cNvSpPr>
              <a:spLocks/>
            </p:cNvSpPr>
            <p:nvPr/>
          </p:nvSpPr>
          <p:spPr bwMode="auto">
            <a:xfrm>
              <a:off x="1830" y="3823"/>
              <a:ext cx="71" cy="61"/>
            </a:xfrm>
            <a:custGeom>
              <a:avLst/>
              <a:gdLst>
                <a:gd name="T0" fmla="*/ 0 w 71"/>
                <a:gd name="T1" fmla="*/ 18 h 60"/>
                <a:gd name="T2" fmla="*/ 6 w 71"/>
                <a:gd name="T3" fmla="*/ 18 h 60"/>
                <a:gd name="T4" fmla="*/ 12 w 71"/>
                <a:gd name="T5" fmla="*/ 12 h 60"/>
                <a:gd name="T6" fmla="*/ 6 w 71"/>
                <a:gd name="T7" fmla="*/ 6 h 60"/>
                <a:gd name="T8" fmla="*/ 0 w 71"/>
                <a:gd name="T9" fmla="*/ 0 h 60"/>
                <a:gd name="T10" fmla="*/ 29 w 71"/>
                <a:gd name="T11" fmla="*/ 18 h 60"/>
                <a:gd name="T12" fmla="*/ 53 w 71"/>
                <a:gd name="T13" fmla="*/ 18 h 60"/>
                <a:gd name="T14" fmla="*/ 59 w 71"/>
                <a:gd name="T15" fmla="*/ 31 h 60"/>
                <a:gd name="T16" fmla="*/ 65 w 71"/>
                <a:gd name="T17" fmla="*/ 43 h 60"/>
                <a:gd name="T18" fmla="*/ 71 w 71"/>
                <a:gd name="T19" fmla="*/ 55 h 60"/>
                <a:gd name="T20" fmla="*/ 71 w 71"/>
                <a:gd name="T21" fmla="*/ 61 h 60"/>
                <a:gd name="T22" fmla="*/ 59 w 71"/>
                <a:gd name="T23" fmla="*/ 55 h 60"/>
                <a:gd name="T24" fmla="*/ 47 w 71"/>
                <a:gd name="T25" fmla="*/ 43 h 60"/>
                <a:gd name="T26" fmla="*/ 23 w 71"/>
                <a:gd name="T27" fmla="*/ 31 h 60"/>
                <a:gd name="T28" fmla="*/ 23 w 71"/>
                <a:gd name="T29" fmla="*/ 37 h 60"/>
                <a:gd name="T30" fmla="*/ 18 w 71"/>
                <a:gd name="T31" fmla="*/ 43 h 60"/>
                <a:gd name="T32" fmla="*/ 12 w 71"/>
                <a:gd name="T33" fmla="*/ 49 h 60"/>
                <a:gd name="T34" fmla="*/ 6 w 71"/>
                <a:gd name="T35" fmla="*/ 49 h 60"/>
                <a:gd name="T36" fmla="*/ 6 w 71"/>
                <a:gd name="T37" fmla="*/ 49 h 60"/>
                <a:gd name="T38" fmla="*/ 6 w 71"/>
                <a:gd name="T39" fmla="*/ 37 h 60"/>
                <a:gd name="T40" fmla="*/ 0 w 71"/>
                <a:gd name="T41" fmla="*/ 18 h 60"/>
                <a:gd name="T42" fmla="*/ 0 w 71"/>
                <a:gd name="T43" fmla="*/ 18 h 60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ahLst/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71" h="60">
                  <a:moveTo>
                    <a:pt x="0" y="18"/>
                  </a:moveTo>
                  <a:lnTo>
                    <a:pt x="6" y="18"/>
                  </a:lnTo>
                  <a:lnTo>
                    <a:pt x="12" y="12"/>
                  </a:lnTo>
                  <a:lnTo>
                    <a:pt x="6" y="6"/>
                  </a:lnTo>
                  <a:lnTo>
                    <a:pt x="0" y="0"/>
                  </a:lnTo>
                  <a:lnTo>
                    <a:pt x="29" y="18"/>
                  </a:lnTo>
                  <a:lnTo>
                    <a:pt x="53" y="18"/>
                  </a:lnTo>
                  <a:lnTo>
                    <a:pt x="59" y="30"/>
                  </a:lnTo>
                  <a:lnTo>
                    <a:pt x="65" y="42"/>
                  </a:lnTo>
                  <a:lnTo>
                    <a:pt x="71" y="54"/>
                  </a:lnTo>
                  <a:lnTo>
                    <a:pt x="71" y="60"/>
                  </a:lnTo>
                  <a:lnTo>
                    <a:pt x="59" y="54"/>
                  </a:lnTo>
                  <a:lnTo>
                    <a:pt x="47" y="42"/>
                  </a:lnTo>
                  <a:lnTo>
                    <a:pt x="23" y="30"/>
                  </a:lnTo>
                  <a:lnTo>
                    <a:pt x="23" y="36"/>
                  </a:lnTo>
                  <a:lnTo>
                    <a:pt x="18" y="42"/>
                  </a:lnTo>
                  <a:lnTo>
                    <a:pt x="12" y="48"/>
                  </a:lnTo>
                  <a:lnTo>
                    <a:pt x="6" y="48"/>
                  </a:lnTo>
                  <a:lnTo>
                    <a:pt x="6" y="36"/>
                  </a:lnTo>
                  <a:lnTo>
                    <a:pt x="0" y="18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8" name="Freeform 19"/>
            <p:cNvSpPr>
              <a:spLocks/>
            </p:cNvSpPr>
            <p:nvPr/>
          </p:nvSpPr>
          <p:spPr bwMode="auto">
            <a:xfrm>
              <a:off x="855" y="3842"/>
              <a:ext cx="161" cy="164"/>
            </a:xfrm>
            <a:custGeom>
              <a:avLst/>
              <a:gdLst>
                <a:gd name="T0" fmla="*/ 30 w 161"/>
                <a:gd name="T1" fmla="*/ 0 h 162"/>
                <a:gd name="T2" fmla="*/ 48 w 161"/>
                <a:gd name="T3" fmla="*/ 6 h 162"/>
                <a:gd name="T4" fmla="*/ 72 w 161"/>
                <a:gd name="T5" fmla="*/ 6 h 162"/>
                <a:gd name="T6" fmla="*/ 114 w 161"/>
                <a:gd name="T7" fmla="*/ 12 h 162"/>
                <a:gd name="T8" fmla="*/ 96 w 161"/>
                <a:gd name="T9" fmla="*/ 55 h 162"/>
                <a:gd name="T10" fmla="*/ 96 w 161"/>
                <a:gd name="T11" fmla="*/ 61 h 162"/>
                <a:gd name="T12" fmla="*/ 102 w 161"/>
                <a:gd name="T13" fmla="*/ 73 h 162"/>
                <a:gd name="T14" fmla="*/ 108 w 161"/>
                <a:gd name="T15" fmla="*/ 85 h 162"/>
                <a:gd name="T16" fmla="*/ 120 w 161"/>
                <a:gd name="T17" fmla="*/ 97 h 162"/>
                <a:gd name="T18" fmla="*/ 143 w 161"/>
                <a:gd name="T19" fmla="*/ 115 h 162"/>
                <a:gd name="T20" fmla="*/ 155 w 161"/>
                <a:gd name="T21" fmla="*/ 140 h 162"/>
                <a:gd name="T22" fmla="*/ 161 w 161"/>
                <a:gd name="T23" fmla="*/ 158 h 162"/>
                <a:gd name="T24" fmla="*/ 161 w 161"/>
                <a:gd name="T25" fmla="*/ 164 h 162"/>
                <a:gd name="T26" fmla="*/ 96 w 161"/>
                <a:gd name="T27" fmla="*/ 103 h 162"/>
                <a:gd name="T28" fmla="*/ 30 w 161"/>
                <a:gd name="T29" fmla="*/ 55 h 162"/>
                <a:gd name="T30" fmla="*/ 0 w 161"/>
                <a:gd name="T31" fmla="*/ 0 h 162"/>
                <a:gd name="T32" fmla="*/ 30 w 161"/>
                <a:gd name="T33" fmla="*/ 0 h 162"/>
                <a:gd name="T34" fmla="*/ 30 w 161"/>
                <a:gd name="T35" fmla="*/ 0 h 162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</a:gdLst>
              <a:ahLst/>
              <a:cxnLst>
                <a:cxn ang="T36">
                  <a:pos x="T0" y="T1"/>
                </a:cxn>
                <a:cxn ang="T37">
                  <a:pos x="T2" y="T3"/>
                </a:cxn>
                <a:cxn ang="T38">
                  <a:pos x="T4" y="T5"/>
                </a:cxn>
                <a:cxn ang="T39">
                  <a:pos x="T6" y="T7"/>
                </a:cxn>
                <a:cxn ang="T40">
                  <a:pos x="T8" y="T9"/>
                </a:cxn>
                <a:cxn ang="T41">
                  <a:pos x="T10" y="T11"/>
                </a:cxn>
                <a:cxn ang="T42">
                  <a:pos x="T12" y="T13"/>
                </a:cxn>
                <a:cxn ang="T43">
                  <a:pos x="T14" y="T15"/>
                </a:cxn>
                <a:cxn ang="T44">
                  <a:pos x="T16" y="T17"/>
                </a:cxn>
                <a:cxn ang="T45">
                  <a:pos x="T18" y="T19"/>
                </a:cxn>
                <a:cxn ang="T46">
                  <a:pos x="T20" y="T21"/>
                </a:cxn>
                <a:cxn ang="T47">
                  <a:pos x="T22" y="T23"/>
                </a:cxn>
                <a:cxn ang="T48">
                  <a:pos x="T24" y="T25"/>
                </a:cxn>
                <a:cxn ang="T49">
                  <a:pos x="T26" y="T27"/>
                </a:cxn>
                <a:cxn ang="T50">
                  <a:pos x="T28" y="T29"/>
                </a:cxn>
                <a:cxn ang="T51">
                  <a:pos x="T30" y="T31"/>
                </a:cxn>
                <a:cxn ang="T52">
                  <a:pos x="T32" y="T33"/>
                </a:cxn>
                <a:cxn ang="T53">
                  <a:pos x="T34" y="T35"/>
                </a:cxn>
              </a:cxnLst>
              <a:rect l="0" t="0" r="r" b="b"/>
              <a:pathLst>
                <a:path w="161" h="162">
                  <a:moveTo>
                    <a:pt x="30" y="0"/>
                  </a:moveTo>
                  <a:lnTo>
                    <a:pt x="48" y="6"/>
                  </a:lnTo>
                  <a:lnTo>
                    <a:pt x="72" y="6"/>
                  </a:lnTo>
                  <a:lnTo>
                    <a:pt x="114" y="12"/>
                  </a:lnTo>
                  <a:lnTo>
                    <a:pt x="96" y="54"/>
                  </a:lnTo>
                  <a:lnTo>
                    <a:pt x="96" y="60"/>
                  </a:lnTo>
                  <a:lnTo>
                    <a:pt x="102" y="72"/>
                  </a:lnTo>
                  <a:lnTo>
                    <a:pt x="108" y="84"/>
                  </a:lnTo>
                  <a:lnTo>
                    <a:pt x="120" y="96"/>
                  </a:lnTo>
                  <a:lnTo>
                    <a:pt x="143" y="114"/>
                  </a:lnTo>
                  <a:lnTo>
                    <a:pt x="155" y="138"/>
                  </a:lnTo>
                  <a:lnTo>
                    <a:pt x="161" y="156"/>
                  </a:lnTo>
                  <a:lnTo>
                    <a:pt x="161" y="162"/>
                  </a:lnTo>
                  <a:lnTo>
                    <a:pt x="96" y="102"/>
                  </a:lnTo>
                  <a:lnTo>
                    <a:pt x="30" y="54"/>
                  </a:lnTo>
                  <a:lnTo>
                    <a:pt x="0" y="0"/>
                  </a:lnTo>
                  <a:lnTo>
                    <a:pt x="30" y="0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9" name="Freeform 20"/>
            <p:cNvSpPr>
              <a:spLocks/>
            </p:cNvSpPr>
            <p:nvPr/>
          </p:nvSpPr>
          <p:spPr bwMode="auto">
            <a:xfrm>
              <a:off x="706" y="3854"/>
              <a:ext cx="59" cy="61"/>
            </a:xfrm>
            <a:custGeom>
              <a:avLst/>
              <a:gdLst>
                <a:gd name="T0" fmla="*/ 59 w 59"/>
                <a:gd name="T1" fmla="*/ 6 h 60"/>
                <a:gd name="T2" fmla="*/ 41 w 59"/>
                <a:gd name="T3" fmla="*/ 31 h 60"/>
                <a:gd name="T4" fmla="*/ 41 w 59"/>
                <a:gd name="T5" fmla="*/ 37 h 60"/>
                <a:gd name="T6" fmla="*/ 47 w 59"/>
                <a:gd name="T7" fmla="*/ 43 h 60"/>
                <a:gd name="T8" fmla="*/ 53 w 59"/>
                <a:gd name="T9" fmla="*/ 55 h 60"/>
                <a:gd name="T10" fmla="*/ 53 w 59"/>
                <a:gd name="T11" fmla="*/ 61 h 60"/>
                <a:gd name="T12" fmla="*/ 47 w 59"/>
                <a:gd name="T13" fmla="*/ 55 h 60"/>
                <a:gd name="T14" fmla="*/ 35 w 59"/>
                <a:gd name="T15" fmla="*/ 49 h 60"/>
                <a:gd name="T16" fmla="*/ 23 w 59"/>
                <a:gd name="T17" fmla="*/ 37 h 60"/>
                <a:gd name="T18" fmla="*/ 17 w 59"/>
                <a:gd name="T19" fmla="*/ 31 h 60"/>
                <a:gd name="T20" fmla="*/ 0 w 59"/>
                <a:gd name="T21" fmla="*/ 0 h 60"/>
                <a:gd name="T22" fmla="*/ 59 w 59"/>
                <a:gd name="T23" fmla="*/ 6 h 60"/>
                <a:gd name="T24" fmla="*/ 59 w 59"/>
                <a:gd name="T25" fmla="*/ 6 h 60"/>
                <a:gd name="T26" fmla="*/ 0 60000 65536"/>
                <a:gd name="T27" fmla="*/ 0 60000 65536"/>
                <a:gd name="T28" fmla="*/ 0 60000 65536"/>
                <a:gd name="T29" fmla="*/ 0 60000 65536"/>
                <a:gd name="T30" fmla="*/ 0 60000 65536"/>
                <a:gd name="T31" fmla="*/ 0 60000 65536"/>
                <a:gd name="T32" fmla="*/ 0 60000 65536"/>
                <a:gd name="T33" fmla="*/ 0 60000 65536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</a:gdLst>
              <a:ahLst/>
              <a:cxnLst>
                <a:cxn ang="T26">
                  <a:pos x="T0" y="T1"/>
                </a:cxn>
                <a:cxn ang="T27">
                  <a:pos x="T2" y="T3"/>
                </a:cxn>
                <a:cxn ang="T28">
                  <a:pos x="T4" y="T5"/>
                </a:cxn>
                <a:cxn ang="T29">
                  <a:pos x="T6" y="T7"/>
                </a:cxn>
                <a:cxn ang="T30">
                  <a:pos x="T8" y="T9"/>
                </a:cxn>
                <a:cxn ang="T31">
                  <a:pos x="T10" y="T11"/>
                </a:cxn>
                <a:cxn ang="T32">
                  <a:pos x="T12" y="T13"/>
                </a:cxn>
                <a:cxn ang="T33">
                  <a:pos x="T14" y="T15"/>
                </a:cxn>
                <a:cxn ang="T34">
                  <a:pos x="T16" y="T17"/>
                </a:cxn>
                <a:cxn ang="T35">
                  <a:pos x="T18" y="T19"/>
                </a:cxn>
                <a:cxn ang="T36">
                  <a:pos x="T20" y="T21"/>
                </a:cxn>
                <a:cxn ang="T37">
                  <a:pos x="T22" y="T23"/>
                </a:cxn>
                <a:cxn ang="T38">
                  <a:pos x="T24" y="T25"/>
                </a:cxn>
              </a:cxnLst>
              <a:rect l="0" t="0" r="r" b="b"/>
              <a:pathLst>
                <a:path w="59" h="60">
                  <a:moveTo>
                    <a:pt x="59" y="6"/>
                  </a:moveTo>
                  <a:lnTo>
                    <a:pt x="41" y="30"/>
                  </a:lnTo>
                  <a:lnTo>
                    <a:pt x="41" y="36"/>
                  </a:lnTo>
                  <a:lnTo>
                    <a:pt x="47" y="42"/>
                  </a:lnTo>
                  <a:lnTo>
                    <a:pt x="53" y="54"/>
                  </a:lnTo>
                  <a:lnTo>
                    <a:pt x="53" y="60"/>
                  </a:lnTo>
                  <a:lnTo>
                    <a:pt x="47" y="54"/>
                  </a:lnTo>
                  <a:lnTo>
                    <a:pt x="35" y="48"/>
                  </a:lnTo>
                  <a:lnTo>
                    <a:pt x="23" y="36"/>
                  </a:lnTo>
                  <a:lnTo>
                    <a:pt x="17" y="30"/>
                  </a:lnTo>
                  <a:lnTo>
                    <a:pt x="0" y="0"/>
                  </a:lnTo>
                  <a:lnTo>
                    <a:pt x="59" y="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40" name="Freeform 21"/>
            <p:cNvSpPr>
              <a:spLocks/>
            </p:cNvSpPr>
            <p:nvPr/>
          </p:nvSpPr>
          <p:spPr bwMode="auto">
            <a:xfrm>
              <a:off x="395" y="3811"/>
              <a:ext cx="245" cy="207"/>
            </a:xfrm>
            <a:custGeom>
              <a:avLst/>
              <a:gdLst>
                <a:gd name="T0" fmla="*/ 233 w 245"/>
                <a:gd name="T1" fmla="*/ 37 h 204"/>
                <a:gd name="T2" fmla="*/ 245 w 245"/>
                <a:gd name="T3" fmla="*/ 43 h 204"/>
                <a:gd name="T4" fmla="*/ 209 w 245"/>
                <a:gd name="T5" fmla="*/ 85 h 204"/>
                <a:gd name="T6" fmla="*/ 143 w 245"/>
                <a:gd name="T7" fmla="*/ 134 h 204"/>
                <a:gd name="T8" fmla="*/ 167 w 245"/>
                <a:gd name="T9" fmla="*/ 158 h 204"/>
                <a:gd name="T10" fmla="*/ 179 w 245"/>
                <a:gd name="T11" fmla="*/ 207 h 204"/>
                <a:gd name="T12" fmla="*/ 77 w 245"/>
                <a:gd name="T13" fmla="*/ 134 h 204"/>
                <a:gd name="T14" fmla="*/ 47 w 245"/>
                <a:gd name="T15" fmla="*/ 85 h 204"/>
                <a:gd name="T16" fmla="*/ 89 w 245"/>
                <a:gd name="T17" fmla="*/ 67 h 204"/>
                <a:gd name="T18" fmla="*/ 59 w 245"/>
                <a:gd name="T19" fmla="*/ 37 h 204"/>
                <a:gd name="T20" fmla="*/ 0 w 245"/>
                <a:gd name="T21" fmla="*/ 12 h 204"/>
                <a:gd name="T22" fmla="*/ 0 w 245"/>
                <a:gd name="T23" fmla="*/ 0 h 204"/>
                <a:gd name="T24" fmla="*/ 6 w 245"/>
                <a:gd name="T25" fmla="*/ 0 h 204"/>
                <a:gd name="T26" fmla="*/ 12 w 245"/>
                <a:gd name="T27" fmla="*/ 0 h 204"/>
                <a:gd name="T28" fmla="*/ 47 w 245"/>
                <a:gd name="T29" fmla="*/ 6 h 204"/>
                <a:gd name="T30" fmla="*/ 77 w 245"/>
                <a:gd name="T31" fmla="*/ 6 h 204"/>
                <a:gd name="T32" fmla="*/ 83 w 245"/>
                <a:gd name="T33" fmla="*/ 6 h 204"/>
                <a:gd name="T34" fmla="*/ 89 w 245"/>
                <a:gd name="T35" fmla="*/ 6 h 204"/>
                <a:gd name="T36" fmla="*/ 101 w 245"/>
                <a:gd name="T37" fmla="*/ 12 h 204"/>
                <a:gd name="T38" fmla="*/ 125 w 245"/>
                <a:gd name="T39" fmla="*/ 12 h 204"/>
                <a:gd name="T40" fmla="*/ 143 w 245"/>
                <a:gd name="T41" fmla="*/ 18 h 204"/>
                <a:gd name="T42" fmla="*/ 149 w 245"/>
                <a:gd name="T43" fmla="*/ 18 h 204"/>
                <a:gd name="T44" fmla="*/ 149 w 245"/>
                <a:gd name="T45" fmla="*/ 18 h 204"/>
                <a:gd name="T46" fmla="*/ 203 w 245"/>
                <a:gd name="T47" fmla="*/ 24 h 204"/>
                <a:gd name="T48" fmla="*/ 233 w 245"/>
                <a:gd name="T49" fmla="*/ 37 h 204"/>
                <a:gd name="T50" fmla="*/ 233 w 245"/>
                <a:gd name="T51" fmla="*/ 37 h 204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  <a:gd name="T66" fmla="*/ 0 60000 65536"/>
                <a:gd name="T67" fmla="*/ 0 60000 65536"/>
                <a:gd name="T68" fmla="*/ 0 60000 65536"/>
                <a:gd name="T69" fmla="*/ 0 60000 65536"/>
                <a:gd name="T70" fmla="*/ 0 60000 65536"/>
                <a:gd name="T71" fmla="*/ 0 60000 65536"/>
                <a:gd name="T72" fmla="*/ 0 60000 65536"/>
                <a:gd name="T73" fmla="*/ 0 60000 65536"/>
                <a:gd name="T74" fmla="*/ 0 60000 65536"/>
                <a:gd name="T75" fmla="*/ 0 60000 65536"/>
                <a:gd name="T76" fmla="*/ 0 60000 65536"/>
                <a:gd name="T77" fmla="*/ 0 60000 65536"/>
              </a:gdLst>
              <a:ahLst/>
              <a:cxnLst>
                <a:cxn ang="T52">
                  <a:pos x="T0" y="T1"/>
                </a:cxn>
                <a:cxn ang="T53">
                  <a:pos x="T2" y="T3"/>
                </a:cxn>
                <a:cxn ang="T54">
                  <a:pos x="T4" y="T5"/>
                </a:cxn>
                <a:cxn ang="T55">
                  <a:pos x="T6" y="T7"/>
                </a:cxn>
                <a:cxn ang="T56">
                  <a:pos x="T8" y="T9"/>
                </a:cxn>
                <a:cxn ang="T57">
                  <a:pos x="T10" y="T11"/>
                </a:cxn>
                <a:cxn ang="T58">
                  <a:pos x="T12" y="T13"/>
                </a:cxn>
                <a:cxn ang="T59">
                  <a:pos x="T14" y="T15"/>
                </a:cxn>
                <a:cxn ang="T60">
                  <a:pos x="T16" y="T17"/>
                </a:cxn>
                <a:cxn ang="T61">
                  <a:pos x="T18" y="T19"/>
                </a:cxn>
                <a:cxn ang="T62">
                  <a:pos x="T20" y="T21"/>
                </a:cxn>
                <a:cxn ang="T63">
                  <a:pos x="T22" y="T23"/>
                </a:cxn>
                <a:cxn ang="T64">
                  <a:pos x="T24" y="T25"/>
                </a:cxn>
                <a:cxn ang="T65">
                  <a:pos x="T26" y="T27"/>
                </a:cxn>
                <a:cxn ang="T66">
                  <a:pos x="T28" y="T29"/>
                </a:cxn>
                <a:cxn ang="T67">
                  <a:pos x="T30" y="T31"/>
                </a:cxn>
                <a:cxn ang="T68">
                  <a:pos x="T32" y="T33"/>
                </a:cxn>
                <a:cxn ang="T69">
                  <a:pos x="T34" y="T35"/>
                </a:cxn>
                <a:cxn ang="T70">
                  <a:pos x="T36" y="T37"/>
                </a:cxn>
                <a:cxn ang="T71">
                  <a:pos x="T38" y="T39"/>
                </a:cxn>
                <a:cxn ang="T72">
                  <a:pos x="T40" y="T41"/>
                </a:cxn>
                <a:cxn ang="T73">
                  <a:pos x="T42" y="T43"/>
                </a:cxn>
                <a:cxn ang="T74">
                  <a:pos x="T44" y="T45"/>
                </a:cxn>
                <a:cxn ang="T75">
                  <a:pos x="T46" y="T47"/>
                </a:cxn>
                <a:cxn ang="T76">
                  <a:pos x="T48" y="T49"/>
                </a:cxn>
                <a:cxn ang="T77">
                  <a:pos x="T50" y="T51"/>
                </a:cxn>
              </a:cxnLst>
              <a:rect l="0" t="0" r="r" b="b"/>
              <a:pathLst>
                <a:path w="245" h="204">
                  <a:moveTo>
                    <a:pt x="233" y="36"/>
                  </a:moveTo>
                  <a:lnTo>
                    <a:pt x="245" y="42"/>
                  </a:lnTo>
                  <a:lnTo>
                    <a:pt x="209" y="84"/>
                  </a:lnTo>
                  <a:lnTo>
                    <a:pt x="143" y="132"/>
                  </a:lnTo>
                  <a:lnTo>
                    <a:pt x="167" y="156"/>
                  </a:lnTo>
                  <a:lnTo>
                    <a:pt x="179" y="204"/>
                  </a:lnTo>
                  <a:lnTo>
                    <a:pt x="77" y="132"/>
                  </a:lnTo>
                  <a:lnTo>
                    <a:pt x="47" y="84"/>
                  </a:lnTo>
                  <a:lnTo>
                    <a:pt x="89" y="66"/>
                  </a:lnTo>
                  <a:lnTo>
                    <a:pt x="59" y="36"/>
                  </a:lnTo>
                  <a:lnTo>
                    <a:pt x="0" y="12"/>
                  </a:lnTo>
                  <a:lnTo>
                    <a:pt x="0" y="0"/>
                  </a:lnTo>
                  <a:lnTo>
                    <a:pt x="6" y="0"/>
                  </a:lnTo>
                  <a:lnTo>
                    <a:pt x="12" y="0"/>
                  </a:lnTo>
                  <a:lnTo>
                    <a:pt x="47" y="6"/>
                  </a:lnTo>
                  <a:lnTo>
                    <a:pt x="77" y="6"/>
                  </a:lnTo>
                  <a:lnTo>
                    <a:pt x="83" y="6"/>
                  </a:lnTo>
                  <a:lnTo>
                    <a:pt x="89" y="6"/>
                  </a:lnTo>
                  <a:lnTo>
                    <a:pt x="101" y="12"/>
                  </a:lnTo>
                  <a:lnTo>
                    <a:pt x="125" y="12"/>
                  </a:lnTo>
                  <a:lnTo>
                    <a:pt x="143" y="18"/>
                  </a:lnTo>
                  <a:lnTo>
                    <a:pt x="149" y="18"/>
                  </a:lnTo>
                  <a:lnTo>
                    <a:pt x="203" y="24"/>
                  </a:lnTo>
                  <a:lnTo>
                    <a:pt x="233" y="36"/>
                  </a:lnTo>
                  <a:close/>
                </a:path>
              </a:pathLst>
            </a:custGeom>
            <a:solidFill>
              <a:schemeClr val="bg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53622" name="Rectangle 2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286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31" name="Rectangle 2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53624" name="Rectangle 2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331571-B263-46EE-996A-8E6CEBF55859}" type="datetime1">
              <a:rPr lang="en-CA" smtClean="0"/>
              <a:t>2017-10-22</a:t>
            </a:fld>
            <a:endParaRPr lang="en-GB"/>
          </a:p>
        </p:txBody>
      </p:sp>
      <p:sp>
        <p:nvSpPr>
          <p:cNvPr id="153625" name="Rectangle 2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53626" name="Rectangle 2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1DF5BD91-3A92-4AD8-9C33-44219A59C6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79" r:id="rId1"/>
    <p:sldLayoutId id="2147483769" r:id="rId2"/>
    <p:sldLayoutId id="2147483770" r:id="rId3"/>
    <p:sldLayoutId id="2147483771" r:id="rId4"/>
    <p:sldLayoutId id="2147483772" r:id="rId5"/>
    <p:sldLayoutId id="2147483773" r:id="rId6"/>
    <p:sldLayoutId id="2147483774" r:id="rId7"/>
    <p:sldLayoutId id="2147483775" r:id="rId8"/>
    <p:sldLayoutId id="2147483776" r:id="rId9"/>
    <p:sldLayoutId id="2147483777" r:id="rId10"/>
    <p:sldLayoutId id="2147483778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2"/>
        </a:buClr>
        <a:buChar char="•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8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7DBA21D-CB3E-43EB-B43F-83D562871324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</a:t>
            </a:fld>
            <a:endParaRPr lang="en-CA" sz="1400">
              <a:effectLst/>
            </a:endParaRPr>
          </a:p>
        </p:txBody>
      </p:sp>
      <p:sp>
        <p:nvSpPr>
          <p:cNvPr id="3077" name="Rectangle 7"/>
          <p:cNvSpPr>
            <a:spLocks noGrp="1" noChangeArrowheads="1"/>
          </p:cNvSpPr>
          <p:nvPr>
            <p:ph type="subTitle" idx="4294967295"/>
          </p:nvPr>
        </p:nvSpPr>
        <p:spPr>
          <a:xfrm>
            <a:off x="1187450" y="392113"/>
            <a:ext cx="6948488" cy="865187"/>
          </a:xfrm>
        </p:spPr>
        <p:txBody>
          <a:bodyPr lIns="92075" tIns="46038" rIns="92075" bIns="46038"/>
          <a:lstStyle/>
          <a:p>
            <a:pPr marL="0" indent="0" algn="ctr" eaLnBrk="1" hangingPunct="1">
              <a:lnSpc>
                <a:spcPct val="80000"/>
              </a:lnSpc>
              <a:buFontTx/>
              <a:buNone/>
              <a:defRPr/>
            </a:pPr>
            <a:r>
              <a:rPr lang="en-US" sz="6600" b="1" dirty="0">
                <a:effectLst>
                  <a:outerShdw blurRad="38100" dist="38100" dir="2700000" algn="tl">
                    <a:srgbClr val="000000"/>
                  </a:outerShdw>
                </a:effectLst>
              </a:rPr>
              <a:t>Social Evolution</a:t>
            </a:r>
            <a:endParaRPr lang="en-CA" sz="6600" b="1" dirty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5125" name="Picture 3" descr="evolu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7575" y="1557338"/>
            <a:ext cx="7488238" cy="40941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07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7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Herbert Spencer (1820-1903)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/>
              <a:t>The ides that organisms pass through various stages of development is familiar to us but wasn’t in Victorian times</a:t>
            </a:r>
          </a:p>
          <a:p>
            <a:r>
              <a:rPr lang="en-GB" sz="2800" dirty="0"/>
              <a:t>Charles Darwin’s (1809-82) ‘Origin of the Species’ (1859) and ‘The Descent of Man’ (1871)</a:t>
            </a:r>
          </a:p>
          <a:p>
            <a:r>
              <a:rPr lang="en-GB" sz="2800" dirty="0"/>
              <a:t>How life passes through stages by a process of ‘natural selection’</a:t>
            </a:r>
          </a:p>
          <a:p>
            <a:r>
              <a:rPr lang="en-GB" sz="2800" dirty="0"/>
              <a:t>Spencer focused on </a:t>
            </a:r>
            <a:r>
              <a:rPr lang="en-GB" sz="2800" b="1" dirty="0"/>
              <a:t>‘social evolution’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5186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Spencer’s theory of social 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Primitive society tends to be unstable, and thus prone to failure – extinction</a:t>
            </a:r>
          </a:p>
          <a:p>
            <a:r>
              <a:rPr lang="en-GB" dirty="0"/>
              <a:t>Great complexity equals increased stability</a:t>
            </a:r>
          </a:p>
          <a:p>
            <a:r>
              <a:rPr lang="en-GB" dirty="0"/>
              <a:t>Stability is achieved in the different parts of the social organism (society)</a:t>
            </a:r>
          </a:p>
          <a:p>
            <a:r>
              <a:rPr lang="en-GB" dirty="0"/>
              <a:t>There is clearer differentiation and stronger integration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8456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Spencer’s theory of social 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4978896" cy="4495800"/>
          </a:xfrm>
        </p:spPr>
        <p:txBody>
          <a:bodyPr/>
          <a:lstStyle/>
          <a:p>
            <a:r>
              <a:rPr lang="en-GB" sz="2800" dirty="0"/>
              <a:t>Pre-modern society is characterised by </a:t>
            </a:r>
            <a:r>
              <a:rPr lang="en-GB" sz="2800" b="1" dirty="0"/>
              <a:t>homogeneity</a:t>
            </a:r>
            <a:r>
              <a:rPr lang="en-GB" sz="2800" dirty="0"/>
              <a:t> (similarity) and instability with modern society characterised by </a:t>
            </a:r>
            <a:r>
              <a:rPr lang="en-GB" sz="2800" b="1" dirty="0"/>
              <a:t>heterogeneity</a:t>
            </a:r>
            <a:r>
              <a:rPr lang="en-GB" sz="2800" dirty="0"/>
              <a:t> (difference) and stability</a:t>
            </a:r>
          </a:p>
          <a:p>
            <a:r>
              <a:rPr lang="en-GB" sz="2800" dirty="0"/>
              <a:t>Society evolves from the simple to the complex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20072" y="1765012"/>
            <a:ext cx="3820687" cy="4166175"/>
          </a:xfrm>
          <a:prstGeom prst="rect">
            <a:avLst/>
          </a:prstGeom>
        </p:spPr>
      </p:pic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27455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548680"/>
            <a:ext cx="4896544" cy="5760640"/>
          </a:xfrm>
        </p:spPr>
        <p:txBody>
          <a:bodyPr/>
          <a:lstStyle/>
          <a:p>
            <a:r>
              <a:rPr lang="en-GB" sz="2800" dirty="0"/>
              <a:t>No understanding of social actions without some knowledge of human nature</a:t>
            </a:r>
          </a:p>
          <a:p>
            <a:r>
              <a:rPr lang="en-GB" sz="2800" dirty="0"/>
              <a:t>No deep knowledge human nature without some knowledge of the laws of mind</a:t>
            </a:r>
          </a:p>
          <a:p>
            <a:r>
              <a:rPr lang="en-GB" sz="2800" dirty="0"/>
              <a:t>No adequate knowledge of the laws of mind without knowledge of the laws of life</a:t>
            </a:r>
          </a:p>
        </p:txBody>
      </p:sp>
      <p:sp>
        <p:nvSpPr>
          <p:cNvPr id="5" name="Rectangle 4"/>
          <p:cNvSpPr/>
          <p:nvPr/>
        </p:nvSpPr>
        <p:spPr>
          <a:xfrm>
            <a:off x="5868144" y="4167082"/>
            <a:ext cx="28803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Social actions</a:t>
            </a:r>
          </a:p>
        </p:txBody>
      </p:sp>
      <p:sp>
        <p:nvSpPr>
          <p:cNvPr id="6" name="Rectangle 5"/>
          <p:cNvSpPr/>
          <p:nvPr/>
        </p:nvSpPr>
        <p:spPr>
          <a:xfrm>
            <a:off x="5868144" y="3104964"/>
            <a:ext cx="28803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Human nature</a:t>
            </a:r>
          </a:p>
        </p:txBody>
      </p:sp>
      <p:sp>
        <p:nvSpPr>
          <p:cNvPr id="7" name="Rectangle 6"/>
          <p:cNvSpPr/>
          <p:nvPr/>
        </p:nvSpPr>
        <p:spPr>
          <a:xfrm>
            <a:off x="5868144" y="1988840"/>
            <a:ext cx="28803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Laws of mind</a:t>
            </a:r>
          </a:p>
        </p:txBody>
      </p:sp>
      <p:sp>
        <p:nvSpPr>
          <p:cNvPr id="8" name="Rectangle 7"/>
          <p:cNvSpPr/>
          <p:nvPr/>
        </p:nvSpPr>
        <p:spPr>
          <a:xfrm>
            <a:off x="5868144" y="980728"/>
            <a:ext cx="2880320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Laws of life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148064" y="5229200"/>
            <a:ext cx="3744416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Thompson and Tunstall (1971: 36, as cited in </a:t>
            </a:r>
            <a:r>
              <a:rPr lang="en-GB" dirty="0" err="1"/>
              <a:t>Ransome</a:t>
            </a:r>
            <a:r>
              <a:rPr lang="en-GB" dirty="0"/>
              <a:t> (2010: 35)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25911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43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A1C2AEE-0550-4413-89CA-AB32348A5171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6</a:t>
            </a:fld>
            <a:endParaRPr lang="en-CA" sz="1400">
              <a:effectLst/>
            </a:endParaRPr>
          </a:p>
        </p:txBody>
      </p:sp>
      <p:pic>
        <p:nvPicPr>
          <p:cNvPr id="7172" name="Picture 4" descr="Walking erec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16488" y="3213100"/>
            <a:ext cx="4064000" cy="2806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173" name="Picture 6" descr="Paranthropus boisei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388" y="395288"/>
            <a:ext cx="4321175" cy="298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174" name="Text Box 7"/>
          <p:cNvSpPr txBox="1">
            <a:spLocks noChangeArrowheads="1"/>
          </p:cNvSpPr>
          <p:nvPr/>
        </p:nvSpPr>
        <p:spPr bwMode="auto">
          <a:xfrm>
            <a:off x="4787900" y="409575"/>
            <a:ext cx="4032250" cy="2554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CA"/>
              <a:t>The earliest ancestors of humans (hominids) diverged from apes about 8 million years ago</a:t>
            </a:r>
            <a:endParaRPr lang="en-US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9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EDA2405A-DB4A-4D1B-9788-C1B56309A7EE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7</a:t>
            </a:fld>
            <a:endParaRPr lang="en-CA" sz="1400">
              <a:effectLst/>
            </a:endParaRPr>
          </a:p>
        </p:txBody>
      </p:sp>
      <p:pic>
        <p:nvPicPr>
          <p:cNvPr id="9220" name="Picture 4" descr="First huma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5113"/>
            <a:ext cx="7596188" cy="3533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9221" name="Text Box 5"/>
          <p:cNvSpPr txBox="1">
            <a:spLocks noChangeArrowheads="1"/>
          </p:cNvSpPr>
          <p:nvPr/>
        </p:nvSpPr>
        <p:spPr bwMode="auto">
          <a:xfrm>
            <a:off x="14288" y="4076700"/>
            <a:ext cx="8459787" cy="1570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CA"/>
              <a:t>Between 2 and 1.5 million years ago, hominids began to migrate from Africa to other lands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7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E7F5760-89BE-4368-92DD-84027693703A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8</a:t>
            </a:fld>
            <a:endParaRPr lang="en-CA" sz="1400">
              <a:effectLst/>
            </a:endParaRPr>
          </a:p>
        </p:txBody>
      </p:sp>
      <p:sp>
        <p:nvSpPr>
          <p:cNvPr id="11268" name="Text Box 5"/>
          <p:cNvSpPr txBox="1">
            <a:spLocks noChangeArrowheads="1"/>
          </p:cNvSpPr>
          <p:nvPr/>
        </p:nvSpPr>
        <p:spPr bwMode="auto">
          <a:xfrm>
            <a:off x="179388" y="5092700"/>
            <a:ext cx="8856662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None/>
            </a:pPr>
            <a:r>
              <a:rPr lang="en-CA"/>
              <a:t>First Europeans: approx. 780,000 years ago</a:t>
            </a:r>
            <a:endParaRPr lang="en-US"/>
          </a:p>
        </p:txBody>
      </p:sp>
      <p:pic>
        <p:nvPicPr>
          <p:cNvPr id="11269" name="Picture 6" descr="Europea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25" y="476250"/>
            <a:ext cx="9144000" cy="4254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521842C-39F5-42E3-8B74-3249EE997240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9</a:t>
            </a:fld>
            <a:endParaRPr lang="en-CA" sz="1400">
              <a:effectLst/>
            </a:endParaRPr>
          </a:p>
        </p:txBody>
      </p:sp>
      <p:sp>
        <p:nvSpPr>
          <p:cNvPr id="7172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CA"/>
              <a:t/>
            </a:r>
            <a:br>
              <a:rPr lang="en-CA"/>
            </a:br>
            <a:endParaRPr lang="en-US"/>
          </a:p>
        </p:txBody>
      </p:sp>
      <p:sp>
        <p:nvSpPr>
          <p:cNvPr id="13317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188913"/>
            <a:ext cx="8664575" cy="5907087"/>
          </a:xfrm>
        </p:spPr>
        <p:txBody>
          <a:bodyPr lIns="92075" tIns="46038" rIns="92075" bIns="46038"/>
          <a:lstStyle/>
          <a:p>
            <a:pPr marL="0" indent="0" eaLnBrk="1" hangingPunct="1">
              <a:buFontTx/>
              <a:buNone/>
              <a:defRPr/>
            </a:pPr>
            <a:endParaRPr lang="en-CA" dirty="0"/>
          </a:p>
          <a:p>
            <a:pPr eaLnBrk="1" hangingPunct="1">
              <a:defRPr/>
            </a:pPr>
            <a:r>
              <a:rPr lang="en-CA" sz="3600" dirty="0"/>
              <a:t>About 100,000 years ago, those early humans were almost completely extinct as a result of a global ecological catastrophe</a:t>
            </a:r>
          </a:p>
          <a:p>
            <a:pPr marL="0" indent="0" eaLnBrk="1" hangingPunct="1">
              <a:buFontTx/>
              <a:buNone/>
              <a:defRPr/>
            </a:pPr>
            <a:endParaRPr lang="en-CA" sz="3600" dirty="0"/>
          </a:p>
          <a:p>
            <a:pPr eaLnBrk="1" hangingPunct="1">
              <a:defRPr/>
            </a:pPr>
            <a:r>
              <a:rPr lang="en-CA" sz="3600" dirty="0"/>
              <a:t>It is possible that as few as 10,000 survived…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3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CF6372E-5DD9-4EA5-AAA0-813A2D14E2AE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10</a:t>
            </a:fld>
            <a:endParaRPr lang="en-CA" sz="1400">
              <a:effectLst/>
            </a:endParaRPr>
          </a:p>
        </p:txBody>
      </p:sp>
      <p:pic>
        <p:nvPicPr>
          <p:cNvPr id="15364" name="Picture 5" descr="Homo sapiens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301750"/>
            <a:ext cx="6619875" cy="307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5" name="Text Box 6"/>
          <p:cNvSpPr txBox="1">
            <a:spLocks noChangeArrowheads="1"/>
          </p:cNvSpPr>
          <p:nvPr/>
        </p:nvSpPr>
        <p:spPr bwMode="auto">
          <a:xfrm>
            <a:off x="304800" y="4776788"/>
            <a:ext cx="8064500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FontTx/>
              <a:buNone/>
            </a:pPr>
            <a:r>
              <a:rPr lang="en-US"/>
              <a:t>It was from those few survivors that man (</a:t>
            </a:r>
            <a:r>
              <a:rPr lang="en-US" i="1"/>
              <a:t>homo sapiens</a:t>
            </a:r>
            <a:r>
              <a:rPr lang="en-US"/>
              <a:t>) emerged in Africa</a:t>
            </a: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1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B31B03BF-8B5B-4875-ADB5-DE03E1B485C5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11</a:t>
            </a:fld>
            <a:endParaRPr lang="en-CA" sz="1400">
              <a:effectLst/>
            </a:endParaRPr>
          </a:p>
        </p:txBody>
      </p:sp>
      <p:pic>
        <p:nvPicPr>
          <p:cNvPr id="17412" name="Picture 4" descr="human_migration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63" y="1196975"/>
            <a:ext cx="9144001" cy="4651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7413" name="Text Box 5"/>
          <p:cNvSpPr txBox="1">
            <a:spLocks noChangeArrowheads="1"/>
          </p:cNvSpPr>
          <p:nvPr/>
        </p:nvSpPr>
        <p:spPr bwMode="auto">
          <a:xfrm>
            <a:off x="125413" y="115888"/>
            <a:ext cx="8820150" cy="831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ctr" eaLnBrk="1" hangingPunct="1">
              <a:spcBef>
                <a:spcPct val="50000"/>
              </a:spcBef>
              <a:buClrTx/>
              <a:buFontTx/>
              <a:buNone/>
            </a:pPr>
            <a:r>
              <a:rPr lang="en-US" sz="2400"/>
              <a:t>As their numbers grew, </a:t>
            </a:r>
            <a:r>
              <a:rPr lang="en-US" sz="2400" i="1"/>
              <a:t>homo sapiens</a:t>
            </a:r>
            <a:r>
              <a:rPr lang="en-US" sz="2400"/>
              <a:t> began to move across the continents in search of food, water, land, and security</a:t>
            </a: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15BD331-36BE-4FF3-898F-958CF9D6D57A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12</a:t>
            </a:fld>
            <a:endParaRPr lang="en-CA" sz="1400">
              <a:effectLst/>
            </a:endParaRPr>
          </a:p>
        </p:txBody>
      </p:sp>
      <p:sp>
        <p:nvSpPr>
          <p:cNvPr id="10244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/>
              <a:t/>
            </a:r>
            <a:br>
              <a:rPr lang="en-US"/>
            </a:br>
            <a:endParaRPr lang="en-US"/>
          </a:p>
        </p:txBody>
      </p:sp>
      <p:sp>
        <p:nvSpPr>
          <p:cNvPr id="19461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333375"/>
            <a:ext cx="8664575" cy="5472113"/>
          </a:xfrm>
        </p:spPr>
        <p:txBody>
          <a:bodyPr lIns="92075" tIns="46038" rIns="92075" bIns="46038"/>
          <a:lstStyle/>
          <a:p>
            <a:pPr marL="0" indent="0" algn="ctr" eaLnBrk="1" hangingPunct="1">
              <a:lnSpc>
                <a:spcPct val="90000"/>
              </a:lnSpc>
              <a:buFontTx/>
              <a:buNone/>
              <a:defRPr/>
            </a:pPr>
            <a:r>
              <a:rPr lang="en-US" sz="3600" b="1" u="sng" dirty="0"/>
              <a:t>Human history can be described as a process of social evolution </a:t>
            </a:r>
          </a:p>
          <a:p>
            <a:pPr marL="0" indent="0" eaLnBrk="1" hangingPunct="1">
              <a:lnSpc>
                <a:spcPct val="90000"/>
              </a:lnSpc>
              <a:buFontTx/>
              <a:buNone/>
              <a:defRPr/>
            </a:pPr>
            <a:endParaRPr lang="en-US" sz="2800" u="sng" dirty="0"/>
          </a:p>
          <a:p>
            <a:pPr eaLnBrk="1" hangingPunct="1">
              <a:lnSpc>
                <a:spcPct val="90000"/>
              </a:lnSpc>
              <a:defRPr/>
            </a:pPr>
            <a:r>
              <a:rPr lang="en-US" b="1" dirty="0"/>
              <a:t>B</a:t>
            </a:r>
            <a:r>
              <a:rPr lang="en-US" b="1" dirty="0" smtClean="0"/>
              <a:t>iological </a:t>
            </a:r>
            <a:r>
              <a:rPr lang="en-US" b="1" dirty="0"/>
              <a:t>evolution </a:t>
            </a:r>
            <a:r>
              <a:rPr lang="en-US" dirty="0"/>
              <a:t>-</a:t>
            </a:r>
            <a:r>
              <a:rPr lang="en-US" dirty="0" smtClean="0"/>
              <a:t> </a:t>
            </a:r>
            <a:r>
              <a:rPr lang="en-US" dirty="0"/>
              <a:t>development of simpler forms of life into more complex and highly </a:t>
            </a:r>
            <a:r>
              <a:rPr lang="en-US" dirty="0" err="1"/>
              <a:t>organised</a:t>
            </a:r>
            <a:r>
              <a:rPr lang="en-US" dirty="0"/>
              <a:t> forms of </a:t>
            </a:r>
            <a:r>
              <a:rPr lang="en-US" dirty="0" smtClean="0"/>
              <a:t>life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US" b="1" dirty="0" smtClean="0"/>
              <a:t>Social evolution</a:t>
            </a:r>
            <a:r>
              <a:rPr lang="en-US" dirty="0" smtClean="0"/>
              <a:t> – increasing complexity of </a:t>
            </a:r>
            <a:r>
              <a:rPr lang="en-US" dirty="0"/>
              <a:t>social </a:t>
            </a:r>
            <a:r>
              <a:rPr lang="en-US" dirty="0" err="1"/>
              <a:t>organisation</a:t>
            </a:r>
            <a:r>
              <a:rPr lang="en-US" dirty="0"/>
              <a:t> (cooperation between </a:t>
            </a:r>
            <a:r>
              <a:rPr lang="en-US"/>
              <a:t>human </a:t>
            </a:r>
            <a:r>
              <a:rPr lang="en-US" smtClean="0"/>
              <a:t>beings</a:t>
            </a:r>
            <a:r>
              <a:rPr lang="en-US"/>
              <a:t> </a:t>
            </a:r>
            <a:r>
              <a:rPr lang="en-US" smtClean="0"/>
              <a:t>and the </a:t>
            </a:r>
            <a:r>
              <a:rPr lang="en-US" dirty="0" smtClean="0"/>
              <a:t>coordination </a:t>
            </a:r>
            <a:r>
              <a:rPr lang="en-US" dirty="0"/>
              <a:t>of human </a:t>
            </a:r>
            <a:r>
              <a:rPr lang="en-US"/>
              <a:t>activities</a:t>
            </a:r>
            <a:r>
              <a:rPr lang="en-US" smtClean="0"/>
              <a:t>).</a:t>
            </a:r>
            <a:endParaRPr lang="en-US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r>
              <a:rPr lang="en-US" dirty="0"/>
              <a:t>	In other words…….</a:t>
            </a:r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US" sz="2400" dirty="0"/>
          </a:p>
          <a:p>
            <a:pPr eaLnBrk="1" hangingPunct="1">
              <a:lnSpc>
                <a:spcPct val="90000"/>
              </a:lnSpc>
              <a:defRPr/>
            </a:pPr>
            <a:endParaRPr lang="en-US" sz="2400" dirty="0"/>
          </a:p>
          <a:p>
            <a:pPr eaLnBrk="1" hangingPunct="1">
              <a:lnSpc>
                <a:spcPct val="90000"/>
              </a:lnSpc>
              <a:buFontTx/>
              <a:buNone/>
              <a:defRPr/>
            </a:pPr>
            <a:endParaRPr lang="en-US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46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946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946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946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6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effectLst/>
              </a:rPr>
              <a:t>Social Evolution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A process of creation and development of new, more complex, and more effective forms of social organisation.</a:t>
            </a:r>
          </a:p>
          <a:p>
            <a:pPr>
              <a:defRPr/>
            </a:pPr>
            <a:r>
              <a:rPr lang="en-GB" dirty="0"/>
              <a:t>It takes place under the influence of ecological, demographic, technological and economic factors</a:t>
            </a:r>
          </a:p>
          <a:p>
            <a:pPr marL="0" indent="0">
              <a:buFontTx/>
              <a:buNone/>
              <a:defRPr/>
            </a:pPr>
            <a:endParaRPr lang="en-GB" dirty="0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A close up of a newspaper&#10;&#10;Description generated with high confidence">
            <a:extLst>
              <a:ext uri="{FF2B5EF4-FFF2-40B4-BE49-F238E27FC236}">
                <a16:creationId xmlns="" xmlns:a16="http://schemas.microsoft.com/office/drawing/2014/main" id="{5CB65E3B-0CA6-4732-B818-5A3103B0271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5993" y="1700808"/>
            <a:ext cx="9155984" cy="3456384"/>
          </a:xfrm>
          <a:prstGeom prst="rect">
            <a:avLst/>
          </a:prstGeom>
        </p:spPr>
      </p:pic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861366-296A-4704-91DD-1A40D81B7414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7940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D3C9C36-D4FC-4F4F-A798-EC44A499A593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15</a:t>
            </a:fld>
            <a:endParaRPr lang="en-CA" sz="1400">
              <a:effectLst/>
            </a:endParaRPr>
          </a:p>
        </p:txBody>
      </p:sp>
      <p:sp>
        <p:nvSpPr>
          <p:cNvPr id="22532" name="Rectangle 2"/>
          <p:cNvSpPr>
            <a:spLocks noGrp="1" noChangeArrowheads="1"/>
          </p:cNvSpPr>
          <p:nvPr>
            <p:ph type="title" idx="4294967295"/>
          </p:nvPr>
        </p:nvSpPr>
        <p:spPr>
          <a:xfrm>
            <a:off x="1187450" y="1773238"/>
            <a:ext cx="7727950" cy="3455987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r>
              <a:rPr lang="en-US" sz="5400" b="1">
                <a:effectLst/>
              </a:rPr>
              <a:t>From band to state</a:t>
            </a:r>
          </a:p>
        </p:txBody>
      </p:sp>
      <p:sp>
        <p:nvSpPr>
          <p:cNvPr id="22533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5740400" y="6013450"/>
            <a:ext cx="2946400" cy="82550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endParaRPr lang="en-US" sz="900"/>
          </a:p>
          <a:p>
            <a:pPr eaLnBrk="1" hangingPunct="1">
              <a:lnSpc>
                <a:spcPct val="80000"/>
              </a:lnSpc>
            </a:pPr>
            <a:endParaRPr lang="en-US" sz="9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/>
            <a:r>
              <a:rPr lang="en-US" b="1">
                <a:effectLst/>
              </a:rPr>
              <a:t>Band</a:t>
            </a:r>
          </a:p>
        </p:txBody>
      </p:sp>
      <p:sp>
        <p:nvSpPr>
          <p:cNvPr id="23557" name="Rectangle 3"/>
          <p:cNvSpPr>
            <a:spLocks noGrp="1" noChangeArrowheads="1"/>
          </p:cNvSpPr>
          <p:nvPr>
            <p:ph idx="1"/>
          </p:nvPr>
        </p:nvSpPr>
        <p:spPr/>
        <p:txBody>
          <a:bodyPr lIns="92075" tIns="46038" rIns="92075" bIns="46038"/>
          <a:lstStyle/>
          <a:p>
            <a:pPr eaLnBrk="1" hangingPunct="1"/>
            <a:r>
              <a:rPr lang="en-GB"/>
              <a:t>A small community bound by blood ties</a:t>
            </a:r>
          </a:p>
          <a:p>
            <a:pPr eaLnBrk="1" hangingPunct="1"/>
            <a:r>
              <a:rPr lang="en-GB"/>
              <a:t>Not centralised, egalitarian (low inequality), low division of labour (mostly gender-based)</a:t>
            </a:r>
          </a:p>
          <a:p>
            <a:pPr eaLnBrk="1" hangingPunct="1"/>
            <a:r>
              <a:rPr lang="en-GB"/>
              <a:t>Decisions are made collectively </a:t>
            </a:r>
          </a:p>
          <a:p>
            <a:pPr eaLnBrk="1" hangingPunct="1"/>
            <a:r>
              <a:rPr lang="en-GB"/>
              <a:t>Unity is based on customs and traditions</a:t>
            </a:r>
          </a:p>
          <a:p>
            <a:pPr eaLnBrk="1" hangingPunct="1"/>
            <a:r>
              <a:rPr lang="en-US"/>
              <a:t>Hunter gatherer societies</a:t>
            </a:r>
          </a:p>
        </p:txBody>
      </p:sp>
      <p:sp>
        <p:nvSpPr>
          <p:cNvPr id="24581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1E7976F7-4AC8-46E7-82FD-734A4C461F70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16</a:t>
            </a:fld>
            <a:endParaRPr lang="en-CA" sz="140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3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3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3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355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3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3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3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2355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35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35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35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355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3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3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3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2355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35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235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235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355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7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CFDFD6A6-9078-4ECD-A07A-4AAA62FD1F5B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17</a:t>
            </a:fld>
            <a:endParaRPr lang="en-CA" sz="1400">
              <a:effectLst/>
            </a:endParaRPr>
          </a:p>
        </p:txBody>
      </p:sp>
      <p:sp>
        <p:nvSpPr>
          <p:cNvPr id="13316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dirty="0"/>
              <a:t>Tribe</a:t>
            </a:r>
            <a:br>
              <a:rPr lang="en-US" dirty="0"/>
            </a:br>
            <a:endParaRPr lang="en-US" dirty="0"/>
          </a:p>
        </p:txBody>
      </p:sp>
      <p:sp>
        <p:nvSpPr>
          <p:cNvPr id="25604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19088" y="1557338"/>
            <a:ext cx="8591550" cy="4538662"/>
          </a:xfrm>
        </p:spPr>
        <p:txBody>
          <a:bodyPr lIns="92075" tIns="46038" rIns="92075" bIns="46038"/>
          <a:lstStyle/>
          <a:p>
            <a:pPr eaLnBrk="1" hangingPunct="1">
              <a:lnSpc>
                <a:spcPct val="80000"/>
              </a:lnSpc>
            </a:pPr>
            <a:r>
              <a:rPr lang="en-GB" sz="2800"/>
              <a:t>A group of bands united for a common purpose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In order to survive, humans tend to form bigger groups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Egalitarian: power is dispersed throughout the tribe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Leaders are first among equals, they don’t have the means to compel tribesmen to obey. Custom, tradition, ritual, religious belief are the main tools to maintain social order</a:t>
            </a:r>
          </a:p>
          <a:p>
            <a:pPr eaLnBrk="1" hangingPunct="1">
              <a:lnSpc>
                <a:spcPct val="80000"/>
              </a:lnSpc>
            </a:pPr>
            <a:r>
              <a:rPr lang="en-GB" sz="2800"/>
              <a:t>Agricultural societies (farming, animal husbandry)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4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CBAEB575-F3F5-41B7-8D7F-255B032EB4A9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18</a:t>
            </a:fld>
            <a:endParaRPr lang="en-CA" sz="1400">
              <a:effectLst/>
            </a:endParaRPr>
          </a:p>
        </p:txBody>
      </p:sp>
      <p:sp>
        <p:nvSpPr>
          <p:cNvPr id="28675" name="Rectangle 2"/>
          <p:cNvSpPr>
            <a:spLocks noGrp="1" noChangeArrowheads="1"/>
          </p:cNvSpPr>
          <p:nvPr>
            <p:ph type="title" idx="429496729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2075" tIns="46038" rIns="92075" bIns="46038"/>
          <a:lstStyle/>
          <a:p>
            <a:pPr eaLnBrk="1" hangingPunct="1"/>
            <a:r>
              <a:rPr lang="en-US" b="1">
                <a:effectLst/>
              </a:rPr>
              <a:t>Chiefdom</a:t>
            </a:r>
          </a:p>
        </p:txBody>
      </p:sp>
      <p:sp>
        <p:nvSpPr>
          <p:cNvPr id="27652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250825" y="1268413"/>
            <a:ext cx="8664575" cy="4827587"/>
          </a:xfrm>
        </p:spPr>
        <p:txBody>
          <a:bodyPr lIns="92075" tIns="46038" rIns="92075" bIns="46038"/>
          <a:lstStyle/>
          <a:p>
            <a:pPr eaLnBrk="1" hangingPunct="1"/>
            <a:r>
              <a:rPr lang="en-US" sz="2800"/>
              <a:t>A transitional form on the way from tribe to state </a:t>
            </a:r>
          </a:p>
          <a:p>
            <a:pPr lvl="1" eaLnBrk="1" hangingPunct="1"/>
            <a:r>
              <a:rPr lang="en-US" sz="2000"/>
              <a:t>A larger society with more developed division of labour, higher productivity, which means that there is surplus product to use beyond mere subsistence</a:t>
            </a:r>
          </a:p>
          <a:p>
            <a:pPr lvl="1" eaLnBrk="1" hangingPunct="1"/>
            <a:r>
              <a:rPr lang="en-US" sz="2000"/>
              <a:t>Private property appears, inequality grows, people are more and more divided by class. Power emerges as something separate from society</a:t>
            </a:r>
          </a:p>
          <a:p>
            <a:pPr lvl="1" eaLnBrk="1" hangingPunct="1"/>
            <a:r>
              <a:rPr lang="en-US" sz="2000"/>
              <a:t>Authority is formalised (institutionalised) in the office of the chief, which can be filled by different people. The chief has means of compelling members of society (military force)</a:t>
            </a:r>
          </a:p>
          <a:p>
            <a:pPr eaLnBrk="1" hangingPunct="1"/>
            <a:r>
              <a:rPr lang="en-US" sz="2800"/>
              <a:t>Develops in agricultural societies, which increasingly rely on slave labour </a:t>
            </a:r>
          </a:p>
          <a:p>
            <a:pPr eaLnBrk="1" hangingPunct="1">
              <a:buFontTx/>
              <a:buNone/>
            </a:pPr>
            <a:endParaRPr lang="en-US" sz="240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/>
            <a:r>
              <a:rPr lang="en-US" b="1">
                <a:effectLst/>
              </a:rPr>
              <a:t>State</a:t>
            </a:r>
          </a:p>
        </p:txBody>
      </p:sp>
      <p:sp>
        <p:nvSpPr>
          <p:cNvPr id="29701" name="Rectangle 3"/>
          <p:cNvSpPr>
            <a:spLocks noGrp="1" noChangeArrowheads="1"/>
          </p:cNvSpPr>
          <p:nvPr>
            <p:ph idx="1"/>
          </p:nvPr>
        </p:nvSpPr>
        <p:spPr>
          <a:xfrm>
            <a:off x="457200" y="1371600"/>
            <a:ext cx="8229600" cy="4724400"/>
          </a:xfrm>
        </p:spPr>
        <p:txBody>
          <a:bodyPr lIns="92075" tIns="46038" rIns="92075" bIns="46038"/>
          <a:lstStyle/>
          <a:p>
            <a:pPr eaLnBrk="1" hangingPunct="1"/>
            <a:r>
              <a:rPr lang="en-GB"/>
              <a:t>A highly structured organisation of power over a more developed, more complex, class-divided society </a:t>
            </a:r>
          </a:p>
          <a:p>
            <a:pPr eaLnBrk="1" hangingPunct="1"/>
            <a:r>
              <a:rPr lang="en-GB"/>
              <a:t>Capable of performing massive tasks </a:t>
            </a:r>
          </a:p>
          <a:p>
            <a:pPr lvl="1" eaLnBrk="1" hangingPunct="1"/>
            <a:r>
              <a:rPr lang="en-GB" sz="2400"/>
              <a:t>Suppressing social revolts	</a:t>
            </a:r>
          </a:p>
          <a:p>
            <a:pPr lvl="1" eaLnBrk="1" hangingPunct="1"/>
            <a:r>
              <a:rPr lang="en-GB" sz="2400"/>
              <a:t>Waging wars </a:t>
            </a:r>
          </a:p>
          <a:p>
            <a:pPr lvl="1" eaLnBrk="1" hangingPunct="1"/>
            <a:r>
              <a:rPr lang="en-GB" sz="2400"/>
              <a:t>Organising construction</a:t>
            </a:r>
          </a:p>
          <a:p>
            <a:pPr lvl="1" eaLnBrk="1" hangingPunct="1"/>
            <a:r>
              <a:rPr lang="en-GB" sz="2400"/>
              <a:t>Minting money</a:t>
            </a:r>
          </a:p>
        </p:txBody>
      </p:sp>
      <p:sp>
        <p:nvSpPr>
          <p:cNvPr id="3072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2DF32ED-D882-4EE1-AC97-566FA37B0AD5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19</a:t>
            </a:fld>
            <a:endParaRPr lang="en-CA" sz="140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2970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970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970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ffectLst/>
              </a:rPr>
              <a:t>State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Has the power to tax and to punish those who break the law</a:t>
            </a:r>
          </a:p>
          <a:p>
            <a:r>
              <a:rPr lang="en-GB"/>
              <a:t>The city is the seat of state power</a:t>
            </a:r>
          </a:p>
          <a:p>
            <a:r>
              <a:rPr lang="en-GB"/>
              <a:t>First states appear in Egypt, Babylon, and Persia (Iran), beginning around 5,000 years ago. </a:t>
            </a:r>
          </a:p>
          <a:p>
            <a:r>
              <a:rPr lang="en-GB"/>
              <a:t>The beginning of recorded history </a:t>
            </a:r>
          </a:p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20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010400" y="6248400"/>
            <a:ext cx="1905000" cy="45720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4499FFC0-2588-46FA-ACCE-AB6BCADA1A06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21</a:t>
            </a:fld>
            <a:endParaRPr lang="en-CA" sz="1400">
              <a:effectLst/>
            </a:endParaRPr>
          </a:p>
        </p:txBody>
      </p:sp>
      <p:sp>
        <p:nvSpPr>
          <p:cNvPr id="31748" name="Rectangle 2"/>
          <p:cNvSpPr>
            <a:spLocks noGrp="1" noChangeArrowheads="1"/>
          </p:cNvSpPr>
          <p:nvPr>
            <p:ph type="title" idx="4294967295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/>
              <a:t/>
            </a:r>
            <a:br>
              <a:rPr lang="en-US"/>
            </a:br>
            <a:endParaRPr lang="en-US"/>
          </a:p>
        </p:txBody>
      </p:sp>
      <p:sp>
        <p:nvSpPr>
          <p:cNvPr id="31749" name="Rectangle 3"/>
          <p:cNvSpPr>
            <a:spLocks noGrp="1" noChangeArrowheads="1"/>
          </p:cNvSpPr>
          <p:nvPr>
            <p:ph type="body" idx="4294967295"/>
          </p:nvPr>
        </p:nvSpPr>
        <p:spPr>
          <a:xfrm>
            <a:off x="395288" y="260350"/>
            <a:ext cx="8520112" cy="5835650"/>
          </a:xfrm>
        </p:spPr>
        <p:txBody>
          <a:bodyPr lIns="92075" tIns="46038" rIns="92075" bIns="46038"/>
          <a:lstStyle/>
          <a:p>
            <a:pPr eaLnBrk="1" hangingPunct="1">
              <a:buFontTx/>
              <a:buNone/>
            </a:pPr>
            <a:r>
              <a:rPr lang="en-US" sz="3600" b="1"/>
              <a:t>From Band to State</a:t>
            </a:r>
          </a:p>
          <a:p>
            <a:pPr eaLnBrk="1" hangingPunct="1">
              <a:buFontTx/>
              <a:buNone/>
            </a:pPr>
            <a:endParaRPr lang="en-US" sz="2800"/>
          </a:p>
          <a:p>
            <a:pPr eaLnBrk="1" hangingPunct="1"/>
            <a:r>
              <a:rPr lang="en-US" sz="2800"/>
              <a:t>As societies become more complex, differentiated, populous, and technologically advanced, their political organisations become more centralised and separate from society</a:t>
            </a:r>
          </a:p>
          <a:p>
            <a:pPr eaLnBrk="1" hangingPunct="1"/>
            <a:r>
              <a:rPr lang="en-US" sz="2800"/>
              <a:t>As societies develop from band to state, they become less egalitarian and less democratic</a:t>
            </a:r>
          </a:p>
          <a:p>
            <a:pPr eaLnBrk="1" hangingPunct="1"/>
            <a:r>
              <a:rPr lang="en-US" sz="2800"/>
              <a:t>As societies become more complex, the role of community decreases and the role of the state grows.</a:t>
            </a:r>
          </a:p>
          <a:p>
            <a:pPr eaLnBrk="1" hangingPunct="1">
              <a:buFontTx/>
              <a:buNone/>
            </a:pPr>
            <a:r>
              <a:rPr lang="en-US" sz="2800"/>
              <a:t>	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9" grpId="0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b="1" dirty="0" err="1"/>
              <a:t>Modernisation</a:t>
            </a:r>
            <a:r>
              <a:rPr lang="en-US" b="1" dirty="0"/>
              <a:t/>
            </a:r>
            <a:br>
              <a:rPr lang="en-US" b="1" dirty="0"/>
            </a:br>
            <a:endParaRPr lang="en-US" dirty="0"/>
          </a:p>
        </p:txBody>
      </p:sp>
      <p:sp>
        <p:nvSpPr>
          <p:cNvPr id="35843" name="Rectangle 3"/>
          <p:cNvSpPr>
            <a:spLocks noGrp="1" noChangeArrowheads="1"/>
          </p:cNvSpPr>
          <p:nvPr>
            <p:ph idx="1"/>
          </p:nvPr>
        </p:nvSpPr>
        <p:spPr/>
        <p:txBody>
          <a:bodyPr lIns="92075" tIns="46038" rIns="92075" bIns="46038"/>
          <a:lstStyle/>
          <a:p>
            <a:pPr eaLnBrk="1" hangingPunct="1"/>
            <a:endParaRPr lang="en-US"/>
          </a:p>
          <a:p>
            <a:pPr eaLnBrk="1" hangingPunct="1"/>
            <a:endParaRPr lang="en-US"/>
          </a:p>
        </p:txBody>
      </p:sp>
      <p:sp>
        <p:nvSpPr>
          <p:cNvPr id="35845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C48E3820-D157-4C86-B68A-9553E375B4CB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22</a:t>
            </a:fld>
            <a:endParaRPr lang="en-CA" sz="1400">
              <a:effectLst/>
            </a:endParaRPr>
          </a:p>
        </p:txBody>
      </p:sp>
      <p:sp>
        <p:nvSpPr>
          <p:cNvPr id="35846" name="Text Box 4"/>
          <p:cNvSpPr txBox="1">
            <a:spLocks noChangeArrowheads="1"/>
          </p:cNvSpPr>
          <p:nvPr/>
        </p:nvSpPr>
        <p:spPr bwMode="auto">
          <a:xfrm>
            <a:off x="404813" y="1600200"/>
            <a:ext cx="8281987" cy="3540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marL="514350" indent="-514350"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>
              <a:spcBef>
                <a:spcPct val="50000"/>
              </a:spcBef>
              <a:buClrTx/>
              <a:buFontTx/>
              <a:buAutoNum type="arabicPeriod"/>
            </a:pPr>
            <a:r>
              <a:rPr lang="en-US" sz="2800"/>
              <a:t>The development of industrial, urban, capitalist societies, organised in nation-states, guided by belief in reason, science, and progress, and undergoing constant change</a:t>
            </a:r>
          </a:p>
          <a:p>
            <a:pPr eaLnBrk="1" hangingPunct="1">
              <a:spcBef>
                <a:spcPct val="50000"/>
              </a:spcBef>
              <a:buClrTx/>
              <a:buFontTx/>
              <a:buAutoNum type="arabicPeriod"/>
            </a:pPr>
            <a:r>
              <a:rPr lang="en-US" sz="2800"/>
              <a:t>Led to Western dominance over the rest of the world through global development of capitalism</a:t>
            </a:r>
          </a:p>
          <a:p>
            <a:pPr eaLnBrk="1" hangingPunct="1">
              <a:spcBef>
                <a:spcPct val="50000"/>
              </a:spcBef>
              <a:buClrTx/>
              <a:buFontTx/>
              <a:buAutoNum type="arabicPeriod"/>
            </a:pPr>
            <a:r>
              <a:rPr lang="en-US" sz="2800"/>
              <a:t>A constant global process</a:t>
            </a:r>
            <a:r>
              <a:rPr lang="en-US" sz="2000"/>
              <a:t>	</a:t>
            </a:r>
            <a:r>
              <a:rPr lang="en-US" sz="2400"/>
              <a:t>	</a:t>
            </a: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b="1" dirty="0">
                <a:effectLst/>
              </a:rPr>
              <a:t>Achievements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8917" name="Rectangle 3"/>
          <p:cNvSpPr>
            <a:spLocks noGrp="1" noChangeArrowheads="1"/>
          </p:cNvSpPr>
          <p:nvPr>
            <p:ph idx="1"/>
          </p:nvPr>
        </p:nvSpPr>
        <p:spPr>
          <a:xfrm>
            <a:off x="481013" y="1371600"/>
            <a:ext cx="8229600" cy="4495800"/>
          </a:xfrm>
        </p:spPr>
        <p:txBody>
          <a:bodyPr lIns="92075" tIns="46038" rIns="92075" bIns="46038"/>
          <a:lstStyle/>
          <a:p>
            <a:pPr eaLnBrk="1" hangingPunct="1"/>
            <a:endParaRPr lang="en-US"/>
          </a:p>
          <a:p>
            <a:pPr eaLnBrk="1" hangingPunct="1"/>
            <a:r>
              <a:rPr lang="en-GB"/>
              <a:t>Humanity has survived</a:t>
            </a:r>
          </a:p>
          <a:p>
            <a:pPr eaLnBrk="1" hangingPunct="1"/>
            <a:r>
              <a:rPr lang="en-GB"/>
              <a:t>Grown in numbers, as never before</a:t>
            </a:r>
          </a:p>
          <a:p>
            <a:pPr eaLnBrk="1" hangingPunct="1"/>
            <a:r>
              <a:rPr lang="en-GB"/>
              <a:t>It has accumulated vast knowledge </a:t>
            </a:r>
          </a:p>
          <a:p>
            <a:pPr eaLnBrk="1" hangingPunct="1"/>
            <a:r>
              <a:rPr lang="en-GB"/>
              <a:t>Its labour has become vastly more productive </a:t>
            </a:r>
          </a:p>
        </p:txBody>
      </p:sp>
      <p:sp>
        <p:nvSpPr>
          <p:cNvPr id="37893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D9045937-34DD-4FF2-9DFA-1E867CBD3E98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23</a:t>
            </a:fld>
            <a:endParaRPr lang="en-CA" sz="1400">
              <a:effectLst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89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891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891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891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891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/>
      <p:bldP spid="38917" grpId="0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40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b="1" dirty="0">
                <a:effectLst/>
              </a:rPr>
              <a:t>Costs 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39941" name="Rectangle 3"/>
          <p:cNvSpPr>
            <a:spLocks noGrp="1" noChangeArrowheads="1"/>
          </p:cNvSpPr>
          <p:nvPr>
            <p:ph idx="1"/>
          </p:nvPr>
        </p:nvSpPr>
        <p:spPr>
          <a:xfrm>
            <a:off x="611188" y="1484313"/>
            <a:ext cx="8229600" cy="3673475"/>
          </a:xfrm>
        </p:spPr>
        <p:txBody>
          <a:bodyPr lIns="92075" tIns="46038" rIns="92075" bIns="46038"/>
          <a:lstStyle/>
          <a:p>
            <a:pPr eaLnBrk="1" hangingPunct="1"/>
            <a:r>
              <a:rPr lang="en-GB"/>
              <a:t>The endless war, the threat of total annihilation of mankind</a:t>
            </a:r>
          </a:p>
          <a:p>
            <a:pPr eaLnBrk="1" hangingPunct="1"/>
            <a:r>
              <a:rPr lang="en-GB"/>
              <a:t>Massive misuse of science and technology (creation of weapons of mass destruction) </a:t>
            </a:r>
          </a:p>
          <a:p>
            <a:pPr eaLnBrk="1" hangingPunct="1"/>
            <a:r>
              <a:rPr lang="en-GB"/>
              <a:t>Ecological crisis</a:t>
            </a:r>
          </a:p>
          <a:p>
            <a:pPr eaLnBrk="1" hangingPunct="1"/>
            <a:r>
              <a:rPr lang="en-GB"/>
              <a:t>Growth of inequality and tensions within and between societies</a:t>
            </a:r>
          </a:p>
        </p:txBody>
      </p:sp>
      <p:sp>
        <p:nvSpPr>
          <p:cNvPr id="2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5D500E6D-3857-42AC-91DD-1A418D99DA01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24</a:t>
            </a:fld>
            <a:endParaRPr lang="en-CA" sz="1400">
              <a:effectLst/>
            </a:endParaRPr>
          </a:p>
        </p:txBody>
      </p:sp>
    </p:spTree>
  </p:cSld>
  <p:clrMapOvr>
    <a:masterClrMapping/>
  </p:clrMapOvr>
  <p:transition>
    <p:split orient="vert"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entr" presetSubtype="0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99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994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994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3994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50" presetClass="entr" presetSubtype="0" de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994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40" grpId="0"/>
      <p:bldP spid="39941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815975"/>
          </a:xfrm>
        </p:spPr>
        <p:txBody>
          <a:bodyPr lIns="92075" tIns="46038" rIns="92075" bIns="46038"/>
          <a:lstStyle/>
          <a:p>
            <a:pPr eaLnBrk="1" hangingPunct="1">
              <a:defRPr/>
            </a:pPr>
            <a:r>
              <a:rPr lang="en-US" dirty="0"/>
              <a:t/>
            </a:r>
            <a:br>
              <a:rPr lang="en-US" dirty="0"/>
            </a:br>
            <a:r>
              <a:rPr lang="en-US" b="1" dirty="0">
                <a:effectLst/>
              </a:rPr>
              <a:t>A New Age?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457200" y="981075"/>
            <a:ext cx="8507413" cy="5114925"/>
          </a:xfrm>
        </p:spPr>
        <p:txBody>
          <a:bodyPr/>
          <a:lstStyle/>
          <a:p>
            <a:pPr marL="514350" indent="-514350">
              <a:buFontTx/>
              <a:buAutoNum type="arabicPeriod"/>
            </a:pPr>
            <a:r>
              <a:rPr lang="en-GB" sz="2800"/>
              <a:t>The information technology revolution: production and processing of information becomes the most important element of the production process. Continuous innovation </a:t>
            </a:r>
          </a:p>
          <a:p>
            <a:pPr marL="514350" indent="-514350">
              <a:buFontTx/>
              <a:buAutoNum type="arabicPeriod"/>
            </a:pPr>
            <a:r>
              <a:rPr lang="en-GB" sz="2800"/>
              <a:t>The rise of the network society: networks of capital, labour, information, and markets linked up globally through technology. Society becomes ever more complex, more difficult to manage  </a:t>
            </a:r>
          </a:p>
          <a:p>
            <a:pPr marL="514350" indent="-514350">
              <a:buFontTx/>
              <a:buAutoNum type="arabicPeriod"/>
            </a:pPr>
            <a:r>
              <a:rPr lang="en-GB" sz="2800"/>
              <a:t>The economic crisis of capitalism</a:t>
            </a:r>
          </a:p>
          <a:p>
            <a:pPr marL="514350" indent="-514350">
              <a:buFontTx/>
              <a:buAutoNum type="arabicPeriod"/>
            </a:pPr>
            <a:r>
              <a:rPr lang="en-GB" sz="2800"/>
              <a:t>The rise of new social movements (feminism, environmentalism, human rights etc) </a:t>
            </a:r>
          </a:p>
          <a:p>
            <a:pPr marL="514350" indent="-514350"/>
            <a:endParaRPr lang="en-GB"/>
          </a:p>
        </p:txBody>
      </p:sp>
      <p:sp>
        <p:nvSpPr>
          <p:cNvPr id="41989" name="Slide Number Placeholder 5"/>
          <p:cNvSpPr>
            <a:spLocks noGrp="1"/>
          </p:cNvSpPr>
          <p:nvPr>
            <p:ph type="sldNum" sz="quarter" idx="12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2075" tIns="46038" rIns="92075" bIns="46038" anchor="ctr"/>
          <a:lstStyle>
            <a:lvl1pPr>
              <a:spcBef>
                <a:spcPct val="20000"/>
              </a:spcBef>
              <a:buClr>
                <a:schemeClr val="tx2"/>
              </a:buClr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spcBef>
                <a:spcPct val="20000"/>
              </a:spcBef>
              <a:buClr>
                <a:schemeClr val="tx2"/>
              </a:buClr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spcBef>
                <a:spcPct val="20000"/>
              </a:spcBef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tx2"/>
              </a:buClr>
              <a:buChar char="•"/>
              <a:defRPr sz="200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  <a:buClrTx/>
              <a:buFontTx/>
              <a:buNone/>
            </a:pPr>
            <a:fld id="{724CC700-EE59-43D2-9646-F66C5C3559F1}" type="slidenum">
              <a:rPr lang="en-CA" sz="1400" smtClean="0">
                <a:effectLst/>
              </a:rPr>
              <a:pPr>
                <a:spcBef>
                  <a:spcPct val="0"/>
                </a:spcBef>
                <a:buClrTx/>
                <a:buFontTx/>
                <a:buNone/>
              </a:pPr>
              <a:t>25</a:t>
            </a:fld>
            <a:endParaRPr lang="en-CA" sz="1400">
              <a:effectLst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4035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Ends</a:t>
            </a:r>
          </a:p>
        </p:txBody>
      </p:sp>
      <p:sp>
        <p:nvSpPr>
          <p:cNvPr id="3" name="Slide Number Placeholder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1082D4C-FC21-43AB-8081-E1EDAF74AAC9}" type="slidenum">
              <a:rPr lang="en-GB" smtClean="0"/>
              <a:pPr>
                <a:defRPr/>
              </a:pPr>
              <a:t>26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untain Top">
  <a:themeElements>
    <a:clrScheme name="Mountain Top 5">
      <a:dk1>
        <a:srgbClr val="463416"/>
      </a:dk1>
      <a:lt1>
        <a:srgbClr val="FFFFFF"/>
      </a:lt1>
      <a:dk2>
        <a:srgbClr val="003399"/>
      </a:dk2>
      <a:lt2>
        <a:srgbClr val="E3E3FF"/>
      </a:lt2>
      <a:accent1>
        <a:srgbClr val="3399FF"/>
      </a:accent1>
      <a:accent2>
        <a:srgbClr val="33CCCC"/>
      </a:accent2>
      <a:accent3>
        <a:srgbClr val="AAADCA"/>
      </a:accent3>
      <a:accent4>
        <a:srgbClr val="DADADA"/>
      </a:accent4>
      <a:accent5>
        <a:srgbClr val="ADCAFF"/>
      </a:accent5>
      <a:accent6>
        <a:srgbClr val="2DB9B9"/>
      </a:accent6>
      <a:hlink>
        <a:srgbClr val="00FFCC"/>
      </a:hlink>
      <a:folHlink>
        <a:srgbClr val="808000"/>
      </a:folHlink>
    </a:clrScheme>
    <a:fontScheme name="Mountain Top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Mountain Top 1">
        <a:dk1>
          <a:srgbClr val="4C3A1C"/>
        </a:dk1>
        <a:lt1>
          <a:srgbClr val="FFFFFF"/>
        </a:lt1>
        <a:dk2>
          <a:srgbClr val="993300"/>
        </a:dk2>
        <a:lt2>
          <a:srgbClr val="CCAA00"/>
        </a:lt2>
        <a:accent1>
          <a:srgbClr val="FF3300"/>
        </a:accent1>
        <a:accent2>
          <a:srgbClr val="9E6600"/>
        </a:accent2>
        <a:accent3>
          <a:srgbClr val="CAADAA"/>
        </a:accent3>
        <a:accent4>
          <a:srgbClr val="DADADA"/>
        </a:accent4>
        <a:accent5>
          <a:srgbClr val="FFADAA"/>
        </a:accent5>
        <a:accent6>
          <a:srgbClr val="8F5C00"/>
        </a:accent6>
        <a:hlink>
          <a:srgbClr val="FFCC00"/>
        </a:hlink>
        <a:folHlink>
          <a:srgbClr val="F7DC9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2">
        <a:dk1>
          <a:srgbClr val="3D0058"/>
        </a:dk1>
        <a:lt1>
          <a:srgbClr val="FFFFFF"/>
        </a:lt1>
        <a:dk2>
          <a:srgbClr val="9188B0"/>
        </a:dk2>
        <a:lt2>
          <a:srgbClr val="DDE0DC"/>
        </a:lt2>
        <a:accent1>
          <a:srgbClr val="FFCC00"/>
        </a:accent1>
        <a:accent2>
          <a:srgbClr val="4C3D78"/>
        </a:accent2>
        <a:accent3>
          <a:srgbClr val="C7C3D4"/>
        </a:accent3>
        <a:accent4>
          <a:srgbClr val="DADADA"/>
        </a:accent4>
        <a:accent5>
          <a:srgbClr val="FFE2AA"/>
        </a:accent5>
        <a:accent6>
          <a:srgbClr val="44366C"/>
        </a:accent6>
        <a:hlink>
          <a:srgbClr val="743D78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3">
        <a:dk1>
          <a:srgbClr val="10104C"/>
        </a:dk1>
        <a:lt1>
          <a:srgbClr val="FFFFFF"/>
        </a:lt1>
        <a:dk2>
          <a:srgbClr val="003366"/>
        </a:dk2>
        <a:lt2>
          <a:srgbClr val="C6CCD4"/>
        </a:lt2>
        <a:accent1>
          <a:srgbClr val="33CCFF"/>
        </a:accent1>
        <a:accent2>
          <a:srgbClr val="5B5B8D"/>
        </a:accent2>
        <a:accent3>
          <a:srgbClr val="AAADB8"/>
        </a:accent3>
        <a:accent4>
          <a:srgbClr val="DADADA"/>
        </a:accent4>
        <a:accent5>
          <a:srgbClr val="ADE2FF"/>
        </a:accent5>
        <a:accent6>
          <a:srgbClr val="52527F"/>
        </a:accent6>
        <a:hlink>
          <a:srgbClr val="4529AB"/>
        </a:hlink>
        <a:folHlink>
          <a:srgbClr val="00CC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4">
        <a:dk1>
          <a:srgbClr val="B0C8CA"/>
        </a:dk1>
        <a:lt1>
          <a:srgbClr val="FFFFFF"/>
        </a:lt1>
        <a:dk2>
          <a:srgbClr val="000099"/>
        </a:dk2>
        <a:lt2>
          <a:srgbClr val="FFFFFF"/>
        </a:lt2>
        <a:accent1>
          <a:srgbClr val="89C4FF"/>
        </a:accent1>
        <a:accent2>
          <a:srgbClr val="00008C"/>
        </a:accent2>
        <a:accent3>
          <a:srgbClr val="AAAACA"/>
        </a:accent3>
        <a:accent4>
          <a:srgbClr val="DADADA"/>
        </a:accent4>
        <a:accent5>
          <a:srgbClr val="C4DEFF"/>
        </a:accent5>
        <a:accent6>
          <a:srgbClr val="00007E"/>
        </a:accent6>
        <a:hlink>
          <a:srgbClr val="6666FF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5">
        <a:dk1>
          <a:srgbClr val="463416"/>
        </a:dk1>
        <a:lt1>
          <a:srgbClr val="FFFFFF"/>
        </a:lt1>
        <a:dk2>
          <a:srgbClr val="003399"/>
        </a:dk2>
        <a:lt2>
          <a:srgbClr val="E3E3FF"/>
        </a:lt2>
        <a:accent1>
          <a:srgbClr val="3399FF"/>
        </a:accent1>
        <a:accent2>
          <a:srgbClr val="33CCCC"/>
        </a:accent2>
        <a:accent3>
          <a:srgbClr val="AAADCA"/>
        </a:accent3>
        <a:accent4>
          <a:srgbClr val="DADADA"/>
        </a:accent4>
        <a:accent5>
          <a:srgbClr val="ADCAFF"/>
        </a:accent5>
        <a:accent6>
          <a:srgbClr val="2DB9B9"/>
        </a:accent6>
        <a:hlink>
          <a:srgbClr val="00FFCC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6">
        <a:dk1>
          <a:srgbClr val="809296"/>
        </a:dk1>
        <a:lt1>
          <a:srgbClr val="FFFFFF"/>
        </a:lt1>
        <a:dk2>
          <a:srgbClr val="6699FF"/>
        </a:dk2>
        <a:lt2>
          <a:srgbClr val="B3EDFF"/>
        </a:lt2>
        <a:accent1>
          <a:srgbClr val="FF9933"/>
        </a:accent1>
        <a:accent2>
          <a:srgbClr val="FFAA99"/>
        </a:accent2>
        <a:accent3>
          <a:srgbClr val="B8CAFF"/>
        </a:accent3>
        <a:accent4>
          <a:srgbClr val="DADADA"/>
        </a:accent4>
        <a:accent5>
          <a:srgbClr val="FFCAAD"/>
        </a:accent5>
        <a:accent6>
          <a:srgbClr val="E79A8A"/>
        </a:accent6>
        <a:hlink>
          <a:srgbClr val="FFCFAB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7">
        <a:dk1>
          <a:srgbClr val="006666"/>
        </a:dk1>
        <a:lt1>
          <a:srgbClr val="FFFFFF"/>
        </a:lt1>
        <a:dk2>
          <a:srgbClr val="85D1E3"/>
        </a:dk2>
        <a:lt2>
          <a:srgbClr val="CCFFFF"/>
        </a:lt2>
        <a:accent1>
          <a:srgbClr val="FFCC00"/>
        </a:accent1>
        <a:accent2>
          <a:srgbClr val="00CC99"/>
        </a:accent2>
        <a:accent3>
          <a:srgbClr val="C2E5EF"/>
        </a:accent3>
        <a:accent4>
          <a:srgbClr val="DADADA"/>
        </a:accent4>
        <a:accent5>
          <a:srgbClr val="FFE2AA"/>
        </a:accent5>
        <a:accent6>
          <a:srgbClr val="00B98A"/>
        </a:accent6>
        <a:hlink>
          <a:srgbClr val="0099FF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8">
        <a:dk1>
          <a:srgbClr val="404B3D"/>
        </a:dk1>
        <a:lt1>
          <a:srgbClr val="FFFFFF"/>
        </a:lt1>
        <a:dk2>
          <a:srgbClr val="A7A491"/>
        </a:dk2>
        <a:lt2>
          <a:srgbClr val="CCD0CA"/>
        </a:lt2>
        <a:accent1>
          <a:srgbClr val="33CCCC"/>
        </a:accent1>
        <a:accent2>
          <a:srgbClr val="004E4C"/>
        </a:accent2>
        <a:accent3>
          <a:srgbClr val="D0CFC7"/>
        </a:accent3>
        <a:accent4>
          <a:srgbClr val="DADADA"/>
        </a:accent4>
        <a:accent5>
          <a:srgbClr val="ADE2E2"/>
        </a:accent5>
        <a:accent6>
          <a:srgbClr val="004644"/>
        </a:accent6>
        <a:hlink>
          <a:srgbClr val="477781"/>
        </a:hlink>
        <a:folHlink>
          <a:srgbClr val="85CC7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Mountain Top 9">
        <a:dk1>
          <a:srgbClr val="000000"/>
        </a:dk1>
        <a:lt1>
          <a:srgbClr val="FFFFFF"/>
        </a:lt1>
        <a:dk2>
          <a:srgbClr val="FFFFAF"/>
        </a:dk2>
        <a:lt2>
          <a:srgbClr val="676597"/>
        </a:lt2>
        <a:accent1>
          <a:srgbClr val="66CCFF"/>
        </a:accent1>
        <a:accent2>
          <a:srgbClr val="CCEC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B9D6E7"/>
        </a:accent6>
        <a:hlink>
          <a:srgbClr val="6600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Mountain Top</Template>
  <TotalTime>2647</TotalTime>
  <Words>987</Words>
  <Application>Microsoft Office PowerPoint</Application>
  <PresentationFormat>On-screen Show (4:3)</PresentationFormat>
  <Paragraphs>146</Paragraphs>
  <Slides>26</Slides>
  <Notes>19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29" baseType="lpstr">
      <vt:lpstr>Arial</vt:lpstr>
      <vt:lpstr>Times New Roman</vt:lpstr>
      <vt:lpstr>Mountain Top</vt:lpstr>
      <vt:lpstr>PowerPoint Presentation</vt:lpstr>
      <vt:lpstr>Herbert Spencer (1820-1903)</vt:lpstr>
      <vt:lpstr>Spencer’s theory of social evolution</vt:lpstr>
      <vt:lpstr>Spencer’s theory of social evolution</vt:lpstr>
      <vt:lpstr>PowerPoint Presentation</vt:lpstr>
      <vt:lpstr>PowerPoint Presentation</vt:lpstr>
      <vt:lpstr>PowerPoint Presentation</vt:lpstr>
      <vt:lpstr>PowerPoint Presentation</vt:lpstr>
      <vt:lpstr> </vt:lpstr>
      <vt:lpstr>PowerPoint Presentation</vt:lpstr>
      <vt:lpstr>PowerPoint Presentation</vt:lpstr>
      <vt:lpstr> </vt:lpstr>
      <vt:lpstr>Social Evolution</vt:lpstr>
      <vt:lpstr>PowerPoint Presentation</vt:lpstr>
      <vt:lpstr>From band to state</vt:lpstr>
      <vt:lpstr>Band</vt:lpstr>
      <vt:lpstr> Tribe </vt:lpstr>
      <vt:lpstr>Chiefdom</vt:lpstr>
      <vt:lpstr>State</vt:lpstr>
      <vt:lpstr>State</vt:lpstr>
      <vt:lpstr> </vt:lpstr>
      <vt:lpstr> Modernisation </vt:lpstr>
      <vt:lpstr> Achievements </vt:lpstr>
      <vt:lpstr> Costs  </vt:lpstr>
      <vt:lpstr> A New Age? </vt:lpstr>
      <vt:lpstr>PowerPoint Presentation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Mike</dc:creator>
  <cp:lastModifiedBy>Mike</cp:lastModifiedBy>
  <cp:revision>91</cp:revision>
  <cp:lastPrinted>1601-01-01T00:00:00Z</cp:lastPrinted>
  <dcterms:created xsi:type="dcterms:W3CDTF">1601-01-01T00:00:00Z</dcterms:created>
  <dcterms:modified xsi:type="dcterms:W3CDTF">2017-10-22T12:49:20Z</dcterms:modified>
</cp:coreProperties>
</file>