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E9BB-A8FB-8B38-208D-F06F45F1D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D09C2-45BD-352C-AE60-6366367A5C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B33F7-857E-43B2-0FA5-C949E6442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6DDDE-5BBA-2A87-00AC-448D2574A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B2482-ED00-59FD-01EE-8037A4E30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E490-5BA2-9B56-A6DA-0703B3D7F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274E-4E4C-96EC-D2FA-3DFA1609B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3FBB6-7C48-61E7-4D63-D234CE6C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8A0E5-D140-9F96-74E2-FD292477D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4015B-31FA-5C90-4A01-D870CDCB0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11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D4A4F-6E29-1284-7BED-1B1591830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CE2B8-424D-7E74-CA51-42B7F46CC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711AD-A7C5-28C7-22D5-31D0879E3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687D8-2374-BA7F-74DD-DA91E9730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3B93A-6D2F-CA01-599C-12D9B3E32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1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CAC27-D01D-416B-9259-8D9E43760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CFC6D-41E0-202E-06F9-36E349483C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8ABA38-5B54-7746-94CA-598B8DDF2A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C83AD-9B34-B898-0C9B-D7FCDCF42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1ACE3-90C4-0814-6E14-5CA4C888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1DB81C-4AE8-40EA-6C12-2CD4509A2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219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60ABF-CD09-7B69-3213-3611D245D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B3F114-CC9C-AC46-BF06-5F837E764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CBC62-B732-D252-E0E4-322449F18C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EA553-6B59-4B14-AE12-D618B30F71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DAE030-EE57-370D-C678-EAC9EC7ED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1883F4-33FF-FE7C-D700-0FA7CF4C4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AE9E50-81DE-D515-8FC4-8CF7E3E81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40DD80-21E4-1FC3-761B-41DD1F02D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95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25773-2D86-EC86-BCC2-CB5EE012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E08F9F-1335-6FE2-B8A6-D3F822BFF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2FA63-24F2-726D-958F-5CA5C8B7B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A4DA7-7FA3-69E9-8BAA-FA48491BF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25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0EFE2F-BA60-EB52-BB77-A31173F95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946E4C-F2FC-17DA-042B-774F2B409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1DF3AC-BEDF-3FBF-364B-1AAE3A129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64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C9C04-3DF5-9B42-DB29-52BA93A10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29A7-6D43-EBCE-7976-E355AD34B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9FF990-3CA0-230C-4980-AC41E9C33D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92D9B9-B5ED-587B-8DC5-C227F3665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4A539F-DD4E-BB40-9F2A-02F34F5DA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DACDA-6A12-AA54-7A1B-E91FA6DD5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580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5ADC6-B225-227C-9783-AB9E76AC7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F58F52-E2F4-9D0D-872C-D5C54BBEE2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38CC-011A-A400-0EC3-BFA257A02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425E1-595A-F64B-CA55-06C3318D0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8F9C3-0A51-C2E1-F812-5FC061558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745A78-2EAF-7D79-48DB-69444F35F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40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EC02-00B9-AED2-108C-B346ACAEA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C2EA93-C82C-A907-4608-19A1773814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2B122-959A-F276-053A-2F46DC68D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46A7E-44E9-1EE7-D436-9E47EA193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EC1FD-23C5-4E6C-7FFA-B94A6C509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867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0AB8B-0D33-267C-2CC3-3D7AFD49FD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1EE531-0272-451A-9864-CFEA450BB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FA377-B490-D82C-DB46-94A9BF9C9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B669B-0E18-8B59-9885-86DBD99B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24999-1BC5-88C0-AD84-42C421BF9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18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698747-D29A-E343-3044-871D36CF9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32215-7F00-145A-DC58-80615A367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5F78C-A70F-87CB-10CD-5B947E74EE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D34F4C-FA3A-48E5-ACCB-E8A18E786C7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DDB1A-D436-7BFE-B110-8F26A20787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7691F-320B-51D8-5346-901A8CD9E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22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/goal3" TargetMode="External"/><Relationship Id="rId2" Type="http://schemas.openxmlformats.org/officeDocument/2006/relationships/hyperlink" Target="https://tourism4sdgs.org/tips_indicators/toolkit-of-indicators-for-projects-tips-for-sdg-3-good-health-and-wellbe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0D2A-777B-4BF2-B895-E049A69C19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750" y="572180"/>
            <a:ext cx="10858500" cy="2595563"/>
          </a:xfrm>
          <a:solidFill>
            <a:srgbClr val="009F3B"/>
          </a:solidFill>
        </p:spPr>
        <p:txBody>
          <a:bodyPr>
            <a:no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HEALTH, WELLBEING AND SUSTAINABLE DEVELOPMENT</a:t>
            </a:r>
            <a:b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BMHP6030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DC2A96-A7F3-44D5-807D-EBEAB97DBD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2067242"/>
          </a:xfrm>
          <a:solidFill>
            <a:srgbClr val="F4F5F4"/>
          </a:solidFill>
        </p:spPr>
        <p:txBody>
          <a:bodyPr>
            <a:normAutofit fontScale="85000" lnSpcReduction="2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HEALTH, WELLBEING &amp; SUSTAINABLE DEVELOPMENT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BMHP6030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1 – PRESENTATION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LECTURER: HAMDI HUSSAIN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STUDENT: SANIA ULLAH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2314490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922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698171"/>
            <a:ext cx="6800850" cy="5004254"/>
          </a:xfrm>
          <a:solidFill>
            <a:srgbClr val="F4F5F4"/>
          </a:solidFill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wellbeing are key priorities due to rising health challenges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Alzeer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healthcare takes a holistic approach to health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Alzeer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healthcare improves outcomes and resource use.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SDG 3 promotes good health and access to quality care (Tourism for SDGs, 2026).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care helps reduce inequalities and improve population health (Ferrara,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8CA672-6865-4464-878D-1D7DC81AD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1" t="11217" r="3036" b="13606"/>
          <a:stretch/>
        </p:blipFill>
        <p:spPr>
          <a:xfrm>
            <a:off x="7075713" y="1698176"/>
            <a:ext cx="4939743" cy="2285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CC626D-ED79-41AB-B3C8-7F7D54B938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5712" y="3983495"/>
            <a:ext cx="4939744" cy="271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64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DEFINITION AND DISCUSSION OF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4"/>
            <a:ext cx="7588431" cy="4968241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wellbeing approaches support holistic, patient-centred care (Patel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 involves patients and multidisciplinary teams in decision-making.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healthcare systems promote prevention and community-based care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intervention and social prescribing improve wellbeing and reduce disease burden.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staff shortages, fragmented services, and limited funding (World Health Organisation, 2023).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77F7FF-B9DF-4DEB-862E-AC0BC9CA0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6712" y="1734184"/>
            <a:ext cx="3999549" cy="22717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C49B11-BB51-47CF-93BC-22C2993C2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6712" y="4133372"/>
            <a:ext cx="3999549" cy="256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73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INTEGRATION OF HEALTH AND WELLBEING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84" y="1734185"/>
            <a:ext cx="6933835" cy="4968238"/>
          </a:xfrm>
          <a:solidFill>
            <a:srgbClr val="F4F5F4"/>
          </a:solidFill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systems increasingly use holistic, patient-centred approaches (Patel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 involves patients and multidisciplinary teams in decision-making.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care and early intervention help reduce costs and chronic diseases.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and the Health in All Policies approach support wellbeing and population health (World Health Organisation,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staff shortages, fragmented services, limited funding, and coordination challenges.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60DDF5-79BC-4DC7-9A17-6D1FB0C38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2960" y="1734185"/>
            <a:ext cx="4813300" cy="496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669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 AND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734184"/>
            <a:ext cx="7556500" cy="4968241"/>
          </a:xfrm>
          <a:solidFill>
            <a:srgbClr val="F4F5F4"/>
          </a:solidFill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Biopsychosocial Model views health as a combination of biological, psychological, and social factors (Lugg, 2022).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Holistic care considers mental, emotional, social, and physical health needs.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Biopsychosocial interventions can improve patient outcomes and chronic disease management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Aharon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Determinants of Health Model highlights the impact of income, education, housing, and employment on health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Gkiouleka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approaches can be limited by costs, staff shortages, and resource demands (Owen et al., 2024).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1BE6E6-B5DE-4B46-B3D4-97C1A58A9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8" r="9047" b="7936"/>
          <a:stretch/>
        </p:blipFill>
        <p:spPr>
          <a:xfrm>
            <a:off x="7924800" y="1734184"/>
            <a:ext cx="4061460" cy="2283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0C1137-4236-4B8F-920A-E4CF92D189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064" b="9160"/>
          <a:stretch/>
        </p:blipFill>
        <p:spPr>
          <a:xfrm>
            <a:off x="7924800" y="4140261"/>
            <a:ext cx="4061460" cy="256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859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5"/>
            <a:ext cx="7588431" cy="4968240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policies promote integrated, preventive, and sustainable healthcare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 focuses on prevention, digital innovation, integration, and mental health services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supports Universal Health Coverage and the Health in All Policies approach (World Health Organisation,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 and regulation help ensure accountability, patient safety, and quality care (Asamoah, 2025).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pressures, staff shortages, and coordination challenges can limit service integration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Ugwu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6D0EF-582E-493B-A91D-1E875D39B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569" y="1734185"/>
            <a:ext cx="4039691" cy="2337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E70CE0-53AF-47B9-BDE2-6DC46B0B47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6569" y="4114799"/>
            <a:ext cx="4039691" cy="258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25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IMPACT ON SERVICE DELIVERY AND 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4"/>
            <a:ext cx="7697289" cy="4968239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approaches support prevention, digital healthcare, and community-based services.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health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help reduce chronic illness and hospital admissions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Telehealth has improved access to healthcare and mental health support (Altaf Dar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care improves patient satisfaction and support for long-term conditions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Alshagrawi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Albaqami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2026).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digital inequality, workforce shortages, and limited funding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Rydzewski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2025; Hallett et al.,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44A361-CDAC-4C80-94D4-59BBF954E8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64"/>
          <a:stretch/>
        </p:blipFill>
        <p:spPr>
          <a:xfrm>
            <a:off x="8148320" y="1734185"/>
            <a:ext cx="3946795" cy="496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09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EQUITY AND ACCESS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734185"/>
            <a:ext cx="7231380" cy="4968240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inequalities affect disadvantaged, ethnic minority, disabled, and rural populations (Kirkbride et al., 2024).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housing, education, employment, and healthcare access contribute to worse health outcomes (Kirkbride et al., 2024).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COVID-19 pandemic increased existing health inequalities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Luyckx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Universal healthcare and targeted interventions can improve access for vulnerable groups (Jindal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gaps, staffing shortages, and regional differences remain barriers to equitable care (Frank et al.,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04A84-5FB2-4CB0-9E78-20A0E9516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40" b="19124"/>
          <a:stretch/>
        </p:blipFill>
        <p:spPr>
          <a:xfrm>
            <a:off x="7602582" y="1749818"/>
            <a:ext cx="4383677" cy="21815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607BF4-1014-4AF6-806B-11721D0926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31" b="10794"/>
          <a:stretch/>
        </p:blipFill>
        <p:spPr>
          <a:xfrm>
            <a:off x="7602583" y="3931362"/>
            <a:ext cx="4383677" cy="277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73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36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100" y="1793557"/>
            <a:ext cx="7543800" cy="4870767"/>
          </a:xfrm>
          <a:solidFill>
            <a:srgbClr val="F4F5F4"/>
          </a:solidFill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Health, wellbeing, and sustainability are essential for effective health and social care.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Holistic and person-centred care improves physical, mental, and social health outcomes.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services and public health initiatives enhance access, wellbeing, and patient satisfaction.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 include funding pressures, staff shortages, and health inequalities.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and integrated healthcare is needed to deliver equitable, high-quality care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712150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6EF72-8A26-4FCF-906A-51B627F56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975"/>
            <a:ext cx="12192000" cy="667545"/>
          </a:xfrm>
          <a:solidFill>
            <a:srgbClr val="009F3B"/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FC4DC-70E4-437A-A6B3-D00A371BD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888275"/>
            <a:ext cx="11906250" cy="5730241"/>
          </a:xfrm>
          <a:solidFill>
            <a:srgbClr val="F4F5F4"/>
          </a:solidFill>
        </p:spPr>
        <p:txBody>
          <a:bodyPr anchor="ctr">
            <a:normAutofit fontScale="77500" lnSpcReduction="20000"/>
          </a:bodyPr>
          <a:lstStyle/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Aharon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Gershfeld-Litvin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Amir, 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Nabutovsky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Klempfner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(2022). Improving cardiac rehabilitation patient adherence via personalised interventions.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PLoS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(8), p.e0273815.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Alshagrawi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Albaqami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N.M. (2026). Satisfaction with primary health care services among patients with chronic diseases: a qualitative study.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Medicine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p.1650439.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Altaf Dar, M., Maqbool, M., Ara, 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Zehravi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(2023). The intersection of technology and mental health: enhancing access and 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adolescent medicine and health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pp.423-428.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Alzeer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(2023). Integrating medicine with lifestyle for personalised and holistic healthcare.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Public Health and Emergency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Asamoah, D. (2025). The role of health services regulation in healthcare delivery.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Electr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 Med Dent Stud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pp.88-98.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England, N.H.S.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long term workforce plan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[online]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Ferrara, P. (2025). Health risk factors, prevention, and inequalities.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Medicina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p.127.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Frank, J., Mustard, C., Smith, P., Siddiqi, A., Cheng, Y.,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Burdorf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Rugulies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(2023). Work as a social determinant of health in high-income countries: past, present, and future.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(10410), pp.1357-1367.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Gkiouleka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Wong, G., Sowden, S.,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Bambra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Siersbaek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Manji, S., Moseley, A., Harmston, R., Kuhn, I. and Ford, J. (2023). Reducing health inequalities through general practice.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 Public Health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 e463-e472.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Hallett, E., Simeon, E., Amba, V.,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Howington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McConnell, K.J. and Zhu, J.M. (2024). Factors influencing turnover and attrition in the public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health system workforce: qualitative study.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Psychiatric Services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pp.55-63.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Jindal, 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Chaiyachati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K.H., Fung, V., Manson, S.M. and Mortensen, K. (2023). Eliminating health care inequities through strengthening access to 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services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pp.300-310.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Kirkbride, J.B., Anglin, D.M., Colman, 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Dykxhoorn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Jones, P.B.,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Patalay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Pitman, A.,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Soneson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Steare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Wright, T. and Griffiths, S.L. (2024). The social determinants of mental health and disorder: evidence, prevention and recommendations.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pp.58-90.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(2024). World health organization world health reports. In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Quality of Life and Well-Being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7871-7873). Cham: Springer International Publishing.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Lugg, W. (2022). The biopsychosocial model–history, controversy and Engel.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Australasian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30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pp.55-59.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Luyckx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V.A. (2023). Health inequality and inequity during the COVID-19 pandemic.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Nephrology Dialysis Transplantation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pp.2417-2419.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Majdua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G.J.I.,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Gatar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Hakami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Alhazmi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G.I.A.,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Alnuman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Masmali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A.A.M. (2024). The Role of Nutrition Education and Health Education in Public Health.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International Crisis and Risk Communication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(S6), p.359.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Owen, E., Coombs, C. and Park, S. (2024). Collaborative and integrated working.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Palla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Iyengar, D.,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Dhankar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Junnarkar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Chand, T. and Nair, V.S. (2025). Evaluation of the biopsychosocial model of health among emerging adults.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psychology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pp.1-11.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Patel, V., Saxena, S., Lund,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Kohrt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Kieling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Sunkel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Kola, L., Chang, 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Charlson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O’Neill, K.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Herrman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(2023). Transforming mental health systems globally: principles and policy recommendations.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(10402), pp.656-666.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Rydzewski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(2025). Digital inequality and sustainable development.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Problemy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Ekorozwoju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pp.96-108.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Singh, V. (2024). Environment, development, and sustainability. In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Textbook of Environment and Ecology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327-339). Singapore: Springer Nature Singapore.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Meng, X., Yang, G. and D’Arcy, C. (2022). The relationship between childhood maltreatment and mental health problems: coping strategies and social support act as mediators.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p.359.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for SDGs. (2026). </a:t>
            </a:r>
            <a:r>
              <a:rPr lang="en-US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Home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Tourism for SDGs. 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https://tourism4sdgs.org/tips_indicators/toolkit-of-indicators-for-projects-tips-for-sdg-3-good-health-and-wellbeing/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Jun. 2026].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C.N.,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O.P.C., Alum, E.U.,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Eze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V.H.U.,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Basajja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J.N.,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Ogenyi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Ejemot-Nwadiaro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Okon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Egba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D.E. (2025). Sustainable development goals (SDGs) and resilient healthcare systems: Addressing medicine and public health challenges in conflict zones.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Medicine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104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p.e41535.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UN. (2025). </a:t>
            </a:r>
            <a:r>
              <a:rPr lang="en-US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Goal 3 | Department of Economic and Social Affairs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United Nations. 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https://sdgs.un.org/goals/goal3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Jun. 2026].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the social determinants of health into health workforce education and training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World Health Organization.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Working together for equity and healthier populations: sustainable multisectoral collaboration based on health in all policies approaches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726636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6" ma:contentTypeDescription="Create a new document." ma:contentTypeScope="" ma:versionID="d93d77b8aa73f239757a69a7961c581b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f80f93b7bbfa6db6bf085bb6c66bf089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2C33D37-F706-4D10-A4C9-2119B768E9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8BA2685-E54E-4BC2-8198-1928C526B2D7}">
  <ds:schemaRefs>
    <ds:schemaRef ds:uri="http://purl.org/dc/terms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47a3e2db-67be-4841-b3a5-2f2fb1d7c7b3"/>
    <ds:schemaRef ds:uri="60ab93c2-c2e2-4a82-ab36-09e8ba3f753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F732CC5-A66E-478E-BB65-6C820398193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hamdi</Template>
  <TotalTime>7</TotalTime>
  <Words>1904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MODULE: HEALTH, WELLBEING AND SUSTAINABLE DEVELOPMENT MODULE CODE: BMHP6030</vt:lpstr>
      <vt:lpstr>INTRODUCTION</vt:lpstr>
      <vt:lpstr>DEFINITION AND DISCUSSION OF KEY CONCEPTS</vt:lpstr>
      <vt:lpstr>INTEGRATION OF HEALTH AND WELLBEING APPROACHES</vt:lpstr>
      <vt:lpstr>THEORETICAL PERSPECTIVES AND MODELS </vt:lpstr>
      <vt:lpstr>POLICY AND GOVERNANCE IN HEALTH AND SOCIAL CARE</vt:lpstr>
      <vt:lpstr>IMPACT ON SERVICE DELIVERY AND PUBLIC HEALTH INITIATIVES</vt:lpstr>
      <vt:lpstr>EQUITY AND ACCESS IN HEALTHCARE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Sania Ullah (2314490)</dc:creator>
  <cp:lastModifiedBy>Sania Ullah (2314490)</cp:lastModifiedBy>
  <cp:revision>1</cp:revision>
  <dcterms:created xsi:type="dcterms:W3CDTF">2026-06-17T10:34:33Z</dcterms:created>
  <dcterms:modified xsi:type="dcterms:W3CDTF">2026-07-13T20:53:53Z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