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71" r:id="rId3"/>
    <p:sldId id="294" r:id="rId4"/>
    <p:sldId id="272" r:id="rId5"/>
    <p:sldId id="301" r:id="rId6"/>
    <p:sldId id="258" r:id="rId7"/>
    <p:sldId id="266" r:id="rId8"/>
    <p:sldId id="267" r:id="rId9"/>
    <p:sldId id="268" r:id="rId10"/>
    <p:sldId id="269" r:id="rId11"/>
    <p:sldId id="291" r:id="rId12"/>
    <p:sldId id="292" r:id="rId13"/>
  </p:sldIdLst>
  <p:sldSz cx="18288000" cy="10287000"/>
  <p:notesSz cx="6858000" cy="9144000"/>
  <p:embeddedFontLst>
    <p:embeddedFont>
      <p:font typeface="Futura" panose="020B0602020204020303" pitchFamily="34" charset="-79"/>
      <p:regular r:id="rId15"/>
    </p:embeddedFont>
    <p:embeddedFont>
      <p:font typeface="Futura Bold" panose="020B0602020204020303" pitchFamily="34" charset="-79"/>
      <p:regular r:id="rId16"/>
      <p:italic r:id="rId17"/>
      <p:boldItalic r:id="rId18"/>
    </p:embeddedFont>
    <p:embeddedFont>
      <p:font typeface="Futura Ultra-Bold" panose="020B0602020204020303" pitchFamily="34" charset="-79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003881-7B5E-4A6A-A9B4-C776EE98A1C8}" v="1858" dt="2025-11-22T09:40:42.6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5306" autoAdjust="0"/>
  </p:normalViewPr>
  <p:slideViewPr>
    <p:cSldViewPr>
      <p:cViewPr varScale="1">
        <p:scale>
          <a:sx n="81" d="100"/>
          <a:sy n="81" d="100"/>
        </p:scale>
        <p:origin x="74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0999A-5DFF-4338-A7BC-DB326B8AEBA6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A8BB40-E995-4D8E-B902-29A2EF763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904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A8BB40-E995-4D8E-B902-29A2EF763F0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960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154531"/>
            <a:ext cx="18288000" cy="5132469"/>
            <a:chOff x="0" y="0"/>
            <a:chExt cx="24384000" cy="68432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6" cy="6843313"/>
            </a:xfrm>
            <a:custGeom>
              <a:avLst/>
              <a:gdLst/>
              <a:ahLst/>
              <a:cxnLst/>
              <a:rect l="l" t="t" r="r" b="b"/>
              <a:pathLst>
                <a:path w="24384006" h="6843313">
                  <a:moveTo>
                    <a:pt x="0" y="0"/>
                  </a:moveTo>
                  <a:lnTo>
                    <a:pt x="24384006" y="0"/>
                  </a:lnTo>
                  <a:lnTo>
                    <a:pt x="24384006" y="6843313"/>
                  </a:lnTo>
                  <a:lnTo>
                    <a:pt x="0" y="68433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4" name="Group 4"/>
          <p:cNvGrpSpPr/>
          <p:nvPr/>
        </p:nvGrpSpPr>
        <p:grpSpPr>
          <a:xfrm rot="-2699999">
            <a:off x="9860567" y="-2818322"/>
            <a:ext cx="4565743" cy="7536262"/>
            <a:chOff x="0" y="0"/>
            <a:chExt cx="4163738" cy="687270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163695" cy="6872732"/>
            </a:xfrm>
            <a:custGeom>
              <a:avLst/>
              <a:gdLst/>
              <a:ahLst/>
              <a:cxnLst/>
              <a:rect l="l" t="t" r="r" b="b"/>
              <a:pathLst>
                <a:path w="4163695" h="6872732">
                  <a:moveTo>
                    <a:pt x="4163695" y="6872732"/>
                  </a:moveTo>
                  <a:cubicBezTo>
                    <a:pt x="3960622" y="6872732"/>
                    <a:pt x="3960622" y="6872732"/>
                    <a:pt x="3960622" y="6872732"/>
                  </a:cubicBezTo>
                  <a:cubicBezTo>
                    <a:pt x="3960622" y="4746879"/>
                    <a:pt x="2234184" y="3014345"/>
                    <a:pt x="107950" y="3014345"/>
                  </a:cubicBezTo>
                  <a:cubicBezTo>
                    <a:pt x="6350" y="3014345"/>
                    <a:pt x="6350" y="3014345"/>
                    <a:pt x="6350" y="30143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3073" y="0"/>
                    <a:pt x="203073" y="0"/>
                    <a:pt x="203073" y="0"/>
                  </a:cubicBezTo>
                  <a:cubicBezTo>
                    <a:pt x="209423" y="2817622"/>
                    <a:pt x="209423" y="2817622"/>
                    <a:pt x="209423" y="2817622"/>
                  </a:cubicBezTo>
                  <a:cubicBezTo>
                    <a:pt x="2399157" y="2868422"/>
                    <a:pt x="4163695" y="4670679"/>
                    <a:pt x="4163695" y="6872732"/>
                  </a:cubicBezTo>
                  <a:close/>
                </a:path>
              </a:pathLst>
            </a:custGeom>
            <a:solidFill>
              <a:srgbClr val="282258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 rot="-2699999">
            <a:off x="12094709" y="5591409"/>
            <a:ext cx="4580404" cy="7504006"/>
            <a:chOff x="0" y="0"/>
            <a:chExt cx="4177108" cy="68432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177157" cy="6843268"/>
            </a:xfrm>
            <a:custGeom>
              <a:avLst/>
              <a:gdLst/>
              <a:ahLst/>
              <a:cxnLst/>
              <a:rect l="l" t="t" r="r" b="b"/>
              <a:pathLst>
                <a:path w="4177157" h="6843268">
                  <a:moveTo>
                    <a:pt x="3973957" y="6843268"/>
                  </a:moveTo>
                  <a:cubicBezTo>
                    <a:pt x="3961257" y="4062730"/>
                    <a:pt x="3961257" y="4062730"/>
                    <a:pt x="3961257" y="4062730"/>
                  </a:cubicBezTo>
                  <a:cubicBezTo>
                    <a:pt x="1771142" y="4005707"/>
                    <a:pt x="0" y="2209165"/>
                    <a:pt x="0" y="0"/>
                  </a:cubicBezTo>
                  <a:cubicBezTo>
                    <a:pt x="203200" y="0"/>
                    <a:pt x="203200" y="0"/>
                    <a:pt x="203200" y="0"/>
                  </a:cubicBezTo>
                  <a:cubicBezTo>
                    <a:pt x="203200" y="2126615"/>
                    <a:pt x="1936242" y="3859657"/>
                    <a:pt x="4062857" y="3859657"/>
                  </a:cubicBezTo>
                  <a:cubicBezTo>
                    <a:pt x="4164457" y="3859657"/>
                    <a:pt x="4164457" y="3859657"/>
                    <a:pt x="4164457" y="3859657"/>
                  </a:cubicBezTo>
                  <a:cubicBezTo>
                    <a:pt x="4177157" y="6836918"/>
                    <a:pt x="4177157" y="6836918"/>
                    <a:pt x="4177157" y="6836918"/>
                  </a:cubicBezTo>
                  <a:lnTo>
                    <a:pt x="3973957" y="6843268"/>
                  </a:lnTo>
                  <a:close/>
                </a:path>
              </a:pathLst>
            </a:custGeom>
            <a:solidFill>
              <a:srgbClr val="FDFDFD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746131" y="1635611"/>
            <a:ext cx="7019788" cy="7015778"/>
            <a:chOff x="0" y="0"/>
            <a:chExt cx="9359718" cy="935437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359773" cy="9354312"/>
            </a:xfrm>
            <a:custGeom>
              <a:avLst/>
              <a:gdLst/>
              <a:ahLst/>
              <a:cxnLst/>
              <a:rect l="l" t="t" r="r" b="b"/>
              <a:pathLst>
                <a:path w="9359773" h="9354312">
                  <a:moveTo>
                    <a:pt x="0" y="4677156"/>
                  </a:moveTo>
                  <a:cubicBezTo>
                    <a:pt x="0" y="2094103"/>
                    <a:pt x="2095246" y="0"/>
                    <a:pt x="4679823" y="0"/>
                  </a:cubicBezTo>
                  <a:cubicBezTo>
                    <a:pt x="7264400" y="0"/>
                    <a:pt x="9359773" y="2094103"/>
                    <a:pt x="9359773" y="4677156"/>
                  </a:cubicBezTo>
                  <a:cubicBezTo>
                    <a:pt x="9359773" y="7260209"/>
                    <a:pt x="7264527" y="9354312"/>
                    <a:pt x="4679823" y="9354312"/>
                  </a:cubicBezTo>
                  <a:cubicBezTo>
                    <a:pt x="2095119" y="9354312"/>
                    <a:pt x="0" y="7260336"/>
                    <a:pt x="0" y="4677156"/>
                  </a:cubicBezTo>
                  <a:close/>
                </a:path>
              </a:pathLst>
            </a:custGeom>
            <a:solidFill>
              <a:srgbClr val="CA3964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987429" y="1873554"/>
            <a:ext cx="6537191" cy="6539891"/>
            <a:chOff x="0" y="0"/>
            <a:chExt cx="6476924" cy="64796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477000" cy="6479540"/>
            </a:xfrm>
            <a:custGeom>
              <a:avLst/>
              <a:gdLst/>
              <a:ahLst/>
              <a:cxnLst/>
              <a:rect l="l" t="t" r="r" b="b"/>
              <a:pathLst>
                <a:path w="6477000" h="6479540">
                  <a:moveTo>
                    <a:pt x="0" y="3239770"/>
                  </a:moveTo>
                  <a:cubicBezTo>
                    <a:pt x="0" y="1450467"/>
                    <a:pt x="1449959" y="0"/>
                    <a:pt x="3238500" y="0"/>
                  </a:cubicBezTo>
                  <a:cubicBezTo>
                    <a:pt x="5027041" y="0"/>
                    <a:pt x="6477000" y="1450467"/>
                    <a:pt x="6477000" y="3239770"/>
                  </a:cubicBezTo>
                  <a:cubicBezTo>
                    <a:pt x="6477000" y="5029073"/>
                    <a:pt x="5027041" y="6479540"/>
                    <a:pt x="3238500" y="6479540"/>
                  </a:cubicBezTo>
                  <a:cubicBezTo>
                    <a:pt x="1449959" y="6479540"/>
                    <a:pt x="0" y="5029073"/>
                    <a:pt x="0" y="3239770"/>
                  </a:cubicBezTo>
                  <a:close/>
                </a:path>
              </a:pathLst>
            </a:custGeom>
            <a:blipFill>
              <a:blip r:embed="rId3"/>
              <a:stretch>
                <a:fillRect l="-25076" r="-2507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/>
          <p:cNvSpPr/>
          <p:nvPr/>
        </p:nvSpPr>
        <p:spPr>
          <a:xfrm>
            <a:off x="762000" y="1006195"/>
            <a:ext cx="3945002" cy="1258832"/>
          </a:xfrm>
          <a:custGeom>
            <a:avLst/>
            <a:gdLst/>
            <a:ahLst/>
            <a:cxnLst/>
            <a:rect l="l" t="t" r="r" b="b"/>
            <a:pathLst>
              <a:path w="3945002" h="1258832">
                <a:moveTo>
                  <a:pt x="0" y="0"/>
                </a:moveTo>
                <a:lnTo>
                  <a:pt x="3945002" y="0"/>
                </a:lnTo>
                <a:lnTo>
                  <a:pt x="3945002" y="1258832"/>
                </a:lnTo>
                <a:lnTo>
                  <a:pt x="0" y="12588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954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028700" y="3610197"/>
            <a:ext cx="8236043" cy="1552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sz="9000" b="1">
                <a:solidFill>
                  <a:srgbClr val="282258"/>
                </a:solidFill>
                <a:latin typeface="Futura Bold"/>
                <a:ea typeface="Futura Bold"/>
                <a:cs typeface="Futura Bold"/>
                <a:sym typeface="Futura Bold"/>
              </a:rPr>
              <a:t>CAREERS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28700" y="7664554"/>
            <a:ext cx="6593775" cy="2249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10"/>
              </a:lnSpc>
            </a:pPr>
            <a:r>
              <a:rPr lang="en-US" sz="4364" dirty="0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careers@uwtsd.ac.uk</a:t>
            </a:r>
          </a:p>
          <a:p>
            <a:pPr algn="l">
              <a:lnSpc>
                <a:spcPts val="6110"/>
              </a:lnSpc>
            </a:pPr>
            <a:r>
              <a:rPr lang="en-US" sz="4364" dirty="0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www.uwtsd.ac.uk/careers</a:t>
            </a:r>
          </a:p>
          <a:p>
            <a:pPr algn="l">
              <a:lnSpc>
                <a:spcPts val="6110"/>
              </a:lnSpc>
            </a:pPr>
            <a:endParaRPr lang="en-US" sz="4364" dirty="0">
              <a:solidFill>
                <a:srgbClr val="FFFFFF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28700" y="4981797"/>
            <a:ext cx="8236043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sz="9000" b="1" dirty="0">
                <a:solidFill>
                  <a:srgbClr val="FFFFFF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SERVICE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sitting at a table talking&#10;&#10;AI-generated content may be incorrect.">
            <a:extLst>
              <a:ext uri="{FF2B5EF4-FFF2-40B4-BE49-F238E27FC236}">
                <a16:creationId xmlns:a16="http://schemas.microsoft.com/office/drawing/2014/main" id="{FD97890F-7A31-6E2F-5B2E-24F48AE28FF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54"/>
          <a:stretch>
            <a:fillRect/>
          </a:stretch>
        </p:blipFill>
        <p:spPr>
          <a:xfrm>
            <a:off x="0" y="-171450"/>
            <a:ext cx="18373165" cy="106299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EA177F2-2269-8645-00EB-2D9D13142100}"/>
              </a:ext>
            </a:extLst>
          </p:cNvPr>
          <p:cNvGrpSpPr/>
          <p:nvPr/>
        </p:nvGrpSpPr>
        <p:grpSpPr>
          <a:xfrm>
            <a:off x="1782687" y="4381500"/>
            <a:ext cx="14722626" cy="3160638"/>
            <a:chOff x="1981200" y="4492426"/>
            <a:chExt cx="14722626" cy="316063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EE5D409-1CF7-347C-76FF-DE7FB2BD36E6}"/>
                </a:ext>
              </a:extLst>
            </p:cNvPr>
            <p:cNvSpPr/>
            <p:nvPr/>
          </p:nvSpPr>
          <p:spPr>
            <a:xfrm>
              <a:off x="1981200" y="4492426"/>
              <a:ext cx="14296333" cy="2001121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4B37514-DECC-FF8C-5332-CA78FDF9EBEB}"/>
                </a:ext>
              </a:extLst>
            </p:cNvPr>
            <p:cNvSpPr txBox="1"/>
            <p:nvPr/>
          </p:nvSpPr>
          <p:spPr>
            <a:xfrm>
              <a:off x="2102693" y="4559910"/>
              <a:ext cx="14601133" cy="3093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500" dirty="0"/>
                <a:t>London Careers Service</a:t>
              </a:r>
            </a:p>
            <a:p>
              <a:r>
                <a:rPr lang="en-GB" sz="8000" dirty="0"/>
                <a:t>Careers Adviser: Maristela Parfitt</a:t>
              </a:r>
            </a:p>
          </p:txBody>
        </p:sp>
      </p:grpSp>
      <p:sp>
        <p:nvSpPr>
          <p:cNvPr id="2" name="Freeform 12">
            <a:extLst>
              <a:ext uri="{FF2B5EF4-FFF2-40B4-BE49-F238E27FC236}">
                <a16:creationId xmlns:a16="http://schemas.microsoft.com/office/drawing/2014/main" id="{287A978C-5BB8-5109-2BF2-E4A02A6BCE4C}"/>
              </a:ext>
            </a:extLst>
          </p:cNvPr>
          <p:cNvSpPr/>
          <p:nvPr/>
        </p:nvSpPr>
        <p:spPr>
          <a:xfrm>
            <a:off x="228600" y="342900"/>
            <a:ext cx="3945002" cy="1258832"/>
          </a:xfrm>
          <a:custGeom>
            <a:avLst/>
            <a:gdLst/>
            <a:ahLst/>
            <a:cxnLst/>
            <a:rect l="l" t="t" r="r" b="b"/>
            <a:pathLst>
              <a:path w="3945002" h="1258832">
                <a:moveTo>
                  <a:pt x="0" y="0"/>
                </a:moveTo>
                <a:lnTo>
                  <a:pt x="3945002" y="0"/>
                </a:lnTo>
                <a:lnTo>
                  <a:pt x="3945002" y="1258832"/>
                </a:lnTo>
                <a:lnTo>
                  <a:pt x="0" y="12588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9547"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064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B6DB6-C10F-D2A4-662E-E36BC7364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31C72B-D54F-0D35-B96A-6D8DB34542A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rcRect t="34595" b="27955"/>
          <a:stretch>
            <a:fillRect/>
          </a:stretch>
        </p:blipFill>
        <p:spPr>
          <a:xfrm>
            <a:off x="-76200" y="-266700"/>
            <a:ext cx="19126200" cy="10744200"/>
          </a:xfrm>
          <a:prstGeom prst="rect">
            <a:avLst/>
          </a:prstGeom>
        </p:spPr>
      </p:pic>
      <p:sp>
        <p:nvSpPr>
          <p:cNvPr id="2" name="Freeform 12">
            <a:extLst>
              <a:ext uri="{FF2B5EF4-FFF2-40B4-BE49-F238E27FC236}">
                <a16:creationId xmlns:a16="http://schemas.microsoft.com/office/drawing/2014/main" id="{F75D3873-9939-F261-3509-075470632F97}"/>
              </a:ext>
            </a:extLst>
          </p:cNvPr>
          <p:cNvSpPr/>
          <p:nvPr/>
        </p:nvSpPr>
        <p:spPr>
          <a:xfrm>
            <a:off x="228600" y="342900"/>
            <a:ext cx="3945002" cy="1258832"/>
          </a:xfrm>
          <a:custGeom>
            <a:avLst/>
            <a:gdLst/>
            <a:ahLst/>
            <a:cxnLst/>
            <a:rect l="l" t="t" r="r" b="b"/>
            <a:pathLst>
              <a:path w="3945002" h="1258832">
                <a:moveTo>
                  <a:pt x="0" y="0"/>
                </a:moveTo>
                <a:lnTo>
                  <a:pt x="3945002" y="0"/>
                </a:lnTo>
                <a:lnTo>
                  <a:pt x="3945002" y="1258832"/>
                </a:lnTo>
                <a:lnTo>
                  <a:pt x="0" y="12588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r="-5954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DC33D3-D16F-6688-F023-520F503D7606}"/>
              </a:ext>
            </a:extLst>
          </p:cNvPr>
          <p:cNvSpPr/>
          <p:nvPr/>
        </p:nvSpPr>
        <p:spPr>
          <a:xfrm>
            <a:off x="5287878" y="4267200"/>
            <a:ext cx="7467600" cy="1752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7EFBEC-31C8-8CF7-6396-0EDD187C1668}"/>
              </a:ext>
            </a:extLst>
          </p:cNvPr>
          <p:cNvSpPr txBox="1"/>
          <p:nvPr/>
        </p:nvSpPr>
        <p:spPr>
          <a:xfrm>
            <a:off x="5410200" y="3997404"/>
            <a:ext cx="7467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MyCareer</a:t>
            </a:r>
          </a:p>
        </p:txBody>
      </p:sp>
    </p:spTree>
    <p:extLst>
      <p:ext uri="{BB962C8B-B14F-4D97-AF65-F5344CB8AC3E}">
        <p14:creationId xmlns:p14="http://schemas.microsoft.com/office/powerpoint/2010/main" val="3508215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EED1E5-39CF-4DD3-0804-0B5259C31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83BD1D1-5C4A-D46E-C5E0-3379C85E71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A2730CA-F9C9-E282-8EBF-D300729212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361C85-0216-5615-E5C1-F02A5423A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AE07D69-7333-6086-D228-10552726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79DEBDB-4FD7-306E-E36E-CC1281204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71A208-522D-41E8-9E5F-55AEB9932CF3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02FABCF-3DD8-9E91-2957-5E0B42C40A56}"/>
              </a:ext>
            </a:extLst>
          </p:cNvPr>
          <p:cNvSpPr txBox="1"/>
          <p:nvPr/>
        </p:nvSpPr>
        <p:spPr>
          <a:xfrm>
            <a:off x="533400" y="815696"/>
            <a:ext cx="11436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WHAT IS IT &amp; WHY USE IT?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633441-A29D-38FC-31B8-A0634B5EF1D2}"/>
              </a:ext>
            </a:extLst>
          </p:cNvPr>
          <p:cNvSpPr txBox="1"/>
          <p:nvPr/>
        </p:nvSpPr>
        <p:spPr>
          <a:xfrm>
            <a:off x="939372" y="5186745"/>
            <a:ext cx="1623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MyCareer is a Careers platform available to </a:t>
            </a:r>
            <a:r>
              <a:rPr lang="en-GB" sz="4000" b="1" dirty="0"/>
              <a:t>all</a:t>
            </a:r>
            <a:r>
              <a:rPr lang="en-GB" sz="4000" dirty="0"/>
              <a:t> UWTSD students &amp; staff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CC89C7-FFCA-09FB-9462-9081C32A4342}"/>
              </a:ext>
            </a:extLst>
          </p:cNvPr>
          <p:cNvSpPr txBox="1"/>
          <p:nvPr/>
        </p:nvSpPr>
        <p:spPr>
          <a:xfrm>
            <a:off x="939372" y="6157316"/>
            <a:ext cx="1623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Can help with everything from career planning to interview preparation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B052C9-0AA5-39D6-228C-479975DA072D}"/>
              </a:ext>
            </a:extLst>
          </p:cNvPr>
          <p:cNvSpPr txBox="1"/>
          <p:nvPr/>
        </p:nvSpPr>
        <p:spPr>
          <a:xfrm>
            <a:off x="939372" y="7175985"/>
            <a:ext cx="1623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CV builder &amp; cover letter generator, and AI-driven video interview practice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08F5FF-D011-6C98-D575-ECB146512E6F}"/>
              </a:ext>
            </a:extLst>
          </p:cNvPr>
          <p:cNvSpPr txBox="1"/>
          <p:nvPr/>
        </p:nvSpPr>
        <p:spPr>
          <a:xfrm>
            <a:off x="939372" y="8938021"/>
            <a:ext cx="1623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Very </a:t>
            </a:r>
            <a:r>
              <a:rPr lang="en-GB" sz="4000"/>
              <a:t>useful resource</a:t>
            </a:r>
            <a:endParaRPr lang="en-GB" sz="4000" dirty="0"/>
          </a:p>
        </p:txBody>
      </p:sp>
      <p:pic>
        <p:nvPicPr>
          <p:cNvPr id="15" name="Graphic 14" descr="Monitor with solid fill">
            <a:extLst>
              <a:ext uri="{FF2B5EF4-FFF2-40B4-BE49-F238E27FC236}">
                <a16:creationId xmlns:a16="http://schemas.microsoft.com/office/drawing/2014/main" id="{7A5B2FCB-15CF-C55F-B258-376DA50F1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20116" y="3150063"/>
            <a:ext cx="1542685" cy="1542685"/>
          </a:xfrm>
          <a:prstGeom prst="rect">
            <a:avLst/>
          </a:prstGeom>
        </p:spPr>
      </p:pic>
      <p:pic>
        <p:nvPicPr>
          <p:cNvPr id="17" name="Graphic 16" descr="Smart Phone with solid fill">
            <a:extLst>
              <a:ext uri="{FF2B5EF4-FFF2-40B4-BE49-F238E27FC236}">
                <a16:creationId xmlns:a16="http://schemas.microsoft.com/office/drawing/2014/main" id="{27C9A6C0-383F-E757-62B2-AA9D0F3992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53600" y="3034689"/>
            <a:ext cx="1711624" cy="17116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16AC69-A290-7C32-41DE-2DAEB7DBEB4E}"/>
              </a:ext>
            </a:extLst>
          </p:cNvPr>
          <p:cNvSpPr txBox="1"/>
          <p:nvPr/>
        </p:nvSpPr>
        <p:spPr>
          <a:xfrm>
            <a:off x="939372" y="8057003"/>
            <a:ext cx="1623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Info on jobs, interview techniques, question types, tests etc.  </a:t>
            </a:r>
          </a:p>
        </p:txBody>
      </p:sp>
    </p:spTree>
    <p:extLst>
      <p:ext uri="{BB962C8B-B14F-4D97-AF65-F5344CB8AC3E}">
        <p14:creationId xmlns:p14="http://schemas.microsoft.com/office/powerpoint/2010/main" val="804510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189E4D-0F2B-3E9A-B9CF-307B16C7A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8644720C-FCB9-B5EF-605A-631E50AF0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4CA8852-48C7-8E85-71E0-B266A15EC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914A370-25E4-57D6-B331-50595602F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13DD6C5-2213-E308-A8B2-EE6D8FD05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D60AE7E-F0DC-A012-9CCF-951EB4C36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32CB71-F807-A43A-8248-C57EE4BF159F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FC41A41-0450-6E15-99EB-D667CDF1BD19}"/>
              </a:ext>
            </a:extLst>
          </p:cNvPr>
          <p:cNvSpPr txBox="1"/>
          <p:nvPr/>
        </p:nvSpPr>
        <p:spPr>
          <a:xfrm>
            <a:off x="533400" y="815696"/>
            <a:ext cx="11436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Accessing MyCareer – via the Hwb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062F448-92D6-6FA8-86CE-B7BD7AA22E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57" b="5741"/>
          <a:stretch>
            <a:fillRect/>
          </a:stretch>
        </p:blipFill>
        <p:spPr>
          <a:xfrm>
            <a:off x="3174517" y="2646761"/>
            <a:ext cx="11582400" cy="6934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Graphic 9" descr="Magnifying glass with solid fill">
            <a:extLst>
              <a:ext uri="{FF2B5EF4-FFF2-40B4-BE49-F238E27FC236}">
                <a16:creationId xmlns:a16="http://schemas.microsoft.com/office/drawing/2014/main" id="{60FCB6A4-633F-7667-C517-32F1AC944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53000" y="8176551"/>
            <a:ext cx="2110449" cy="211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895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2ACD96A2-61A1-7810-7D2C-1A7E2EC5B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592" y="3718851"/>
            <a:ext cx="5082249" cy="50822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C23B5E8-AD4D-D198-143B-132E031C0C2F}"/>
              </a:ext>
            </a:extLst>
          </p:cNvPr>
          <p:cNvSpPr txBox="1"/>
          <p:nvPr/>
        </p:nvSpPr>
        <p:spPr>
          <a:xfrm>
            <a:off x="4572000" y="4962521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340079E-931A-184B-0121-347038062B7F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3927AED-1B1D-87A2-4ABD-370A5BF1E83B}"/>
              </a:ext>
            </a:extLst>
          </p:cNvPr>
          <p:cNvSpPr txBox="1"/>
          <p:nvPr/>
        </p:nvSpPr>
        <p:spPr>
          <a:xfrm>
            <a:off x="1023689" y="106469"/>
            <a:ext cx="1033011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Accessing MyCareer – via the Careers page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C72DAF-9E23-724E-DFCD-1598D7C3F66A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053236-C333-7216-9C9E-F5EFFBEC1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9932952-2179-C2D7-A215-3192CE371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8E59B63-BF3A-31D4-72E1-2775931B35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060" b="5570"/>
          <a:stretch>
            <a:fillRect/>
          </a:stretch>
        </p:blipFill>
        <p:spPr>
          <a:xfrm>
            <a:off x="4216534" y="3339880"/>
            <a:ext cx="9854931" cy="60029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0B48F37-3CF7-2741-AD92-73B3344B5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BC7B28-11F4-C261-F027-5931D67905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58095A7-BC9C-7F49-0347-51EC2E4E4F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8480EDC-0120-2991-9791-493388645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A43E3F-D0C3-B13C-D625-6C9D66970408}"/>
              </a:ext>
            </a:extLst>
          </p:cNvPr>
          <p:cNvSpPr txBox="1"/>
          <p:nvPr/>
        </p:nvSpPr>
        <p:spPr>
          <a:xfrm>
            <a:off x="4572000" y="4962521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0E728B-D780-B116-9E32-F24E7C57C555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984744-35D8-7B84-BCEF-37FBFD404F24}"/>
              </a:ext>
            </a:extLst>
          </p:cNvPr>
          <p:cNvSpPr txBox="1"/>
          <p:nvPr/>
        </p:nvSpPr>
        <p:spPr>
          <a:xfrm>
            <a:off x="1197337" y="839538"/>
            <a:ext cx="98549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2. Scroll down to MyCareer</a:t>
            </a:r>
          </a:p>
        </p:txBody>
      </p:sp>
      <p:pic>
        <p:nvPicPr>
          <p:cNvPr id="3" name="Graphic 2" descr="Magnifying glass with solid fill">
            <a:extLst>
              <a:ext uri="{FF2B5EF4-FFF2-40B4-BE49-F238E27FC236}">
                <a16:creationId xmlns:a16="http://schemas.microsoft.com/office/drawing/2014/main" id="{4D3BFB18-74AA-B79B-A878-FB176648B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53400" y="6005339"/>
            <a:ext cx="2438401" cy="24384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A3C841-D9B4-EAA1-ECEA-E44962274670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17976732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2294E2-7927-CB84-B8F7-B3544556B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B4DE46A8-61D7-112D-DE5F-5A0B8AF4E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B1D33B-C721-8CE3-2ED2-AC8211D6DC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0E643EF-0236-E626-1F99-BD703CF08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7AA661C-E34A-DF20-D723-080F093EF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D990E50-D763-9B11-2833-510300FB99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ED796-B95D-558F-1DD4-256B40A35DB6}"/>
              </a:ext>
            </a:extLst>
          </p:cNvPr>
          <p:cNvSpPr txBox="1"/>
          <p:nvPr/>
        </p:nvSpPr>
        <p:spPr>
          <a:xfrm>
            <a:off x="4572000" y="4962521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EDB06F-6B3C-74FA-5555-D4D04690292E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1D1985D-86D9-7EA8-09EC-D1EABAB11598}"/>
              </a:ext>
            </a:extLst>
          </p:cNvPr>
          <p:cNvSpPr txBox="1"/>
          <p:nvPr/>
        </p:nvSpPr>
        <p:spPr>
          <a:xfrm>
            <a:off x="609600" y="674503"/>
            <a:ext cx="94737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3. UWTSD Careers App - Skip</a:t>
            </a:r>
          </a:p>
        </p:txBody>
      </p:sp>
      <p:pic>
        <p:nvPicPr>
          <p:cNvPr id="3" name="Graphic 2" descr="Magnifying glass with solid fill">
            <a:extLst>
              <a:ext uri="{FF2B5EF4-FFF2-40B4-BE49-F238E27FC236}">
                <a16:creationId xmlns:a16="http://schemas.microsoft.com/office/drawing/2014/main" id="{3248E65E-89F2-B37F-9ECA-972D69A17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53400" y="6341376"/>
            <a:ext cx="2438401" cy="24384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43D39DC-A182-ADCA-FFBD-A321D9F1F0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982" b="5224"/>
          <a:stretch>
            <a:fillRect/>
          </a:stretch>
        </p:blipFill>
        <p:spPr>
          <a:xfrm>
            <a:off x="3158729" y="3037694"/>
            <a:ext cx="11269853" cy="6220605"/>
          </a:xfrm>
          <a:prstGeom prst="rect">
            <a:avLst/>
          </a:prstGeom>
        </p:spPr>
      </p:pic>
      <p:pic>
        <p:nvPicPr>
          <p:cNvPr id="6" name="Graphic 5" descr="Magnifying glass with solid fill">
            <a:extLst>
              <a:ext uri="{FF2B5EF4-FFF2-40B4-BE49-F238E27FC236}">
                <a16:creationId xmlns:a16="http://schemas.microsoft.com/office/drawing/2014/main" id="{471089F0-A248-6E64-F510-C7056A78F1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848269" y="7200900"/>
            <a:ext cx="1345015" cy="134501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6A6B80-CD95-9DCC-A464-12AE6B239274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4651017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2B6115-7EDC-5FCE-75EA-A55425F07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B52E86B0-26A5-BCC5-02DB-3F2D8111E1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2944CFF-E77F-90DC-4648-86C03E70D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7DB17D9-DA21-1A5A-F885-513AD35FA0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F02D0B8-47E5-8806-B0B2-0CF078AF8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8AEB9D6-71FC-765E-DC77-DE43D7321E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5EB457D-CCD7-D10E-32C7-DF4A1EEA66DC}"/>
              </a:ext>
            </a:extLst>
          </p:cNvPr>
          <p:cNvSpPr txBox="1"/>
          <p:nvPr/>
        </p:nvSpPr>
        <p:spPr>
          <a:xfrm>
            <a:off x="4572000" y="4962521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AC2B58-EE75-75FD-B19E-F8D5CA6C1C81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3D11AEF-3DF6-CE3E-C73B-01A3E330E636}"/>
              </a:ext>
            </a:extLst>
          </p:cNvPr>
          <p:cNvSpPr txBox="1"/>
          <p:nvPr/>
        </p:nvSpPr>
        <p:spPr>
          <a:xfrm>
            <a:off x="849702" y="144709"/>
            <a:ext cx="10885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4. Careers Pulse: </a:t>
            </a:r>
          </a:p>
          <a:p>
            <a:r>
              <a:rPr lang="en-GB" sz="6000" dirty="0">
                <a:solidFill>
                  <a:schemeClr val="bg1"/>
                </a:solidFill>
              </a:rPr>
              <a:t>How employable are you?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F5C183-1BA9-354C-F32E-8A02946E5F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45" b="7031"/>
          <a:stretch>
            <a:fillRect/>
          </a:stretch>
        </p:blipFill>
        <p:spPr>
          <a:xfrm>
            <a:off x="3168975" y="3083861"/>
            <a:ext cx="11593483" cy="65792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Graphic 5" descr="Magnifying glass with solid fill">
            <a:extLst>
              <a:ext uri="{FF2B5EF4-FFF2-40B4-BE49-F238E27FC236}">
                <a16:creationId xmlns:a16="http://schemas.microsoft.com/office/drawing/2014/main" id="{ECBC2445-0C7B-458C-0412-F8CA89271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33228" y="3247946"/>
            <a:ext cx="1625172" cy="16251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5758B7-3A40-9F4B-5D93-4505AF5F0A16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577038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47EBE7-54D5-CFCF-56AC-96EE2A90A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E2ABBEBC-4A08-B2DA-5DE3-121458904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8992D82-DA2E-B7DB-E776-F80E3A0E84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B8110B9-A856-F0C9-A9EF-EBCF8B4A7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51933EB-CCB7-6D72-CA28-FB658FE18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E95A46C-0B98-4249-7F82-6518337CC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65CEAE8-C3F5-9F25-0247-A2D1F0C44E4F}"/>
              </a:ext>
            </a:extLst>
          </p:cNvPr>
          <p:cNvSpPr txBox="1"/>
          <p:nvPr/>
        </p:nvSpPr>
        <p:spPr>
          <a:xfrm>
            <a:off x="939372" y="548393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B8F3271-3AD0-4AF9-B6B2-E1482AB7D037}"/>
              </a:ext>
            </a:extLst>
          </p:cNvPr>
          <p:cNvSpPr txBox="1"/>
          <p:nvPr/>
        </p:nvSpPr>
        <p:spPr>
          <a:xfrm>
            <a:off x="609600" y="674503"/>
            <a:ext cx="11353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5. Careers Pulse – Employability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C7C69-447A-DE0A-E199-84A9F19960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516" b="11718"/>
          <a:stretch>
            <a:fillRect/>
          </a:stretch>
        </p:blipFill>
        <p:spPr>
          <a:xfrm>
            <a:off x="2531738" y="3037694"/>
            <a:ext cx="12708904" cy="60803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987DA2-1C2C-3BBE-3BD7-FE60F67D8613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3152129350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A0777B-9805-F61E-FFA8-AB2DB5920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C917E975-C36F-760E-2F23-4C92217A0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DD72026-1720-58E8-A465-83156279A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C32CE0B-9C79-F547-3826-FFD1911250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09CF49-3688-E6A9-AF6F-9067698CC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EC58784-3E03-9426-16A9-9996D1E32D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1137028-38DD-7468-1FC4-98D83029BCE1}"/>
              </a:ext>
            </a:extLst>
          </p:cNvPr>
          <p:cNvSpPr txBox="1"/>
          <p:nvPr/>
        </p:nvSpPr>
        <p:spPr>
          <a:xfrm>
            <a:off x="609600" y="674503"/>
            <a:ext cx="441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6. CV Builder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F08161-9773-925B-9A51-2BDC7D871D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1" t="4181" r="2084" b="7031"/>
          <a:stretch>
            <a:fillRect/>
          </a:stretch>
        </p:blipFill>
        <p:spPr>
          <a:xfrm>
            <a:off x="3048000" y="2628900"/>
            <a:ext cx="12192000" cy="74494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Graphic 4" descr="Magnifying glass with solid fill">
            <a:extLst>
              <a:ext uri="{FF2B5EF4-FFF2-40B4-BE49-F238E27FC236}">
                <a16:creationId xmlns:a16="http://schemas.microsoft.com/office/drawing/2014/main" id="{29E7F216-8348-1C4C-5FF8-C1E202CE0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8585" y="4762500"/>
            <a:ext cx="1345015" cy="134501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7FFC306-5589-7C78-D622-3A83E188A1CB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21584592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AAA6D2-55D3-6B28-46B6-2DCCF1816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7302D76-9E63-C638-6C17-48D07D059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02E56E6-D64D-3E54-9B36-8C9A200271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7AED116-1F6B-77AE-A96C-440783421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22060F2-AACD-B893-E287-7B586E047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FFA2D4B-2755-9936-C7C2-4CC61A59D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149D769-52A1-27CE-E0C3-674A9B53E2B9}"/>
              </a:ext>
            </a:extLst>
          </p:cNvPr>
          <p:cNvSpPr txBox="1"/>
          <p:nvPr/>
        </p:nvSpPr>
        <p:spPr>
          <a:xfrm>
            <a:off x="609600" y="674503"/>
            <a:ext cx="441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7. CV Builder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4E945-6210-B1CA-7BDB-E63959C441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65" t="23438" r="16406" b="7811"/>
          <a:stretch>
            <a:fillRect/>
          </a:stretch>
        </p:blipFill>
        <p:spPr>
          <a:xfrm>
            <a:off x="3810000" y="2742689"/>
            <a:ext cx="10668000" cy="71662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EB2B7E-0712-F61C-E073-E65CFFB34AED}"/>
              </a:ext>
            </a:extLst>
          </p:cNvPr>
          <p:cNvSpPr txBox="1"/>
          <p:nvPr/>
        </p:nvSpPr>
        <p:spPr>
          <a:xfrm>
            <a:off x="13680180" y="120506"/>
            <a:ext cx="29581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Getting started</a:t>
            </a:r>
          </a:p>
        </p:txBody>
      </p:sp>
    </p:spTree>
    <p:extLst>
      <p:ext uri="{BB962C8B-B14F-4D97-AF65-F5344CB8AC3E}">
        <p14:creationId xmlns:p14="http://schemas.microsoft.com/office/powerpoint/2010/main" val="3046018764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Macintosh PowerPoint</Application>
  <PresentationFormat>Custom</PresentationFormat>
  <Paragraphs>30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Futura Bold</vt:lpstr>
      <vt:lpstr>Arial</vt:lpstr>
      <vt:lpstr>Futura Ultra-Bold</vt:lpstr>
      <vt:lpstr>Futura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Copy of Copy of CPD Presentation</dc:title>
  <dc:creator>Sholto Pridgeon</dc:creator>
  <cp:lastModifiedBy>Bianca Sanfilippo</cp:lastModifiedBy>
  <cp:revision>9</cp:revision>
  <dcterms:created xsi:type="dcterms:W3CDTF">2006-08-16T00:00:00Z</dcterms:created>
  <dcterms:modified xsi:type="dcterms:W3CDTF">2026-02-25T12:26:35Z</dcterms:modified>
  <dc:identifier>DAGDyjv2c4s</dc:identifier>
</cp:coreProperties>
</file>