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2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embeddedFontLst>
    <p:embeddedFont>
      <p:font typeface="Gill Sans MT" panose="020B0502020104020203" pitchFamily="34" charset="0"/>
      <p:regular r:id="rId19"/>
      <p:bold r:id="rId20"/>
      <p:italic r:id="rId21"/>
      <p:boldItalic r:id="rId2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6" roundtripDataSignature="AMtx7mgeHwh9iBbZUqMRXqsKKm2IfKt+m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500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b1a9e98d0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g3b1a9e98d0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27422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0280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72441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78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60733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4544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30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537601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0719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47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38620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g3b1a9e98d04_0_561"/>
          <p:cNvSpPr txBox="1">
            <a:spLocks noGrp="1"/>
          </p:cNvSpPr>
          <p:nvPr>
            <p:ph type="title"/>
          </p:nvPr>
        </p:nvSpPr>
        <p:spPr>
          <a:xfrm>
            <a:off x="1888684" y="2328133"/>
            <a:ext cx="5377500" cy="2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g3b1a9e98d04_0_561"/>
          <p:cNvSpPr txBox="1">
            <a:spLocks noGrp="1"/>
          </p:cNvSpPr>
          <p:nvPr>
            <p:ph type="sldNum" idx="12"/>
          </p:nvPr>
        </p:nvSpPr>
        <p:spPr>
          <a:xfrm>
            <a:off x="8390734" y="6058224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23545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FCB09-B206-489D-B59D-68527C8C2112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"/>
          <p:cNvSpPr txBox="1">
            <a:spLocks noGrp="1"/>
          </p:cNvSpPr>
          <p:nvPr>
            <p:ph type="ctrTitle"/>
          </p:nvPr>
        </p:nvSpPr>
        <p:spPr>
          <a:xfrm>
            <a:off x="1891353" y="1733019"/>
            <a:ext cx="5361300" cy="19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3600"/>
              <a:t>Care plan for High Blood pressure (hypertension)</a:t>
            </a:r>
            <a:endParaRPr sz="3600"/>
          </a:p>
        </p:txBody>
      </p:sp>
      <p:sp>
        <p:nvSpPr>
          <p:cNvPr id="135" name="Google Shape;135;p1"/>
          <p:cNvSpPr txBox="1">
            <a:spLocks noGrp="1"/>
          </p:cNvSpPr>
          <p:nvPr>
            <p:ph type="subTitle" idx="1"/>
          </p:nvPr>
        </p:nvSpPr>
        <p:spPr>
          <a:xfrm>
            <a:off x="1891350" y="4016178"/>
            <a:ext cx="5361300" cy="6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25000" lnSpcReduction="20000"/>
          </a:bodyPr>
          <a:lstStyle/>
          <a:p>
            <a:pPr marL="34290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9536"/>
          </a:p>
          <a:p>
            <a:pPr marL="457200" lvl="0" indent="-228600" algn="ctr" rtl="0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 sz="9536"/>
              <a:t>Module: Introduction to physiology BMHP5023</a:t>
            </a:r>
            <a:endParaRPr sz="9536"/>
          </a:p>
          <a:p>
            <a:pPr marL="457200" lvl="0" indent="-228600" algn="ctr" rtl="0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 sz="9536"/>
              <a:t>Lecturer: Shaila Hussain </a:t>
            </a:r>
            <a:endParaRPr sz="9536"/>
          </a:p>
          <a:p>
            <a:pPr marL="457200" lvl="0" indent="-228600" algn="ctr" rtl="0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 sz="9536"/>
              <a:t>Name: Venice Woodhouse</a:t>
            </a:r>
            <a:endParaRPr sz="9536"/>
          </a:p>
          <a:p>
            <a:pPr marL="457200" lvl="0" indent="-228600" algn="ctr" rtl="0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/>
              <a:t>Student ID: 2411223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b1a9e98d04_0_0"/>
          <p:cNvSpPr txBox="1">
            <a:spLocks noGrp="1"/>
          </p:cNvSpPr>
          <p:nvPr>
            <p:ph type="title"/>
          </p:nvPr>
        </p:nvSpPr>
        <p:spPr>
          <a:xfrm>
            <a:off x="1883259" y="8"/>
            <a:ext cx="537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/>
          </a:p>
        </p:txBody>
      </p:sp>
      <p:sp>
        <p:nvSpPr>
          <p:cNvPr id="141" name="Google Shape;141;g3b1a9e98d04_0_0"/>
          <p:cNvSpPr txBox="1">
            <a:spLocks noGrp="1"/>
          </p:cNvSpPr>
          <p:nvPr>
            <p:ph type="body" idx="4294967295"/>
          </p:nvPr>
        </p:nvSpPr>
        <p:spPr>
          <a:xfrm>
            <a:off x="533400" y="1767593"/>
            <a:ext cx="7632700" cy="289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This presentation focuses on high blood pressure, also known as hypertension, and explores how the cardiovascular system regulates blood pressure and how this balance is disrupted (NHS, 2024).</a:t>
            </a:r>
            <a:endParaRPr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7FD8F252-2F0D-EC41-0088-8CF7A8A312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008"/>
    </mc:Choice>
    <mc:Fallback>
      <p:transition spd="slow" advTm="48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"/>
          <p:cNvSpPr txBox="1">
            <a:spLocks noGrp="1"/>
          </p:cNvSpPr>
          <p:nvPr>
            <p:ph type="title"/>
          </p:nvPr>
        </p:nvSpPr>
        <p:spPr>
          <a:xfrm>
            <a:off x="1327922" y="-298825"/>
            <a:ext cx="70461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of the Presentation</a:t>
            </a:r>
            <a:endParaRPr/>
          </a:p>
        </p:txBody>
      </p:sp>
      <p:sp>
        <p:nvSpPr>
          <p:cNvPr id="147" name="Google Shape;147;p2"/>
          <p:cNvSpPr txBox="1">
            <a:spLocks noGrp="1"/>
          </p:cNvSpPr>
          <p:nvPr>
            <p:ph type="body" idx="4294967295"/>
          </p:nvPr>
        </p:nvSpPr>
        <p:spPr>
          <a:xfrm>
            <a:off x="1153885" y="1710418"/>
            <a:ext cx="6454775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presentation outlines normal blood pressure regulation, explains how hypertension develops, and applies this understanding to a care plan for a fictional adult, guided by NICE recommendations (NICE, 2023).</a:t>
            </a:r>
            <a:endParaRPr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C6AB3B8-9A06-F6CE-FFDA-633EB9EFF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75"/>
    </mc:Choice>
    <mc:Fallback>
      <p:transition spd="slow" advTm="46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"/>
          <p:cNvSpPr txBox="1">
            <a:spLocks noGrp="1"/>
          </p:cNvSpPr>
          <p:nvPr>
            <p:ph type="title"/>
          </p:nvPr>
        </p:nvSpPr>
        <p:spPr>
          <a:xfrm>
            <a:off x="867900" y="0"/>
            <a:ext cx="7602000" cy="161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is High Blood Pressure?</a:t>
            </a:r>
            <a:endParaRPr/>
          </a:p>
        </p:txBody>
      </p:sp>
      <p:sp>
        <p:nvSpPr>
          <p:cNvPr id="153" name="Google Shape;153;p3"/>
          <p:cNvSpPr txBox="1">
            <a:spLocks noGrp="1"/>
          </p:cNvSpPr>
          <p:nvPr>
            <p:ph type="body" idx="4294967295"/>
          </p:nvPr>
        </p:nvSpPr>
        <p:spPr>
          <a:xfrm>
            <a:off x="1393371" y="1616100"/>
            <a:ext cx="5943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High blood pressure is a long-term condition where the force of blood against artery walls is consistently too high, increasing strain on the heart and blood vessels (British Heart Foundation, 2024).</a:t>
            </a:r>
            <a:endParaRPr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D08DAE9-9DE2-BB4B-7B06-CA0B9FBDFD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70"/>
    </mc:Choice>
    <mc:Fallback>
      <p:transition spd="slow" advTm="34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4"/>
          <p:cNvSpPr txBox="1">
            <a:spLocks noGrp="1"/>
          </p:cNvSpPr>
          <p:nvPr>
            <p:ph type="title"/>
          </p:nvPr>
        </p:nvSpPr>
        <p:spPr>
          <a:xfrm>
            <a:off x="1656209" y="8"/>
            <a:ext cx="537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Relevant Body System</a:t>
            </a:r>
            <a:endParaRPr dirty="0"/>
          </a:p>
        </p:txBody>
      </p:sp>
      <p:sp>
        <p:nvSpPr>
          <p:cNvPr id="159" name="Google Shape;159;p4"/>
          <p:cNvSpPr txBox="1">
            <a:spLocks noGrp="1"/>
          </p:cNvSpPr>
          <p:nvPr>
            <p:ph type="body" idx="4294967295"/>
          </p:nvPr>
        </p:nvSpPr>
        <p:spPr>
          <a:xfrm>
            <a:off x="268684" y="1829708"/>
            <a:ext cx="4132263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cardiovascular system circulates blood around the body and maintains blood pressure to ensure organs receive oxygen and nutrients (Tortora and Derrickson, 2023).</a:t>
            </a:r>
            <a:endParaRPr dirty="0"/>
          </a:p>
        </p:txBody>
      </p:sp>
      <p:pic>
        <p:nvPicPr>
          <p:cNvPr id="160" name="Google Shape;160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43055" y="2088458"/>
            <a:ext cx="3418115" cy="352857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694E280-060F-0D42-0CFF-4E504F263C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77"/>
    </mc:Choice>
    <mc:Fallback>
      <p:transition spd="slow" advTm="37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5"/>
          <p:cNvSpPr txBox="1">
            <a:spLocks noGrp="1"/>
          </p:cNvSpPr>
          <p:nvPr>
            <p:ph type="title"/>
          </p:nvPr>
        </p:nvSpPr>
        <p:spPr>
          <a:xfrm>
            <a:off x="1235544" y="0"/>
            <a:ext cx="6672912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Anatomy of the Heart and Blood Vessels</a:t>
            </a:r>
            <a:endParaRPr dirty="0"/>
          </a:p>
        </p:txBody>
      </p:sp>
      <p:sp>
        <p:nvSpPr>
          <p:cNvPr id="166" name="Google Shape;166;p5"/>
          <p:cNvSpPr txBox="1">
            <a:spLocks noGrp="1"/>
          </p:cNvSpPr>
          <p:nvPr>
            <p:ph type="body" idx="4294967295"/>
          </p:nvPr>
        </p:nvSpPr>
        <p:spPr>
          <a:xfrm>
            <a:off x="457200" y="2332037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heart functions as a pump, while arteries carry blood under pressure, playing a key role in blood pressure control (Tortora and Derrickson, 2023).</a:t>
            </a:r>
            <a:endParaRPr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D929396-C3AF-6B34-07B5-2791C05C7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95"/>
    </mc:Choice>
    <mc:Fallback>
      <p:transition spd="slow" advTm="36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"/>
          <p:cNvSpPr txBox="1">
            <a:spLocks noGrp="1"/>
          </p:cNvSpPr>
          <p:nvPr>
            <p:ph type="title"/>
          </p:nvPr>
        </p:nvSpPr>
        <p:spPr>
          <a:xfrm>
            <a:off x="251850" y="-355675"/>
            <a:ext cx="86403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Normal Blood Pressure Regulation</a:t>
            </a:r>
            <a:endParaRPr dirty="0"/>
          </a:p>
        </p:txBody>
      </p:sp>
      <p:sp>
        <p:nvSpPr>
          <p:cNvPr id="172" name="Google Shape;172;p6"/>
          <p:cNvSpPr txBox="1">
            <a:spLocks noGrp="1"/>
          </p:cNvSpPr>
          <p:nvPr>
            <p:ph type="body" idx="4294967295"/>
          </p:nvPr>
        </p:nvSpPr>
        <p:spPr>
          <a:xfrm>
            <a:off x="0" y="1459820"/>
            <a:ext cx="91440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a healthy individual, blood pressure is regulated through heart rate, blood vessel diameter, and blood volume to maintain stable circulation (McCance and Huether, 2022).</a:t>
            </a:r>
            <a:endParaRPr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CA8C7D15-9E4B-F6D1-B065-43C334C079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17"/>
    </mc:Choice>
    <mc:Fallback>
      <p:transition spd="slow" advTm="41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7"/>
          <p:cNvSpPr txBox="1">
            <a:spLocks noGrp="1"/>
          </p:cNvSpPr>
          <p:nvPr>
            <p:ph type="title"/>
          </p:nvPr>
        </p:nvSpPr>
        <p:spPr>
          <a:xfrm>
            <a:off x="1005273" y="-139475"/>
            <a:ext cx="6883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Hypertension Develops</a:t>
            </a:r>
            <a:endParaRPr dirty="0"/>
          </a:p>
        </p:txBody>
      </p:sp>
      <p:sp>
        <p:nvSpPr>
          <p:cNvPr id="179" name="Google Shape;179;p7"/>
          <p:cNvSpPr txBox="1">
            <a:spLocks noGrp="1"/>
          </p:cNvSpPr>
          <p:nvPr>
            <p:ph type="body" idx="4294967295"/>
          </p:nvPr>
        </p:nvSpPr>
        <p:spPr>
          <a:xfrm>
            <a:off x="685147" y="1655423"/>
            <a:ext cx="8229600" cy="24368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Hypertension develops when blood vessels become narrow or stiff, causing increased resistance and forcing the heart to work harder (WHO, 2023).</a:t>
            </a:r>
            <a:endParaRPr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F06CDB8-1AF8-6F0B-967A-68E441535C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pic>
        <p:nvPicPr>
          <p:cNvPr id="16" name="Google Shape;173;p6">
            <a:extLst>
              <a:ext uri="{FF2B5EF4-FFF2-40B4-BE49-F238E27FC236}">
                <a16:creationId xmlns:a16="http://schemas.microsoft.com/office/drawing/2014/main" id="{D2173553-160A-F426-6C27-7C80DD02158B}"/>
              </a:ext>
            </a:extLst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595590" y="4528457"/>
            <a:ext cx="4408714" cy="23295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72"/>
    </mc:Choice>
    <mc:Fallback>
      <p:transition spd="slow" advTm="36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8"/>
          <p:cNvSpPr txBox="1">
            <a:spLocks noGrp="1"/>
          </p:cNvSpPr>
          <p:nvPr>
            <p:ph type="title"/>
          </p:nvPr>
        </p:nvSpPr>
        <p:spPr>
          <a:xfrm>
            <a:off x="2004909" y="-159342"/>
            <a:ext cx="537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Impact on the Body</a:t>
            </a:r>
            <a:endParaRPr/>
          </a:p>
        </p:txBody>
      </p:sp>
      <p:sp>
        <p:nvSpPr>
          <p:cNvPr id="185" name="Google Shape;185;p8"/>
          <p:cNvSpPr txBox="1">
            <a:spLocks noGrp="1"/>
          </p:cNvSpPr>
          <p:nvPr>
            <p:ph type="body" idx="4294967295"/>
          </p:nvPr>
        </p:nvSpPr>
        <p:spPr>
          <a:xfrm>
            <a:off x="740229" y="2035458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Persistently high blood pressure damages blood vessels and organs, increasing the risk of cardiovascular disease (Public Health England, 2022).</a:t>
            </a:r>
            <a:endParaRPr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D55F5B9-B930-02F7-81A7-C838B6234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13"/>
    </mc:Choice>
    <mc:Fallback>
      <p:transition spd="slow" advTm="30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9"/>
          <p:cNvSpPr txBox="1">
            <a:spLocks noGrp="1"/>
          </p:cNvSpPr>
          <p:nvPr>
            <p:ph type="title"/>
          </p:nvPr>
        </p:nvSpPr>
        <p:spPr>
          <a:xfrm>
            <a:off x="1883259" y="-182592"/>
            <a:ext cx="537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Possible Complications</a:t>
            </a:r>
            <a:endParaRPr/>
          </a:p>
        </p:txBody>
      </p:sp>
      <p:sp>
        <p:nvSpPr>
          <p:cNvPr id="191" name="Google Shape;191;p9"/>
          <p:cNvSpPr txBox="1">
            <a:spLocks noGrp="1"/>
          </p:cNvSpPr>
          <p:nvPr>
            <p:ph type="body" idx="4294967295"/>
          </p:nvPr>
        </p:nvSpPr>
        <p:spPr>
          <a:xfrm>
            <a:off x="457200" y="2116931"/>
            <a:ext cx="8229600" cy="26241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Long-term hypertension can lead to heart disease, stroke, kidney damage, and vision problems if not effectively managed (NHS, 2024).</a:t>
            </a:r>
            <a:endParaRPr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2CD4DE3-0EC7-A7D8-532A-A437EF4860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32"/>
    </mc:Choice>
    <mc:Fallback>
      <p:transition spd="slow" advTm="38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0"/>
          <p:cNvSpPr txBox="1">
            <a:spLocks noGrp="1"/>
          </p:cNvSpPr>
          <p:nvPr>
            <p:ph type="title"/>
          </p:nvPr>
        </p:nvSpPr>
        <p:spPr>
          <a:xfrm>
            <a:off x="1081047" y="-484800"/>
            <a:ext cx="69819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Fictional Patient Profile</a:t>
            </a:r>
            <a:endParaRPr/>
          </a:p>
        </p:txBody>
      </p:sp>
      <p:sp>
        <p:nvSpPr>
          <p:cNvPr id="197" name="Google Shape;197;p10"/>
          <p:cNvSpPr txBox="1">
            <a:spLocks noGrp="1"/>
          </p:cNvSpPr>
          <p:nvPr>
            <p:ph type="body" idx="4294967295"/>
          </p:nvPr>
        </p:nvSpPr>
        <p:spPr>
          <a:xfrm>
            <a:off x="337457" y="1927452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fictional patient, </a:t>
            </a:r>
            <a:r>
              <a:rPr lang="en-US" sz="32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Mr</a:t>
            </a: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B, is a 55-year-old office worker diagnosed with high blood pressure during a routine health check.</a:t>
            </a:r>
            <a:endParaRPr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484950A-951D-B5D3-75B4-72F1905924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94"/>
    </mc:Choice>
    <mc:Fallback>
      <p:transition spd="slow" advTm="84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1"/>
          <p:cNvSpPr txBox="1">
            <a:spLocks noGrp="1"/>
          </p:cNvSpPr>
          <p:nvPr>
            <p:ph type="title"/>
          </p:nvPr>
        </p:nvSpPr>
        <p:spPr>
          <a:xfrm>
            <a:off x="1073250" y="-531325"/>
            <a:ext cx="699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Lifestyle and Risk Factors</a:t>
            </a:r>
            <a:endParaRPr/>
          </a:p>
        </p:txBody>
      </p:sp>
      <p:sp>
        <p:nvSpPr>
          <p:cNvPr id="203" name="Google Shape;203;p11"/>
          <p:cNvSpPr txBox="1">
            <a:spLocks noGrp="1"/>
          </p:cNvSpPr>
          <p:nvPr>
            <p:ph type="body" idx="4294967295"/>
          </p:nvPr>
        </p:nvSpPr>
        <p:spPr>
          <a:xfrm>
            <a:off x="293915" y="1745571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Risk factors for hypertension include poor diet, lack of physical activity, excess weight, stress, smoking, and family history (WHO, 2023).</a:t>
            </a:r>
            <a:endParaRPr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EF0EB22-E9AB-507A-6C32-AF4FE6E493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264"/>
    </mc:Choice>
    <mc:Fallback>
      <p:transition spd="slow" advTm="302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2"/>
          <p:cNvSpPr txBox="1">
            <a:spLocks noGrp="1"/>
          </p:cNvSpPr>
          <p:nvPr>
            <p:ph type="title"/>
          </p:nvPr>
        </p:nvSpPr>
        <p:spPr>
          <a:xfrm>
            <a:off x="1003500" y="0"/>
            <a:ext cx="71370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Monitoring and Assessment</a:t>
            </a:r>
            <a:endParaRPr dirty="0"/>
          </a:p>
        </p:txBody>
      </p:sp>
      <p:sp>
        <p:nvSpPr>
          <p:cNvPr id="209" name="Google Shape;209;p12"/>
          <p:cNvSpPr txBox="1">
            <a:spLocks noGrp="1"/>
          </p:cNvSpPr>
          <p:nvPr>
            <p:ph type="body" idx="4294967295"/>
          </p:nvPr>
        </p:nvSpPr>
        <p:spPr>
          <a:xfrm>
            <a:off x="356500" y="2089378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Blood pressure is monitored regularly in clinical settings or at home to assess control and guide treatment decisions (NICE, 2023).</a:t>
            </a:r>
            <a:endParaRPr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98DDD24-653B-3B4E-6578-769024565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22"/>
    </mc:Choice>
    <mc:Fallback>
      <p:transition spd="slow" advTm="42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3"/>
          <p:cNvSpPr txBox="1">
            <a:spLocks noGrp="1"/>
          </p:cNvSpPr>
          <p:nvPr>
            <p:ph type="title"/>
          </p:nvPr>
        </p:nvSpPr>
        <p:spPr>
          <a:xfrm>
            <a:off x="1679434" y="8"/>
            <a:ext cx="53775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Care Plan Overview</a:t>
            </a:r>
            <a:endParaRPr/>
          </a:p>
        </p:txBody>
      </p:sp>
      <p:sp>
        <p:nvSpPr>
          <p:cNvPr id="215" name="Google Shape;215;p13"/>
          <p:cNvSpPr txBox="1">
            <a:spLocks noGrp="1"/>
          </p:cNvSpPr>
          <p:nvPr>
            <p:ph type="body" idx="4294967295"/>
          </p:nvPr>
        </p:nvSpPr>
        <p:spPr>
          <a:xfrm>
            <a:off x="457200" y="1901825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care plan focuses on lifestyle modification, medication adherence, and ongoing monitoring to reduce blood pressure and prevent complications (NICE, 2023).</a:t>
            </a:r>
            <a:endParaRPr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C556D8E-4D2E-3CD0-C574-BB78BA09B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58"/>
    </mc:Choice>
    <mc:Fallback>
      <p:transition spd="slow" advTm="33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4"/>
          <p:cNvSpPr txBox="1">
            <a:spLocks noGrp="1"/>
          </p:cNvSpPr>
          <p:nvPr>
            <p:ph type="title"/>
          </p:nvPr>
        </p:nvSpPr>
        <p:spPr>
          <a:xfrm>
            <a:off x="1162573" y="0"/>
            <a:ext cx="6470400" cy="219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Communication and Ethics</a:t>
            </a:r>
            <a:endParaRPr/>
          </a:p>
        </p:txBody>
      </p:sp>
      <p:sp>
        <p:nvSpPr>
          <p:cNvPr id="221" name="Google Shape;221;p14"/>
          <p:cNvSpPr txBox="1">
            <a:spLocks noGrp="1"/>
          </p:cNvSpPr>
          <p:nvPr>
            <p:ph type="body" idx="4294967295"/>
          </p:nvPr>
        </p:nvSpPr>
        <p:spPr>
          <a:xfrm>
            <a:off x="457200" y="2162143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person-</a:t>
            </a:r>
            <a:r>
              <a:rPr lang="en-US" sz="320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centred</a:t>
            </a:r>
            <a:r>
              <a:rPr lang="en-US" sz="3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approach that supports informed consent, clear communication, and confidentiality is essential in hypertension care (NHS, 2024).</a:t>
            </a:r>
            <a:endParaRPr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6DD8337-7C83-12B8-D37D-F948E406C8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351"/>
    </mc:Choice>
    <mc:Fallback>
      <p:transition spd="slow" advTm="51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5"/>
          <p:cNvSpPr txBox="1">
            <a:spLocks noGrp="1"/>
          </p:cNvSpPr>
          <p:nvPr>
            <p:ph type="title"/>
          </p:nvPr>
        </p:nvSpPr>
        <p:spPr>
          <a:xfrm>
            <a:off x="819150" y="327292"/>
            <a:ext cx="7505700" cy="127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>
              <a:solidFill>
                <a:schemeClr val="dk2"/>
              </a:solidFill>
            </a:endParaRPr>
          </a:p>
        </p:txBody>
      </p:sp>
      <p:sp>
        <p:nvSpPr>
          <p:cNvPr id="227" name="Google Shape;227;p15"/>
          <p:cNvSpPr txBox="1">
            <a:spLocks noGrp="1"/>
          </p:cNvSpPr>
          <p:nvPr>
            <p:ph type="body" idx="4294967295"/>
          </p:nvPr>
        </p:nvSpPr>
        <p:spPr>
          <a:xfrm>
            <a:off x="566057" y="2296886"/>
            <a:ext cx="7293429" cy="36031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NHS (2024)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NICE (2023)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British Heart Foundation (2024)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Tortora &amp; Derrickson (2023)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McCance &amp; Huether (2022)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WHO (2023)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 dirty="0">
                <a:latin typeface="Calibri"/>
                <a:ea typeface="Calibri"/>
                <a:cs typeface="Calibri"/>
                <a:sym typeface="Calibri"/>
              </a:rPr>
              <a:t>Public Health England (2022)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499</Words>
  <Application>Microsoft Office PowerPoint</Application>
  <PresentationFormat>On-screen Show (4:3)</PresentationFormat>
  <Paragraphs>42</Paragraphs>
  <Slides>16</Slides>
  <Notes>16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Calibri</vt:lpstr>
      <vt:lpstr>Gallery</vt:lpstr>
      <vt:lpstr>Care plan for High Blood pressure (hypertension)</vt:lpstr>
      <vt:lpstr>Introduction</vt:lpstr>
      <vt:lpstr>Focus of the Presentation</vt:lpstr>
      <vt:lpstr>What is High Blood Pressure?</vt:lpstr>
      <vt:lpstr>Relevant Body System</vt:lpstr>
      <vt:lpstr>Anatomy of the Heart and Blood Vessels</vt:lpstr>
      <vt:lpstr>Normal Blood Pressure Regulation</vt:lpstr>
      <vt:lpstr>How Hypertension Develops</vt:lpstr>
      <vt:lpstr>Impact on the Body</vt:lpstr>
      <vt:lpstr>Possible Complications</vt:lpstr>
      <vt:lpstr>Fictional Patient Profile</vt:lpstr>
      <vt:lpstr>Lifestyle and Risk Factors</vt:lpstr>
      <vt:lpstr>Monitoring and Assessment</vt:lpstr>
      <vt:lpstr>Care Plan Overview</vt:lpstr>
      <vt:lpstr>Communication and Ethics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Toniece Lee</cp:lastModifiedBy>
  <cp:revision>1</cp:revision>
  <dcterms:created xsi:type="dcterms:W3CDTF">2013-01-27T09:14:16Z</dcterms:created>
  <dcterms:modified xsi:type="dcterms:W3CDTF">2025-12-18T18:27:15Z</dcterms:modified>
</cp:coreProperties>
</file>