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3" r:id="rId4"/>
    <p:sldId id="257" r:id="rId5"/>
    <p:sldId id="258" r:id="rId6"/>
    <p:sldId id="260" r:id="rId7"/>
    <p:sldId id="261" r:id="rId8"/>
    <p:sldId id="265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B9333-71BC-493D-A262-F79CF79B071A}" v="11" dt="2025-02-02T14:30:43.6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Woolston" userId="cc028eb771c292b2" providerId="LiveId" clId="{BFBB9333-71BC-493D-A262-F79CF79B071A}"/>
    <pc:docChg chg="undo custSel addSld delSld modSld sldOrd">
      <pc:chgData name="Ellie Woolston" userId="cc028eb771c292b2" providerId="LiveId" clId="{BFBB9333-71BC-493D-A262-F79CF79B071A}" dt="2025-02-02T14:49:40.418" v="2250" actId="20577"/>
      <pc:docMkLst>
        <pc:docMk/>
      </pc:docMkLst>
      <pc:sldChg chg="addSp modSp mod">
        <pc:chgData name="Ellie Woolston" userId="cc028eb771c292b2" providerId="LiveId" clId="{BFBB9333-71BC-493D-A262-F79CF79B071A}" dt="2025-02-02T14:35:28.170" v="1627" actId="403"/>
        <pc:sldMkLst>
          <pc:docMk/>
          <pc:sldMk cId="2265302719" sldId="257"/>
        </pc:sldMkLst>
        <pc:spChg chg="mod">
          <ac:chgData name="Ellie Woolston" userId="cc028eb771c292b2" providerId="LiveId" clId="{BFBB9333-71BC-493D-A262-F79CF79B071A}" dt="2025-02-02T14:35:28.170" v="1627" actId="403"/>
          <ac:spMkLst>
            <pc:docMk/>
            <pc:sldMk cId="2265302719" sldId="257"/>
            <ac:spMk id="3" creationId="{D0F8D4B4-C6B9-A799-EFF4-76B5F84F3443}"/>
          </ac:spMkLst>
        </pc:spChg>
        <pc:spChg chg="add mod">
          <ac:chgData name="Ellie Woolston" userId="cc028eb771c292b2" providerId="LiveId" clId="{BFBB9333-71BC-493D-A262-F79CF79B071A}" dt="2025-02-02T14:30:40.737" v="1232"/>
          <ac:spMkLst>
            <pc:docMk/>
            <pc:sldMk cId="2265302719" sldId="257"/>
            <ac:spMk id="5" creationId="{531D0E4E-4985-F95F-9BCB-FBF3AE5FF495}"/>
          </ac:spMkLst>
        </pc:spChg>
        <pc:picChg chg="add mod">
          <ac:chgData name="Ellie Woolston" userId="cc028eb771c292b2" providerId="LiveId" clId="{BFBB9333-71BC-493D-A262-F79CF79B071A}" dt="2025-02-02T14:30:33.294" v="1231"/>
          <ac:picMkLst>
            <pc:docMk/>
            <pc:sldMk cId="2265302719" sldId="257"/>
            <ac:picMk id="4" creationId="{752C0753-1F13-DFFD-8FEB-6420C2D74FC1}"/>
          </ac:picMkLst>
        </pc:picChg>
      </pc:sldChg>
      <pc:sldChg chg="modSp mod">
        <pc:chgData name="Ellie Woolston" userId="cc028eb771c292b2" providerId="LiveId" clId="{BFBB9333-71BC-493D-A262-F79CF79B071A}" dt="2025-02-02T14:38:39.871" v="1881" actId="12"/>
        <pc:sldMkLst>
          <pc:docMk/>
          <pc:sldMk cId="346316164" sldId="258"/>
        </pc:sldMkLst>
        <pc:spChg chg="mod">
          <ac:chgData name="Ellie Woolston" userId="cc028eb771c292b2" providerId="LiveId" clId="{BFBB9333-71BC-493D-A262-F79CF79B071A}" dt="2025-02-02T14:38:39.871" v="1881" actId="12"/>
          <ac:spMkLst>
            <pc:docMk/>
            <pc:sldMk cId="346316164" sldId="258"/>
            <ac:spMk id="3" creationId="{F82A06A1-E9DD-6872-A58C-868ED9D67546}"/>
          </ac:spMkLst>
        </pc:spChg>
      </pc:sldChg>
      <pc:sldChg chg="addSp delSp modSp mod ord">
        <pc:chgData name="Ellie Woolston" userId="cc028eb771c292b2" providerId="LiveId" clId="{BFBB9333-71BC-493D-A262-F79CF79B071A}" dt="2025-02-02T14:39:03.586" v="1902" actId="20577"/>
        <pc:sldMkLst>
          <pc:docMk/>
          <pc:sldMk cId="3849743497" sldId="259"/>
        </pc:sldMkLst>
        <pc:spChg chg="mod">
          <ac:chgData name="Ellie Woolston" userId="cc028eb771c292b2" providerId="LiveId" clId="{BFBB9333-71BC-493D-A262-F79CF79B071A}" dt="2025-02-02T14:39:03.586" v="1902" actId="20577"/>
          <ac:spMkLst>
            <pc:docMk/>
            <pc:sldMk cId="3849743497" sldId="259"/>
            <ac:spMk id="3" creationId="{C089C89A-978F-9598-CD22-33453D910264}"/>
          </ac:spMkLst>
        </pc:spChg>
        <pc:spChg chg="add del mod">
          <ac:chgData name="Ellie Woolston" userId="cc028eb771c292b2" providerId="LiveId" clId="{BFBB9333-71BC-493D-A262-F79CF79B071A}" dt="2025-02-02T14:30:44.244" v="1234" actId="478"/>
          <ac:spMkLst>
            <pc:docMk/>
            <pc:sldMk cId="3849743497" sldId="259"/>
            <ac:spMk id="4" creationId="{80937201-9AD0-B9F2-015C-0F949ECAE45E}"/>
          </ac:spMkLst>
        </pc:spChg>
        <pc:picChg chg="add del mod">
          <ac:chgData name="Ellie Woolston" userId="cc028eb771c292b2" providerId="LiveId" clId="{BFBB9333-71BC-493D-A262-F79CF79B071A}" dt="2025-02-02T14:30:43.600" v="1233" actId="478"/>
          <ac:picMkLst>
            <pc:docMk/>
            <pc:sldMk cId="3849743497" sldId="259"/>
            <ac:picMk id="1026" creationId="{4A1F1320-B59E-E812-5D86-78FB968C8A3A}"/>
          </ac:picMkLst>
        </pc:picChg>
      </pc:sldChg>
      <pc:sldChg chg="modSp mod">
        <pc:chgData name="Ellie Woolston" userId="cc028eb771c292b2" providerId="LiveId" clId="{BFBB9333-71BC-493D-A262-F79CF79B071A}" dt="2025-02-02T14:35:34.226" v="1629" actId="403"/>
        <pc:sldMkLst>
          <pc:docMk/>
          <pc:sldMk cId="509800882" sldId="260"/>
        </pc:sldMkLst>
        <pc:spChg chg="mod">
          <ac:chgData name="Ellie Woolston" userId="cc028eb771c292b2" providerId="LiveId" clId="{BFBB9333-71BC-493D-A262-F79CF79B071A}" dt="2025-02-02T14:35:34.226" v="1629" actId="403"/>
          <ac:spMkLst>
            <pc:docMk/>
            <pc:sldMk cId="509800882" sldId="260"/>
            <ac:spMk id="3" creationId="{97878375-A1BC-82F3-8545-719D1B7B7F6F}"/>
          </ac:spMkLst>
        </pc:spChg>
      </pc:sldChg>
      <pc:sldChg chg="modSp mod">
        <pc:chgData name="Ellie Woolston" userId="cc028eb771c292b2" providerId="LiveId" clId="{BFBB9333-71BC-493D-A262-F79CF79B071A}" dt="2025-02-02T14:35:36.610" v="1630" actId="403"/>
        <pc:sldMkLst>
          <pc:docMk/>
          <pc:sldMk cId="2741650692" sldId="261"/>
        </pc:sldMkLst>
        <pc:spChg chg="mod">
          <ac:chgData name="Ellie Woolston" userId="cc028eb771c292b2" providerId="LiveId" clId="{BFBB9333-71BC-493D-A262-F79CF79B071A}" dt="2025-02-02T14:35:36.610" v="1630" actId="403"/>
          <ac:spMkLst>
            <pc:docMk/>
            <pc:sldMk cId="2741650692" sldId="261"/>
            <ac:spMk id="3" creationId="{E0A589D7-EE4F-9D5A-C48B-A23C6E13913A}"/>
          </ac:spMkLst>
        </pc:spChg>
      </pc:sldChg>
      <pc:sldChg chg="modSp new mod">
        <pc:chgData name="Ellie Woolston" userId="cc028eb771c292b2" providerId="LiveId" clId="{BFBB9333-71BC-493D-A262-F79CF79B071A}" dt="2025-01-31T14:42:08.235" v="838" actId="20577"/>
        <pc:sldMkLst>
          <pc:docMk/>
          <pc:sldMk cId="812947259" sldId="262"/>
        </pc:sldMkLst>
        <pc:spChg chg="mod">
          <ac:chgData name="Ellie Woolston" userId="cc028eb771c292b2" providerId="LiveId" clId="{BFBB9333-71BC-493D-A262-F79CF79B071A}" dt="2025-01-30T15:08:27.618" v="177" actId="20577"/>
          <ac:spMkLst>
            <pc:docMk/>
            <pc:sldMk cId="812947259" sldId="262"/>
            <ac:spMk id="2" creationId="{B57A652E-AEB1-24D2-B4A8-0AA6659CADE7}"/>
          </ac:spMkLst>
        </pc:spChg>
        <pc:spChg chg="mod">
          <ac:chgData name="Ellie Woolston" userId="cc028eb771c292b2" providerId="LiveId" clId="{BFBB9333-71BC-493D-A262-F79CF79B071A}" dt="2025-01-31T14:42:08.235" v="838" actId="20577"/>
          <ac:spMkLst>
            <pc:docMk/>
            <pc:sldMk cId="812947259" sldId="262"/>
            <ac:spMk id="3" creationId="{0507248F-8B45-AF58-FC0A-F868EB6FB66E}"/>
          </ac:spMkLst>
        </pc:spChg>
      </pc:sldChg>
      <pc:sldChg chg="modSp new mod">
        <pc:chgData name="Ellie Woolston" userId="cc028eb771c292b2" providerId="LiveId" clId="{BFBB9333-71BC-493D-A262-F79CF79B071A}" dt="2025-02-02T14:35:24.822" v="1626" actId="403"/>
        <pc:sldMkLst>
          <pc:docMk/>
          <pc:sldMk cId="2903186986" sldId="263"/>
        </pc:sldMkLst>
        <pc:spChg chg="mod">
          <ac:chgData name="Ellie Woolston" userId="cc028eb771c292b2" providerId="LiveId" clId="{BFBB9333-71BC-493D-A262-F79CF79B071A}" dt="2025-02-02T14:30:59.960" v="1260" actId="20577"/>
          <ac:spMkLst>
            <pc:docMk/>
            <pc:sldMk cId="2903186986" sldId="263"/>
            <ac:spMk id="2" creationId="{59A17E7E-6716-6FC4-E823-5CFEC39ADED1}"/>
          </ac:spMkLst>
        </pc:spChg>
        <pc:spChg chg="mod">
          <ac:chgData name="Ellie Woolston" userId="cc028eb771c292b2" providerId="LiveId" clId="{BFBB9333-71BC-493D-A262-F79CF79B071A}" dt="2025-02-02T14:35:24.822" v="1626" actId="403"/>
          <ac:spMkLst>
            <pc:docMk/>
            <pc:sldMk cId="2903186986" sldId="263"/>
            <ac:spMk id="3" creationId="{272D84BB-9D70-47EF-68D7-E38CEE5E4F08}"/>
          </ac:spMkLst>
        </pc:spChg>
      </pc:sldChg>
      <pc:sldChg chg="modSp new del mod ord">
        <pc:chgData name="Ellie Woolston" userId="cc028eb771c292b2" providerId="LiveId" clId="{BFBB9333-71BC-493D-A262-F79CF79B071A}" dt="2025-02-02T14:40:59.437" v="1904" actId="47"/>
        <pc:sldMkLst>
          <pc:docMk/>
          <pc:sldMk cId="255297990" sldId="264"/>
        </pc:sldMkLst>
        <pc:spChg chg="mod">
          <ac:chgData name="Ellie Woolston" userId="cc028eb771c292b2" providerId="LiveId" clId="{BFBB9333-71BC-493D-A262-F79CF79B071A}" dt="2025-02-02T14:34:03.288" v="1578" actId="20577"/>
          <ac:spMkLst>
            <pc:docMk/>
            <pc:sldMk cId="255297990" sldId="264"/>
            <ac:spMk id="2" creationId="{FFD20B90-D2F0-FF1C-24D7-011B460EF652}"/>
          </ac:spMkLst>
        </pc:spChg>
      </pc:sldChg>
      <pc:sldChg chg="modSp new del mod">
        <pc:chgData name="Ellie Woolston" userId="cc028eb771c292b2" providerId="LiveId" clId="{BFBB9333-71BC-493D-A262-F79CF79B071A}" dt="2025-02-02T14:33:52.292" v="1533" actId="2696"/>
        <pc:sldMkLst>
          <pc:docMk/>
          <pc:sldMk cId="4253605170" sldId="264"/>
        </pc:sldMkLst>
        <pc:spChg chg="mod">
          <ac:chgData name="Ellie Woolston" userId="cc028eb771c292b2" providerId="LiveId" clId="{BFBB9333-71BC-493D-A262-F79CF79B071A}" dt="2025-02-02T14:33:48.953" v="1532" actId="20577"/>
          <ac:spMkLst>
            <pc:docMk/>
            <pc:sldMk cId="4253605170" sldId="264"/>
            <ac:spMk id="2" creationId="{6F2FB946-40D9-86A6-69CB-C1E542848455}"/>
          </ac:spMkLst>
        </pc:spChg>
      </pc:sldChg>
      <pc:sldChg chg="modSp new mod">
        <pc:chgData name="Ellie Woolston" userId="cc028eb771c292b2" providerId="LiveId" clId="{BFBB9333-71BC-493D-A262-F79CF79B071A}" dt="2025-02-02T14:49:40.418" v="2250" actId="20577"/>
        <pc:sldMkLst>
          <pc:docMk/>
          <pc:sldMk cId="3117458855" sldId="265"/>
        </pc:sldMkLst>
        <pc:spChg chg="mod">
          <ac:chgData name="Ellie Woolston" userId="cc028eb771c292b2" providerId="LiveId" clId="{BFBB9333-71BC-493D-A262-F79CF79B071A}" dt="2025-02-02T14:41:03.398" v="1924" actId="20577"/>
          <ac:spMkLst>
            <pc:docMk/>
            <pc:sldMk cId="3117458855" sldId="265"/>
            <ac:spMk id="2" creationId="{3F36746F-E7A2-B334-B6D6-4D1EE3E432FB}"/>
          </ac:spMkLst>
        </pc:spChg>
        <pc:spChg chg="mod">
          <ac:chgData name="Ellie Woolston" userId="cc028eb771c292b2" providerId="LiveId" clId="{BFBB9333-71BC-493D-A262-F79CF79B071A}" dt="2025-02-02T14:49:40.418" v="2250" actId="20577"/>
          <ac:spMkLst>
            <pc:docMk/>
            <pc:sldMk cId="3117458855" sldId="265"/>
            <ac:spMk id="3" creationId="{B97D05BA-ACCE-F44B-6412-46378050E18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E345C-815B-4F18-ECBF-91952BA9C7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E06A79-745B-9806-FD42-5A918E20A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3DE62-302D-9C8F-C48F-CE1C4C201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92560-2C6B-C788-ED09-7DED8CB8C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01D2C-A5CD-B378-AA7D-3B2B01F10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037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3B741-710F-8375-C0ED-0B03EC8A8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E55B7-6701-92BE-F93E-58FDB5062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EC7375-58EB-3975-6983-2B23FD9B2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FBABB-0F59-89DF-C9C0-CA672379B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0368F-108B-0D64-CDC0-EEAF27D7F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0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F07B9-5205-E05D-0E04-D0F7E6CD5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54ED9-C5AF-3D83-4CEA-4AE3A9F8D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C7260-53A4-C625-099F-4BF8944F8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EF8875-3918-C319-CFDA-9800AF16C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635A6-76DD-489A-9760-C063316FC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6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1F931-247D-C0C2-9F5C-59F7918C2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B5ED-788F-4812-1C9A-09C7B1DB90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2207B-FEC7-D4E8-9338-CBE6EEAF6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E1F1F-252B-5843-35B1-291DC3241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82B49-738A-6E4C-9A1E-C8DC47AB7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84E0D9-435A-0C18-0148-1175C0571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409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08BBC-6DB3-ECED-7D64-E28D28B0D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D2F9C8-43D9-E47B-EBC4-EE13DC3E3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FF19E6-D9DB-D483-61E3-AE60A90057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CF3C1A-3874-1A2C-A717-CCA66B3FB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87DEE8-ADDA-550E-4DD2-9A07837314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947056-2508-6C95-0500-1AA105E3C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488434-0BF6-61B3-A2AC-CC53590C4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861135-88A8-9230-073A-994195068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37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81E12-7CAB-4535-774F-2DAB08280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46DB9-23F9-C598-73D6-521AEEB69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C3850-6EC9-C790-EB64-9972E98E0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B9F0DC-E7A3-9123-AD92-DA334AFFF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590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75E6A5-678A-68F2-27AF-EF0A1605F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D06D81-0266-4C5E-E852-C774F630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B1D61-D339-72B8-F1EB-3BFBE031C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529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1F67-D635-84E1-5D1D-E2B77D32A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DCDB7-8F42-902E-7F8D-9AE70E5A2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11D078-493D-C007-0C32-9B7911A183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7F1DBC-E05D-4B7A-5F91-C1CB0FB06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C08B7B-47CD-E513-064A-C6C4AF2B9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D1BC96-C28B-49AA-8F3C-C6D38374F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621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1AE92-72F3-7D74-F283-AE4EE574B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A2F514-0F73-312D-FE1B-3EDD581909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6DCF0C-4D0F-56C2-1DB6-FA7C798C5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38C007-D3E8-E699-DB1F-ACD46CC40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55C3D-8632-BAF0-03B3-C13455AFE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BF8AD3-9263-6751-8898-4E77EE012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509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EAB35-2519-E30A-A7ED-1039FFA6B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9E275-1346-6BDA-E1D9-4F0E268F1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76C2A-B2A3-032D-7F83-352EAE581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9B8D2-C946-F382-CCEA-59E1D6DF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A2AA1-666C-164D-2C47-9684BFD52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093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AFB7CF-EB82-0B0E-DA53-E2E89295B3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EFDDD9-9295-36BA-8E2D-10BAE2399C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E836E-D677-44D1-A4D6-FE3CEE8A1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650FA-291B-D41D-9CAC-9EFF0FE3A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66BBC-7648-4A09-57A6-4038AF5F4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5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0361A3-838F-C826-8634-4B0A2DC76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6BB914-CCF3-D99B-6572-71A7454BA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4C397-E006-92C5-3ABD-FB06A1195C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322599-7836-4FB7-9FB2-AF472ABED8ED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1CA27-BF0C-3A79-CDEB-720C4ED9A5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C06C0-6E48-B91E-BD43-CC5DB4EEF6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802EB3-AF12-45D5-ABA9-21F37874B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676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enelope.uchicago.edu/Thayer/E/Roman/Texts/Suetonius/12Caesars/Julius*.html" TargetMode="External"/><Relationship Id="rId2" Type="http://schemas.openxmlformats.org/officeDocument/2006/relationships/hyperlink" Target="https://penelope.uchicago.edu/Thayer/E/Roman/Texts/Plutarch/Lives/Caesar*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F7866-2A36-7C76-06AE-CB4C722BF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do prophecies and superstition play into the image of Caesar?</a:t>
            </a:r>
          </a:p>
        </p:txBody>
      </p:sp>
    </p:spTree>
    <p:extLst>
      <p:ext uri="{BB962C8B-B14F-4D97-AF65-F5344CB8AC3E}">
        <p14:creationId xmlns:p14="http://schemas.microsoft.com/office/powerpoint/2010/main" val="3995497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1D429-AA0B-20FB-1072-42F8FB054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Prophecies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9C89A-978F-9598-CD22-33453D910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Ides of March</a:t>
            </a:r>
          </a:p>
          <a:p>
            <a:r>
              <a:rPr lang="en-GB" sz="3200" dirty="0"/>
              <a:t>Related to astrology – comets were unfavourable</a:t>
            </a:r>
          </a:p>
          <a:p>
            <a:r>
              <a:rPr lang="en-GB" sz="3200" dirty="0"/>
              <a:t>Caesar’s Comet seen as good omen – difference in interpretation?</a:t>
            </a:r>
          </a:p>
          <a:p>
            <a:r>
              <a:rPr lang="en-GB" sz="3200" dirty="0"/>
              <a:t>General bad omens - religious</a:t>
            </a:r>
          </a:p>
          <a:p>
            <a:r>
              <a:rPr lang="en-GB" sz="3200" dirty="0"/>
              <a:t>Prophecy had a large part in Roman state religion – lots of believers</a:t>
            </a:r>
          </a:p>
        </p:txBody>
      </p:sp>
    </p:spTree>
    <p:extLst>
      <p:ext uri="{BB962C8B-B14F-4D97-AF65-F5344CB8AC3E}">
        <p14:creationId xmlns:p14="http://schemas.microsoft.com/office/powerpoint/2010/main" val="3849743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17E7E-6716-6FC4-E823-5CFEC39AD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to interpretation?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D84BB-9D70-47EF-68D7-E38CEE5E4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Prophecies can be interpreted in different ways</a:t>
            </a:r>
          </a:p>
          <a:p>
            <a:r>
              <a:rPr lang="en-GB" sz="3200" dirty="0"/>
              <a:t>Comets usually bad – seen as good at Caesar’s funeral games</a:t>
            </a:r>
          </a:p>
          <a:p>
            <a:r>
              <a:rPr lang="en-GB" sz="3200" dirty="0"/>
              <a:t>Plutarch vs Shakespeare – sympathy</a:t>
            </a:r>
          </a:p>
          <a:p>
            <a:r>
              <a:rPr lang="en-GB" sz="3200" dirty="0"/>
              <a:t>For audiences?</a:t>
            </a:r>
          </a:p>
          <a:p>
            <a:r>
              <a:rPr lang="en-GB" sz="3200" dirty="0"/>
              <a:t>Difference in characterisation – Caesar and Brutus</a:t>
            </a:r>
          </a:p>
          <a:p>
            <a:r>
              <a:rPr lang="en-GB" sz="3200" dirty="0"/>
              <a:t>The Seer – change in fate/destiny?</a:t>
            </a:r>
          </a:p>
        </p:txBody>
      </p:sp>
    </p:spTree>
    <p:extLst>
      <p:ext uri="{BB962C8B-B14F-4D97-AF65-F5344CB8AC3E}">
        <p14:creationId xmlns:p14="http://schemas.microsoft.com/office/powerpoint/2010/main" val="2903186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03BF2-DCE2-1FF0-84EF-2145BF08C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Destiny and Dreams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8D4B4-C6B9-A799-EFF4-76B5F84F3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Omens</a:t>
            </a:r>
          </a:p>
          <a:p>
            <a:r>
              <a:rPr lang="en-GB" sz="3200" dirty="0"/>
              <a:t>Birds</a:t>
            </a:r>
          </a:p>
          <a:p>
            <a:r>
              <a:rPr lang="en-GB" sz="3200" dirty="0"/>
              <a:t>Dreams – Caesar’s wife telling him not to leave</a:t>
            </a:r>
          </a:p>
          <a:p>
            <a:r>
              <a:rPr lang="en-GB" sz="3200" dirty="0"/>
              <a:t>Caesar changes his mind – fate already written</a:t>
            </a:r>
          </a:p>
          <a:p>
            <a:r>
              <a:rPr lang="en-GB" sz="3200" dirty="0"/>
              <a:t>Unavoidable?</a:t>
            </a:r>
          </a:p>
        </p:txBody>
      </p:sp>
      <p:pic>
        <p:nvPicPr>
          <p:cNvPr id="4" name="Picture 2" descr="The Death of Julius Caesar (Camuccini) - Wikipedia">
            <a:extLst>
              <a:ext uri="{FF2B5EF4-FFF2-40B4-BE49-F238E27FC236}">
                <a16:creationId xmlns:a16="http://schemas.microsoft.com/office/drawing/2014/main" id="{752C0753-1F13-DFFD-8FEB-6420C2D74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650" y="4327075"/>
            <a:ext cx="4240700" cy="240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1D0E4E-4985-F95F-9BCB-FBF3AE5FF495}"/>
              </a:ext>
            </a:extLst>
          </p:cNvPr>
          <p:cNvSpPr txBox="1"/>
          <p:nvPr/>
        </p:nvSpPr>
        <p:spPr>
          <a:xfrm>
            <a:off x="8216350" y="6176963"/>
            <a:ext cx="2390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err="1"/>
              <a:t>Camuccini</a:t>
            </a:r>
            <a:r>
              <a:rPr lang="en-GB" sz="1400" i="1" dirty="0"/>
              <a:t> - The Death of Julius Caesar</a:t>
            </a:r>
          </a:p>
        </p:txBody>
      </p:sp>
    </p:spTree>
    <p:extLst>
      <p:ext uri="{BB962C8B-B14F-4D97-AF65-F5344CB8AC3E}">
        <p14:creationId xmlns:p14="http://schemas.microsoft.com/office/powerpoint/2010/main" val="226530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66BAC-0055-2C00-2423-9D568D3D6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Foreshadowing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06A1-E9DD-6872-A58C-868ED9D67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events surrounding the time building up to the assassination</a:t>
            </a:r>
          </a:p>
          <a:p>
            <a:r>
              <a:rPr lang="en-GB" sz="3200" dirty="0"/>
              <a:t>Used in a way to build trust/distrust</a:t>
            </a:r>
          </a:p>
          <a:p>
            <a:r>
              <a:rPr lang="en-GB" sz="3200" dirty="0"/>
              <a:t>Caesar’s distrust of the Seer</a:t>
            </a:r>
          </a:p>
          <a:p>
            <a:r>
              <a:rPr lang="en-GB" sz="3200" dirty="0"/>
              <a:t>Shakespeare usage – Calpurnia dreams that a statue of Caesar has been stabbed one hundred times</a:t>
            </a:r>
          </a:p>
        </p:txBody>
      </p:sp>
    </p:spTree>
    <p:extLst>
      <p:ext uri="{BB962C8B-B14F-4D97-AF65-F5344CB8AC3E}">
        <p14:creationId xmlns:p14="http://schemas.microsoft.com/office/powerpoint/2010/main" val="346316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8D53-6D36-B714-CEE7-4D6C374AB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Plutarch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78375-A1BC-82F3-8545-719D1B7B7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Views – does he make Caesar sound better or worse?</a:t>
            </a:r>
          </a:p>
          <a:p>
            <a:r>
              <a:rPr lang="en-GB" sz="3200" dirty="0"/>
              <a:t>What he wrote – how it helped shape Caesar’s image before and after</a:t>
            </a:r>
          </a:p>
          <a:p>
            <a:r>
              <a:rPr lang="en-GB" sz="3200" dirty="0"/>
              <a:t>Why he wrote it in a specific way</a:t>
            </a:r>
          </a:p>
          <a:p>
            <a:r>
              <a:rPr lang="en-GB" sz="3200" dirty="0"/>
              <a:t>Influence on later media – Shakespeare</a:t>
            </a:r>
          </a:p>
        </p:txBody>
      </p:sp>
    </p:spTree>
    <p:extLst>
      <p:ext uri="{BB962C8B-B14F-4D97-AF65-F5344CB8AC3E}">
        <p14:creationId xmlns:p14="http://schemas.microsoft.com/office/powerpoint/2010/main" val="509800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29A88-7E4D-C133-CF13-390923B92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Deification and Mystery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589D7-EE4F-9D5A-C48B-A23C6E139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Caesar deified after death – 42BC</a:t>
            </a:r>
          </a:p>
          <a:p>
            <a:r>
              <a:rPr lang="en-GB" sz="3200" dirty="0"/>
              <a:t>Adding to the “image” of Caesar</a:t>
            </a:r>
          </a:p>
          <a:p>
            <a:r>
              <a:rPr lang="en-GB" sz="3200" dirty="0"/>
              <a:t>Comet over his funeral games - 44BC</a:t>
            </a:r>
          </a:p>
          <a:p>
            <a:r>
              <a:rPr lang="en-GB" sz="3200" dirty="0"/>
              <a:t>Mystery of how he was really known vs how he was presented</a:t>
            </a:r>
          </a:p>
        </p:txBody>
      </p:sp>
    </p:spTree>
    <p:extLst>
      <p:ext uri="{BB962C8B-B14F-4D97-AF65-F5344CB8AC3E}">
        <p14:creationId xmlns:p14="http://schemas.microsoft.com/office/powerpoint/2010/main" val="2741650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6746F-E7A2-B334-B6D6-4D1EE3E43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/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D05BA-ACCE-F44B-6412-46378050E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Prophecy was a large thing – lots of people believed</a:t>
            </a:r>
          </a:p>
          <a:p>
            <a:r>
              <a:rPr lang="en-GB" sz="3200" dirty="0"/>
              <a:t>Would have made people think a certain way</a:t>
            </a:r>
          </a:p>
          <a:p>
            <a:r>
              <a:rPr lang="en-GB" sz="3200" dirty="0"/>
              <a:t>Difference in making comet a good omen</a:t>
            </a:r>
          </a:p>
          <a:p>
            <a:r>
              <a:rPr lang="en-GB" sz="3200" dirty="0"/>
              <a:t>Caesar’s influence and image being changed after his death</a:t>
            </a:r>
          </a:p>
          <a:p>
            <a:r>
              <a:rPr lang="en-GB" sz="3200" dirty="0"/>
              <a:t>Difference in different writers/playwrights changing interpretations </a:t>
            </a:r>
            <a:r>
              <a:rPr lang="en-GB" sz="3200"/>
              <a:t>– added </a:t>
            </a:r>
            <a:r>
              <a:rPr lang="en-GB" sz="3200" dirty="0"/>
              <a:t>to mystery</a:t>
            </a:r>
          </a:p>
        </p:txBody>
      </p:sp>
    </p:spTree>
    <p:extLst>
      <p:ext uri="{BB962C8B-B14F-4D97-AF65-F5344CB8AC3E}">
        <p14:creationId xmlns:p14="http://schemas.microsoft.com/office/powerpoint/2010/main" val="3117458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652E-AEB1-24D2-B4A8-0AA6659CA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7248F-8B45-AF58-FC0A-F868EB6FB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https://penelope.uchicago.edu/Thayer/E/Roman/Texts/Plutarch/Lives/Caesar*.html</a:t>
            </a:r>
            <a:r>
              <a:rPr lang="en-GB" dirty="0"/>
              <a:t> – Plutarch: The Parallel Lives</a:t>
            </a:r>
          </a:p>
          <a:p>
            <a:r>
              <a:rPr lang="en-GB" dirty="0">
                <a:hlinkClick r:id="rId3"/>
              </a:rPr>
              <a:t>https://penelope.uchicago.edu/Thayer/E/Roman/Texts/Suetonius/12Caesars/Julius*.html</a:t>
            </a:r>
            <a:r>
              <a:rPr lang="en-GB" dirty="0"/>
              <a:t> – C. Suetonius </a:t>
            </a:r>
            <a:r>
              <a:rPr lang="en-GB" dirty="0" err="1"/>
              <a:t>Tranquillus</a:t>
            </a:r>
            <a:r>
              <a:rPr lang="en-GB" dirty="0"/>
              <a:t>: The Lives of the Twelve Caesars</a:t>
            </a:r>
          </a:p>
        </p:txBody>
      </p:sp>
    </p:spTree>
    <p:extLst>
      <p:ext uri="{BB962C8B-B14F-4D97-AF65-F5344CB8AC3E}">
        <p14:creationId xmlns:p14="http://schemas.microsoft.com/office/powerpoint/2010/main" val="812947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359</Words>
  <Application>Microsoft Office PowerPoint</Application>
  <PresentationFormat>Widescreen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How do prophecies and superstition play into the image of Caesar?</vt:lpstr>
      <vt:lpstr>Prophecies</vt:lpstr>
      <vt:lpstr>Up to interpretation?</vt:lpstr>
      <vt:lpstr>Destiny and Dreams</vt:lpstr>
      <vt:lpstr>Foreshadowing</vt:lpstr>
      <vt:lpstr>Plutarch</vt:lpstr>
      <vt:lpstr>Deification and Mystery</vt:lpstr>
      <vt:lpstr>Conclusion / Summary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Woolston</dc:creator>
  <cp:lastModifiedBy>Ellie Woolston</cp:lastModifiedBy>
  <cp:revision>1</cp:revision>
  <dcterms:created xsi:type="dcterms:W3CDTF">2025-01-29T12:14:34Z</dcterms:created>
  <dcterms:modified xsi:type="dcterms:W3CDTF">2025-02-02T14:49:40Z</dcterms:modified>
</cp:coreProperties>
</file>