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ink/ink1.xml" ContentType="application/inkml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9"/>
  </p:notesMasterIdLst>
  <p:sldIdLst>
    <p:sldId id="719" r:id="rId24"/>
    <p:sldId id="301" r:id="rId25"/>
    <p:sldId id="302" r:id="rId26"/>
    <p:sldId id="458" r:id="rId27"/>
    <p:sldId id="747" r:id="rId28"/>
    <p:sldId id="459" r:id="rId29"/>
    <p:sldId id="750" r:id="rId30"/>
    <p:sldId id="465" r:id="rId31"/>
    <p:sldId id="461" r:id="rId32"/>
    <p:sldId id="463" r:id="rId33"/>
    <p:sldId id="840" r:id="rId34"/>
    <p:sldId id="841" r:id="rId35"/>
    <p:sldId id="842" r:id="rId36"/>
    <p:sldId id="843" r:id="rId37"/>
    <p:sldId id="844" r:id="rId38"/>
    <p:sldId id="464" r:id="rId39"/>
    <p:sldId id="749" r:id="rId40"/>
    <p:sldId id="466" r:id="rId41"/>
    <p:sldId id="467" r:id="rId42"/>
    <p:sldId id="754" r:id="rId43"/>
    <p:sldId id="755" r:id="rId44"/>
    <p:sldId id="756" r:id="rId45"/>
    <p:sldId id="469" r:id="rId46"/>
    <p:sldId id="475" r:id="rId47"/>
    <p:sldId id="476" r:id="rId48"/>
    <p:sldId id="477" r:id="rId49"/>
    <p:sldId id="478" r:id="rId50"/>
    <p:sldId id="757" r:id="rId51"/>
    <p:sldId id="581" r:id="rId52"/>
    <p:sldId id="642" r:id="rId53"/>
    <p:sldId id="643" r:id="rId54"/>
    <p:sldId id="845" r:id="rId55"/>
    <p:sldId id="846" r:id="rId56"/>
    <p:sldId id="847" r:id="rId57"/>
    <p:sldId id="721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F41FB3-2663-4B90-B1CB-BB8F2B449324}" v="2" dt="2024-06-21T08:14:23.1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5" Type="http://schemas.openxmlformats.org/officeDocument/2006/relationships/slideMaster" Target="slideMasters/slideMaster2.xml"/><Relationship Id="rId61" Type="http://schemas.openxmlformats.org/officeDocument/2006/relationships/viewProps" Target="view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F1F41FB3-2663-4B90-B1CB-BB8F2B449324}"/>
    <pc:docChg chg="custSel delSld modSld">
      <pc:chgData name="Stalin Jacob Wilson Packia Dhas" userId="050d7d71-3621-4503-95e8-1c9a9d962492" providerId="ADAL" clId="{F1F41FB3-2663-4B90-B1CB-BB8F2B449324}" dt="2024-06-21T08:22:29.892" v="19" actId="47"/>
      <pc:docMkLst>
        <pc:docMk/>
      </pc:docMkLst>
      <pc:sldChg chg="modSp mod">
        <pc:chgData name="Stalin Jacob Wilson Packia Dhas" userId="050d7d71-3621-4503-95e8-1c9a9d962492" providerId="ADAL" clId="{F1F41FB3-2663-4B90-B1CB-BB8F2B449324}" dt="2024-06-21T08:15:27.189" v="8" actId="21"/>
        <pc:sldMkLst>
          <pc:docMk/>
          <pc:sldMk cId="4051527230" sldId="465"/>
        </pc:sldMkLst>
        <pc:spChg chg="mod">
          <ac:chgData name="Stalin Jacob Wilson Packia Dhas" userId="050d7d71-3621-4503-95e8-1c9a9d962492" providerId="ADAL" clId="{F1F41FB3-2663-4B90-B1CB-BB8F2B449324}" dt="2024-06-21T08:15:27.189" v="8" actId="21"/>
          <ac:spMkLst>
            <pc:docMk/>
            <pc:sldMk cId="4051527230" sldId="465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F1F41FB3-2663-4B90-B1CB-BB8F2B449324}" dt="2024-06-21T08:14:03.894" v="5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F1F41FB3-2663-4B90-B1CB-BB8F2B449324}" dt="2024-06-21T08:14:03.894" v="5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F1F41FB3-2663-4B90-B1CB-BB8F2B449324}" dt="2024-06-21T08:15:30.871" v="11"/>
        <pc:sldMkLst>
          <pc:docMk/>
          <pc:sldMk cId="741284714" sldId="747"/>
        </pc:sldMkLst>
        <pc:spChg chg="mod">
          <ac:chgData name="Stalin Jacob Wilson Packia Dhas" userId="050d7d71-3621-4503-95e8-1c9a9d962492" providerId="ADAL" clId="{F1F41FB3-2663-4B90-B1CB-BB8F2B449324}" dt="2024-06-21T08:15:30.871" v="11"/>
          <ac:spMkLst>
            <pc:docMk/>
            <pc:sldMk cId="741284714" sldId="747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F1F41FB3-2663-4B90-B1CB-BB8F2B449324}" dt="2024-06-21T08:22:29.892" v="19" actId="47"/>
        <pc:sldMkLst>
          <pc:docMk/>
          <pc:sldMk cId="3062080889" sldId="751"/>
        </pc:sldMkLst>
      </pc:sldChg>
      <pc:sldChg chg="modSp mod">
        <pc:chgData name="Stalin Jacob Wilson Packia Dhas" userId="050d7d71-3621-4503-95e8-1c9a9d962492" providerId="ADAL" clId="{F1F41FB3-2663-4B90-B1CB-BB8F2B449324}" dt="2024-06-21T08:13:52.093" v="2" actId="20577"/>
        <pc:sldMkLst>
          <pc:docMk/>
          <pc:sldMk cId="1073631389" sldId="755"/>
        </pc:sldMkLst>
        <pc:spChg chg="mod">
          <ac:chgData name="Stalin Jacob Wilson Packia Dhas" userId="050d7d71-3621-4503-95e8-1c9a9d962492" providerId="ADAL" clId="{F1F41FB3-2663-4B90-B1CB-BB8F2B449324}" dt="2024-06-21T08:13:52.093" v="2" actId="20577"/>
          <ac:spMkLst>
            <pc:docMk/>
            <pc:sldMk cId="1073631389" sldId="755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F1F41FB3-2663-4B90-B1CB-BB8F2B449324}" dt="2024-06-21T08:21:29.006" v="18" actId="20577"/>
        <pc:sldMkLst>
          <pc:docMk/>
          <pc:sldMk cId="3266052206" sldId="844"/>
        </pc:sldMkLst>
        <pc:spChg chg="mod">
          <ac:chgData name="Stalin Jacob Wilson Packia Dhas" userId="050d7d71-3621-4503-95e8-1c9a9d962492" providerId="ADAL" clId="{F1F41FB3-2663-4B90-B1CB-BB8F2B449324}" dt="2024-06-21T08:21:29.006" v="18" actId="20577"/>
          <ac:spMkLst>
            <pc:docMk/>
            <pc:sldMk cId="3266052206" sldId="844"/>
            <ac:spMk id="8" creationId="{601D769E-BF9F-490D-D5EB-5D450C653B00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06-08T15:15:52.12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25106 10484 29 0,'0'0'29'0,"6"0"-11"0,-6-3-2 16,-6 3 4-16,6-3 1 0,-6-1 3 15,6 4 5-15,-6 0 2 0,6 0 0 16,0-3-5-16,6 3 0 0,-12 0 3 0,-1 0-1 16,7-6 0-16,0 6 2 0,0 0-1 15,0-3-4-15,0 3-6 0,0 0-4 16,7 0-1-16,-7-4-7 0,-7 4 0 0,14-2-6 16,-7 2 1-16,0-4-3 0,0 4 0 15,0 0 1-15,6 0-5 0,0-4 10 0,-6 4-6 16,0 0 2-16,6 0-1 0,-6 0 0 15,8 0 2-15,-8 0-5 0,6 0 4 16,-6 0 0-16,6 0 0 0,0 0-2 0,1 0-2 16,-7 0 2-16,0 0-2 0,0 0 2 15,0 0 0-15,0 0 1 0,0 0 1 0,0 0 1 16,0 0-1-16,0 0-3 0,0 4 4 16,0-4-1-16,0 4 2 0,-7-2 1 15,1 2-1-15,6-4-3 0,-6 3 2 0,6 3 1 16,-6-6-5-16,6 3 0 0,0 1 0 0,0-1 2 15,0-3-4-15,-8 3 0 0,8 1-1 16,-6-4 0-16,6 4 4 0,0-4 0 0,-6 4 2 16,6-4 1-16,0 0 3 0,0 3-1 15,0 1-2-15,0-4 2 0,0 4-3 16,-6-4-1-16,6 4-4 0,0-4 3 0,0 2 2 16,0-2-2-16,-7 0 0 0,7 4-1 15,-7 0 1-15,7-4-1 0,7 0-3 0,-7 0 5 16,7 4 7-16,-7-4-4 0,-7 4 0 15,7-4-3-15,-7 0 7 0,7 3-5 0,0-3-5 16,-6 0 8-16,12 0-6 0,-12 0 3 16,6 0-2-16,0 0 0 0,-7-3 1 0,7 6-1 15,-5-3 1-15,5 0 2 0,-7 4-2 16,-2-4-1-16,9 0-2 0,-5 0 0 16,-1 0 7-16,6 0-1 0,0-4-6 0,0 4 3 15,-5 0 1-15,5 0-2 0,-9 0-2 16,2-3-5-16,7 3 7 0,0-4 2 15,0 0-4-15,0 4-3 0,0-4 0 0,0 4-1 16,7-4-2-16,-7 4 2 0,0-2 3 16,9 2 2-16,-9-4-2 0,5 4 6 0,-5 0-3 15,-5-4 0-15,10 4 0 0,-5 0-3 16,6-4-3-16,-6 4-3 0,5 0 2 16,-10 0-10-16,5 0 4 0,0 0-6 0,5 0-8 15,4-3-10-15,-9 3-11 0,0 0-15 16,0 0-21-16,0 0-18 0</inkml:trace>
  <inkml:trace contextRef="#ctx0" brushRef="#br0" timeOffset="432.83">25062 10561 10 0,'5'0'10'0,"2"-4"-9"0,-1 4-11 15</inkml:trace>
  <inkml:trace contextRef="#ctx0" brushRef="#br0" timeOffset="740.88">25138 10539 19 0,'0'0'128'0,"-6"0"-40"16,6-3-58-16,0 3-37 0,0 0-25 0,0 0-7 0,6 0-5 16,1 0 8-16,-7 0-1 0,0 0-26 15</inkml:trace>
  <inkml:trace contextRef="#ctx0" brushRef="#br0" timeOffset="953.97">25132 10543 17 0</inkml:trace>
  <inkml:trace contextRef="#ctx0" brushRef="#br0" timeOffset="1132.33">25132 10543 49 0,'0'0'14'15,"0"0"-33"-15</inkml:trace>
  <inkml:trace contextRef="#ctx0" brushRef="#br0" timeOffset="1400.35">25145 10551 21 0,'0'-4'138'16,"-7"4"-28"-16,7 0-43 0,7 0-30 0,-7-4-25 16,7 4-18-16,0-4-18 0,-1 4-23 15,-6 0-25-15,0 0-31 0,5 0-12 16</inkml:trace>
  <inkml:trace contextRef="#ctx0" brushRef="#br0" timeOffset="5744.24">25927 11379 91 0,'-7'0'82'0,"7"0"-10"0,-6 0-5 15,-2 0-8-15,8 0-5 0,-5 0-8 16,5 0-6-16,0 0-9 0,0 0-2 0,0 0-1 16,-6 0-2-16,6 0 0 0,6 0-3 15,-6-4 0-15,5 4-9 0,-5 0 3 16,0 0 1-16,0 0-7 0,0 0-1 0,-5 0-5 16,5 0 2-16,0 0-7 0,5 0 2 15,-5 0 7-15,0 0 1 0,0 0 5 0,0 0 3 16,8 0 4-16,-8 0-2 0,0 0-6 15,0 0 2-15,0 0-3 0,0 0 0 16,0 4-6-16,0-4 3 0,0-4-3 0,0 4-3 16,6 0-3-16,1 0-3 0,-1 0-2 15,7 0 0-15,1 0-1 0,-7 0 3 0,-2-4-3 16,15 4 3-16,-7 0 4 0,0 0-2 16,-1 0 0-16,4 4 4 0,0-4-1 0,5 0-3 15,-8 4-3-15,1-4 2 0,5 0-2 16,0 4-16-16,-6-4-17 0,7 0-18 15,-6 0-22-15,-2 0-29 0,1 0-25 0,1 2-34 16,-8-2-4-16,-6 0 8 0</inkml:trace>
  <inkml:trace contextRef="#ctx0" brushRef="#br0" timeOffset="6025.16">25895 11496 104 0,'0'-4'147'0,"6"4"-46"16,-6 0-46-16,5-4-17 0,9 4-11 0,-7-4 1 0,-1 4 3 16,7 0 2-16,1-3 1 0,6 3-8 15,-8-3-5-15,8 3-5 0,-7 0-4 0,8-5-6 16,-5 5-1-16,5 0-4 16,-1 0 4-16,-7-4-6 15,7 4-2-15,-8 0 1 16,8 0-24-16,-7 0-26 0,1 0-47 15,-2 0-39-15,-12 0-22 0,0 0-10 0</inkml:trace>
  <inkml:trace contextRef="#ctx0" brushRef="#br0" timeOffset="10783.74">25862 10788 125 0,'0'0'102'16,"0"0"-38"-16,0 0-26 0,0 0-15 0,6 0-13 16,-6 0-1-16,7 0-6 0,-7 0 8 15,6 0-1-15,1 4 2 0,0-4 0 16,4 4 2-16,3-4 1 0,-1 4-5 15,0 3 0-15,1-3-6 0,-7 0 0 0,-2 2-7 32,9-2 3-32,-2 4 3 15,-5-1-7-15,6 4 4 0,-13-4 1 0,7 0 6 0,-7 2-7 0,0-3 1 0,0 2-3 16,0 3 4 0,-7-9-5-16,7 7-1 0,-6-5 7 0,-8 2-3 0,-4 2 5 0,5-1-7 0,0 1-2 15,-8-4-10 1,-6 2-25-16,9-2-21 0,-8 0-33 0,7-1-26 0,-8 1-11 15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8749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4087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6579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9629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034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2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81015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3325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0493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0592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4315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8708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6330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27251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4933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3097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0629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2511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38922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9085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86277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21280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77969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94137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0660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82601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7530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EA5BAD-655B-42A2-84C0-FEC5CC1F7A06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033D-AEB1-452B-B009-58443CB58A78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20B53D5-6D8B-412A-A182-3B6EEE652961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4C37EBB-2AFB-452D-B072-F9456FB13ACA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2ED05-FC62-4F93-8BB8-007DB331180E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39FBDB6-2D1A-467D-822D-A29CD1B7077E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73B0C55-6D9A-47AA-8702-8F331DA624E5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A894E7A-C57C-42C1-90A7-FF8EA113CB35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1E7EA-EE04-4D51-91AB-C7389C5B471D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36C4108-D81F-4C8A-8940-4FF4E3D688BE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E759B2-EB78-4446-9906-63EB94D5E854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05886A5-6F07-41B7-B6E2-2CFFCF480775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6201-626C-4431-9FAC-4CF5F0431691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C86BA1D-C1A0-457C-A1C0-7079A607F7E7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81827-788B-40B2-AB71-7116B74916E5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C8E4CB4-A638-4919-84E4-071CF8AF5EF8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0C615-B353-4929-9AD3-824D32F9A892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87FAAF6-A1AA-4037-9D2C-96F269F86A2A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727B1BB-3433-4751-9A58-C66EC3F8DE6D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18CD166-C355-415C-B7C5-D266E4A0E2BD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7F9AF-1F8A-4194-82CC-4313F6E513E2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AA17B7A-396C-4B6F-82DF-6C505904856F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0B80F44-CF77-447F-92AE-AE33070AA2C9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C0ACA53-8F9F-43EF-AA41-9B182B8DD304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07D7A-3375-41CE-87D5-2C1F5E9C1D28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0BDB275-7F5C-4198-AA93-EC9ABF0DE527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4DC057A-ECD8-4A7D-89C6-CDF0BA4BAA71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DC3DF7D-2E37-447E-9C9C-D349D64630EA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FB83-7B2C-46AA-8307-D00DD63F555E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DE493B4-83FA-48D0-AAF2-2BA2EAFE4C2E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199F965-C4A1-4E9D-9721-0FFA2003AE93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951ED68-7E2C-4557-B83C-D66862260D3D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850A6-3A15-41FA-9997-EDA2872E0DD2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175C2A9-BCD0-416F-9E9E-B0F79BFCAFD4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98F6822-A894-42EC-90B3-833FBFE8057E}" type="datetime1">
              <a:rPr lang="en-GB" noProof="0" smtClean="0"/>
              <a:t>21/06/2024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10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58F5115-28B1-42C2-A38D-F280ADECC22C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19D636-0D1B-4254-9C7D-FB991B2D4F40}" type="datetime1">
              <a:rPr lang="en-GB" smtClean="0"/>
              <a:t>21/06/2024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8F2A46B-1494-407D-89F9-D9B2344300FB}" type="datetime1">
              <a:rPr lang="en-GB" smtClean="0"/>
              <a:t>21/06/2024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3.png"/><Relationship Id="rId5" Type="http://schemas.openxmlformats.org/officeDocument/2006/relationships/customXml" Target="../ink/ink1.xml"/><Relationship Id="rId4" Type="http://schemas.openxmlformats.org/officeDocument/2006/relationships/image" Target="../media/image3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AC Circuits</a:t>
            </a:r>
          </a:p>
          <a:p>
            <a:pPr marL="536575" indent="-536575" algn="just"/>
            <a:r>
              <a:rPr lang="en-IN" sz="4300" b="1" dirty="0"/>
              <a:t>Generation of Alternating EMF</a:t>
            </a:r>
          </a:p>
          <a:p>
            <a:pPr marL="536575" indent="-536575" algn="just"/>
            <a:r>
              <a:rPr lang="en-IN" sz="4300" b="1" dirty="0"/>
              <a:t>Alternating Quantities</a:t>
            </a:r>
          </a:p>
          <a:p>
            <a:pPr marL="536575" indent="-536575" algn="just"/>
            <a:r>
              <a:rPr lang="en-IN" sz="4300" b="1" dirty="0"/>
              <a:t>Power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Define an  AC circuit</a:t>
            </a:r>
          </a:p>
          <a:p>
            <a:pPr marL="719138" indent="-630238"/>
            <a:r>
              <a:rPr lang="en-IN" sz="4000" dirty="0"/>
              <a:t>Describe the components of a waveform.</a:t>
            </a:r>
          </a:p>
          <a:p>
            <a:pPr marL="719138" indent="-630238"/>
            <a:r>
              <a:rPr lang="en-IN" sz="4000" dirty="0"/>
              <a:t>Define the different types of power.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10 / Fundamentals of Electrical and Electronic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AC circuit produces a voltage or current that varies with time.</a:t>
            </a:r>
          </a:p>
          <a:p>
            <a:pPr marL="0" indent="0">
              <a:buNone/>
            </a:pPr>
            <a:r>
              <a:rPr lang="en-IN" b="1" dirty="0"/>
              <a:t>The voltage varies not only in magnitude but also in direction.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894" y="3234886"/>
            <a:ext cx="4734785" cy="2259006"/>
          </a:xfrm>
          <a:prstGeom prst="rect">
            <a:avLst/>
          </a:prstGeom>
        </p:spPr>
      </p:pic>
      <p:pic>
        <p:nvPicPr>
          <p:cNvPr id="7" name="Picture 2" descr="Image result for sine wave with amplitude, one cycle">
            <a:extLst>
              <a:ext uri="{FF2B5EF4-FFF2-40B4-BE49-F238E27FC236}">
                <a16:creationId xmlns:a16="http://schemas.microsoft.com/office/drawing/2014/main" id="{E579486D-7C35-CFC2-2195-5CC680E2C5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496" y="2931771"/>
            <a:ext cx="3429000" cy="275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8104" y="-91252"/>
            <a:ext cx="6364002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8094" y="1600201"/>
            <a:ext cx="10537672" cy="4454533"/>
          </a:xfrm>
        </p:spPr>
        <p:txBody>
          <a:bodyPr>
            <a:normAutofit/>
          </a:bodyPr>
          <a:lstStyle/>
          <a:p>
            <a:r>
              <a:rPr lang="en-IN" dirty="0"/>
              <a:t>Alternating quantities are </a:t>
            </a:r>
            <a:r>
              <a:rPr lang="en-IN" b="1" dirty="0"/>
              <a:t>periodic </a:t>
            </a:r>
            <a:r>
              <a:rPr lang="en-IN" dirty="0"/>
              <a:t>in nature (</a:t>
            </a:r>
            <a:r>
              <a:rPr lang="en-IN" dirty="0" err="1"/>
              <a:t>i.e</a:t>
            </a:r>
            <a:r>
              <a:rPr lang="en-IN" dirty="0"/>
              <a:t>) they repeat cyclically after a constant interval of </a:t>
            </a:r>
            <a:r>
              <a:rPr lang="en-IN" b="1" dirty="0"/>
              <a:t>time say ‘T’.</a:t>
            </a:r>
          </a:p>
          <a:p>
            <a:pPr marL="0" indent="0">
              <a:buNone/>
            </a:pPr>
            <a:r>
              <a:rPr lang="en-IN" b="1" dirty="0"/>
              <a:t>Time Period</a:t>
            </a:r>
          </a:p>
          <a:p>
            <a:r>
              <a:rPr lang="en-IN" dirty="0"/>
              <a:t>The time taken to complete </a:t>
            </a:r>
            <a:r>
              <a:rPr lang="en-IN" b="1" dirty="0"/>
              <a:t>one cycle is called a time period </a:t>
            </a:r>
            <a:r>
              <a:rPr lang="en-IN" dirty="0"/>
              <a:t>of the quantity.</a:t>
            </a:r>
          </a:p>
          <a:p>
            <a:pPr marL="0" indent="0">
              <a:buNone/>
            </a:pPr>
            <a:r>
              <a:rPr lang="en-IN" b="1" dirty="0"/>
              <a:t>Cycle:</a:t>
            </a:r>
          </a:p>
          <a:p>
            <a:pPr marL="0" indent="0">
              <a:buNone/>
            </a:pPr>
            <a:r>
              <a:rPr lang="en-IN" dirty="0"/>
              <a:t>One complete set of positive and negative values of an alternating quantity is known as </a:t>
            </a:r>
            <a:r>
              <a:rPr lang="en-IN" b="1" dirty="0"/>
              <a:t>one cycle.</a:t>
            </a:r>
          </a:p>
          <a:p>
            <a:pPr marL="0" indent="0">
              <a:buNone/>
            </a:pPr>
            <a:endParaRPr lang="en-IN" dirty="0"/>
          </a:p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284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Frequency</a:t>
                </a:r>
              </a:p>
              <a:p>
                <a:pPr marL="0" indent="0">
                  <a:buNone/>
                </a:pPr>
                <a:r>
                  <a:rPr lang="en-IN" dirty="0"/>
                  <a:t>The number of such </a:t>
                </a:r>
                <a:r>
                  <a:rPr lang="en-IN" b="1" dirty="0"/>
                  <a:t>cycles </a:t>
                </a:r>
                <a:r>
                  <a:rPr lang="en-IN" dirty="0"/>
                  <a:t>occurring per second is called</a:t>
                </a:r>
                <a:r>
                  <a:rPr lang="en-IN" b="1" dirty="0"/>
                  <a:t> frequency ‘f’.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IN" b="1" i="0" smtClean="0">
                        <a:latin typeface="Cambria Math" panose="02040503050406030204" pitchFamily="18" charset="0"/>
                      </a:rPr>
                      <m:t>𝐟</m:t>
                    </m:r>
                    <m:r>
                      <a:rPr lang="en-IN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𝑻</m:t>
                        </m:r>
                      </m:den>
                    </m:f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𝑯𝒛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Amplitude</a:t>
                </a:r>
              </a:p>
              <a:p>
                <a:pPr marL="0" indent="0">
                  <a:buNone/>
                </a:pPr>
                <a:r>
                  <a:rPr lang="en-IN" dirty="0"/>
                  <a:t>The</a:t>
                </a:r>
                <a:r>
                  <a:rPr lang="en-IN" b="1" dirty="0"/>
                  <a:t> maximum value </a:t>
                </a:r>
                <a:r>
                  <a:rPr lang="en-IN" dirty="0"/>
                  <a:t>of </a:t>
                </a:r>
                <a:r>
                  <a:rPr lang="en-IN" b="1" dirty="0"/>
                  <a:t>positive or negative </a:t>
                </a:r>
                <a:r>
                  <a:rPr lang="en-IN" dirty="0"/>
                  <a:t>of the alternating quantity is called </a:t>
                </a:r>
                <a:r>
                  <a:rPr lang="en-IN" b="1" dirty="0"/>
                  <a:t>amplitude.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  <a:blipFill>
                <a:blip r:embed="rId3"/>
                <a:stretch>
                  <a:fillRect l="-1685" t="-2326" r="-15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026" name="Picture 2" descr="Image result for sine wave with amplitude, one cyc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289" y="2410133"/>
            <a:ext cx="3429000" cy="275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561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Peak to Peak value</a:t>
                </a:r>
              </a:p>
              <a:p>
                <a:pPr marL="0" indent="0">
                  <a:buNone/>
                </a:pPr>
                <a:r>
                  <a:rPr lang="en-IN" dirty="0"/>
                  <a:t>The value of an alternating quantity from its positive peak to negative peak is called peak to peak value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GB" sz="2400" b="1" i="0" smtClean="0">
                        <a:latin typeface="Cambria Math" panose="02040503050406030204" pitchFamily="18" charset="0"/>
                      </a:rPr>
                      <m:t>𝐀𝐦𝐩𝐥𝐢𝐭𝐮𝐝𝐞</m:t>
                    </m:r>
                    <m:r>
                      <a:rPr lang="en-IN" sz="2400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𝒕𝒐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𝒗𝒂𝒍𝒖𝒆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den>
                    </m:f>
                    <m:r>
                      <a:rPr lang="en-IN" sz="2400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sz="3200" b="1" dirty="0"/>
                  <a:t>Angular Frequency (</a:t>
                </a:r>
                <a:r>
                  <a:rPr lang="el-GR" sz="3200" b="1" dirty="0"/>
                  <a:t>ω</a:t>
                </a:r>
                <a:r>
                  <a:rPr lang="en-GB" sz="3200" b="1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It is the frequency expressed in Electrical radians per second.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  <a:blipFill>
                <a:blip r:embed="rId3"/>
                <a:stretch>
                  <a:fillRect l="-1374" t="-2873" r="-8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269139" y="6357690"/>
            <a:ext cx="6929776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546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89" y="0"/>
            <a:ext cx="5417946" cy="119056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4841" y="1423765"/>
            <a:ext cx="10346834" cy="46309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Waveform</a:t>
            </a:r>
            <a:r>
              <a:rPr lang="en-IN" dirty="0"/>
              <a:t> </a:t>
            </a:r>
          </a:p>
          <a:p>
            <a:pPr marL="0" indent="0">
              <a:buNone/>
            </a:pPr>
            <a:r>
              <a:rPr lang="en-IN" dirty="0"/>
              <a:t>A waveform is a graph in which the instantaneous value of any quantity is plotted against time.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527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1978" y="-28319"/>
            <a:ext cx="7177504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1443" y="1297244"/>
            <a:ext cx="9467537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Alternating EMF can be generated by </a:t>
            </a:r>
            <a:r>
              <a:rPr lang="en-IN" b="1" dirty="0"/>
              <a:t>rotating a coil in a magnetic field.</a:t>
            </a:r>
          </a:p>
          <a:p>
            <a:pPr marL="0" indent="0">
              <a:buNone/>
            </a:pPr>
            <a:r>
              <a:rPr lang="en-IN" b="1" dirty="0"/>
              <a:t>Magnitude</a:t>
            </a:r>
            <a:r>
              <a:rPr lang="en-IN" dirty="0"/>
              <a:t> of the generated emf depends on the </a:t>
            </a:r>
            <a:r>
              <a:rPr lang="en-IN" b="1" dirty="0"/>
              <a:t>position of the coil.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4" descr="Image result for AC emf generation from a coil">
            <a:extLst>
              <a:ext uri="{FF2B5EF4-FFF2-40B4-BE49-F238E27FC236}">
                <a16:creationId xmlns:a16="http://schemas.microsoft.com/office/drawing/2014/main" id="{1F34EC41-7FE7-8B2B-90B2-6D508983F0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229" y="2867581"/>
            <a:ext cx="5164864" cy="362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9116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231" y="-28319"/>
            <a:ext cx="777691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In the </a:t>
                </a:r>
                <a:r>
                  <a:rPr lang="en-IN" b="1" dirty="0"/>
                  <a:t>first case, </a:t>
                </a:r>
                <a:r>
                  <a:rPr lang="en-IN" dirty="0"/>
                  <a:t>the</a:t>
                </a:r>
                <a:r>
                  <a:rPr lang="en-IN" b="1" dirty="0"/>
                  <a:t> coil is stationary, </a:t>
                </a:r>
                <a:r>
                  <a:rPr lang="en-IN" dirty="0"/>
                  <a:t>the magnitude of</a:t>
                </a:r>
                <a:r>
                  <a:rPr lang="en-IN" b="1" dirty="0"/>
                  <a:t> voltage induced is ‘0’ volt.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second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maximum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third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zero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Similarly it is shown for 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𝟑𝟔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, </a:t>
                </a:r>
                <a:r>
                  <a:rPr lang="en-IN" dirty="0"/>
                  <a:t>which is </a:t>
                </a:r>
                <a:r>
                  <a:rPr lang="en-IN" b="1" dirty="0"/>
                  <a:t>maximum and zero voltage respectively.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  <a:blipFill>
                <a:blip r:embed="rId3"/>
                <a:stretch>
                  <a:fillRect l="-102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598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9B0848-F196-C042-2A7A-0E31DDDBE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82159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Generation, transmission and distribution </a:t>
            </a:r>
            <a:r>
              <a:rPr lang="en-GB" dirty="0"/>
              <a:t>of electricity via the National Grid system is accomplished by </a:t>
            </a:r>
            <a:r>
              <a:rPr lang="en-GB" b="1" dirty="0"/>
              <a:t>three-phase alternating currents</a:t>
            </a:r>
            <a:r>
              <a:rPr lang="en-GB" dirty="0"/>
              <a:t>. </a:t>
            </a:r>
          </a:p>
          <a:p>
            <a:r>
              <a:rPr lang="en-GB" dirty="0"/>
              <a:t>The </a:t>
            </a:r>
            <a:r>
              <a:rPr lang="en-GB" b="1" dirty="0"/>
              <a:t>voltage induced by a single coil </a:t>
            </a:r>
            <a:r>
              <a:rPr lang="en-GB" dirty="0"/>
              <a:t>when rotated in a uniform magnetic field is known as a </a:t>
            </a:r>
            <a:r>
              <a:rPr lang="en-GB" b="1" dirty="0"/>
              <a:t>single-phase voltage</a:t>
            </a:r>
            <a:r>
              <a:rPr lang="en-GB" dirty="0"/>
              <a:t>. </a:t>
            </a:r>
          </a:p>
          <a:p>
            <a:r>
              <a:rPr lang="en-GB" b="1" dirty="0"/>
              <a:t>Most consumers </a:t>
            </a:r>
            <a:r>
              <a:rPr lang="en-GB" dirty="0"/>
              <a:t>are fed by means of a </a:t>
            </a:r>
            <a:r>
              <a:rPr lang="en-GB" b="1" dirty="0"/>
              <a:t>single-phase AC supply</a:t>
            </a:r>
            <a:r>
              <a:rPr lang="en-GB" dirty="0"/>
              <a:t>. </a:t>
            </a:r>
            <a:r>
              <a:rPr lang="en-GB" b="1" dirty="0"/>
              <a:t>Two wires </a:t>
            </a:r>
            <a:r>
              <a:rPr lang="en-GB" dirty="0"/>
              <a:t>are used, </a:t>
            </a:r>
            <a:r>
              <a:rPr lang="en-GB" b="1" dirty="0"/>
              <a:t>one called the live conductor </a:t>
            </a:r>
            <a:r>
              <a:rPr lang="en-GB" dirty="0"/>
              <a:t>(usually coloured red) and the </a:t>
            </a:r>
            <a:r>
              <a:rPr lang="en-GB" b="1" dirty="0"/>
              <a:t>other is called the neutral conductor </a:t>
            </a:r>
            <a:r>
              <a:rPr lang="en-GB" dirty="0"/>
              <a:t>(usually coloured black). </a:t>
            </a:r>
          </a:p>
          <a:p>
            <a:r>
              <a:rPr lang="en-GB" dirty="0"/>
              <a:t>The neutral is usually connected via </a:t>
            </a:r>
            <a:r>
              <a:rPr lang="en-GB" b="1" dirty="0"/>
              <a:t>protective gear to earth</a:t>
            </a:r>
            <a:r>
              <a:rPr lang="en-GB" dirty="0"/>
              <a:t>, the </a:t>
            </a:r>
            <a:r>
              <a:rPr lang="en-GB" b="1" dirty="0"/>
              <a:t>earth wire being coloured green.</a:t>
            </a:r>
            <a:r>
              <a:rPr lang="en-GB" dirty="0"/>
              <a:t> The </a:t>
            </a:r>
            <a:r>
              <a:rPr lang="en-GB" b="1" dirty="0"/>
              <a:t>standard voltage for a single-phase </a:t>
            </a:r>
            <a:r>
              <a:rPr lang="en-GB" b="1" dirty="0" err="1"/>
              <a:t>a.c.</a:t>
            </a:r>
            <a:r>
              <a:rPr lang="en-GB" b="1" dirty="0"/>
              <a:t> supply is 240V. </a:t>
            </a:r>
          </a:p>
          <a:p>
            <a:r>
              <a:rPr lang="en-GB" dirty="0"/>
              <a:t>The majority of </a:t>
            </a:r>
            <a:r>
              <a:rPr lang="en-GB" b="1" dirty="0"/>
              <a:t>single-phase supplies </a:t>
            </a:r>
            <a:r>
              <a:rPr lang="en-GB" dirty="0"/>
              <a:t>are obtained by connection to a </a:t>
            </a:r>
            <a:r>
              <a:rPr lang="en-GB" b="1" dirty="0"/>
              <a:t>three-phase supply</a:t>
            </a:r>
          </a:p>
        </p:txBody>
      </p:sp>
    </p:spTree>
    <p:extLst>
      <p:ext uri="{BB962C8B-B14F-4D97-AF65-F5344CB8AC3E}">
        <p14:creationId xmlns:p14="http://schemas.microsoft.com/office/powerpoint/2010/main" val="26632130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Single Phase System</a:t>
            </a:r>
          </a:p>
          <a:p>
            <a:r>
              <a:rPr lang="en-GB" dirty="0"/>
              <a:t>It has </a:t>
            </a:r>
            <a:r>
              <a:rPr lang="en-GB" b="1" dirty="0"/>
              <a:t>one coil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3635124-6A28-AB3F-9C2D-5D56A7402D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1495" y="2639530"/>
            <a:ext cx="3925870" cy="249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2547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A </a:t>
                </a:r>
                <a:r>
                  <a:rPr lang="en-GB" b="1" dirty="0"/>
                  <a:t>three-phase supply </a:t>
                </a:r>
                <a:r>
                  <a:rPr lang="en-GB" dirty="0"/>
                  <a:t>is generated when </a:t>
                </a:r>
                <a:r>
                  <a:rPr lang="en-GB" b="1" dirty="0"/>
                  <a:t>three coils are placed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𝟏𝟐𝟎</m:t>
                        </m:r>
                      </m:e>
                      <m: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apart and the </a:t>
                </a:r>
                <a:r>
                  <a:rPr lang="en-GB" b="1" dirty="0"/>
                  <a:t>whole rotated in a uniform magnetic field</a:t>
                </a:r>
                <a:r>
                  <a:rPr lang="en-GB" dirty="0"/>
                  <a:t>. The result is </a:t>
                </a:r>
                <a:r>
                  <a:rPr lang="en-GB" b="1" dirty="0"/>
                  <a:t>three independent supplies </a:t>
                </a:r>
                <a:r>
                  <a:rPr lang="en-GB" dirty="0"/>
                  <a:t>of equal voltages which are each </a:t>
                </a:r>
                <a:r>
                  <a:rPr lang="en-GB" b="1" dirty="0"/>
                  <a:t>displaced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𝟏𝟐𝟎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.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 r="-14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8D96E806-9794-05AF-DDF6-FAD9E09FC5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5339" y="3180126"/>
            <a:ext cx="7575834" cy="2640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1702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7416800" cy="4587239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convention adopted to identify each of the phase voltages is: </a:t>
                </a:r>
                <a:r>
                  <a:rPr lang="en-GB" b="1" dirty="0"/>
                  <a:t>R-red, Y-yellow, and B-blue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The </a:t>
                </a:r>
                <a:r>
                  <a:rPr lang="en-GB" b="1" dirty="0"/>
                  <a:t>phase-sequence</a:t>
                </a:r>
                <a:r>
                  <a:rPr lang="en-GB" dirty="0"/>
                  <a:t> is given by the sequence in which the conductors pass the point initially taken by the </a:t>
                </a:r>
                <a:r>
                  <a:rPr lang="en-GB" b="1" dirty="0"/>
                  <a:t>red conductor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The </a:t>
                </a:r>
                <a:r>
                  <a:rPr lang="en-GB" b="1" dirty="0"/>
                  <a:t>national standard phase sequence is R, Y, B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A </a:t>
                </a:r>
                <a:r>
                  <a:rPr lang="en-GB" b="1" dirty="0"/>
                  <a:t>three-phase AC supply </a:t>
                </a:r>
                <a:r>
                  <a:rPr lang="en-GB" dirty="0"/>
                  <a:t>is carried by </a:t>
                </a:r>
                <a:r>
                  <a:rPr lang="en-GB" b="1" dirty="0"/>
                  <a:t>three conductors</a:t>
                </a:r>
                <a:r>
                  <a:rPr lang="en-GB" dirty="0"/>
                  <a:t>, called ‘</a:t>
                </a:r>
                <a:r>
                  <a:rPr lang="en-GB" b="1" dirty="0"/>
                  <a:t>lines’ which are coloured red, yellow and blue. </a:t>
                </a:r>
              </a:p>
              <a:p>
                <a:r>
                  <a:rPr lang="en-GB" dirty="0"/>
                  <a:t>The currents in these </a:t>
                </a:r>
                <a:r>
                  <a:rPr lang="en-GB" b="1" dirty="0"/>
                  <a:t>conductors are known as line currents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b="1" dirty="0"/>
                  <a:t>) and the potential differences between them are known as line voltages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dirty="0"/>
                  <a:t>). 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7416800" cy="4587239"/>
              </a:xfrm>
              <a:blipFill>
                <a:blip r:embed="rId3"/>
                <a:stretch>
                  <a:fillRect l="-1233" t="-2793" r="-10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70143E45-F250-FAAC-DD00-14B751B512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0956" y="3150229"/>
            <a:ext cx="4291044" cy="1543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1038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206480" cy="4587239"/>
          </a:xfrm>
        </p:spPr>
        <p:txBody>
          <a:bodyPr>
            <a:normAutofit/>
          </a:bodyPr>
          <a:lstStyle/>
          <a:p>
            <a:r>
              <a:rPr lang="en-GB" dirty="0"/>
              <a:t>A fourth conductor, called the </a:t>
            </a:r>
            <a:r>
              <a:rPr lang="en-GB" b="1" dirty="0"/>
              <a:t>neutral </a:t>
            </a:r>
            <a:r>
              <a:rPr lang="en-GB" dirty="0"/>
              <a:t>(coloured black connected through protective devices to earth) is often used with a </a:t>
            </a:r>
            <a:r>
              <a:rPr lang="en-GB" b="1" dirty="0"/>
              <a:t>three-phase</a:t>
            </a:r>
            <a:r>
              <a:rPr lang="en-GB" dirty="0"/>
              <a:t> supply. </a:t>
            </a:r>
          </a:p>
          <a:p>
            <a:r>
              <a:rPr lang="en-GB" dirty="0"/>
              <a:t>If the three-phase windings are kept independent, then </a:t>
            </a:r>
            <a:r>
              <a:rPr lang="en-GB" b="1" dirty="0"/>
              <a:t>six wires are needed to connect a supply source (such as a generator) to a load </a:t>
            </a:r>
            <a:r>
              <a:rPr lang="en-GB" dirty="0"/>
              <a:t>(such as motor).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0522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 dirty="0" err="1"/>
                  <a:t>emf</a:t>
                </a:r>
                <a:r>
                  <a:rPr lang="en-IN" dirty="0"/>
                  <a:t> induced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  <a:blipFill>
                <a:blip r:embed="rId3"/>
                <a:stretch>
                  <a:fillRect l="-1287" t="-29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1620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instantaneous current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  <a:blipFill>
                <a:blip r:embed="rId3"/>
                <a:stretch>
                  <a:fillRect l="-1158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0654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1263" y="0"/>
            <a:ext cx="5730928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239" y="1472859"/>
            <a:ext cx="9978619" cy="4581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Phase:</a:t>
            </a:r>
          </a:p>
          <a:p>
            <a:r>
              <a:rPr lang="en-IN" dirty="0"/>
              <a:t>Phase is the position of a point in time on a cycle of waveform. </a:t>
            </a:r>
          </a:p>
          <a:p>
            <a:r>
              <a:rPr lang="en-IN" dirty="0"/>
              <a:t>One complete cycle is </a:t>
            </a:r>
            <a:r>
              <a:rPr lang="en-IN" b="1" dirty="0"/>
              <a:t>360 degree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3074" name="Picture 2" descr="Image result for Define phase in A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299" y="3429000"/>
            <a:ext cx="4119982" cy="213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9219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Phase difference:</a:t>
                </a:r>
              </a:p>
              <a:p>
                <a:r>
                  <a:rPr lang="en-IN" dirty="0"/>
                  <a:t>It is used to compare the phase of the two-alternating waveform.</a:t>
                </a:r>
              </a:p>
              <a:p>
                <a:r>
                  <a:rPr lang="en-IN" dirty="0"/>
                  <a:t>Consider two alternating quantities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func>
                      <m:func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𝟇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func>
                      <m:func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  <a:blipFill>
                <a:blip r:embed="rId3"/>
                <a:stretch>
                  <a:fillRect l="-1511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C15073-A48F-3F3A-A64D-FCA88A6F05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2778" y="3344617"/>
            <a:ext cx="4935816" cy="2794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7974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Zero Phase Difference:</a:t>
                </a:r>
              </a:p>
              <a:p>
                <a:r>
                  <a:rPr lang="en-IN" dirty="0"/>
                  <a:t>Consider the two alternating quantities having same </a:t>
                </a:r>
                <a:r>
                  <a:rPr lang="en-IN" b="1" dirty="0"/>
                  <a:t>frequency of </a:t>
                </a:r>
                <a:r>
                  <a:rPr lang="en-IN" b="1" dirty="0" err="1"/>
                  <a:t>fHz</a:t>
                </a:r>
                <a:r>
                  <a:rPr lang="en-IN" b="1" dirty="0"/>
                  <a:t> with</a:t>
                </a:r>
                <a:r>
                  <a:rPr lang="en-IN" dirty="0"/>
                  <a:t> </a:t>
                </a:r>
                <a:r>
                  <a:rPr lang="en-IN" b="1" dirty="0"/>
                  <a:t>different maximum values.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IN" dirty="0"/>
              </a:p>
              <a:p>
                <a:r>
                  <a:rPr lang="en-IN" dirty="0"/>
                  <a:t>In this diagram at any instant, the phase of the voltage  is same as the phase of the current. The difference between the phase is zero at any instant.</a:t>
                </a:r>
              </a:p>
              <a:p>
                <a:r>
                  <a:rPr lang="en-IN" dirty="0"/>
                  <a:t>If the phase difference between the two alternating quantities is zero. Then the two quantities are said to be </a:t>
                </a:r>
                <a:r>
                  <a:rPr lang="en-IN" b="1" dirty="0"/>
                  <a:t>in phase</a:t>
                </a:r>
                <a:r>
                  <a:rPr lang="en-IN" dirty="0"/>
                  <a:t>.</a:t>
                </a:r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 r="-2790" b="-35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81F558-7408-9713-A2B0-3612F1D7A5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4672" y="2108349"/>
            <a:ext cx="2400300" cy="318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9033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Lagging Phase Difference:</a:t>
                </a:r>
              </a:p>
              <a:p>
                <a:r>
                  <a:rPr lang="en-IN" dirty="0"/>
                  <a:t>In this diagram, when the voltage is at zero, the current has some negative value.</a:t>
                </a:r>
              </a:p>
              <a:p>
                <a:r>
                  <a:rPr lang="en-IN" dirty="0"/>
                  <a:t>Consider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 </a:t>
                </a:r>
              </a:p>
              <a:p>
                <a:r>
                  <a:rPr lang="en-IN" dirty="0"/>
                  <a:t>The current is lagging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 dirty="0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DFF5A59-A63A-6405-856D-BF6D9A435F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0578" y="1828800"/>
            <a:ext cx="2895600" cy="32004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3049BD1-DC37-1F34-F547-F4094847C570}"/>
                  </a:ext>
                </a:extLst>
              </p14:cNvPr>
              <p14:cNvContentPartPr/>
              <p14:nvPr/>
            </p14:nvContentPartPr>
            <p14:xfrm>
              <a:off x="9005040" y="3761280"/>
              <a:ext cx="441720" cy="3776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3049BD1-DC37-1F34-F547-F4094847C57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995680" y="3751920"/>
                <a:ext cx="460440" cy="396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736313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Leading Phase Difference:</a:t>
                </a:r>
              </a:p>
              <a:p>
                <a:r>
                  <a:rPr lang="en-IN" dirty="0"/>
                  <a:t>In this diagram, the Current is at zero value, the Voltage has some Positive value.</a:t>
                </a:r>
              </a:p>
              <a:p>
                <a:r>
                  <a:rPr lang="en-IN" dirty="0"/>
                  <a:t>Consider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i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m:rPr>
                                <m:sty m:val="p"/>
                              </m:rPr>
                              <a:rPr lang="el-GR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ϕ</m:t>
                            </m:r>
                          </m:e>
                        </m:d>
                      </m:e>
                    </m:func>
                  </m:oMath>
                </a14:m>
                <a:r>
                  <a:rPr lang="en-IN" dirty="0"/>
                  <a:t> </a:t>
                </a:r>
              </a:p>
              <a:p>
                <a:r>
                  <a:rPr lang="en-IN" dirty="0"/>
                  <a:t>The current is leading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A3B38E-69F0-FC09-EDF9-C343E26B5A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3034" y="1713669"/>
            <a:ext cx="2581275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686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673" y="0"/>
            <a:ext cx="60868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44377" y="1666203"/>
                <a:ext cx="10721186" cy="4642543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Root mean square value (RMS)</a:t>
                </a:r>
              </a:p>
              <a:p>
                <a:r>
                  <a:rPr lang="en-IN" dirty="0"/>
                  <a:t>The </a:t>
                </a:r>
                <a:r>
                  <a:rPr lang="en-IN" b="1" dirty="0"/>
                  <a:t>alternating quantity </a:t>
                </a:r>
                <a:r>
                  <a:rPr lang="en-IN" dirty="0"/>
                  <a:t>is assumed to be </a:t>
                </a:r>
                <a:r>
                  <a:rPr lang="en-IN" b="1" dirty="0"/>
                  <a:t>RMS value</a:t>
                </a:r>
              </a:p>
              <a:p>
                <a:r>
                  <a:rPr lang="en-IN" b="1" dirty="0" err="1"/>
                  <a:t>Eg</a:t>
                </a:r>
                <a:r>
                  <a:rPr lang="en-IN" b="1" dirty="0"/>
                  <a:t>: Domestic main supply in UK is 240V, which is assumed as 240 </a:t>
                </a:r>
                <a:r>
                  <a:rPr lang="en-IN" b="1" dirty="0" err="1"/>
                  <a:t>Vrms</a:t>
                </a:r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Expression for RMS value of sine wave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𝑰</m:t>
                              </m:r>
                            </m:e>
                            <m:sub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IN" dirty="0"/>
                  <a:t> Peak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IN" dirty="0"/>
                  <a:t> -Peak value of voltage</a:t>
                </a:r>
              </a:p>
              <a:p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44377" y="1666203"/>
                <a:ext cx="10721186" cy="4642543"/>
              </a:xfrm>
              <a:blipFill>
                <a:blip r:embed="rId3"/>
                <a:stretch>
                  <a:fillRect l="-1081" t="-34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4513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786" y="-76481"/>
            <a:ext cx="620960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031" y="1666203"/>
            <a:ext cx="10089203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The three powers in an AC circuits are as follows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Real power (or) active power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Reactive power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Apparent power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1315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0775" y="0"/>
            <a:ext cx="5608190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48703" y="1509681"/>
                <a:ext cx="10193531" cy="461105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Real power or active power</a:t>
                </a:r>
              </a:p>
              <a:p>
                <a:pPr marL="0" indent="0">
                  <a:buNone/>
                </a:pPr>
                <a:r>
                  <a:rPr lang="en-IN" dirty="0"/>
                  <a:t>The actual power consumed by a circuits due to the resistive load is called real power.</a:t>
                </a:r>
              </a:p>
              <a:p>
                <a:pPr marL="0" indent="0">
                  <a:buNone/>
                </a:pPr>
                <a:r>
                  <a:rPr lang="en-IN" b="1" dirty="0"/>
                  <a:t>Real power P=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𝑪𝒐𝒔</m:t>
                    </m:r>
                    <m:r>
                      <a:rPr lang="en-IN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Where,</a:t>
                </a:r>
              </a:p>
              <a:p>
                <a:pPr marL="0" indent="0">
                  <a:buNone/>
                </a:pPr>
                <a:r>
                  <a:rPr lang="en-IN" dirty="0"/>
                  <a:t>V- RMS value of Voltage</a:t>
                </a:r>
              </a:p>
              <a:p>
                <a:pPr marL="0" indent="0">
                  <a:buNone/>
                </a:pPr>
                <a:r>
                  <a:rPr lang="en-IN" dirty="0"/>
                  <a:t>I- RMS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r>
                  <a:rPr lang="en-IN" dirty="0"/>
                  <a:t> - Phase angle</a:t>
                </a:r>
              </a:p>
              <a:p>
                <a:pPr marL="0" indent="0">
                  <a:buNone/>
                </a:pPr>
                <a:r>
                  <a:rPr lang="en-IN" b="1" dirty="0"/>
                  <a:t>Unit is Watts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48703" y="1509681"/>
                <a:ext cx="10193531" cy="4611055"/>
              </a:xfrm>
              <a:blipFill>
                <a:blip r:embed="rId3"/>
                <a:stretch>
                  <a:fillRect l="-1555" t="-2778" b="-11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4934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5955" y="74482"/>
            <a:ext cx="24292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87334" y="1666203"/>
                <a:ext cx="1025490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Reactive power</a:t>
                </a:r>
              </a:p>
              <a:p>
                <a:pPr marL="0" indent="0">
                  <a:buNone/>
                </a:pPr>
                <a:r>
                  <a:rPr lang="en-IN" dirty="0"/>
                  <a:t>The portion of the apparent power observed by the reactive elements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𝑜𝑟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IN" dirty="0"/>
                  <a:t>) in a circuit is called </a:t>
                </a:r>
                <a:r>
                  <a:rPr lang="en-IN" b="1" dirty="0"/>
                  <a:t>reactive power.</a:t>
                </a:r>
              </a:p>
              <a:p>
                <a:pPr marL="0" indent="0">
                  <a:buNone/>
                </a:pPr>
                <a:r>
                  <a:rPr lang="en-IN" dirty="0"/>
                  <a:t>It is given by product of </a:t>
                </a:r>
                <a:r>
                  <a:rPr lang="en-IN" b="1" dirty="0"/>
                  <a:t>VI and sine </a:t>
                </a:r>
                <a:r>
                  <a:rPr lang="en-IN" dirty="0"/>
                  <a:t>of the angle between V and I. </a:t>
                </a:r>
              </a:p>
              <a:p>
                <a:pPr marL="0" indent="0">
                  <a:buNone/>
                </a:pPr>
                <a:r>
                  <a:rPr lang="en-IN" b="1" dirty="0"/>
                  <a:t>Reactive power Q=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𝑺𝒊𝒏</m:t>
                    </m:r>
                    <m:r>
                      <a:rPr lang="en-IN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Unit of reactive power is VAR (Volts Ampere reactance)</a:t>
                </a: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7334" y="1666203"/>
                <a:ext cx="10254900" cy="4454533"/>
              </a:xfrm>
              <a:blipFill>
                <a:blip r:embed="rId3"/>
                <a:stretch>
                  <a:fillRect l="-1546" t="-2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8358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Apparent power</a:t>
                </a:r>
              </a:p>
              <a:p>
                <a:pPr marL="0" indent="0">
                  <a:buNone/>
                </a:pPr>
                <a:r>
                  <a:rPr lang="en-IN" dirty="0"/>
                  <a:t>It is the amount of power delivered to a circuit.</a:t>
                </a:r>
              </a:p>
              <a:p>
                <a:pPr marL="0" indent="0">
                  <a:buNone/>
                </a:pPr>
                <a:r>
                  <a:rPr lang="en-IN" dirty="0"/>
                  <a:t>Apparent power is given by the product of voltage and current.</a:t>
                </a:r>
              </a:p>
              <a:p>
                <a:pPr marL="0" indent="0">
                  <a:buNone/>
                </a:pPr>
                <a:r>
                  <a:rPr lang="en-IN" b="1" dirty="0"/>
                  <a:t>Apparent power S=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:r>
                  <a:rPr lang="en-IN" b="1" dirty="0"/>
                  <a:t>Unit </a:t>
                </a:r>
                <a:r>
                  <a:rPr lang="en-IN" dirty="0"/>
                  <a:t>is</a:t>
                </a:r>
                <a:r>
                  <a:rPr lang="en-IN" b="1" dirty="0"/>
                  <a:t> Volts Ampere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sz="2539" b="1">
                          <a:latin typeface="Cambria Math" panose="02040503050406030204" pitchFamily="18" charset="0"/>
                        </a:rPr>
                        <m:t>𝐀𝐩𝐩𝐚𝐫𝐞𝐧𝐭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𝐩𝐨𝐰𝐞𝐫</m:t>
                      </m:r>
                      <m:r>
                        <a:rPr lang="en-GB" sz="2539" b="1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539" b="1" i="0" smtClean="0">
                          <a:latin typeface="Cambria Math" panose="02040503050406030204" pitchFamily="18" charset="0"/>
                        </a:rPr>
                        <m:t>𝐒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IN" sz="2539" b="1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IN" sz="2539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𝑨𝒄𝒕𝒊𝒗𝒆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𝒑𝒐𝒘𝒆𝒓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IN" sz="2539" b="1" i="1">
                              <a:latin typeface="Cambria Math" panose="02040503050406030204" pitchFamily="18" charset="0"/>
                            </a:rPr>
                            <m:t>+(</m:t>
                          </m:r>
                          <m:sSup>
                            <m:sSupPr>
                              <m:ctrlPr>
                                <a:rPr lang="en-IN" sz="2539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𝒓𝒆𝒂𝒄𝒕𝒊𝒗𝒆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𝒑𝒐𝒘𝒆𝒓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576" t="-2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2803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A5705C-881F-AB9D-EE92-CF4E59343B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4093" y="1262254"/>
            <a:ext cx="4505043" cy="501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541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8109" y="106829"/>
            <a:ext cx="514178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Transformers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83006" y="1600201"/>
            <a:ext cx="10966663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Principles of transformer: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Transferring the electrical voltage or current from one circuit into other circuit without changing the frequency.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It has two coils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Primary winding 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Secondary winding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2763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9697" y="-66811"/>
            <a:ext cx="5104963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transformer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948" y="1600201"/>
            <a:ext cx="9855731" cy="4661828"/>
          </a:xfrm>
        </p:spPr>
        <p:txBody>
          <a:bodyPr>
            <a:normAutofit/>
          </a:bodyPr>
          <a:lstStyle/>
          <a:p>
            <a:r>
              <a:rPr lang="en-IN" dirty="0"/>
              <a:t>The different types of transformer are as follow</a:t>
            </a:r>
          </a:p>
          <a:p>
            <a:pPr lvl="1"/>
            <a:r>
              <a:rPr lang="en-IN" b="1" dirty="0"/>
              <a:t>Step down transformer </a:t>
            </a:r>
            <a:endParaRPr lang="en-IN" dirty="0"/>
          </a:p>
          <a:p>
            <a:pPr lvl="2"/>
            <a:r>
              <a:rPr lang="en-IN" dirty="0"/>
              <a:t>High voltage to low voltage</a:t>
            </a:r>
          </a:p>
          <a:p>
            <a:pPr lvl="2"/>
            <a:r>
              <a:rPr lang="en-IN" dirty="0"/>
              <a:t>Primary windings are high and secondary windings are low</a:t>
            </a:r>
          </a:p>
          <a:p>
            <a:pPr lvl="2"/>
            <a:r>
              <a:rPr lang="en-IN" dirty="0"/>
              <a:t>Used in DC power source and in sub station</a:t>
            </a:r>
          </a:p>
          <a:p>
            <a:pPr lvl="1"/>
            <a:r>
              <a:rPr lang="en-IN" b="1" dirty="0"/>
              <a:t>Step up transformer </a:t>
            </a:r>
            <a:endParaRPr lang="en-IN" dirty="0"/>
          </a:p>
          <a:p>
            <a:pPr lvl="2"/>
            <a:r>
              <a:rPr lang="en-IN" dirty="0"/>
              <a:t>Low voltage to high voltage</a:t>
            </a:r>
          </a:p>
          <a:p>
            <a:pPr lvl="2"/>
            <a:r>
              <a:rPr lang="en-IN" dirty="0"/>
              <a:t>Primary windings are low and secondary windings are high  </a:t>
            </a:r>
          </a:p>
          <a:p>
            <a:pPr lvl="2"/>
            <a:r>
              <a:rPr lang="en-IN" dirty="0"/>
              <a:t>Use in power plants</a:t>
            </a:r>
          </a:p>
          <a:p>
            <a:pPr lvl="1"/>
            <a:r>
              <a:rPr lang="en-IN" b="1" dirty="0"/>
              <a:t>One to one transformer </a:t>
            </a:r>
            <a:endParaRPr lang="en-IN" dirty="0"/>
          </a:p>
          <a:p>
            <a:pPr lvl="2"/>
            <a:r>
              <a:rPr lang="en-IN" dirty="0"/>
              <a:t>Same voltage</a:t>
            </a:r>
          </a:p>
          <a:p>
            <a:pPr lvl="2"/>
            <a:r>
              <a:rPr lang="en-IN" dirty="0"/>
              <a:t>Both the windings are of same level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3782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31484" y="0"/>
            <a:ext cx="7989312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transformer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973" y="1977938"/>
            <a:ext cx="5346476" cy="15806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723" y="4216770"/>
            <a:ext cx="2461626" cy="1854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8536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2</a:t>
                </a:r>
              </a:p>
              <a:p>
                <a:pPr marL="0" indent="0">
                  <a:buNone/>
                </a:pPr>
                <a:r>
                  <a:rPr lang="en-IN" dirty="0"/>
                  <a:t>Determine the periodic time for frequencies of a) 50Hz b) 20KHz</a:t>
                </a:r>
              </a:p>
              <a:p>
                <a:pPr marL="0" indent="0">
                  <a:buNone/>
                </a:pP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50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=0.02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=20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𝑚𝑠</m:t>
                    </m:r>
                  </m:oMath>
                </a14:m>
                <a:endParaRPr lang="en-IN" dirty="0"/>
              </a:p>
              <a:p>
                <a:pPr marL="514350" indent="-514350">
                  <a:buFont typeface="Arial" panose="020B0604020202020204" pitchFamily="34" charset="0"/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20000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=0.00005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=50</m:t>
                    </m:r>
                    <m:r>
                      <a:rPr lang="el-GR" b="0" i="1" smtClean="0">
                        <a:latin typeface="Cambria Math" panose="02040503050406030204" pitchFamily="18" charset="0"/>
                      </a:rPr>
                      <m:t>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</m:oMath>
                </a14:m>
                <a:endParaRPr lang="en-IN" dirty="0"/>
              </a:p>
              <a:p>
                <a:pPr marL="514350" indent="-514350">
                  <a:buAutoNum type="alphaLcParenR"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6567698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72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2</a:t>
                </a:r>
              </a:p>
              <a:p>
                <a:pPr marL="0" indent="0">
                  <a:buNone/>
                </a:pPr>
                <a:r>
                  <a:rPr lang="en-IN" dirty="0"/>
                  <a:t>Determine the frequencies </a:t>
                </a:r>
                <a:r>
                  <a:rPr lang="en-IN"/>
                  <a:t>for the periodic time  </a:t>
                </a:r>
                <a:r>
                  <a:rPr lang="en-IN" dirty="0"/>
                  <a:t>a) 4ms b) 4</a:t>
                </a:r>
                <a:r>
                  <a:rPr lang="el-GR" dirty="0"/>
                  <a:t>μ</a:t>
                </a:r>
                <a:r>
                  <a:rPr lang="en-GB" dirty="0"/>
                  <a:t>s</a:t>
                </a:r>
              </a:p>
              <a:p>
                <a:pPr marL="0" indent="0">
                  <a:buNone/>
                </a:pPr>
                <a:r>
                  <a:rPr lang="en-GB" dirty="0" err="1"/>
                  <a:t>Soln</a:t>
                </a:r>
                <a:r>
                  <a:rPr lang="en-GB" dirty="0"/>
                  <a:t>:</a:t>
                </a:r>
                <a:endParaRPr lang="en-IN" dirty="0"/>
              </a:p>
              <a:p>
                <a:pPr marL="514350" indent="-514350">
                  <a:buAutoNum type="alphaLcParenR"/>
                </a:pPr>
                <a:r>
                  <a:rPr lang="en-IN" dirty="0"/>
                  <a:t>Frequency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f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−3</m:t>
                            </m:r>
                          </m:sup>
                        </m:sSup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=250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endParaRPr lang="en-IN" dirty="0"/>
              </a:p>
              <a:p>
                <a:pPr marL="514350" indent="-514350">
                  <a:buFont typeface="Arial" panose="020B0604020202020204" pitchFamily="34" charset="0"/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f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6</m:t>
                            </m:r>
                          </m:sup>
                        </m:sSup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=250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𝑘𝐻𝑧</m:t>
                    </m:r>
                  </m:oMath>
                </a14:m>
                <a:endParaRPr lang="en-IN" dirty="0"/>
              </a:p>
              <a:p>
                <a:pPr marL="514350" indent="-514350">
                  <a:buAutoNum type="alphaLcParenR"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462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3</a:t>
                </a:r>
              </a:p>
              <a:p>
                <a:pPr marL="0" indent="0">
                  <a:buNone/>
                </a:pPr>
                <a:r>
                  <a:rPr lang="en-GB" dirty="0"/>
                  <a:t>An alternating voltage is given by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=75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⁡(200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−0.25)</m:t>
                    </m:r>
                  </m:oMath>
                </a14:m>
                <a:r>
                  <a:rPr lang="en-IN" dirty="0"/>
                  <a:t> volts. Find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amplitude,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peak-to-peak value,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RMS value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periodic time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frequency 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59385" y="6461376"/>
            <a:ext cx="6199482" cy="365125"/>
          </a:xfrm>
        </p:spPr>
        <p:txBody>
          <a:bodyPr/>
          <a:lstStyle/>
          <a:p>
            <a:r>
              <a:rPr lang="en-GB"/>
              <a:t>Lecture – 10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0069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10 / Fundamentals of Electrical and Electronic Systems</a:t>
            </a:r>
            <a:endParaRPr lang="en-US" sz="1200" kern="120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www.w3.org/XML/1998/namespace"/>
    <ds:schemaRef ds:uri="http://purl.org/dc/elements/1.1/"/>
    <ds:schemaRef ds:uri="211f9404-bca0-4bcf-9c1d-965ccb6f8d2d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303dbf9b-b85b-46a0-94f1-894078c07ecd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1954</Words>
  <Application>Microsoft Office PowerPoint</Application>
  <PresentationFormat>Widescreen</PresentationFormat>
  <Paragraphs>303</Paragraphs>
  <Slides>35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35</vt:i4>
      </vt:variant>
    </vt:vector>
  </HeadingPairs>
  <TitlesOfParts>
    <vt:vector size="59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Alternating quantities</vt:lpstr>
      <vt:lpstr>Alternating quantities</vt:lpstr>
      <vt:lpstr>Alternating quantities</vt:lpstr>
      <vt:lpstr>Alternating quantities</vt:lpstr>
      <vt:lpstr>Alternating quantities</vt:lpstr>
      <vt:lpstr>Generation of alternating EMF</vt:lpstr>
      <vt:lpstr>Generation of alternating EMF</vt:lpstr>
      <vt:lpstr>Three Phase system</vt:lpstr>
      <vt:lpstr>Three Phase system</vt:lpstr>
      <vt:lpstr>Three Phase system</vt:lpstr>
      <vt:lpstr>Three Phase system</vt:lpstr>
      <vt:lpstr>Three Phase system</vt:lpstr>
      <vt:lpstr>Generation of alternating EMF</vt:lpstr>
      <vt:lpstr>Generation of alternating EMF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Power</vt:lpstr>
      <vt:lpstr>Power</vt:lpstr>
      <vt:lpstr>Power</vt:lpstr>
      <vt:lpstr>Power</vt:lpstr>
      <vt:lpstr>Power</vt:lpstr>
      <vt:lpstr>Transformers</vt:lpstr>
      <vt:lpstr>Types of transformer</vt:lpstr>
      <vt:lpstr>Types of transformer</vt:lpstr>
      <vt:lpstr>Exercise</vt:lpstr>
      <vt:lpstr>Exercise</vt:lpstr>
      <vt:lpstr>Exercise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149</cp:revision>
  <dcterms:created xsi:type="dcterms:W3CDTF">2021-03-09T15:35:42Z</dcterms:created>
  <dcterms:modified xsi:type="dcterms:W3CDTF">2024-06-21T08:22:41Z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