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0"/>
  </p:handoutMasterIdLst>
  <p:sldIdLst>
    <p:sldId id="256" r:id="rId5"/>
    <p:sldId id="269" r:id="rId6"/>
    <p:sldId id="278" r:id="rId7"/>
    <p:sldId id="281" r:id="rId8"/>
    <p:sldId id="272" r:id="rId9"/>
    <p:sldId id="285" r:id="rId10"/>
    <p:sldId id="286" r:id="rId11"/>
    <p:sldId id="287" r:id="rId12"/>
    <p:sldId id="288" r:id="rId13"/>
    <p:sldId id="289" r:id="rId14"/>
    <p:sldId id="273" r:id="rId15"/>
    <p:sldId id="276" r:id="rId16"/>
    <p:sldId id="284" r:id="rId17"/>
    <p:sldId id="282" r:id="rId18"/>
    <p:sldId id="277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105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30/09/2018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cid:image008.jpg@01D3889D.06C9AE40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6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cid:image009.png@01D3889D.06C9AE40" TargetMode="External"/><Relationship Id="rId5" Type="http://schemas.openxmlformats.org/officeDocument/2006/relationships/image" Target="../media/image5.png"/><Relationship Id="rId4" Type="http://schemas.openxmlformats.org/officeDocument/2006/relationships/image" Target="cid:image002.png@01D3889D.06E52580" TargetMode="External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2780928"/>
            <a:ext cx="7992888" cy="259228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MArts</a:t>
            </a:r>
            <a:r>
              <a:rPr lang="en-GB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/BA Humanistic Counselling Practice  </a:t>
            </a:r>
            <a:br>
              <a:rPr lang="en-GB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University of Wales Trinity Saint David</a:t>
            </a:r>
            <a:br>
              <a:rPr lang="en-GB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US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 </a:t>
            </a: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132856"/>
            <a:ext cx="4217764" cy="349626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132856"/>
          </a:xfrm>
        </p:spPr>
        <p:txBody>
          <a:bodyPr>
            <a:normAutofit fontScale="90000"/>
          </a:bodyPr>
          <a:lstStyle/>
          <a:p>
            <a: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2700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en-GB" sz="2700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2700" dirty="0" smtClean="0">
                <a:solidFill>
                  <a:schemeClr val="accent1">
                    <a:lumMod val="50000"/>
                  </a:schemeClr>
                </a:solidFill>
              </a:rPr>
              <a:t>Academic Discipline: School of Social Justice and </a:t>
            </a:r>
            <a:r>
              <a:rPr lang="en-GB" sz="2700" dirty="0">
                <a:solidFill>
                  <a:schemeClr val="accent1">
                    <a:lumMod val="50000"/>
                  </a:schemeClr>
                </a:solidFill>
              </a:rPr>
              <a:t>Inclusion</a:t>
            </a:r>
            <a:br>
              <a:rPr lang="en-GB" sz="27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27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Picture 6" descr="cid:image002.png@01D3889D.06E52580"/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280" y="332656"/>
            <a:ext cx="4176464" cy="928512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http://www.uwtsd.ac.uk/media/uwtsd-website/content-assets/images/news-and-events/2015/awards-51x50.png"/>
          <p:cNvPicPr/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503" y="6354203"/>
            <a:ext cx="457328" cy="40750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http://www.uwtsd.ac.uk/media/uwtsd-website/content-assets/images/news-and-events/2015/people-and-planet-56x50.jpg"/>
          <p:cNvPicPr/>
          <p:nvPr/>
        </p:nvPicPr>
        <p:blipFill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5555" y="6354203"/>
            <a:ext cx="533400" cy="4800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711" y="5733256"/>
            <a:ext cx="1316990" cy="4813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764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916832"/>
            <a:ext cx="4217764" cy="349626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 fontScale="90000"/>
          </a:bodyPr>
          <a:lstStyle/>
          <a:p>
            <a:r>
              <a:rPr lang="en-GB" sz="3100" dirty="0" smtClean="0">
                <a:solidFill>
                  <a:schemeClr val="accent1">
                    <a:lumMod val="50000"/>
                  </a:schemeClr>
                </a:solidFill>
              </a:rPr>
              <a:t>MArts/BA Humanistic Counselling Practice</a:t>
            </a:r>
            <a:br>
              <a:rPr lang="en-GB" sz="31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Programme Director: Andrea 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Williams               </a:t>
            </a:r>
            <a:b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Telephone:  01792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482057          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Email: andrea.williams@uwtsd.ac.uk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93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Schedule for Today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9:00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Welcome Back–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Introduction to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Practicum 2, module aims, learning outcomes and assessment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Placements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10:00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Counselling Pods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Contracts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Working safely and ethically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11:00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Break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11.30 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Individual Tutorials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Skills Practice</a:t>
            </a: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15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325563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</a:rPr>
              <a:t>Practicum 2 ECHC5005</a:t>
            </a:r>
            <a:br>
              <a:rPr lang="en-GB" sz="40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200" b="1" dirty="0" smtClean="0">
                <a:solidFill>
                  <a:schemeClr val="accent1">
                    <a:lumMod val="50000"/>
                  </a:schemeClr>
                </a:solidFill>
              </a:rPr>
              <a:t>Module Leader: Andrea Williams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000" dirty="0">
                <a:solidFill>
                  <a:schemeClr val="accent1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 </a:t>
            </a: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3"/>
            <a:ext cx="8229600" cy="3744417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Builds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on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skills, learning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and experience at level 4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Continues to Integrate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Theory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with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Practice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and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Personal Development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Emphasise on the clinical practice placement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Developing the Reflexive Practitioner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2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45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Aims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20480"/>
          </a:xfrm>
        </p:spPr>
        <p:txBody>
          <a:bodyPr>
            <a:normAutofit fontScale="70000" lnSpcReduction="20000"/>
          </a:bodyPr>
          <a:lstStyle/>
          <a:p>
            <a:pPr lvl="0">
              <a:buFont typeface="Wingdings" panose="05000000000000000000" pitchFamily="2" charset="2"/>
              <a:buChar char="v"/>
            </a:pPr>
            <a:r>
              <a:rPr lang="en-US" sz="3400" dirty="0">
                <a:solidFill>
                  <a:schemeClr val="accent1">
                    <a:lumMod val="50000"/>
                  </a:schemeClr>
                </a:solidFill>
              </a:rPr>
              <a:t>To explore issues around maintaining appropriate relationships with other professionals and stakeholders.</a:t>
            </a:r>
            <a:endParaRPr lang="en-GB" sz="3400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sz="3400" dirty="0">
                <a:solidFill>
                  <a:schemeClr val="accent1">
                    <a:lumMod val="50000"/>
                  </a:schemeClr>
                </a:solidFill>
              </a:rPr>
              <a:t>To develop the ability to monitor self within the counselling process.</a:t>
            </a:r>
            <a:endParaRPr lang="en-GB" sz="3400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sz="3400" dirty="0">
                <a:solidFill>
                  <a:schemeClr val="accent1">
                    <a:lumMod val="50000"/>
                  </a:schemeClr>
                </a:solidFill>
              </a:rPr>
              <a:t>To become more aware of the thinking processes behind the choice of particular counselling interventions.</a:t>
            </a:r>
            <a:endParaRPr lang="en-GB" sz="3400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sz="3400" dirty="0">
                <a:solidFill>
                  <a:schemeClr val="accent1">
                    <a:lumMod val="50000"/>
                  </a:schemeClr>
                </a:solidFill>
              </a:rPr>
              <a:t>To articulate a clear model of counselling supervision based on an accurate understanding of theory and apply methods to gain support.</a:t>
            </a:r>
            <a:endParaRPr lang="en-GB" sz="3400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sz="3400" dirty="0">
                <a:solidFill>
                  <a:schemeClr val="accent1">
                    <a:lumMod val="50000"/>
                  </a:schemeClr>
                </a:solidFill>
              </a:rPr>
              <a:t>To explore and appraise various ethical and practice issues within an agency. </a:t>
            </a:r>
            <a:endParaRPr lang="en-GB" sz="3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410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Module Learning Outcomes: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8164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</a:rPr>
              <a:t>Upon the successful completion of this module, the student should be able to demonstrate the ability to:</a:t>
            </a: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Critically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reflect on counselling work by evaluating own client 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work.</a:t>
            </a: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Apply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appropriate counselling theory, and evidence a growing awareness of diversity issues and ethical considerations.</a:t>
            </a: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Manage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relationships appropriately with clients, other professionals and stakeholders;</a:t>
            </a: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Make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appropriate use of supervision, and other support offered in placement and appraise own needs for ongoing support.</a:t>
            </a: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Evidence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continued ability to meet assessment of readiness to practice criteria and address any issues identified by supervisor.</a:t>
            </a:r>
          </a:p>
          <a:p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062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Content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20000"/>
          </a:bodyPr>
          <a:lstStyle/>
          <a:p>
            <a:pPr marL="0" indent="0" hangingPunct="0">
              <a:buNone/>
            </a:pPr>
            <a:endParaRPr lang="en-GB" b="1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Clinical practice,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working within an organization, relating to professionals and applying agency policy.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Self-care and use of supervision.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Developing as reflective practitioners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Embedded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ounselling Practice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Ethical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decision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making and risk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assessment</a:t>
            </a:r>
          </a:p>
          <a:p>
            <a:pPr lvl="0">
              <a:buFont typeface="Wingdings" panose="05000000000000000000" pitchFamily="2" charset="2"/>
              <a:buChar char="v"/>
            </a:pP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Working at relational depth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101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Structure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694632"/>
              </p:ext>
            </p:extLst>
          </p:nvPr>
        </p:nvGraphicFramePr>
        <p:xfrm>
          <a:off x="683568" y="1268759"/>
          <a:ext cx="8003232" cy="44165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63723">
                  <a:extLst>
                    <a:ext uri="{9D8B030D-6E8A-4147-A177-3AD203B41FA5}">
                      <a16:colId xmlns:a16="http://schemas.microsoft.com/office/drawing/2014/main" val="1148730047"/>
                    </a:ext>
                  </a:extLst>
                </a:gridCol>
                <a:gridCol w="1298979">
                  <a:extLst>
                    <a:ext uri="{9D8B030D-6E8A-4147-A177-3AD203B41FA5}">
                      <a16:colId xmlns:a16="http://schemas.microsoft.com/office/drawing/2014/main" val="1786507556"/>
                    </a:ext>
                  </a:extLst>
                </a:gridCol>
                <a:gridCol w="4040530">
                  <a:extLst>
                    <a:ext uri="{9D8B030D-6E8A-4147-A177-3AD203B41FA5}">
                      <a16:colId xmlns:a16="http://schemas.microsoft.com/office/drawing/2014/main" val="2150791195"/>
                    </a:ext>
                  </a:extLst>
                </a:gridCol>
              </a:tblGrid>
              <a:tr h="947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Allocation</a:t>
                      </a:r>
                      <a:r>
                        <a:rPr lang="en-US" sz="2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of Teaching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Hours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Percentage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51169833"/>
                  </a:ext>
                </a:extLst>
              </a:tr>
              <a:tr h="947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</a:rPr>
                        <a:t>Scheduled learning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</a:rPr>
                        <a:t>100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</a:rPr>
                        <a:t>25%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7641314"/>
                  </a:ext>
                </a:extLst>
              </a:tr>
              <a:tr h="947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Independent learning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200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</a:rPr>
                        <a:t>50%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0274147"/>
                  </a:ext>
                </a:extLst>
              </a:tr>
              <a:tr h="947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Placement learning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100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</a:rPr>
                        <a:t>25%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32189781"/>
                  </a:ext>
                </a:extLst>
              </a:tr>
              <a:tr h="458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TOTAL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>
                          <a:effectLst/>
                        </a:rPr>
                        <a:t>400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</a:rPr>
                        <a:t>100%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31861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6006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Assessment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7274032"/>
              </p:ext>
            </p:extLst>
          </p:nvPr>
        </p:nvGraphicFramePr>
        <p:xfrm>
          <a:off x="323528" y="1844824"/>
          <a:ext cx="8784976" cy="363474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550235">
                  <a:extLst>
                    <a:ext uri="{9D8B030D-6E8A-4147-A177-3AD203B41FA5}">
                      <a16:colId xmlns:a16="http://schemas.microsoft.com/office/drawing/2014/main" val="3635683113"/>
                    </a:ext>
                  </a:extLst>
                </a:gridCol>
                <a:gridCol w="1490864">
                  <a:extLst>
                    <a:ext uri="{9D8B030D-6E8A-4147-A177-3AD203B41FA5}">
                      <a16:colId xmlns:a16="http://schemas.microsoft.com/office/drawing/2014/main" val="3601234793"/>
                    </a:ext>
                  </a:extLst>
                </a:gridCol>
                <a:gridCol w="883962">
                  <a:extLst>
                    <a:ext uri="{9D8B030D-6E8A-4147-A177-3AD203B41FA5}">
                      <a16:colId xmlns:a16="http://schemas.microsoft.com/office/drawing/2014/main" val="3857112997"/>
                    </a:ext>
                  </a:extLst>
                </a:gridCol>
                <a:gridCol w="1063961">
                  <a:extLst>
                    <a:ext uri="{9D8B030D-6E8A-4147-A177-3AD203B41FA5}">
                      <a16:colId xmlns:a16="http://schemas.microsoft.com/office/drawing/2014/main" val="255193735"/>
                    </a:ext>
                  </a:extLst>
                </a:gridCol>
                <a:gridCol w="3795954">
                  <a:extLst>
                    <a:ext uri="{9D8B030D-6E8A-4147-A177-3AD203B41FA5}">
                      <a16:colId xmlns:a16="http://schemas.microsoft.com/office/drawing/2014/main" val="1843769292"/>
                    </a:ext>
                  </a:extLst>
                </a:gridCol>
              </a:tblGrid>
              <a:tr h="559995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effectLst/>
                        </a:rPr>
                        <a:t>Module Code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effectLst/>
                        </a:rPr>
                        <a:t>Module Title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effectLst/>
                        </a:rPr>
                        <a:t>Level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>
                          <a:effectLst/>
                        </a:rPr>
                        <a:t>Credits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>
                          <a:effectLst/>
                        </a:rPr>
                        <a:t>Assessment Details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83544053"/>
                  </a:ext>
                </a:extLst>
              </a:tr>
              <a:tr h="2636292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>
                          <a:effectLst/>
                        </a:rPr>
                        <a:t>ECHC5005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>
                          <a:effectLst/>
                        </a:rPr>
                        <a:t>Practicum 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effectLst/>
                        </a:rPr>
                        <a:t>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effectLst/>
                        </a:rPr>
                        <a:t>40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Assessment Component 1 – 50%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Assessment Task: </a:t>
                      </a:r>
                      <a:r>
                        <a:rPr lang="en-GB" sz="1800" dirty="0">
                          <a:effectLst/>
                        </a:rPr>
                        <a:t>Case study (4000 words</a:t>
                      </a:r>
                      <a:r>
                        <a:rPr lang="en-GB" sz="1800" dirty="0" smtClean="0">
                          <a:effectLst/>
                        </a:rPr>
                        <a:t>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Assessment Component 2 – 50%</a:t>
                      </a:r>
                      <a:endParaRPr lang="en-GB" sz="1800" dirty="0">
                        <a:effectLst/>
                      </a:endParaRP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1800" dirty="0" smtClean="0">
                          <a:effectLst/>
                        </a:rPr>
                        <a:t>Assessment</a:t>
                      </a:r>
                      <a:r>
                        <a:rPr lang="en-GB" sz="1800" baseline="0" dirty="0" smtClean="0">
                          <a:effectLst/>
                        </a:rPr>
                        <a:t> Task: </a:t>
                      </a:r>
                      <a:r>
                        <a:rPr lang="en-GB" sz="1800" dirty="0" smtClean="0">
                          <a:effectLst/>
                        </a:rPr>
                        <a:t>Portfolio of Practice </a:t>
                      </a: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1800" dirty="0" smtClean="0">
                          <a:effectLst/>
                        </a:rPr>
                        <a:t>(3 elements)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80948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7303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program has been written in alignment with BACP recommendations and embraces its ethical framework for professional practice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Student membership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Minimum 400 hours classroom based tuition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100% Attendance expected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Supervised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counselling placement Year 2 &amp; 3 (minimum 100 hours)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Personal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Therapy (minimum 25 hours)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Eligible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to apply for BACP Individual Membership and Accreditation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83370"/>
            <a:ext cx="3168352" cy="10441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48965"/>
            <a:ext cx="3347013" cy="92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96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All Students require an enhanced DBS Certificate and registration with Update Service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*Public Indemnity Insurance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*Supervision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744" y="463217"/>
            <a:ext cx="3140460" cy="1136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74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Marts/BA Humanistic Counselling Practice</a:t>
            </a:r>
            <a:b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Academic Year 2018-19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Semester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1:  24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September 2018 – 25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January 2019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Teaching Commences: 1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October 2018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Reading Week:  29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October 2018 – 2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nd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November 2018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Christmas:17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December 2018 – 5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January 2019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Semester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2:  28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January 2019 – 12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July 2019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Reading Week: 25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February – 1st March 2019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Easter: 8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April – 26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April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2019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Bank holidays; 6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and 26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May 2019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Exam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Boards: 3rd-20th June 2019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59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Student Regulations, Policies and Protocol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Student Email</a:t>
            </a:r>
          </a:p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Social Media</a:t>
            </a:r>
          </a:p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Personal Details / Change of Circumstances</a:t>
            </a:r>
          </a:p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Assessment Submission</a:t>
            </a:r>
          </a:p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Extenuating Circumstances</a:t>
            </a:r>
          </a:p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Unfair Practice</a:t>
            </a:r>
          </a:p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Attendance</a:t>
            </a:r>
          </a:p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Fitness to Practice</a:t>
            </a:r>
          </a:p>
        </p:txBody>
      </p:sp>
    </p:spTree>
    <p:extLst>
      <p:ext uri="{BB962C8B-B14F-4D97-AF65-F5344CB8AC3E}">
        <p14:creationId xmlns:p14="http://schemas.microsoft.com/office/powerpoint/2010/main" val="3731827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62601" y="1808678"/>
            <a:ext cx="4218798" cy="349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42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614</TotalTime>
  <Words>547</Words>
  <Application>Microsoft Office PowerPoint</Application>
  <PresentationFormat>On-screen Show (4:3)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MArts/BA Humanistic Counselling Practice    University of Wales Trinity Saint David   </vt:lpstr>
      <vt:lpstr>    Academic Discipline: School of Social Justice and Inclusion </vt:lpstr>
      <vt:lpstr>MArts/BA Humanistic Counselling Practice Programme Director: Andrea Williams                Telephone:  01792 482057           Email: andrea.williams@uwtsd.ac.uk  </vt:lpstr>
      <vt:lpstr>Schedule for Today</vt:lpstr>
      <vt:lpstr>Practicum 2 ECHC5005 Module Leader: Andrea Williams  </vt:lpstr>
      <vt:lpstr>Module Aims</vt:lpstr>
      <vt:lpstr>Module Learning Outcomes:</vt:lpstr>
      <vt:lpstr>Module Content</vt:lpstr>
      <vt:lpstr>Module Structure</vt:lpstr>
      <vt:lpstr>Module Assessment</vt:lpstr>
      <vt:lpstr>PowerPoint Presentation</vt:lpstr>
      <vt:lpstr>PowerPoint Presentation</vt:lpstr>
      <vt:lpstr>Marts/BA Humanistic Counselling Practice Academic Year 2018-19</vt:lpstr>
      <vt:lpstr>Student Regulations, Policies and Protocol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Andrea Williams</cp:lastModifiedBy>
  <cp:revision>38</cp:revision>
  <dcterms:created xsi:type="dcterms:W3CDTF">2015-04-14T15:21:28Z</dcterms:created>
  <dcterms:modified xsi:type="dcterms:W3CDTF">2018-09-30T21:04:29Z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