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325" r:id="rId3"/>
    <p:sldId id="334" r:id="rId4"/>
    <p:sldId id="333" r:id="rId5"/>
    <p:sldId id="286" r:id="rId6"/>
    <p:sldId id="297" r:id="rId7"/>
    <p:sldId id="316" r:id="rId8"/>
    <p:sldId id="329" r:id="rId9"/>
    <p:sldId id="302" r:id="rId10"/>
    <p:sldId id="275" r:id="rId11"/>
    <p:sldId id="287" r:id="rId12"/>
    <p:sldId id="330" r:id="rId13"/>
    <p:sldId id="331" r:id="rId14"/>
    <p:sldId id="326" r:id="rId15"/>
    <p:sldId id="332" r:id="rId16"/>
    <p:sldId id="288" r:id="rId17"/>
    <p:sldId id="289" r:id="rId18"/>
    <p:sldId id="291" r:id="rId19"/>
    <p:sldId id="277" r:id="rId20"/>
    <p:sldId id="279" r:id="rId21"/>
    <p:sldId id="293" r:id="rId22"/>
    <p:sldId id="257" r:id="rId23"/>
    <p:sldId id="258" r:id="rId24"/>
    <p:sldId id="259" r:id="rId25"/>
    <p:sldId id="335" r:id="rId26"/>
    <p:sldId id="260" r:id="rId27"/>
    <p:sldId id="261" r:id="rId28"/>
    <p:sldId id="268" r:id="rId29"/>
    <p:sldId id="262" r:id="rId30"/>
    <p:sldId id="328" r:id="rId31"/>
    <p:sldId id="263" r:id="rId32"/>
    <p:sldId id="270" r:id="rId33"/>
    <p:sldId id="264" r:id="rId34"/>
    <p:sldId id="290"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721" autoAdjust="0"/>
    <p:restoredTop sz="94660"/>
  </p:normalViewPr>
  <p:slideViewPr>
    <p:cSldViewPr>
      <p:cViewPr varScale="1">
        <p:scale>
          <a:sx n="84" d="100"/>
          <a:sy n="84" d="100"/>
        </p:scale>
        <p:origin x="1099" y="8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13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EBA7A-4C82-4548-8220-7A691B6EC265}" type="datetimeFigureOut">
              <a:rPr lang="en-GB" smtClean="0"/>
              <a:t>22/11/2019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703C38-C9B5-42D3-A66F-B6BB55C82199}" type="slidenum">
              <a:rPr lang="en-GB" smtClean="0"/>
              <a:t>‹#›</a:t>
            </a:fld>
            <a:endParaRPr lang="en-GB"/>
          </a:p>
        </p:txBody>
      </p:sp>
    </p:spTree>
    <p:extLst>
      <p:ext uri="{BB962C8B-B14F-4D97-AF65-F5344CB8AC3E}">
        <p14:creationId xmlns:p14="http://schemas.microsoft.com/office/powerpoint/2010/main" val="1795945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703C38-C9B5-42D3-A66F-B6BB55C82199}" type="slidenum">
              <a:rPr lang="en-GB" smtClean="0"/>
              <a:t>1</a:t>
            </a:fld>
            <a:endParaRPr lang="en-GB"/>
          </a:p>
        </p:txBody>
      </p:sp>
    </p:spTree>
    <p:extLst>
      <p:ext uri="{BB962C8B-B14F-4D97-AF65-F5344CB8AC3E}">
        <p14:creationId xmlns:p14="http://schemas.microsoft.com/office/powerpoint/2010/main" val="3707465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F30C70-8057-4CF8-8008-137D8E13478B}"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1728289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10514A-080C-4170-8672-645CC08B7F52}"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611529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E0ABEE-A150-441B-A1EE-C5A50B0E40ED}"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1376334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9ADC96-B52D-46AA-9335-72549C18EA13}" type="datetime1">
              <a:rPr lang="en-GB" smtClean="0"/>
              <a:t>22/11/2019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202315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DAA0FC-9542-40AC-96C2-68094C8C570A}" type="datetime1">
              <a:rPr lang="en-GB" smtClean="0"/>
              <a:t>22/11/2019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590834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AF2E9-051D-44B7-9BE3-C1D8A0A2B896}" type="datetime1">
              <a:rPr lang="en-GB" smtClean="0"/>
              <a:t>22/11/2019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3285175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1D16F9-0FA0-4AEA-9AEA-D4C359F5E2D2}" type="datetime1">
              <a:rPr lang="en-GB" smtClean="0"/>
              <a:t>22/11/2019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1042925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BEB2909-7DA5-4FA9-932D-52C142350961}" type="datetime1">
              <a:rPr lang="en-GB" smtClean="0"/>
              <a:t>22/11/2019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946201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DD3EA5D-F58A-4C82-8ED1-D29B43D15A6F}" type="datetime1">
              <a:rPr lang="en-GB" smtClean="0"/>
              <a:t>22/11/2019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3040604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239D5B-746B-416E-BC94-21CD24AD8912}"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666869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A598A66-B1FD-4011-870B-8D9212C2BE2F}"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45726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BE6E62-086C-4AB3-BCBF-7341C5784C34}"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2142002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71B75B-1A44-4B25-9A0F-6D145BEC8CEF}"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71268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BA44FC-D2AF-4514-BCC0-BE8357E7AD06}"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149277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743D62-268C-4708-9C6A-78780980BEB1}"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2035271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1E503-D2A0-403D-A09A-AF079AECFC77}" type="datetime1">
              <a:rPr lang="en-GB" smtClean="0"/>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3386780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F22A133-8821-45C5-AA00-BCB3304604A3}" type="datetime1">
              <a:rPr lang="en-GB" smtClean="0"/>
              <a:t>22/11/2019</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2255F4C3-3C07-4D86-93CE-546B61A1C029}" type="slidenum">
              <a:rPr lang="en-GB" smtClean="0"/>
              <a:t>‹#›</a:t>
            </a:fld>
            <a:endParaRPr lang="en-GB"/>
          </a:p>
        </p:txBody>
      </p:sp>
    </p:spTree>
    <p:extLst>
      <p:ext uri="{BB962C8B-B14F-4D97-AF65-F5344CB8AC3E}">
        <p14:creationId xmlns:p14="http://schemas.microsoft.com/office/powerpoint/2010/main" val="35791753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ov.uk/government/news/spending-round-2019-what-you-need-to-know"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video" Target="https://www.youtube.com/embed/ocuH0vnph4E" TargetMode="External"/><Relationship Id="rId4" Type="http://schemas.openxmlformats.org/officeDocument/2006/relationships/hyperlink" Target="https://www.gov.uk/government/news/what-is-the-budget"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D456C91-E87C-4ED7-B048-DFC84600E7F9}"/>
              </a:ext>
            </a:extLst>
          </p:cNvPr>
          <p:cNvPicPr>
            <a:picLocks noChangeAspect="1"/>
          </p:cNvPicPr>
          <p:nvPr/>
        </p:nvPicPr>
        <p:blipFill>
          <a:blip r:embed="rId3"/>
          <a:stretch>
            <a:fillRect/>
          </a:stretch>
        </p:blipFill>
        <p:spPr>
          <a:xfrm>
            <a:off x="0" y="857250"/>
            <a:ext cx="9144000" cy="5143500"/>
          </a:xfrm>
          <a:prstGeom prst="rect">
            <a:avLst/>
          </a:prstGeom>
        </p:spPr>
      </p:pic>
      <p:sp>
        <p:nvSpPr>
          <p:cNvPr id="2" name="Title 1"/>
          <p:cNvSpPr>
            <a:spLocks noGrp="1"/>
          </p:cNvSpPr>
          <p:nvPr>
            <p:ph type="ctrTitle"/>
          </p:nvPr>
        </p:nvSpPr>
        <p:spPr>
          <a:xfrm>
            <a:off x="0" y="5013176"/>
            <a:ext cx="9144000" cy="987574"/>
          </a:xfrm>
          <a:solidFill>
            <a:schemeClr val="tx1"/>
          </a:solidFill>
        </p:spPr>
        <p:txBody>
          <a:bodyPr/>
          <a:lstStyle/>
          <a:p>
            <a:pPr algn="ctr"/>
            <a:r>
              <a:rPr lang="en-GB" dirty="0">
                <a:solidFill>
                  <a:schemeClr val="bg1"/>
                </a:solidFill>
              </a:rPr>
              <a:t>The Budget and Parliament</a:t>
            </a:r>
          </a:p>
        </p:txBody>
      </p:sp>
      <p:sp>
        <p:nvSpPr>
          <p:cNvPr id="4" name="Slide Number Placeholder 3"/>
          <p:cNvSpPr>
            <a:spLocks noGrp="1"/>
          </p:cNvSpPr>
          <p:nvPr>
            <p:ph type="sldNum" sz="quarter" idx="12"/>
          </p:nvPr>
        </p:nvSpPr>
        <p:spPr/>
        <p:txBody>
          <a:bodyPr/>
          <a:lstStyle/>
          <a:p>
            <a:fld id="{2255F4C3-3C07-4D86-93CE-546B61A1C029}" type="slidenum">
              <a:rPr lang="en-GB" smtClean="0"/>
              <a:t>1</a:t>
            </a:fld>
            <a:endParaRPr lang="en-GB"/>
          </a:p>
        </p:txBody>
      </p:sp>
    </p:spTree>
    <p:extLst>
      <p:ext uri="{BB962C8B-B14F-4D97-AF65-F5344CB8AC3E}">
        <p14:creationId xmlns:p14="http://schemas.microsoft.com/office/powerpoint/2010/main" val="2864821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A4314D-E3BC-4C91-B2B5-4D6171235977}"/>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xmlns="" id="{53AE185B-FEAE-4567-9BC4-902B21E28DC6}"/>
              </a:ext>
            </a:extLst>
          </p:cNvPr>
          <p:cNvSpPr>
            <a:spLocks noGrp="1"/>
          </p:cNvSpPr>
          <p:nvPr>
            <p:ph idx="1"/>
          </p:nvPr>
        </p:nvSpPr>
        <p:spPr/>
        <p:txBody>
          <a:bodyPr/>
          <a:lstStyle/>
          <a:p>
            <a:r>
              <a:rPr lang="en-GB" sz="2800" dirty="0"/>
              <a:t>The Budget and devolved nations</a:t>
            </a:r>
          </a:p>
          <a:p>
            <a:r>
              <a:rPr lang="en-GB" sz="2800" dirty="0"/>
              <a:t>The Barnett Formula</a:t>
            </a:r>
          </a:p>
          <a:p>
            <a:r>
              <a:rPr lang="en-GB" sz="2800" dirty="0"/>
              <a:t>Spending reviews and plans</a:t>
            </a:r>
          </a:p>
          <a:p>
            <a:r>
              <a:rPr lang="en-GB" sz="2800" dirty="0"/>
              <a:t>Public Service Agreements</a:t>
            </a:r>
          </a:p>
          <a:p>
            <a:r>
              <a:rPr lang="en-GB" sz="2800" dirty="0"/>
              <a:t>Budget process and Parliament</a:t>
            </a:r>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a:t>
            </a:fld>
            <a:endParaRPr lang="en-GB"/>
          </a:p>
        </p:txBody>
      </p:sp>
    </p:spTree>
    <p:extLst>
      <p:ext uri="{BB962C8B-B14F-4D97-AF65-F5344CB8AC3E}">
        <p14:creationId xmlns:p14="http://schemas.microsoft.com/office/powerpoint/2010/main" val="415361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9524DC0E-DB4C-40CA-B818-0C1758D346F6}"/>
              </a:ext>
            </a:extLst>
          </p:cNvPr>
          <p:cNvSpPr>
            <a:spLocks noGrp="1"/>
          </p:cNvSpPr>
          <p:nvPr>
            <p:ph type="sldNum" sz="quarter" idx="12"/>
          </p:nvPr>
        </p:nvSpPr>
        <p:spPr/>
        <p:txBody>
          <a:bodyPr/>
          <a:lstStyle/>
          <a:p>
            <a:fld id="{2255F4C3-3C07-4D86-93CE-546B61A1C029}" type="slidenum">
              <a:rPr lang="en-GB" smtClean="0"/>
              <a:t>3</a:t>
            </a:fld>
            <a:endParaRPr lang="en-GB"/>
          </a:p>
        </p:txBody>
      </p:sp>
      <p:pic>
        <p:nvPicPr>
          <p:cNvPr id="5" name="Picture 4">
            <a:extLst>
              <a:ext uri="{FF2B5EF4-FFF2-40B4-BE49-F238E27FC236}">
                <a16:creationId xmlns:a16="http://schemas.microsoft.com/office/drawing/2014/main" xmlns="" id="{79823BB8-2761-4D97-BD3E-C0FB849A7186}"/>
              </a:ext>
            </a:extLst>
          </p:cNvPr>
          <p:cNvPicPr>
            <a:picLocks noChangeAspect="1"/>
          </p:cNvPicPr>
          <p:nvPr/>
        </p:nvPicPr>
        <p:blipFill>
          <a:blip r:embed="rId2"/>
          <a:stretch>
            <a:fillRect/>
          </a:stretch>
        </p:blipFill>
        <p:spPr>
          <a:xfrm>
            <a:off x="251520" y="0"/>
            <a:ext cx="8382000" cy="4267200"/>
          </a:xfrm>
          <a:prstGeom prst="rect">
            <a:avLst/>
          </a:prstGeom>
        </p:spPr>
      </p:pic>
      <p:pic>
        <p:nvPicPr>
          <p:cNvPr id="6" name="Picture 5">
            <a:extLst>
              <a:ext uri="{FF2B5EF4-FFF2-40B4-BE49-F238E27FC236}">
                <a16:creationId xmlns:a16="http://schemas.microsoft.com/office/drawing/2014/main" xmlns="" id="{D7E4ED27-D041-4E16-98E9-47A4195D7144}"/>
              </a:ext>
            </a:extLst>
          </p:cNvPr>
          <p:cNvPicPr>
            <a:picLocks noChangeAspect="1"/>
          </p:cNvPicPr>
          <p:nvPr/>
        </p:nvPicPr>
        <p:blipFill>
          <a:blip r:embed="rId3"/>
          <a:stretch>
            <a:fillRect/>
          </a:stretch>
        </p:blipFill>
        <p:spPr>
          <a:xfrm>
            <a:off x="0" y="2130355"/>
            <a:ext cx="9144000" cy="4709042"/>
          </a:xfrm>
          <a:prstGeom prst="rect">
            <a:avLst/>
          </a:prstGeom>
        </p:spPr>
      </p:pic>
      <p:pic>
        <p:nvPicPr>
          <p:cNvPr id="7" name="Picture 6">
            <a:extLst>
              <a:ext uri="{FF2B5EF4-FFF2-40B4-BE49-F238E27FC236}">
                <a16:creationId xmlns:a16="http://schemas.microsoft.com/office/drawing/2014/main" xmlns="" id="{3D7B01E1-801E-4657-8798-672546928E89}"/>
              </a:ext>
            </a:extLst>
          </p:cNvPr>
          <p:cNvPicPr>
            <a:picLocks noChangeAspect="1"/>
          </p:cNvPicPr>
          <p:nvPr/>
        </p:nvPicPr>
        <p:blipFill>
          <a:blip r:embed="rId4"/>
          <a:stretch>
            <a:fillRect/>
          </a:stretch>
        </p:blipFill>
        <p:spPr>
          <a:xfrm>
            <a:off x="10345" y="0"/>
            <a:ext cx="8623175" cy="4828108"/>
          </a:xfrm>
          <a:prstGeom prst="rect">
            <a:avLst/>
          </a:prstGeom>
        </p:spPr>
      </p:pic>
      <p:pic>
        <p:nvPicPr>
          <p:cNvPr id="8" name="Picture 7">
            <a:extLst>
              <a:ext uri="{FF2B5EF4-FFF2-40B4-BE49-F238E27FC236}">
                <a16:creationId xmlns:a16="http://schemas.microsoft.com/office/drawing/2014/main" xmlns="" id="{1E3C7589-CA32-425D-8FE9-EFC29FE76960}"/>
              </a:ext>
            </a:extLst>
          </p:cNvPr>
          <p:cNvPicPr>
            <a:picLocks noChangeAspect="1"/>
          </p:cNvPicPr>
          <p:nvPr/>
        </p:nvPicPr>
        <p:blipFill>
          <a:blip r:embed="rId5"/>
          <a:stretch>
            <a:fillRect/>
          </a:stretch>
        </p:blipFill>
        <p:spPr>
          <a:xfrm>
            <a:off x="-10843" y="0"/>
            <a:ext cx="9113912" cy="4709042"/>
          </a:xfrm>
          <a:prstGeom prst="rect">
            <a:avLst/>
          </a:prstGeom>
        </p:spPr>
      </p:pic>
    </p:spTree>
    <p:extLst>
      <p:ext uri="{BB962C8B-B14F-4D97-AF65-F5344CB8AC3E}">
        <p14:creationId xmlns:p14="http://schemas.microsoft.com/office/powerpoint/2010/main" val="245488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DEC4F4-8509-464F-BEED-5C9FD82363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F01A5C68-7910-47B1-AB0A-86454F7DDC72}"/>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xmlns="" id="{80E46E17-53E4-4F6C-A6F9-7C7E171E3FF3}"/>
              </a:ext>
            </a:extLst>
          </p:cNvPr>
          <p:cNvSpPr>
            <a:spLocks noGrp="1"/>
          </p:cNvSpPr>
          <p:nvPr>
            <p:ph type="sldNum" sz="quarter" idx="12"/>
          </p:nvPr>
        </p:nvSpPr>
        <p:spPr/>
        <p:txBody>
          <a:bodyPr/>
          <a:lstStyle/>
          <a:p>
            <a:fld id="{2255F4C3-3C07-4D86-93CE-546B61A1C029}" type="slidenum">
              <a:rPr lang="en-GB" smtClean="0"/>
              <a:t>4</a:t>
            </a:fld>
            <a:endParaRPr lang="en-GB"/>
          </a:p>
        </p:txBody>
      </p:sp>
      <p:pic>
        <p:nvPicPr>
          <p:cNvPr id="5" name="Picture 4">
            <a:extLst>
              <a:ext uri="{FF2B5EF4-FFF2-40B4-BE49-F238E27FC236}">
                <a16:creationId xmlns:a16="http://schemas.microsoft.com/office/drawing/2014/main" xmlns="" id="{DF70D1A6-B264-41AF-9397-2601C0C57532}"/>
              </a:ext>
            </a:extLst>
          </p:cNvPr>
          <p:cNvPicPr>
            <a:picLocks noChangeAspect="1"/>
          </p:cNvPicPr>
          <p:nvPr/>
        </p:nvPicPr>
        <p:blipFill>
          <a:blip r:embed="rId2"/>
          <a:stretch>
            <a:fillRect/>
          </a:stretch>
        </p:blipFill>
        <p:spPr>
          <a:xfrm>
            <a:off x="265454" y="0"/>
            <a:ext cx="8613091" cy="6858000"/>
          </a:xfrm>
          <a:prstGeom prst="rect">
            <a:avLst/>
          </a:prstGeom>
        </p:spPr>
      </p:pic>
      <p:sp>
        <p:nvSpPr>
          <p:cNvPr id="6" name="TextBox 5">
            <a:extLst>
              <a:ext uri="{FF2B5EF4-FFF2-40B4-BE49-F238E27FC236}">
                <a16:creationId xmlns:a16="http://schemas.microsoft.com/office/drawing/2014/main" xmlns="" id="{FF4BCC3C-42A9-4E12-BA80-23A8D430E1E4}"/>
              </a:ext>
            </a:extLst>
          </p:cNvPr>
          <p:cNvSpPr txBox="1"/>
          <p:nvPr/>
        </p:nvSpPr>
        <p:spPr>
          <a:xfrm>
            <a:off x="6700995" y="4796"/>
            <a:ext cx="2160240" cy="6247864"/>
          </a:xfrm>
          <a:prstGeom prst="rect">
            <a:avLst/>
          </a:prstGeom>
          <a:solidFill>
            <a:schemeClr val="bg1"/>
          </a:solidFill>
        </p:spPr>
        <p:txBody>
          <a:bodyPr wrap="square" rtlCol="0">
            <a:spAutoFit/>
          </a:bodyPr>
          <a:lstStyle/>
          <a:p>
            <a:endParaRPr lang="en-GB" sz="4000" dirty="0"/>
          </a:p>
          <a:p>
            <a:endParaRPr lang="en-GB" sz="4000" dirty="0"/>
          </a:p>
          <a:p>
            <a:r>
              <a:rPr lang="en-GB" sz="4000" dirty="0"/>
              <a:t>650 MPs</a:t>
            </a:r>
          </a:p>
          <a:p>
            <a:endParaRPr lang="en-GB" sz="4000" dirty="0"/>
          </a:p>
          <a:p>
            <a:r>
              <a:rPr lang="en-GB" sz="4000" dirty="0"/>
              <a:t>All change on 12</a:t>
            </a:r>
            <a:r>
              <a:rPr lang="en-GB" sz="4000" baseline="30000" dirty="0"/>
              <a:t>th</a:t>
            </a:r>
            <a:r>
              <a:rPr lang="en-GB" sz="4000" dirty="0"/>
              <a:t> Dec 2019</a:t>
            </a:r>
          </a:p>
          <a:p>
            <a:endParaRPr lang="en-GB" sz="4000" dirty="0"/>
          </a:p>
          <a:p>
            <a:endParaRPr lang="en-GB" sz="4000" dirty="0"/>
          </a:p>
        </p:txBody>
      </p:sp>
    </p:spTree>
    <p:extLst>
      <p:ext uri="{BB962C8B-B14F-4D97-AF65-F5344CB8AC3E}">
        <p14:creationId xmlns:p14="http://schemas.microsoft.com/office/powerpoint/2010/main" val="88105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33BB909A-8895-40D9-A6D3-9D0179BB402D}"/>
              </a:ext>
            </a:extLst>
          </p:cNvPr>
          <p:cNvPicPr>
            <a:picLocks noChangeAspect="1"/>
          </p:cNvPicPr>
          <p:nvPr/>
        </p:nvPicPr>
        <p:blipFill>
          <a:blip r:embed="rId2"/>
          <a:stretch>
            <a:fillRect/>
          </a:stretch>
        </p:blipFill>
        <p:spPr>
          <a:xfrm>
            <a:off x="2123728" y="247396"/>
            <a:ext cx="3672408" cy="4055200"/>
          </a:xfrm>
          <a:prstGeom prst="rect">
            <a:avLst/>
          </a:prstGeom>
        </p:spPr>
      </p:pic>
      <p:sp>
        <p:nvSpPr>
          <p:cNvPr id="2" name="Oval 1">
            <a:extLst>
              <a:ext uri="{FF2B5EF4-FFF2-40B4-BE49-F238E27FC236}">
                <a16:creationId xmlns:a16="http://schemas.microsoft.com/office/drawing/2014/main" xmlns="" id="{353B77F8-3A95-4C51-9391-FF8CC27F3E58}"/>
              </a:ext>
            </a:extLst>
          </p:cNvPr>
          <p:cNvSpPr/>
          <p:nvPr/>
        </p:nvSpPr>
        <p:spPr>
          <a:xfrm>
            <a:off x="323528" y="247396"/>
            <a:ext cx="194421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UK spending review</a:t>
            </a:r>
          </a:p>
        </p:txBody>
      </p:sp>
      <p:sp>
        <p:nvSpPr>
          <p:cNvPr id="4" name="Oval 3">
            <a:extLst>
              <a:ext uri="{FF2B5EF4-FFF2-40B4-BE49-F238E27FC236}">
                <a16:creationId xmlns:a16="http://schemas.microsoft.com/office/drawing/2014/main" xmlns="" id="{9F3EA00C-2E0F-42D3-926B-597451308642}"/>
              </a:ext>
            </a:extLst>
          </p:cNvPr>
          <p:cNvSpPr/>
          <p:nvPr/>
        </p:nvSpPr>
        <p:spPr>
          <a:xfrm>
            <a:off x="1115616" y="5085184"/>
            <a:ext cx="165618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Wales</a:t>
            </a:r>
          </a:p>
        </p:txBody>
      </p:sp>
      <p:sp>
        <p:nvSpPr>
          <p:cNvPr id="6" name="Oval 5">
            <a:extLst>
              <a:ext uri="{FF2B5EF4-FFF2-40B4-BE49-F238E27FC236}">
                <a16:creationId xmlns:a16="http://schemas.microsoft.com/office/drawing/2014/main" xmlns="" id="{5FC0D995-193A-4F9A-B95F-E7E749DD1AF0}"/>
              </a:ext>
            </a:extLst>
          </p:cNvPr>
          <p:cNvSpPr/>
          <p:nvPr/>
        </p:nvSpPr>
        <p:spPr>
          <a:xfrm>
            <a:off x="3275856" y="5055171"/>
            <a:ext cx="165618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Scotland</a:t>
            </a:r>
          </a:p>
        </p:txBody>
      </p:sp>
      <p:sp>
        <p:nvSpPr>
          <p:cNvPr id="7" name="Oval 6">
            <a:extLst>
              <a:ext uri="{FF2B5EF4-FFF2-40B4-BE49-F238E27FC236}">
                <a16:creationId xmlns:a16="http://schemas.microsoft.com/office/drawing/2014/main" xmlns="" id="{E9BCA25B-3AAB-4C5D-929A-B09160E53928}"/>
              </a:ext>
            </a:extLst>
          </p:cNvPr>
          <p:cNvSpPr/>
          <p:nvPr/>
        </p:nvSpPr>
        <p:spPr>
          <a:xfrm>
            <a:off x="5292080" y="5085184"/>
            <a:ext cx="165618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Northern Ireland</a:t>
            </a:r>
          </a:p>
        </p:txBody>
      </p:sp>
      <p:sp>
        <p:nvSpPr>
          <p:cNvPr id="5" name="Arrow: Down 4">
            <a:extLst>
              <a:ext uri="{FF2B5EF4-FFF2-40B4-BE49-F238E27FC236}">
                <a16:creationId xmlns:a16="http://schemas.microsoft.com/office/drawing/2014/main" xmlns="" id="{5291BCA3-E4F8-48F1-B785-F7A59C39A4DD}"/>
              </a:ext>
            </a:extLst>
          </p:cNvPr>
          <p:cNvSpPr/>
          <p:nvPr/>
        </p:nvSpPr>
        <p:spPr>
          <a:xfrm>
            <a:off x="1413345" y="4369854"/>
            <a:ext cx="1152128"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xmlns="" id="{8FC4AC89-0ECF-44DC-8DA4-B746C927FD29}"/>
              </a:ext>
            </a:extLst>
          </p:cNvPr>
          <p:cNvSpPr/>
          <p:nvPr/>
        </p:nvSpPr>
        <p:spPr>
          <a:xfrm>
            <a:off x="3527884" y="4369854"/>
            <a:ext cx="1152128"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xmlns="" id="{704F50BD-FB9D-4398-8C0B-F5D03CF32F64}"/>
              </a:ext>
            </a:extLst>
          </p:cNvPr>
          <p:cNvSpPr/>
          <p:nvPr/>
        </p:nvSpPr>
        <p:spPr>
          <a:xfrm>
            <a:off x="5544108" y="4369854"/>
            <a:ext cx="1152128"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xmlns="" id="{9927081D-AFF0-456A-A1BC-58E3087C5572}"/>
              </a:ext>
            </a:extLst>
          </p:cNvPr>
          <p:cNvSpPr/>
          <p:nvPr/>
        </p:nvSpPr>
        <p:spPr>
          <a:xfrm>
            <a:off x="3275856" y="404664"/>
            <a:ext cx="1944216"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xmlns="" id="{93846E21-D08A-491A-84C5-998FC011727D}"/>
              </a:ext>
            </a:extLst>
          </p:cNvPr>
          <p:cNvSpPr/>
          <p:nvPr/>
        </p:nvSpPr>
        <p:spPr>
          <a:xfrm>
            <a:off x="2771800" y="1262776"/>
            <a:ext cx="3024336" cy="151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xmlns="" id="{F24A5C62-9807-43E2-A7C4-80F3E2FE608B}"/>
              </a:ext>
            </a:extLst>
          </p:cNvPr>
          <p:cNvSpPr/>
          <p:nvPr/>
        </p:nvSpPr>
        <p:spPr>
          <a:xfrm>
            <a:off x="2771800" y="2803067"/>
            <a:ext cx="3024336" cy="151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Slide Number Placeholder 13"/>
          <p:cNvSpPr>
            <a:spLocks noGrp="1"/>
          </p:cNvSpPr>
          <p:nvPr>
            <p:ph type="sldNum" sz="quarter" idx="12"/>
          </p:nvPr>
        </p:nvSpPr>
        <p:spPr/>
        <p:txBody>
          <a:bodyPr/>
          <a:lstStyle/>
          <a:p>
            <a:fld id="{2255F4C3-3C07-4D86-93CE-546B61A1C029}" type="slidenum">
              <a:rPr lang="en-GB" smtClean="0"/>
              <a:t>5</a:t>
            </a:fld>
            <a:endParaRPr lang="en-GB"/>
          </a:p>
        </p:txBody>
      </p:sp>
    </p:spTree>
    <p:extLst>
      <p:ext uri="{BB962C8B-B14F-4D97-AF65-F5344CB8AC3E}">
        <p14:creationId xmlns:p14="http://schemas.microsoft.com/office/powerpoint/2010/main" val="167331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2"/>
                                        </p:tgtEl>
                                      </p:cBhvr>
                                    </p:animEffect>
                                    <p:set>
                                      <p:cBhvr>
                                        <p:cTn id="12" dur="1" fill="hold">
                                          <p:stCondLst>
                                            <p:cond delay="499"/>
                                          </p:stCondLst>
                                        </p:cTn>
                                        <p:tgtEl>
                                          <p:spTgt spid="1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3"/>
                                        </p:tgtEl>
                                      </p:cBhvr>
                                    </p:animEffect>
                                    <p:set>
                                      <p:cBhvr>
                                        <p:cTn id="17" dur="1" fill="hold">
                                          <p:stCondLst>
                                            <p:cond delay="499"/>
                                          </p:stCondLst>
                                        </p:cTn>
                                        <p:tgtEl>
                                          <p:spTgt spid="13"/>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down)">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down)">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wipe(down)">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down)">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wipe(down)">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5" grpId="0" animBg="1"/>
      <p:bldP spid="9" grpId="0" animBg="1"/>
      <p:bldP spid="10" grpId="0" animBg="1"/>
      <p:bldP spid="8"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03176"/>
          </a:xfrm>
        </p:spPr>
        <p:txBody>
          <a:bodyPr/>
          <a:lstStyle/>
          <a:p>
            <a:r>
              <a:rPr lang="en-GB" dirty="0"/>
              <a:t>The Barnett Formula</a:t>
            </a:r>
          </a:p>
        </p:txBody>
      </p:sp>
      <p:sp>
        <p:nvSpPr>
          <p:cNvPr id="3" name="Content Placeholder 2"/>
          <p:cNvSpPr>
            <a:spLocks noGrp="1"/>
          </p:cNvSpPr>
          <p:nvPr>
            <p:ph idx="1"/>
          </p:nvPr>
        </p:nvSpPr>
        <p:spPr>
          <a:xfrm>
            <a:off x="251520" y="1357029"/>
            <a:ext cx="8424935" cy="4896544"/>
          </a:xfrm>
        </p:spPr>
        <p:txBody>
          <a:bodyPr>
            <a:normAutofit/>
          </a:bodyPr>
          <a:lstStyle/>
          <a:p>
            <a:pPr>
              <a:buFont typeface="Arial" panose="020B0604020202020204" pitchFamily="34" charset="0"/>
              <a:buChar char="•"/>
            </a:pPr>
            <a:r>
              <a:rPr lang="en-GB" sz="2400" dirty="0"/>
              <a:t>Devised by Joel Barnett, Chief Secretary to the Treasury in 1978.</a:t>
            </a:r>
          </a:p>
          <a:p>
            <a:pPr>
              <a:buFont typeface="Arial" panose="020B0604020202020204" pitchFamily="34" charset="0"/>
              <a:buChar char="•"/>
            </a:pPr>
            <a:r>
              <a:rPr lang="en-GB" sz="2400" dirty="0"/>
              <a:t>Originally  developed to settle cabinet disputes in the run-up to political devolution in 1979</a:t>
            </a:r>
          </a:p>
          <a:p>
            <a:pPr>
              <a:buFont typeface="Arial" panose="020B0604020202020204" pitchFamily="34" charset="0"/>
              <a:buChar char="•"/>
            </a:pPr>
            <a:r>
              <a:rPr lang="en-GB" sz="2400" dirty="0"/>
              <a:t>Used as a basis to adjust government expenditure to devolved administrations</a:t>
            </a:r>
          </a:p>
          <a:p>
            <a:pPr>
              <a:buFont typeface="Arial" panose="020B0604020202020204" pitchFamily="34" charset="0"/>
              <a:buChar char="•"/>
            </a:pPr>
            <a:r>
              <a:rPr lang="en-GB" sz="2400" dirty="0"/>
              <a:t>It is essentially an administrative tool and has no legal standing</a:t>
            </a:r>
          </a:p>
          <a:p>
            <a:pPr>
              <a:buFont typeface="Arial" panose="020B0604020202020204" pitchFamily="34" charset="0"/>
              <a:buChar char="•"/>
            </a:pPr>
            <a:r>
              <a:rPr lang="en-GB" sz="2400" dirty="0"/>
              <a:t>In 2009, the House of Lords Select Committee concluded that "the Barnett Formula should no longer be used to determine annual increases in the block grant for the United Kingdom's devolved administrations.</a:t>
            </a:r>
          </a:p>
          <a:p>
            <a:pPr marL="0" indent="0" algn="ctr">
              <a:buNone/>
            </a:pPr>
            <a:r>
              <a:rPr lang="en-GB" sz="3200" b="1" dirty="0">
                <a:solidFill>
                  <a:srgbClr val="FF0000"/>
                </a:solidFill>
              </a:rPr>
              <a:t>Despite this it remains in use!</a:t>
            </a:r>
          </a:p>
          <a:p>
            <a:pPr>
              <a:buFont typeface="Arial" panose="020B0604020202020204" pitchFamily="34" charset="0"/>
              <a:buChar char="•"/>
            </a:pPr>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6</a:t>
            </a:fld>
            <a:endParaRPr lang="en-GB"/>
          </a:p>
        </p:txBody>
      </p:sp>
    </p:spTree>
    <p:extLst>
      <p:ext uri="{BB962C8B-B14F-4D97-AF65-F5344CB8AC3E}">
        <p14:creationId xmlns:p14="http://schemas.microsoft.com/office/powerpoint/2010/main" val="326902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wipe(down)">
                                      <p:cBhvr>
                                        <p:cTn id="42" dur="580">
                                          <p:stCondLst>
                                            <p:cond delay="0"/>
                                          </p:stCondLst>
                                        </p:cTn>
                                        <p:tgtEl>
                                          <p:spTgt spid="3">
                                            <p:txEl>
                                              <p:pRg st="5" end="5"/>
                                            </p:txEl>
                                          </p:spTgt>
                                        </p:tgtEl>
                                      </p:cBhvr>
                                    </p:animEffect>
                                    <p:anim calcmode="lin" valueType="num">
                                      <p:cBhvr>
                                        <p:cTn id="43"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8" dur="26">
                                          <p:stCondLst>
                                            <p:cond delay="650"/>
                                          </p:stCondLst>
                                        </p:cTn>
                                        <p:tgtEl>
                                          <p:spTgt spid="3">
                                            <p:txEl>
                                              <p:pRg st="5" end="5"/>
                                            </p:txEl>
                                          </p:spTgt>
                                        </p:tgtEl>
                                      </p:cBhvr>
                                      <p:to x="100000" y="60000"/>
                                    </p:animScale>
                                    <p:animScale>
                                      <p:cBhvr>
                                        <p:cTn id="49" dur="166" decel="50000">
                                          <p:stCondLst>
                                            <p:cond delay="676"/>
                                          </p:stCondLst>
                                        </p:cTn>
                                        <p:tgtEl>
                                          <p:spTgt spid="3">
                                            <p:txEl>
                                              <p:pRg st="5" end="5"/>
                                            </p:txEl>
                                          </p:spTgt>
                                        </p:tgtEl>
                                      </p:cBhvr>
                                      <p:to x="100000" y="100000"/>
                                    </p:animScale>
                                    <p:animScale>
                                      <p:cBhvr>
                                        <p:cTn id="50" dur="26">
                                          <p:stCondLst>
                                            <p:cond delay="1312"/>
                                          </p:stCondLst>
                                        </p:cTn>
                                        <p:tgtEl>
                                          <p:spTgt spid="3">
                                            <p:txEl>
                                              <p:pRg st="5" end="5"/>
                                            </p:txEl>
                                          </p:spTgt>
                                        </p:tgtEl>
                                      </p:cBhvr>
                                      <p:to x="100000" y="80000"/>
                                    </p:animScale>
                                    <p:animScale>
                                      <p:cBhvr>
                                        <p:cTn id="51" dur="166" decel="50000">
                                          <p:stCondLst>
                                            <p:cond delay="1338"/>
                                          </p:stCondLst>
                                        </p:cTn>
                                        <p:tgtEl>
                                          <p:spTgt spid="3">
                                            <p:txEl>
                                              <p:pRg st="5" end="5"/>
                                            </p:txEl>
                                          </p:spTgt>
                                        </p:tgtEl>
                                      </p:cBhvr>
                                      <p:to x="100000" y="100000"/>
                                    </p:animScale>
                                    <p:animScale>
                                      <p:cBhvr>
                                        <p:cTn id="52" dur="26">
                                          <p:stCondLst>
                                            <p:cond delay="1642"/>
                                          </p:stCondLst>
                                        </p:cTn>
                                        <p:tgtEl>
                                          <p:spTgt spid="3">
                                            <p:txEl>
                                              <p:pRg st="5" end="5"/>
                                            </p:txEl>
                                          </p:spTgt>
                                        </p:tgtEl>
                                      </p:cBhvr>
                                      <p:to x="100000" y="90000"/>
                                    </p:animScale>
                                    <p:animScale>
                                      <p:cBhvr>
                                        <p:cTn id="53" dur="166" decel="50000">
                                          <p:stCondLst>
                                            <p:cond delay="1668"/>
                                          </p:stCondLst>
                                        </p:cTn>
                                        <p:tgtEl>
                                          <p:spTgt spid="3">
                                            <p:txEl>
                                              <p:pRg st="5" end="5"/>
                                            </p:txEl>
                                          </p:spTgt>
                                        </p:tgtEl>
                                      </p:cBhvr>
                                      <p:to x="100000" y="100000"/>
                                    </p:animScale>
                                    <p:animScale>
                                      <p:cBhvr>
                                        <p:cTn id="54" dur="26">
                                          <p:stCondLst>
                                            <p:cond delay="1808"/>
                                          </p:stCondLst>
                                        </p:cTn>
                                        <p:tgtEl>
                                          <p:spTgt spid="3">
                                            <p:txEl>
                                              <p:pRg st="5" end="5"/>
                                            </p:txEl>
                                          </p:spTgt>
                                        </p:tgtEl>
                                      </p:cBhvr>
                                      <p:to x="100000" y="95000"/>
                                    </p:animScale>
                                    <p:animScale>
                                      <p:cBhvr>
                                        <p:cTn id="55"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05C0A9-ECBA-4258-A2AC-2687FA02F681}"/>
              </a:ext>
            </a:extLst>
          </p:cNvPr>
          <p:cNvSpPr>
            <a:spLocks noGrp="1"/>
          </p:cNvSpPr>
          <p:nvPr>
            <p:ph type="title"/>
          </p:nvPr>
        </p:nvSpPr>
        <p:spPr>
          <a:xfrm>
            <a:off x="609599" y="260648"/>
            <a:ext cx="6626697" cy="1008112"/>
          </a:xfrm>
        </p:spPr>
        <p:txBody>
          <a:bodyPr>
            <a:noAutofit/>
          </a:bodyPr>
          <a:lstStyle/>
          <a:p>
            <a:r>
              <a:rPr lang="en-GB" sz="4800" dirty="0"/>
              <a:t>How does it work?</a:t>
            </a:r>
          </a:p>
        </p:txBody>
      </p:sp>
      <p:sp>
        <p:nvSpPr>
          <p:cNvPr id="3" name="Content Placeholder 2">
            <a:extLst>
              <a:ext uri="{FF2B5EF4-FFF2-40B4-BE49-F238E27FC236}">
                <a16:creationId xmlns:a16="http://schemas.microsoft.com/office/drawing/2014/main" xmlns="" id="{F6120C78-6A8A-4F59-B71A-BEA825E034C7}"/>
              </a:ext>
            </a:extLst>
          </p:cNvPr>
          <p:cNvSpPr>
            <a:spLocks noGrp="1"/>
          </p:cNvSpPr>
          <p:nvPr>
            <p:ph idx="1"/>
          </p:nvPr>
        </p:nvSpPr>
        <p:spPr>
          <a:xfrm>
            <a:off x="395536" y="1556791"/>
            <a:ext cx="8064896" cy="4823789"/>
          </a:xfrm>
        </p:spPr>
        <p:txBody>
          <a:bodyPr>
            <a:normAutofit/>
          </a:bodyPr>
          <a:lstStyle/>
          <a:p>
            <a:r>
              <a:rPr lang="en-GB" sz="2800" dirty="0"/>
              <a:t>The Barnett formula dictates the level of public spending in Scotland, Wales and Northern Ireland and is based on the population of each nation and which powers are devolved to them.</a:t>
            </a:r>
          </a:p>
          <a:p>
            <a:r>
              <a:rPr lang="en-GB" sz="2800" dirty="0"/>
              <a:t>The Barnett Formula was designed as a temporary measure but has lasted for 30 years.</a:t>
            </a:r>
          </a:p>
          <a:p>
            <a:r>
              <a:rPr lang="en-GB" sz="2800" dirty="0"/>
              <a:t>Wales, Northern Ireland &amp; Scotland, each receive greater public expenditure per head than England under the formula.</a:t>
            </a:r>
          </a:p>
        </p:txBody>
      </p:sp>
      <p:sp>
        <p:nvSpPr>
          <p:cNvPr id="5" name="Slide Number Placeholder 4"/>
          <p:cNvSpPr>
            <a:spLocks noGrp="1"/>
          </p:cNvSpPr>
          <p:nvPr>
            <p:ph type="sldNum" sz="quarter" idx="12"/>
          </p:nvPr>
        </p:nvSpPr>
        <p:spPr/>
        <p:txBody>
          <a:bodyPr/>
          <a:lstStyle/>
          <a:p>
            <a:fld id="{2255F4C3-3C07-4D86-93CE-546B61A1C029}" type="slidenum">
              <a:rPr lang="en-GB" smtClean="0"/>
              <a:t>7</a:t>
            </a:fld>
            <a:endParaRPr lang="en-GB"/>
          </a:p>
        </p:txBody>
      </p:sp>
    </p:spTree>
    <p:extLst>
      <p:ext uri="{BB962C8B-B14F-4D97-AF65-F5344CB8AC3E}">
        <p14:creationId xmlns:p14="http://schemas.microsoft.com/office/powerpoint/2010/main" val="77517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05C0A9-ECBA-4258-A2AC-2687FA02F681}"/>
              </a:ext>
            </a:extLst>
          </p:cNvPr>
          <p:cNvSpPr>
            <a:spLocks noGrp="1"/>
          </p:cNvSpPr>
          <p:nvPr>
            <p:ph type="title"/>
          </p:nvPr>
        </p:nvSpPr>
        <p:spPr>
          <a:xfrm>
            <a:off x="539552" y="548680"/>
            <a:ext cx="6626697" cy="1008112"/>
          </a:xfrm>
        </p:spPr>
        <p:txBody>
          <a:bodyPr>
            <a:noAutofit/>
          </a:bodyPr>
          <a:lstStyle/>
          <a:p>
            <a:r>
              <a:rPr lang="en-GB" sz="4800" dirty="0"/>
              <a:t>How does it work?</a:t>
            </a:r>
          </a:p>
        </p:txBody>
      </p:sp>
      <p:sp>
        <p:nvSpPr>
          <p:cNvPr id="3" name="Content Placeholder 2">
            <a:extLst>
              <a:ext uri="{FF2B5EF4-FFF2-40B4-BE49-F238E27FC236}">
                <a16:creationId xmlns:a16="http://schemas.microsoft.com/office/drawing/2014/main" xmlns="" id="{F6120C78-6A8A-4F59-B71A-BEA825E034C7}"/>
              </a:ext>
            </a:extLst>
          </p:cNvPr>
          <p:cNvSpPr>
            <a:spLocks noGrp="1"/>
          </p:cNvSpPr>
          <p:nvPr>
            <p:ph idx="1"/>
          </p:nvPr>
        </p:nvSpPr>
        <p:spPr>
          <a:xfrm>
            <a:off x="395536" y="1700807"/>
            <a:ext cx="7344816" cy="4679773"/>
          </a:xfrm>
        </p:spPr>
        <p:txBody>
          <a:bodyPr>
            <a:normAutofit/>
          </a:bodyPr>
          <a:lstStyle/>
          <a:p>
            <a:r>
              <a:rPr lang="en-GB" sz="2800" dirty="0"/>
              <a:t>One of the reasons it is so controversial is that it has led to public spending per head being typically 20% higher in Scotland than in England. Last year under the formula, Scotland got £10,152 per head, Wales, despite being much poorer, got £9,709, and England got £8,529.</a:t>
            </a:r>
          </a:p>
          <a:p>
            <a:pPr marL="0" indent="0" algn="ctr">
              <a:buNone/>
            </a:pPr>
            <a:r>
              <a:rPr lang="en-GB" sz="2800" b="1" dirty="0">
                <a:solidFill>
                  <a:srgbClr val="FF0000"/>
                </a:solidFill>
              </a:rPr>
              <a:t>It therefore does not recognise area with more or less poverty</a:t>
            </a:r>
          </a:p>
          <a:p>
            <a:endParaRPr lang="en-GB" sz="2800" dirty="0"/>
          </a:p>
        </p:txBody>
      </p:sp>
      <p:sp>
        <p:nvSpPr>
          <p:cNvPr id="5" name="Slide Number Placeholder 4"/>
          <p:cNvSpPr>
            <a:spLocks noGrp="1"/>
          </p:cNvSpPr>
          <p:nvPr>
            <p:ph type="sldNum" sz="quarter" idx="12"/>
          </p:nvPr>
        </p:nvSpPr>
        <p:spPr/>
        <p:txBody>
          <a:bodyPr/>
          <a:lstStyle/>
          <a:p>
            <a:fld id="{2255F4C3-3C07-4D86-93CE-546B61A1C029}" type="slidenum">
              <a:rPr lang="en-GB" smtClean="0"/>
              <a:t>8</a:t>
            </a:fld>
            <a:endParaRPr lang="en-GB"/>
          </a:p>
        </p:txBody>
      </p:sp>
    </p:spTree>
    <p:extLst>
      <p:ext uri="{BB962C8B-B14F-4D97-AF65-F5344CB8AC3E}">
        <p14:creationId xmlns:p14="http://schemas.microsoft.com/office/powerpoint/2010/main" val="4091165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80">
                                          <p:stCondLst>
                                            <p:cond delay="0"/>
                                          </p:stCondLst>
                                        </p:cTn>
                                        <p:tgtEl>
                                          <p:spTgt spid="3">
                                            <p:txEl>
                                              <p:pRg st="1" end="1"/>
                                            </p:txEl>
                                          </p:spTgt>
                                        </p:tgtEl>
                                      </p:cBhvr>
                                    </p:animEffect>
                                    <p:anim calcmode="lin" valueType="num">
                                      <p:cBhvr>
                                        <p:cTn id="15"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1" end="1"/>
                                            </p:txEl>
                                          </p:spTgt>
                                        </p:tgtEl>
                                      </p:cBhvr>
                                      <p:to x="100000" y="60000"/>
                                    </p:animScale>
                                    <p:animScale>
                                      <p:cBhvr>
                                        <p:cTn id="21" dur="166" decel="50000">
                                          <p:stCondLst>
                                            <p:cond delay="676"/>
                                          </p:stCondLst>
                                        </p:cTn>
                                        <p:tgtEl>
                                          <p:spTgt spid="3">
                                            <p:txEl>
                                              <p:pRg st="1" end="1"/>
                                            </p:txEl>
                                          </p:spTgt>
                                        </p:tgtEl>
                                      </p:cBhvr>
                                      <p:to x="100000" y="100000"/>
                                    </p:animScale>
                                    <p:animScale>
                                      <p:cBhvr>
                                        <p:cTn id="22" dur="26">
                                          <p:stCondLst>
                                            <p:cond delay="1312"/>
                                          </p:stCondLst>
                                        </p:cTn>
                                        <p:tgtEl>
                                          <p:spTgt spid="3">
                                            <p:txEl>
                                              <p:pRg st="1" end="1"/>
                                            </p:txEl>
                                          </p:spTgt>
                                        </p:tgtEl>
                                      </p:cBhvr>
                                      <p:to x="100000" y="80000"/>
                                    </p:animScale>
                                    <p:animScale>
                                      <p:cBhvr>
                                        <p:cTn id="23" dur="166" decel="50000">
                                          <p:stCondLst>
                                            <p:cond delay="1338"/>
                                          </p:stCondLst>
                                        </p:cTn>
                                        <p:tgtEl>
                                          <p:spTgt spid="3">
                                            <p:txEl>
                                              <p:pRg st="1" end="1"/>
                                            </p:txEl>
                                          </p:spTgt>
                                        </p:tgtEl>
                                      </p:cBhvr>
                                      <p:to x="100000" y="100000"/>
                                    </p:animScale>
                                    <p:animScale>
                                      <p:cBhvr>
                                        <p:cTn id="24" dur="26">
                                          <p:stCondLst>
                                            <p:cond delay="1642"/>
                                          </p:stCondLst>
                                        </p:cTn>
                                        <p:tgtEl>
                                          <p:spTgt spid="3">
                                            <p:txEl>
                                              <p:pRg st="1" end="1"/>
                                            </p:txEl>
                                          </p:spTgt>
                                        </p:tgtEl>
                                      </p:cBhvr>
                                      <p:to x="100000" y="90000"/>
                                    </p:animScale>
                                    <p:animScale>
                                      <p:cBhvr>
                                        <p:cTn id="25" dur="166" decel="50000">
                                          <p:stCondLst>
                                            <p:cond delay="1668"/>
                                          </p:stCondLst>
                                        </p:cTn>
                                        <p:tgtEl>
                                          <p:spTgt spid="3">
                                            <p:txEl>
                                              <p:pRg st="1" end="1"/>
                                            </p:txEl>
                                          </p:spTgt>
                                        </p:tgtEl>
                                      </p:cBhvr>
                                      <p:to x="100000" y="100000"/>
                                    </p:animScale>
                                    <p:animScale>
                                      <p:cBhvr>
                                        <p:cTn id="26" dur="26">
                                          <p:stCondLst>
                                            <p:cond delay="1808"/>
                                          </p:stCondLst>
                                        </p:cTn>
                                        <p:tgtEl>
                                          <p:spTgt spid="3">
                                            <p:txEl>
                                              <p:pRg st="1" end="1"/>
                                            </p:txEl>
                                          </p:spTgt>
                                        </p:tgtEl>
                                      </p:cBhvr>
                                      <p:to x="100000" y="95000"/>
                                    </p:animScale>
                                    <p:animScale>
                                      <p:cBhvr>
                                        <p:cTn id="27"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E2984C-75EF-4353-B663-216082F37456}"/>
              </a:ext>
            </a:extLst>
          </p:cNvPr>
          <p:cNvSpPr>
            <a:spLocks noGrp="1"/>
          </p:cNvSpPr>
          <p:nvPr>
            <p:ph type="title"/>
          </p:nvPr>
        </p:nvSpPr>
        <p:spPr/>
        <p:txBody>
          <a:bodyPr/>
          <a:lstStyle/>
          <a:p>
            <a:endParaRPr lang="en-GB"/>
          </a:p>
        </p:txBody>
      </p:sp>
      <p:pic>
        <p:nvPicPr>
          <p:cNvPr id="4" name="BBC News - Lord Barnett change my Scotland Wales NI formula funding">
            <a:hlinkClick r:id="" action="ppaction://media"/>
            <a:extLst>
              <a:ext uri="{FF2B5EF4-FFF2-40B4-BE49-F238E27FC236}">
                <a16:creationId xmlns:a16="http://schemas.microsoft.com/office/drawing/2014/main" xmlns="" id="{597451E4-5F42-4B02-AD45-E3977894749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p:spPr>
      </p:pic>
      <p:sp>
        <p:nvSpPr>
          <p:cNvPr id="5" name="Slide Number Placeholder 4"/>
          <p:cNvSpPr>
            <a:spLocks noGrp="1"/>
          </p:cNvSpPr>
          <p:nvPr>
            <p:ph type="sldNum" sz="quarter" idx="12"/>
          </p:nvPr>
        </p:nvSpPr>
        <p:spPr/>
        <p:txBody>
          <a:bodyPr/>
          <a:lstStyle/>
          <a:p>
            <a:fld id="{2255F4C3-3C07-4D86-93CE-546B61A1C029}" type="slidenum">
              <a:rPr lang="en-GB" smtClean="0"/>
              <a:t>9</a:t>
            </a:fld>
            <a:endParaRPr lang="en-GB"/>
          </a:p>
        </p:txBody>
      </p:sp>
    </p:spTree>
    <p:extLst>
      <p:ext uri="{BB962C8B-B14F-4D97-AF65-F5344CB8AC3E}">
        <p14:creationId xmlns:p14="http://schemas.microsoft.com/office/powerpoint/2010/main" val="27972934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7922841" cy="731168"/>
          </a:xfrm>
        </p:spPr>
        <p:txBody>
          <a:bodyPr>
            <a:normAutofit fontScale="90000"/>
          </a:bodyPr>
          <a:lstStyle/>
          <a:p>
            <a:pPr algn="ctr"/>
            <a:r>
              <a:rPr lang="en-GB" sz="4400" dirty="0">
                <a:solidFill>
                  <a:schemeClr val="tx1"/>
                </a:solidFill>
              </a:rPr>
              <a:t>Government Financial Planning</a:t>
            </a:r>
          </a:p>
        </p:txBody>
      </p:sp>
      <p:pic>
        <p:nvPicPr>
          <p:cNvPr id="1026" name="Picture 2" descr="C:\Users\bus-wj\AppData\Local\Microsoft\Windows\Temporary Internet Files\Content.IE5\LHH2TSW1\MC910216325[1].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70387" y="2302958"/>
            <a:ext cx="3024336" cy="28581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576" y="2190993"/>
            <a:ext cx="1944216" cy="584775"/>
          </a:xfrm>
          <a:prstGeom prst="rect">
            <a:avLst/>
          </a:prstGeom>
          <a:noFill/>
        </p:spPr>
        <p:txBody>
          <a:bodyPr wrap="square" rtlCol="0">
            <a:spAutoFit/>
          </a:bodyPr>
          <a:lstStyle/>
          <a:p>
            <a:r>
              <a:rPr lang="en-GB" sz="3200" b="1" dirty="0">
                <a:solidFill>
                  <a:srgbClr val="FF0000"/>
                </a:solidFill>
              </a:rPr>
              <a:t>Planning</a:t>
            </a:r>
          </a:p>
        </p:txBody>
      </p:sp>
      <p:sp>
        <p:nvSpPr>
          <p:cNvPr id="5" name="TextBox 4"/>
          <p:cNvSpPr txBox="1"/>
          <p:nvPr/>
        </p:nvSpPr>
        <p:spPr>
          <a:xfrm>
            <a:off x="816495" y="4360019"/>
            <a:ext cx="1523257" cy="584775"/>
          </a:xfrm>
          <a:prstGeom prst="rect">
            <a:avLst/>
          </a:prstGeom>
          <a:noFill/>
        </p:spPr>
        <p:txBody>
          <a:bodyPr wrap="square" rtlCol="0">
            <a:spAutoFit/>
          </a:bodyPr>
          <a:lstStyle/>
          <a:p>
            <a:r>
              <a:rPr lang="en-GB" sz="3200" b="1" dirty="0">
                <a:solidFill>
                  <a:srgbClr val="FF0000"/>
                </a:solidFill>
              </a:rPr>
              <a:t>Budget</a:t>
            </a:r>
          </a:p>
        </p:txBody>
      </p:sp>
      <p:sp>
        <p:nvSpPr>
          <p:cNvPr id="6" name="TextBox 5"/>
          <p:cNvSpPr txBox="1"/>
          <p:nvPr/>
        </p:nvSpPr>
        <p:spPr>
          <a:xfrm>
            <a:off x="5946117" y="4360018"/>
            <a:ext cx="2123750" cy="584775"/>
          </a:xfrm>
          <a:prstGeom prst="rect">
            <a:avLst/>
          </a:prstGeom>
          <a:noFill/>
        </p:spPr>
        <p:txBody>
          <a:bodyPr wrap="square" rtlCol="0">
            <a:spAutoFit/>
          </a:bodyPr>
          <a:lstStyle/>
          <a:p>
            <a:r>
              <a:rPr lang="en-GB" sz="3200" b="1" dirty="0">
                <a:solidFill>
                  <a:srgbClr val="FF0000"/>
                </a:solidFill>
              </a:rPr>
              <a:t>Estimates</a:t>
            </a:r>
          </a:p>
        </p:txBody>
      </p:sp>
      <p:sp>
        <p:nvSpPr>
          <p:cNvPr id="7" name="TextBox 6"/>
          <p:cNvSpPr txBox="1"/>
          <p:nvPr/>
        </p:nvSpPr>
        <p:spPr>
          <a:xfrm>
            <a:off x="5946117" y="2190992"/>
            <a:ext cx="2267766" cy="584775"/>
          </a:xfrm>
          <a:prstGeom prst="rect">
            <a:avLst/>
          </a:prstGeom>
          <a:noFill/>
        </p:spPr>
        <p:txBody>
          <a:bodyPr wrap="square" rtlCol="0">
            <a:spAutoFit/>
          </a:bodyPr>
          <a:lstStyle/>
          <a:p>
            <a:r>
              <a:rPr lang="en-GB" sz="3200" b="1" dirty="0">
                <a:solidFill>
                  <a:srgbClr val="FF0000"/>
                </a:solidFill>
              </a:rPr>
              <a:t>Reporting</a:t>
            </a:r>
          </a:p>
        </p:txBody>
      </p:sp>
      <p:sp>
        <p:nvSpPr>
          <p:cNvPr id="8" name="Slide Number Placeholder 7"/>
          <p:cNvSpPr>
            <a:spLocks noGrp="1"/>
          </p:cNvSpPr>
          <p:nvPr>
            <p:ph type="sldNum" sz="quarter" idx="12"/>
          </p:nvPr>
        </p:nvSpPr>
        <p:spPr/>
        <p:txBody>
          <a:bodyPr/>
          <a:lstStyle/>
          <a:p>
            <a:fld id="{2255F4C3-3C07-4D86-93CE-546B61A1C029}" type="slidenum">
              <a:rPr lang="en-GB" smtClean="0"/>
              <a:t>10</a:t>
            </a:fld>
            <a:endParaRPr lang="en-GB"/>
          </a:p>
        </p:txBody>
      </p:sp>
    </p:spTree>
    <p:extLst>
      <p:ext uri="{BB962C8B-B14F-4D97-AF65-F5344CB8AC3E}">
        <p14:creationId xmlns:p14="http://schemas.microsoft.com/office/powerpoint/2010/main" val="3073896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8" presetClass="emph" presetSubtype="0" fill="hold" nodeType="clickEffect">
                                  <p:stCondLst>
                                    <p:cond delay="0"/>
                                  </p:stCondLst>
                                  <p:childTnLst>
                                    <p:animRot by="21600000">
                                      <p:cBhvr>
                                        <p:cTn id="34" dur="2000" fill="hold"/>
                                        <p:tgtEl>
                                          <p:spTgt spid="102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Planning stage </a:t>
            </a:r>
          </a:p>
        </p:txBody>
      </p:sp>
      <p:sp>
        <p:nvSpPr>
          <p:cNvPr id="3" name="Content Placeholder 2"/>
          <p:cNvSpPr>
            <a:spLocks noGrp="1"/>
          </p:cNvSpPr>
          <p:nvPr>
            <p:ph idx="1"/>
          </p:nvPr>
        </p:nvSpPr>
        <p:spPr>
          <a:xfrm>
            <a:off x="595769" y="1700808"/>
            <a:ext cx="2882281" cy="3880773"/>
          </a:xfrm>
        </p:spPr>
        <p:txBody>
          <a:bodyPr>
            <a:normAutofit/>
          </a:bodyPr>
          <a:lstStyle/>
          <a:p>
            <a:pPr>
              <a:buFont typeface="Arial" panose="020B0604020202020204" pitchFamily="34" charset="0"/>
              <a:buChar char="•"/>
            </a:pPr>
            <a:r>
              <a:rPr lang="en-GB" sz="2800" dirty="0"/>
              <a:t>The UK Government plans its finances in the medium term via the </a:t>
            </a:r>
            <a:r>
              <a:rPr lang="en-GB" sz="2800" b="1" dirty="0"/>
              <a:t>spending review </a:t>
            </a:r>
            <a:r>
              <a:rPr lang="en-GB" sz="2800" dirty="0"/>
              <a:t>process.</a:t>
            </a:r>
          </a:p>
          <a:p>
            <a:endParaRPr lang="en-GB" dirty="0"/>
          </a:p>
        </p:txBody>
      </p:sp>
      <p:pic>
        <p:nvPicPr>
          <p:cNvPr id="4" name="Picture 3">
            <a:hlinkClick r:id="rId2"/>
            <a:extLst>
              <a:ext uri="{FF2B5EF4-FFF2-40B4-BE49-F238E27FC236}">
                <a16:creationId xmlns:a16="http://schemas.microsoft.com/office/drawing/2014/main" xmlns="" id="{87F403D1-9D39-4C5C-9CAA-62AC53AF5624}"/>
              </a:ext>
            </a:extLst>
          </p:cNvPr>
          <p:cNvPicPr>
            <a:picLocks noChangeAspect="1"/>
          </p:cNvPicPr>
          <p:nvPr/>
        </p:nvPicPr>
        <p:blipFill>
          <a:blip r:embed="rId3"/>
          <a:stretch>
            <a:fillRect/>
          </a:stretch>
        </p:blipFill>
        <p:spPr>
          <a:xfrm>
            <a:off x="3472932" y="1988840"/>
            <a:ext cx="5806410" cy="3725818"/>
          </a:xfrm>
          <a:prstGeom prst="rect">
            <a:avLst/>
          </a:prstGeom>
        </p:spPr>
      </p:pic>
      <p:sp>
        <p:nvSpPr>
          <p:cNvPr id="6" name="Slide Number Placeholder 5"/>
          <p:cNvSpPr>
            <a:spLocks noGrp="1"/>
          </p:cNvSpPr>
          <p:nvPr>
            <p:ph type="sldNum" sz="quarter" idx="12"/>
          </p:nvPr>
        </p:nvSpPr>
        <p:spPr/>
        <p:txBody>
          <a:bodyPr/>
          <a:lstStyle/>
          <a:p>
            <a:fld id="{2255F4C3-3C07-4D86-93CE-546B61A1C029}" type="slidenum">
              <a:rPr lang="en-GB" smtClean="0"/>
              <a:t>11</a:t>
            </a:fld>
            <a:endParaRPr lang="en-GB"/>
          </a:p>
        </p:txBody>
      </p:sp>
    </p:spTree>
    <p:extLst>
      <p:ext uri="{BB962C8B-B14F-4D97-AF65-F5344CB8AC3E}">
        <p14:creationId xmlns:p14="http://schemas.microsoft.com/office/powerpoint/2010/main" val="22230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5C819E-9890-4F90-8F72-7725D824B8E6}"/>
              </a:ext>
            </a:extLst>
          </p:cNvPr>
          <p:cNvSpPr>
            <a:spLocks noGrp="1"/>
          </p:cNvSpPr>
          <p:nvPr>
            <p:ph type="title"/>
          </p:nvPr>
        </p:nvSpPr>
        <p:spPr/>
        <p:txBody>
          <a:bodyPr>
            <a:normAutofit/>
          </a:bodyPr>
          <a:lstStyle/>
          <a:p>
            <a:r>
              <a:rPr lang="en-GB" sz="5400" dirty="0"/>
              <a:t>The Chancellor</a:t>
            </a:r>
          </a:p>
        </p:txBody>
      </p:sp>
      <p:pic>
        <p:nvPicPr>
          <p:cNvPr id="5" name="Content Placeholder 4">
            <a:extLst>
              <a:ext uri="{FF2B5EF4-FFF2-40B4-BE49-F238E27FC236}">
                <a16:creationId xmlns:a16="http://schemas.microsoft.com/office/drawing/2014/main" xmlns="" id="{704DECB0-72C5-4D1A-844A-E61D98C589BF}"/>
              </a:ext>
            </a:extLst>
          </p:cNvPr>
          <p:cNvPicPr>
            <a:picLocks noGrp="1" noChangeAspect="1"/>
          </p:cNvPicPr>
          <p:nvPr>
            <p:ph idx="1"/>
          </p:nvPr>
        </p:nvPicPr>
        <p:blipFill>
          <a:blip r:embed="rId2"/>
          <a:stretch>
            <a:fillRect/>
          </a:stretch>
        </p:blipFill>
        <p:spPr>
          <a:xfrm>
            <a:off x="609600" y="1930401"/>
            <a:ext cx="6820683" cy="4060650"/>
          </a:xfrm>
          <a:prstGeom prst="rect">
            <a:avLst/>
          </a:prstGeom>
        </p:spPr>
      </p:pic>
      <p:sp>
        <p:nvSpPr>
          <p:cNvPr id="4" name="Slide Number Placeholder 3">
            <a:extLst>
              <a:ext uri="{FF2B5EF4-FFF2-40B4-BE49-F238E27FC236}">
                <a16:creationId xmlns:a16="http://schemas.microsoft.com/office/drawing/2014/main" xmlns="" id="{B8483FED-10E3-4C8B-8DFC-7CEC3E966601}"/>
              </a:ext>
            </a:extLst>
          </p:cNvPr>
          <p:cNvSpPr>
            <a:spLocks noGrp="1"/>
          </p:cNvSpPr>
          <p:nvPr>
            <p:ph type="sldNum" sz="quarter" idx="12"/>
          </p:nvPr>
        </p:nvSpPr>
        <p:spPr/>
        <p:txBody>
          <a:bodyPr/>
          <a:lstStyle/>
          <a:p>
            <a:fld id="{2255F4C3-3C07-4D86-93CE-546B61A1C029}" type="slidenum">
              <a:rPr lang="en-GB" smtClean="0"/>
              <a:t>12</a:t>
            </a:fld>
            <a:endParaRPr lang="en-GB"/>
          </a:p>
        </p:txBody>
      </p:sp>
    </p:spTree>
    <p:extLst>
      <p:ext uri="{BB962C8B-B14F-4D97-AF65-F5344CB8AC3E}">
        <p14:creationId xmlns:p14="http://schemas.microsoft.com/office/powerpoint/2010/main" val="25486247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F5E15B16-0165-4F09-BE6F-66D88878ADAA}"/>
              </a:ext>
            </a:extLst>
          </p:cNvPr>
          <p:cNvSpPr>
            <a:spLocks noGrp="1"/>
          </p:cNvSpPr>
          <p:nvPr>
            <p:ph type="title"/>
          </p:nvPr>
        </p:nvSpPr>
        <p:spPr>
          <a:xfrm>
            <a:off x="548085" y="135132"/>
            <a:ext cx="6986736" cy="1320800"/>
          </a:xfrm>
        </p:spPr>
        <p:txBody>
          <a:bodyPr>
            <a:noAutofit/>
          </a:bodyPr>
          <a:lstStyle/>
          <a:p>
            <a:r>
              <a:rPr lang="en-GB" sz="4400" dirty="0"/>
              <a:t>Definitions of sister policies</a:t>
            </a:r>
          </a:p>
        </p:txBody>
      </p:sp>
      <p:sp>
        <p:nvSpPr>
          <p:cNvPr id="6" name="Content Placeholder 5">
            <a:extLst>
              <a:ext uri="{FF2B5EF4-FFF2-40B4-BE49-F238E27FC236}">
                <a16:creationId xmlns:a16="http://schemas.microsoft.com/office/drawing/2014/main" xmlns="" id="{6E4C0CC4-F242-49A6-A34A-713AE7FA8173}"/>
              </a:ext>
            </a:extLst>
          </p:cNvPr>
          <p:cNvSpPr>
            <a:spLocks noGrp="1"/>
          </p:cNvSpPr>
          <p:nvPr>
            <p:ph sz="half" idx="1"/>
          </p:nvPr>
        </p:nvSpPr>
        <p:spPr>
          <a:xfrm>
            <a:off x="611560" y="980728"/>
            <a:ext cx="3746376" cy="3880772"/>
          </a:xfrm>
        </p:spPr>
        <p:txBody>
          <a:bodyPr/>
          <a:lstStyle/>
          <a:p>
            <a:r>
              <a:rPr lang="en-GB" sz="3600" dirty="0"/>
              <a:t>Fiscal policy</a:t>
            </a:r>
          </a:p>
          <a:p>
            <a:endParaRPr lang="en-GB" dirty="0"/>
          </a:p>
          <a:p>
            <a:r>
              <a:rPr lang="en-GB" sz="2400" dirty="0"/>
              <a:t>How governments adjust spending levels and tax rates</a:t>
            </a:r>
          </a:p>
          <a:p>
            <a:r>
              <a:rPr lang="en-GB" sz="2400" dirty="0"/>
              <a:t>All about monitoring and shaping the county’s economy</a:t>
            </a:r>
          </a:p>
        </p:txBody>
      </p:sp>
      <p:sp>
        <p:nvSpPr>
          <p:cNvPr id="7" name="Content Placeholder 6">
            <a:extLst>
              <a:ext uri="{FF2B5EF4-FFF2-40B4-BE49-F238E27FC236}">
                <a16:creationId xmlns:a16="http://schemas.microsoft.com/office/drawing/2014/main" xmlns="" id="{02CCB232-2669-4A4F-B529-8D4AE2E4975C}"/>
              </a:ext>
            </a:extLst>
          </p:cNvPr>
          <p:cNvSpPr>
            <a:spLocks noGrp="1"/>
          </p:cNvSpPr>
          <p:nvPr>
            <p:ph sz="half" idx="2"/>
          </p:nvPr>
        </p:nvSpPr>
        <p:spPr>
          <a:xfrm>
            <a:off x="4315493" y="980728"/>
            <a:ext cx="3456384" cy="3880773"/>
          </a:xfrm>
        </p:spPr>
        <p:txBody>
          <a:bodyPr/>
          <a:lstStyle/>
          <a:p>
            <a:r>
              <a:rPr lang="en-GB" sz="3600" dirty="0"/>
              <a:t>Monetary policy</a:t>
            </a:r>
          </a:p>
          <a:p>
            <a:endParaRPr lang="en-GB" dirty="0"/>
          </a:p>
          <a:p>
            <a:r>
              <a:rPr lang="en-GB" sz="2400" dirty="0"/>
              <a:t>How the central bank influences the nation’s money supply</a:t>
            </a:r>
          </a:p>
        </p:txBody>
      </p:sp>
      <p:sp>
        <p:nvSpPr>
          <p:cNvPr id="4" name="Slide Number Placeholder 3">
            <a:extLst>
              <a:ext uri="{FF2B5EF4-FFF2-40B4-BE49-F238E27FC236}">
                <a16:creationId xmlns:a16="http://schemas.microsoft.com/office/drawing/2014/main" xmlns="" id="{194BD031-B8CA-432C-88D5-E84F02806EB2}"/>
              </a:ext>
            </a:extLst>
          </p:cNvPr>
          <p:cNvSpPr>
            <a:spLocks noGrp="1"/>
          </p:cNvSpPr>
          <p:nvPr>
            <p:ph type="sldNum" sz="quarter" idx="12"/>
          </p:nvPr>
        </p:nvSpPr>
        <p:spPr/>
        <p:txBody>
          <a:bodyPr/>
          <a:lstStyle/>
          <a:p>
            <a:fld id="{2255F4C3-3C07-4D86-93CE-546B61A1C029}" type="slidenum">
              <a:rPr lang="en-GB" smtClean="0"/>
              <a:t>13</a:t>
            </a:fld>
            <a:endParaRPr lang="en-GB"/>
          </a:p>
        </p:txBody>
      </p:sp>
      <p:pic>
        <p:nvPicPr>
          <p:cNvPr id="9" name="Picture 8">
            <a:extLst>
              <a:ext uri="{FF2B5EF4-FFF2-40B4-BE49-F238E27FC236}">
                <a16:creationId xmlns:a16="http://schemas.microsoft.com/office/drawing/2014/main" xmlns="" id="{9BDB5FEB-6282-4660-9D76-639FFE9F33E0}"/>
              </a:ext>
            </a:extLst>
          </p:cNvPr>
          <p:cNvPicPr>
            <a:picLocks noChangeAspect="1"/>
          </p:cNvPicPr>
          <p:nvPr/>
        </p:nvPicPr>
        <p:blipFill>
          <a:blip r:embed="rId2"/>
          <a:stretch>
            <a:fillRect/>
          </a:stretch>
        </p:blipFill>
        <p:spPr>
          <a:xfrm>
            <a:off x="606623" y="4487948"/>
            <a:ext cx="3277201" cy="2187072"/>
          </a:xfrm>
          <a:prstGeom prst="rect">
            <a:avLst/>
          </a:prstGeom>
        </p:spPr>
      </p:pic>
      <p:pic>
        <p:nvPicPr>
          <p:cNvPr id="10" name="Picture 9">
            <a:extLst>
              <a:ext uri="{FF2B5EF4-FFF2-40B4-BE49-F238E27FC236}">
                <a16:creationId xmlns:a16="http://schemas.microsoft.com/office/drawing/2014/main" xmlns="" id="{00268B70-3CF4-4215-BBC7-89A7296C5541}"/>
              </a:ext>
            </a:extLst>
          </p:cNvPr>
          <p:cNvPicPr>
            <a:picLocks noChangeAspect="1"/>
          </p:cNvPicPr>
          <p:nvPr/>
        </p:nvPicPr>
        <p:blipFill>
          <a:blip r:embed="rId3"/>
          <a:stretch>
            <a:fillRect/>
          </a:stretch>
        </p:blipFill>
        <p:spPr>
          <a:xfrm>
            <a:off x="4357936" y="4487948"/>
            <a:ext cx="3625159" cy="2264668"/>
          </a:xfrm>
          <a:prstGeom prst="rect">
            <a:avLst/>
          </a:prstGeom>
        </p:spPr>
      </p:pic>
    </p:spTree>
    <p:extLst>
      <p:ext uri="{BB962C8B-B14F-4D97-AF65-F5344CB8AC3E}">
        <p14:creationId xmlns:p14="http://schemas.microsoft.com/office/powerpoint/2010/main" val="2870695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 calcmode="lin" valueType="num">
                                      <p:cBhvr additive="base">
                                        <p:cTn id="3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0CBD378A-5B85-4506-817D-0BB1E9B6BDB2}"/>
              </a:ext>
            </a:extLst>
          </p:cNvPr>
          <p:cNvPicPr>
            <a:picLocks noChangeAspect="1"/>
          </p:cNvPicPr>
          <p:nvPr/>
        </p:nvPicPr>
        <p:blipFill>
          <a:blip r:embed="rId2"/>
          <a:stretch>
            <a:fillRect/>
          </a:stretch>
        </p:blipFill>
        <p:spPr>
          <a:xfrm>
            <a:off x="0" y="485946"/>
            <a:ext cx="9144000" cy="5886108"/>
          </a:xfrm>
          <a:prstGeom prst="rect">
            <a:avLst/>
          </a:prstGeom>
        </p:spPr>
      </p:pic>
      <p:sp>
        <p:nvSpPr>
          <p:cNvPr id="3" name="Slide Number Placeholder 2"/>
          <p:cNvSpPr>
            <a:spLocks noGrp="1"/>
          </p:cNvSpPr>
          <p:nvPr>
            <p:ph type="sldNum" sz="quarter" idx="12"/>
          </p:nvPr>
        </p:nvSpPr>
        <p:spPr/>
        <p:txBody>
          <a:bodyPr/>
          <a:lstStyle/>
          <a:p>
            <a:fld id="{2255F4C3-3C07-4D86-93CE-546B61A1C029}" type="slidenum">
              <a:rPr lang="en-GB" smtClean="0"/>
              <a:t>14</a:t>
            </a:fld>
            <a:endParaRPr lang="en-GB"/>
          </a:p>
        </p:txBody>
      </p:sp>
      <p:pic>
        <p:nvPicPr>
          <p:cNvPr id="2" name="Picture 1">
            <a:extLst>
              <a:ext uri="{FF2B5EF4-FFF2-40B4-BE49-F238E27FC236}">
                <a16:creationId xmlns:a16="http://schemas.microsoft.com/office/drawing/2014/main" xmlns="" id="{281B0615-5AED-4433-84E5-0C8699199863}"/>
              </a:ext>
            </a:extLst>
          </p:cNvPr>
          <p:cNvPicPr>
            <a:picLocks noChangeAspect="1"/>
          </p:cNvPicPr>
          <p:nvPr/>
        </p:nvPicPr>
        <p:blipFill>
          <a:blip r:embed="rId3"/>
          <a:stretch>
            <a:fillRect/>
          </a:stretch>
        </p:blipFill>
        <p:spPr>
          <a:xfrm>
            <a:off x="2339752" y="73791"/>
            <a:ext cx="6372200" cy="6773598"/>
          </a:xfrm>
          <a:prstGeom prst="rect">
            <a:avLst/>
          </a:prstGeom>
          <a:ln w="53975">
            <a:solidFill>
              <a:schemeClr val="accent1"/>
            </a:solidFill>
          </a:ln>
        </p:spPr>
      </p:pic>
    </p:spTree>
    <p:extLst>
      <p:ext uri="{BB962C8B-B14F-4D97-AF65-F5344CB8AC3E}">
        <p14:creationId xmlns:p14="http://schemas.microsoft.com/office/powerpoint/2010/main" val="3749431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xmlns="" id="{35BFCC1D-FB56-4CBA-8848-1D1F23ECEEC0}"/>
              </a:ext>
            </a:extLst>
          </p:cNvPr>
          <p:cNvSpPr>
            <a:spLocks noGrp="1"/>
          </p:cNvSpPr>
          <p:nvPr>
            <p:ph type="sldNum" sz="quarter" idx="12"/>
          </p:nvPr>
        </p:nvSpPr>
        <p:spPr/>
        <p:txBody>
          <a:bodyPr/>
          <a:lstStyle/>
          <a:p>
            <a:fld id="{2255F4C3-3C07-4D86-93CE-546B61A1C029}" type="slidenum">
              <a:rPr lang="en-GB" smtClean="0"/>
              <a:t>15</a:t>
            </a:fld>
            <a:endParaRPr lang="en-GB"/>
          </a:p>
        </p:txBody>
      </p:sp>
      <p:pic>
        <p:nvPicPr>
          <p:cNvPr id="3" name="Picture 2">
            <a:extLst>
              <a:ext uri="{FF2B5EF4-FFF2-40B4-BE49-F238E27FC236}">
                <a16:creationId xmlns:a16="http://schemas.microsoft.com/office/drawing/2014/main" xmlns="" id="{565F0792-6E6F-4EEB-B787-3E0B2A2928FC}"/>
              </a:ext>
            </a:extLst>
          </p:cNvPr>
          <p:cNvPicPr>
            <a:picLocks noChangeAspect="1"/>
          </p:cNvPicPr>
          <p:nvPr/>
        </p:nvPicPr>
        <p:blipFill>
          <a:blip r:embed="rId2"/>
          <a:stretch>
            <a:fillRect/>
          </a:stretch>
        </p:blipFill>
        <p:spPr>
          <a:xfrm>
            <a:off x="0" y="917110"/>
            <a:ext cx="9144000" cy="5023779"/>
          </a:xfrm>
          <a:prstGeom prst="rect">
            <a:avLst/>
          </a:prstGeom>
        </p:spPr>
      </p:pic>
      <p:pic>
        <p:nvPicPr>
          <p:cNvPr id="4" name="Picture 3">
            <a:extLst>
              <a:ext uri="{FF2B5EF4-FFF2-40B4-BE49-F238E27FC236}">
                <a16:creationId xmlns:a16="http://schemas.microsoft.com/office/drawing/2014/main" xmlns="" id="{790AF760-36FA-46C0-AB42-E1E642FE0E3C}"/>
              </a:ext>
            </a:extLst>
          </p:cNvPr>
          <p:cNvPicPr>
            <a:picLocks noChangeAspect="1"/>
          </p:cNvPicPr>
          <p:nvPr/>
        </p:nvPicPr>
        <p:blipFill>
          <a:blip r:embed="rId3"/>
          <a:stretch>
            <a:fillRect/>
          </a:stretch>
        </p:blipFill>
        <p:spPr>
          <a:xfrm>
            <a:off x="173964" y="188640"/>
            <a:ext cx="8991542" cy="6624736"/>
          </a:xfrm>
          <a:prstGeom prst="rect">
            <a:avLst/>
          </a:prstGeom>
        </p:spPr>
      </p:pic>
    </p:spTree>
    <p:extLst>
      <p:ext uri="{BB962C8B-B14F-4D97-AF65-F5344CB8AC3E}">
        <p14:creationId xmlns:p14="http://schemas.microsoft.com/office/powerpoint/2010/main" val="539297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Spending Reviews </a:t>
            </a:r>
          </a:p>
        </p:txBody>
      </p:sp>
      <p:sp>
        <p:nvSpPr>
          <p:cNvPr id="3" name="Content Placeholder 2"/>
          <p:cNvSpPr>
            <a:spLocks noGrp="1"/>
          </p:cNvSpPr>
          <p:nvPr>
            <p:ph idx="1"/>
          </p:nvPr>
        </p:nvSpPr>
        <p:spPr>
          <a:xfrm>
            <a:off x="594521" y="1628800"/>
            <a:ext cx="6362791" cy="4752528"/>
          </a:xfrm>
        </p:spPr>
        <p:txBody>
          <a:bodyPr>
            <a:normAutofit/>
          </a:bodyPr>
          <a:lstStyle/>
          <a:p>
            <a:pPr>
              <a:buFont typeface="Arial" panose="020B0604020202020204" pitchFamily="34" charset="0"/>
              <a:buChar char="•"/>
            </a:pPr>
            <a:r>
              <a:rPr lang="en-GB" sz="2400" dirty="0"/>
              <a:t>Set firm and fixed three-year departmental budgets for expenditure and define the key improvements in public services that can be expected from these resources.  </a:t>
            </a:r>
          </a:p>
          <a:p>
            <a:pPr>
              <a:buFont typeface="Arial" panose="020B0604020202020204" pitchFamily="34" charset="0"/>
              <a:buChar char="•"/>
            </a:pPr>
            <a:r>
              <a:rPr lang="en-GB" sz="2400" dirty="0"/>
              <a:t>The negotiation process for spending reviews begins when departments submit their proposals to HM Treasury. </a:t>
            </a:r>
          </a:p>
          <a:p>
            <a:pPr>
              <a:buFont typeface="Arial" panose="020B0604020202020204" pitchFamily="34" charset="0"/>
              <a:buChar char="•"/>
            </a:pPr>
            <a:r>
              <a:rPr lang="en-GB" sz="2400" dirty="0"/>
              <a:t>This results in three-year </a:t>
            </a:r>
            <a:r>
              <a:rPr lang="en-GB" sz="2400" b="1" dirty="0"/>
              <a:t>spending plans </a:t>
            </a:r>
            <a:r>
              <a:rPr lang="en-GB" sz="2400" dirty="0"/>
              <a:t>and </a:t>
            </a:r>
            <a:r>
              <a:rPr lang="en-GB" sz="2400" b="1" dirty="0"/>
              <a:t>public service agreements </a:t>
            </a:r>
            <a:r>
              <a:rPr lang="en-GB" sz="2400" dirty="0"/>
              <a:t>(PSAs) for each government department.</a:t>
            </a:r>
          </a:p>
        </p:txBody>
      </p:sp>
      <p:sp>
        <p:nvSpPr>
          <p:cNvPr id="5" name="Slide Number Placeholder 4"/>
          <p:cNvSpPr>
            <a:spLocks noGrp="1"/>
          </p:cNvSpPr>
          <p:nvPr>
            <p:ph type="sldNum" sz="quarter" idx="12"/>
          </p:nvPr>
        </p:nvSpPr>
        <p:spPr/>
        <p:txBody>
          <a:bodyPr/>
          <a:lstStyle/>
          <a:p>
            <a:fld id="{2255F4C3-3C07-4D86-93CE-546B61A1C029}" type="slidenum">
              <a:rPr lang="en-GB" smtClean="0"/>
              <a:t>16</a:t>
            </a:fld>
            <a:endParaRPr lang="en-GB"/>
          </a:p>
        </p:txBody>
      </p:sp>
    </p:spTree>
    <p:extLst>
      <p:ext uri="{BB962C8B-B14F-4D97-AF65-F5344CB8AC3E}">
        <p14:creationId xmlns:p14="http://schemas.microsoft.com/office/powerpoint/2010/main" val="149909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Spending Plans </a:t>
            </a:r>
          </a:p>
        </p:txBody>
      </p:sp>
      <p:sp>
        <p:nvSpPr>
          <p:cNvPr id="3" name="Content Placeholder 2"/>
          <p:cNvSpPr>
            <a:spLocks noGrp="1"/>
          </p:cNvSpPr>
          <p:nvPr>
            <p:ph idx="1"/>
          </p:nvPr>
        </p:nvSpPr>
        <p:spPr>
          <a:xfrm>
            <a:off x="609598" y="1488613"/>
            <a:ext cx="6842721" cy="5036731"/>
          </a:xfrm>
        </p:spPr>
        <p:txBody>
          <a:bodyPr>
            <a:noAutofit/>
          </a:bodyPr>
          <a:lstStyle/>
          <a:p>
            <a:pPr>
              <a:buFont typeface="Arial" panose="020B0604020202020204" pitchFamily="34" charset="0"/>
              <a:buChar char="•"/>
            </a:pPr>
            <a:r>
              <a:rPr lang="en-GB" sz="2800" dirty="0"/>
              <a:t>Each plan details total planned expenditure, for the next three financial years, expressed as Departmental Expenditure Limits (DEL). </a:t>
            </a:r>
          </a:p>
          <a:p>
            <a:pPr>
              <a:buFont typeface="Arial" panose="020B0604020202020204" pitchFamily="34" charset="0"/>
              <a:buChar char="•"/>
            </a:pPr>
            <a:r>
              <a:rPr lang="en-GB" sz="2800" dirty="0"/>
              <a:t>DEL is the total expenditure that a department can control, even though some elements may be demand-led. </a:t>
            </a:r>
          </a:p>
          <a:p>
            <a:pPr>
              <a:buFont typeface="Arial" panose="020B0604020202020204" pitchFamily="34" charset="0"/>
              <a:buChar char="•"/>
            </a:pPr>
            <a:r>
              <a:rPr lang="en-GB" sz="2800" dirty="0"/>
              <a:t>Departments also have Annually Managed Expenditure (AME), which covers less predictable or controllable expenditure.</a:t>
            </a:r>
          </a:p>
        </p:txBody>
      </p:sp>
      <p:sp>
        <p:nvSpPr>
          <p:cNvPr id="5" name="Slide Number Placeholder 4"/>
          <p:cNvSpPr>
            <a:spLocks noGrp="1"/>
          </p:cNvSpPr>
          <p:nvPr>
            <p:ph type="sldNum" sz="quarter" idx="12"/>
          </p:nvPr>
        </p:nvSpPr>
        <p:spPr/>
        <p:txBody>
          <a:bodyPr/>
          <a:lstStyle/>
          <a:p>
            <a:fld id="{2255F4C3-3C07-4D86-93CE-546B61A1C029}" type="slidenum">
              <a:rPr lang="en-GB" smtClean="0"/>
              <a:t>17</a:t>
            </a:fld>
            <a:endParaRPr lang="en-GB"/>
          </a:p>
        </p:txBody>
      </p:sp>
    </p:spTree>
    <p:extLst>
      <p:ext uri="{BB962C8B-B14F-4D97-AF65-F5344CB8AC3E}">
        <p14:creationId xmlns:p14="http://schemas.microsoft.com/office/powerpoint/2010/main" val="37439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a:t>Public  Service  Agreements  (PSAs) </a:t>
            </a:r>
          </a:p>
        </p:txBody>
      </p:sp>
      <p:sp>
        <p:nvSpPr>
          <p:cNvPr id="3" name="Content Placeholder 2"/>
          <p:cNvSpPr>
            <a:spLocks noGrp="1"/>
          </p:cNvSpPr>
          <p:nvPr>
            <p:ph idx="1"/>
          </p:nvPr>
        </p:nvSpPr>
        <p:spPr/>
        <p:txBody>
          <a:bodyPr>
            <a:noAutofit/>
          </a:bodyPr>
          <a:lstStyle/>
          <a:p>
            <a:pPr>
              <a:buFont typeface="Arial" panose="020B0604020202020204" pitchFamily="34" charset="0"/>
              <a:buChar char="•"/>
            </a:pPr>
            <a:r>
              <a:rPr lang="en-GB" sz="2800" dirty="0"/>
              <a:t>Present  departmental objectives.   </a:t>
            </a:r>
          </a:p>
          <a:p>
            <a:pPr>
              <a:buFont typeface="Arial" panose="020B0604020202020204" pitchFamily="34" charset="0"/>
              <a:buChar char="•"/>
            </a:pPr>
            <a:r>
              <a:rPr lang="en-GB" sz="2800" dirty="0"/>
              <a:t>3-year agreements, negotiated between government departments and HM Treasury, indicating what is to be obtained for the department’s expenditure. </a:t>
            </a:r>
          </a:p>
          <a:p>
            <a:pPr>
              <a:buFont typeface="Arial" panose="020B0604020202020204" pitchFamily="34" charset="0"/>
              <a:buChar char="•"/>
            </a:pPr>
            <a:r>
              <a:rPr lang="en-GB" sz="2800" dirty="0"/>
              <a:t>Set out a department’s high-level aims, priority objectives and key performance targets. </a:t>
            </a:r>
          </a:p>
        </p:txBody>
      </p:sp>
      <p:sp>
        <p:nvSpPr>
          <p:cNvPr id="5" name="Slide Number Placeholder 4"/>
          <p:cNvSpPr>
            <a:spLocks noGrp="1"/>
          </p:cNvSpPr>
          <p:nvPr>
            <p:ph type="sldNum" sz="quarter" idx="12"/>
          </p:nvPr>
        </p:nvSpPr>
        <p:spPr/>
        <p:txBody>
          <a:bodyPr/>
          <a:lstStyle/>
          <a:p>
            <a:fld id="{2255F4C3-3C07-4D86-93CE-546B61A1C029}" type="slidenum">
              <a:rPr lang="en-GB" smtClean="0"/>
              <a:t>18</a:t>
            </a:fld>
            <a:endParaRPr lang="en-GB"/>
          </a:p>
        </p:txBody>
      </p:sp>
    </p:spTree>
    <p:extLst>
      <p:ext uri="{BB962C8B-B14F-4D97-AF65-F5344CB8AC3E}">
        <p14:creationId xmlns:p14="http://schemas.microsoft.com/office/powerpoint/2010/main" val="32476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Problems with Planning</a:t>
            </a:r>
          </a:p>
        </p:txBody>
      </p:sp>
      <p:sp>
        <p:nvSpPr>
          <p:cNvPr id="3" name="Content Placeholder 2"/>
          <p:cNvSpPr>
            <a:spLocks noGrp="1"/>
          </p:cNvSpPr>
          <p:nvPr>
            <p:ph idx="1"/>
          </p:nvPr>
        </p:nvSpPr>
        <p:spPr>
          <a:xfrm>
            <a:off x="609598" y="1700808"/>
            <a:ext cx="6410673" cy="4896544"/>
          </a:xfrm>
        </p:spPr>
        <p:txBody>
          <a:bodyPr>
            <a:normAutofit/>
          </a:bodyPr>
          <a:lstStyle/>
          <a:p>
            <a:pPr>
              <a:buFont typeface="Arial" panose="020B0604020202020204" pitchFamily="34" charset="0"/>
              <a:buChar char="•"/>
            </a:pPr>
            <a:r>
              <a:rPr lang="en-GB" sz="2800" dirty="0"/>
              <a:t>Comprehensive Spending Review conducted every 3 (or 5) years  </a:t>
            </a:r>
          </a:p>
          <a:p>
            <a:pPr>
              <a:buFont typeface="Arial" panose="020B0604020202020204" pitchFamily="34" charset="0"/>
              <a:buChar char="•"/>
            </a:pPr>
            <a:r>
              <a:rPr lang="en-GB" sz="2800" dirty="0"/>
              <a:t>Difficulty in forecasting 3 years in advance</a:t>
            </a:r>
          </a:p>
          <a:p>
            <a:pPr>
              <a:buFont typeface="Arial" panose="020B0604020202020204" pitchFamily="34" charset="0"/>
              <a:buChar char="•"/>
            </a:pPr>
            <a:r>
              <a:rPr lang="en-GB" sz="2800" dirty="0"/>
              <a:t>How accurate would your 3-year planning review be?</a:t>
            </a:r>
          </a:p>
          <a:p>
            <a:pPr>
              <a:buFont typeface="Arial" panose="020B0604020202020204" pitchFamily="34" charset="0"/>
              <a:buChar char="•"/>
            </a:pPr>
            <a:r>
              <a:rPr lang="en-GB" sz="2800" dirty="0"/>
              <a:t>What about unexpected events such as terrorism incidents?</a:t>
            </a:r>
            <a:endParaRPr lang="en-GB" sz="2800" b="1" dirty="0">
              <a:solidFill>
                <a:srgbClr val="FF0000"/>
              </a:solidFill>
            </a:endParaRPr>
          </a:p>
          <a:p>
            <a:pPr marL="0" indent="0" algn="ctr">
              <a:buNone/>
            </a:pPr>
            <a:r>
              <a:rPr lang="en-GB" sz="2800" b="1" dirty="0">
                <a:solidFill>
                  <a:srgbClr val="FF0000"/>
                </a:solidFill>
              </a:rPr>
              <a:t>What could effect outcomes?</a:t>
            </a:r>
          </a:p>
        </p:txBody>
      </p:sp>
      <p:sp>
        <p:nvSpPr>
          <p:cNvPr id="5" name="Slide Number Placeholder 4"/>
          <p:cNvSpPr>
            <a:spLocks noGrp="1"/>
          </p:cNvSpPr>
          <p:nvPr>
            <p:ph type="sldNum" sz="quarter" idx="12"/>
          </p:nvPr>
        </p:nvSpPr>
        <p:spPr/>
        <p:txBody>
          <a:bodyPr/>
          <a:lstStyle/>
          <a:p>
            <a:fld id="{2255F4C3-3C07-4D86-93CE-546B61A1C029}" type="slidenum">
              <a:rPr lang="en-GB" smtClean="0"/>
              <a:t>19</a:t>
            </a:fld>
            <a:endParaRPr lang="en-GB"/>
          </a:p>
        </p:txBody>
      </p:sp>
    </p:spTree>
    <p:extLst>
      <p:ext uri="{BB962C8B-B14F-4D97-AF65-F5344CB8AC3E}">
        <p14:creationId xmlns:p14="http://schemas.microsoft.com/office/powerpoint/2010/main" val="2685815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wipe(down)">
                                      <p:cBhvr>
                                        <p:cTn id="35" dur="580">
                                          <p:stCondLst>
                                            <p:cond delay="0"/>
                                          </p:stCondLst>
                                        </p:cTn>
                                        <p:tgtEl>
                                          <p:spTgt spid="3">
                                            <p:txEl>
                                              <p:pRg st="4" end="4"/>
                                            </p:txEl>
                                          </p:spTgt>
                                        </p:tgtEl>
                                      </p:cBhvr>
                                    </p:animEffect>
                                    <p:anim calcmode="lin" valueType="num">
                                      <p:cBhvr>
                                        <p:cTn id="36"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41" dur="26">
                                          <p:stCondLst>
                                            <p:cond delay="650"/>
                                          </p:stCondLst>
                                        </p:cTn>
                                        <p:tgtEl>
                                          <p:spTgt spid="3">
                                            <p:txEl>
                                              <p:pRg st="4" end="4"/>
                                            </p:txEl>
                                          </p:spTgt>
                                        </p:tgtEl>
                                      </p:cBhvr>
                                      <p:to x="100000" y="60000"/>
                                    </p:animScale>
                                    <p:animScale>
                                      <p:cBhvr>
                                        <p:cTn id="42" dur="166" decel="50000">
                                          <p:stCondLst>
                                            <p:cond delay="676"/>
                                          </p:stCondLst>
                                        </p:cTn>
                                        <p:tgtEl>
                                          <p:spTgt spid="3">
                                            <p:txEl>
                                              <p:pRg st="4" end="4"/>
                                            </p:txEl>
                                          </p:spTgt>
                                        </p:tgtEl>
                                      </p:cBhvr>
                                      <p:to x="100000" y="100000"/>
                                    </p:animScale>
                                    <p:animScale>
                                      <p:cBhvr>
                                        <p:cTn id="43" dur="26">
                                          <p:stCondLst>
                                            <p:cond delay="1312"/>
                                          </p:stCondLst>
                                        </p:cTn>
                                        <p:tgtEl>
                                          <p:spTgt spid="3">
                                            <p:txEl>
                                              <p:pRg st="4" end="4"/>
                                            </p:txEl>
                                          </p:spTgt>
                                        </p:tgtEl>
                                      </p:cBhvr>
                                      <p:to x="100000" y="80000"/>
                                    </p:animScale>
                                    <p:animScale>
                                      <p:cBhvr>
                                        <p:cTn id="44" dur="166" decel="50000">
                                          <p:stCondLst>
                                            <p:cond delay="1338"/>
                                          </p:stCondLst>
                                        </p:cTn>
                                        <p:tgtEl>
                                          <p:spTgt spid="3">
                                            <p:txEl>
                                              <p:pRg st="4" end="4"/>
                                            </p:txEl>
                                          </p:spTgt>
                                        </p:tgtEl>
                                      </p:cBhvr>
                                      <p:to x="100000" y="100000"/>
                                    </p:animScale>
                                    <p:animScale>
                                      <p:cBhvr>
                                        <p:cTn id="45" dur="26">
                                          <p:stCondLst>
                                            <p:cond delay="1642"/>
                                          </p:stCondLst>
                                        </p:cTn>
                                        <p:tgtEl>
                                          <p:spTgt spid="3">
                                            <p:txEl>
                                              <p:pRg st="4" end="4"/>
                                            </p:txEl>
                                          </p:spTgt>
                                        </p:tgtEl>
                                      </p:cBhvr>
                                      <p:to x="100000" y="90000"/>
                                    </p:animScale>
                                    <p:animScale>
                                      <p:cBhvr>
                                        <p:cTn id="46" dur="166" decel="50000">
                                          <p:stCondLst>
                                            <p:cond delay="1668"/>
                                          </p:stCondLst>
                                        </p:cTn>
                                        <p:tgtEl>
                                          <p:spTgt spid="3">
                                            <p:txEl>
                                              <p:pRg st="4" end="4"/>
                                            </p:txEl>
                                          </p:spTgt>
                                        </p:tgtEl>
                                      </p:cBhvr>
                                      <p:to x="100000" y="100000"/>
                                    </p:animScale>
                                    <p:animScale>
                                      <p:cBhvr>
                                        <p:cTn id="47" dur="26">
                                          <p:stCondLst>
                                            <p:cond delay="1808"/>
                                          </p:stCondLst>
                                        </p:cTn>
                                        <p:tgtEl>
                                          <p:spTgt spid="3">
                                            <p:txEl>
                                              <p:pRg st="4" end="4"/>
                                            </p:txEl>
                                          </p:spTgt>
                                        </p:tgtEl>
                                      </p:cBhvr>
                                      <p:to x="100000" y="95000"/>
                                    </p:animScale>
                                    <p:animScale>
                                      <p:cBhvr>
                                        <p:cTn id="48"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Budget Cycle</a:t>
            </a:r>
          </a:p>
        </p:txBody>
      </p:sp>
      <p:sp>
        <p:nvSpPr>
          <p:cNvPr id="3" name="Content Placeholder 2"/>
          <p:cNvSpPr>
            <a:spLocks noGrp="1"/>
          </p:cNvSpPr>
          <p:nvPr>
            <p:ph idx="1"/>
          </p:nvPr>
        </p:nvSpPr>
        <p:spPr>
          <a:xfrm>
            <a:off x="609598" y="1484784"/>
            <a:ext cx="7202762" cy="5256584"/>
          </a:xfrm>
        </p:spPr>
        <p:txBody>
          <a:bodyPr>
            <a:normAutofit/>
          </a:bodyPr>
          <a:lstStyle/>
          <a:p>
            <a:pPr>
              <a:buFont typeface="Arial" panose="020B0604020202020204" pitchFamily="34" charset="0"/>
              <a:buChar char="•"/>
            </a:pPr>
            <a:r>
              <a:rPr lang="en-GB" sz="2800" dirty="0"/>
              <a:t>An annual process during which the Government assesses the state of the economy and makes plans for revenue generation for the coming year</a:t>
            </a:r>
          </a:p>
          <a:p>
            <a:pPr>
              <a:buFont typeface="Arial" panose="020B0604020202020204" pitchFamily="34" charset="0"/>
              <a:buChar char="•"/>
            </a:pPr>
            <a:r>
              <a:rPr lang="en-GB" sz="2800" dirty="0"/>
              <a:t>It sets plans for taxation</a:t>
            </a:r>
          </a:p>
          <a:p>
            <a:pPr>
              <a:buFont typeface="Arial" panose="020B0604020202020204" pitchFamily="34" charset="0"/>
              <a:buChar char="•"/>
            </a:pPr>
            <a:r>
              <a:rPr lang="en-GB" sz="2800" dirty="0"/>
              <a:t>MP’s are able to debate and vote on budgetary proposals. </a:t>
            </a:r>
          </a:p>
          <a:p>
            <a:pPr>
              <a:buFont typeface="Arial" panose="020B0604020202020204" pitchFamily="34" charset="0"/>
              <a:buChar char="•"/>
            </a:pPr>
            <a:r>
              <a:rPr lang="en-GB" sz="2800" dirty="0"/>
              <a:t>In spring, the Chancellor presents the Budget, and in autumn, the </a:t>
            </a:r>
            <a:r>
              <a:rPr lang="en-GB" sz="2800" b="1" dirty="0"/>
              <a:t>Pre-Budget Report (Autumn Statement) </a:t>
            </a:r>
            <a:r>
              <a:rPr lang="en-GB" sz="2800" dirty="0"/>
              <a:t>(PBR) is released</a:t>
            </a:r>
          </a:p>
          <a:p>
            <a:pPr algn="just"/>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20</a:t>
            </a:fld>
            <a:endParaRPr lang="en-GB"/>
          </a:p>
        </p:txBody>
      </p:sp>
    </p:spTree>
    <p:extLst>
      <p:ext uri="{BB962C8B-B14F-4D97-AF65-F5344CB8AC3E}">
        <p14:creationId xmlns:p14="http://schemas.microsoft.com/office/powerpoint/2010/main" val="305038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300" dirty="0"/>
              <a:t>Pre-Budget Report</a:t>
            </a:r>
            <a:r>
              <a:rPr lang="en-GB" dirty="0"/>
              <a:t/>
            </a:r>
            <a:br>
              <a:rPr lang="en-GB" dirty="0"/>
            </a:br>
            <a:endParaRPr lang="en-GB" dirty="0"/>
          </a:p>
        </p:txBody>
      </p:sp>
      <p:sp>
        <p:nvSpPr>
          <p:cNvPr id="3" name="Content Placeholder 2"/>
          <p:cNvSpPr>
            <a:spLocks noGrp="1"/>
          </p:cNvSpPr>
          <p:nvPr>
            <p:ph idx="1"/>
          </p:nvPr>
        </p:nvSpPr>
        <p:spPr>
          <a:xfrm>
            <a:off x="609598" y="1700808"/>
            <a:ext cx="6770714" cy="4824536"/>
          </a:xfrm>
        </p:spPr>
        <p:txBody>
          <a:bodyPr>
            <a:normAutofit lnSpcReduction="10000"/>
          </a:bodyPr>
          <a:lstStyle/>
          <a:p>
            <a:pPr>
              <a:buFont typeface="Arial" panose="020B0604020202020204" pitchFamily="34" charset="0"/>
              <a:buChar char="•"/>
            </a:pPr>
            <a:r>
              <a:rPr lang="en-GB" sz="2800" dirty="0"/>
              <a:t>The Budget cycle begins with the Pre-Budget Report (PBR), which sets out forecasts for the economy and the public finances and explains how the Government views its policies in helping to deliver its long-term goals. </a:t>
            </a:r>
          </a:p>
          <a:p>
            <a:pPr>
              <a:buFont typeface="Arial" panose="020B0604020202020204" pitchFamily="34" charset="0"/>
              <a:buChar char="•"/>
            </a:pPr>
            <a:r>
              <a:rPr lang="en-GB" sz="2800" dirty="0"/>
              <a:t>Acting as a signal of the Government’s intentions, it describes what reforms are being considered ahead of the next </a:t>
            </a:r>
            <a:r>
              <a:rPr lang="en-GB" sz="2800" b="1" dirty="0"/>
              <a:t>Budget</a:t>
            </a:r>
            <a:r>
              <a:rPr lang="en-GB" sz="2800" dirty="0"/>
              <a:t>, alongside some announcements of policy.</a:t>
            </a:r>
          </a:p>
          <a:p>
            <a:pPr marL="0" indent="0">
              <a:buNone/>
            </a:pPr>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21</a:t>
            </a:fld>
            <a:endParaRPr lang="en-GB"/>
          </a:p>
        </p:txBody>
      </p:sp>
    </p:spTree>
    <p:extLst>
      <p:ext uri="{BB962C8B-B14F-4D97-AF65-F5344CB8AC3E}">
        <p14:creationId xmlns:p14="http://schemas.microsoft.com/office/powerpoint/2010/main" val="197476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The Budget Statement</a:t>
            </a:r>
          </a:p>
        </p:txBody>
      </p:sp>
      <p:sp>
        <p:nvSpPr>
          <p:cNvPr id="3" name="Content Placeholder 2"/>
          <p:cNvSpPr>
            <a:spLocks noGrp="1"/>
          </p:cNvSpPr>
          <p:nvPr>
            <p:ph idx="1"/>
          </p:nvPr>
        </p:nvSpPr>
        <p:spPr>
          <a:xfrm>
            <a:off x="539552" y="1700808"/>
            <a:ext cx="6842721" cy="4004714"/>
          </a:xfrm>
        </p:spPr>
        <p:txBody>
          <a:bodyPr>
            <a:noAutofit/>
          </a:bodyPr>
          <a:lstStyle/>
          <a:p>
            <a:pPr>
              <a:buFont typeface="Arial" panose="020B0604020202020204" pitchFamily="34" charset="0"/>
              <a:buChar char="•"/>
            </a:pPr>
            <a:r>
              <a:rPr lang="en-GB" sz="2800" dirty="0"/>
              <a:t>Each year the Chancellor of the Exchequer makes the Budget statement to the House of Commons outlining the state of the economy and the Government’s proposals for changes to taxation. </a:t>
            </a:r>
          </a:p>
          <a:p>
            <a:pPr>
              <a:buFont typeface="Arial" panose="020B0604020202020204" pitchFamily="34" charset="0"/>
              <a:buChar char="•"/>
            </a:pPr>
            <a:r>
              <a:rPr lang="en-GB" sz="2800" dirty="0"/>
              <a:t>The House of Commons debates the Budget and scrutinises the subsequent Finance Bill, which enacts the Chancellor’s proposals.</a:t>
            </a:r>
          </a:p>
        </p:txBody>
      </p:sp>
      <p:sp>
        <p:nvSpPr>
          <p:cNvPr id="5" name="Slide Number Placeholder 4"/>
          <p:cNvSpPr>
            <a:spLocks noGrp="1"/>
          </p:cNvSpPr>
          <p:nvPr>
            <p:ph type="sldNum" sz="quarter" idx="12"/>
          </p:nvPr>
        </p:nvSpPr>
        <p:spPr/>
        <p:txBody>
          <a:bodyPr/>
          <a:lstStyle/>
          <a:p>
            <a:fld id="{2255F4C3-3C07-4D86-93CE-546B61A1C029}" type="slidenum">
              <a:rPr lang="en-GB" smtClean="0"/>
              <a:t>22</a:t>
            </a:fld>
            <a:endParaRPr lang="en-GB"/>
          </a:p>
        </p:txBody>
      </p:sp>
    </p:spTree>
    <p:extLst>
      <p:ext uri="{BB962C8B-B14F-4D97-AF65-F5344CB8AC3E}">
        <p14:creationId xmlns:p14="http://schemas.microsoft.com/office/powerpoint/2010/main" val="171459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648072"/>
          </a:xfrm>
        </p:spPr>
        <p:txBody>
          <a:bodyPr>
            <a:normAutofit fontScale="90000"/>
          </a:bodyPr>
          <a:lstStyle/>
          <a:p>
            <a:r>
              <a:rPr lang="en-GB" sz="5300" dirty="0"/>
              <a:t>What is the Budget?</a:t>
            </a:r>
            <a:r>
              <a:rPr lang="en-GB" dirty="0"/>
              <a:t/>
            </a:r>
            <a:br>
              <a:rPr lang="en-GB" dirty="0"/>
            </a:br>
            <a:r>
              <a:rPr lang="en-GB" dirty="0"/>
              <a:t/>
            </a:r>
            <a:br>
              <a:rPr lang="en-GB" dirty="0"/>
            </a:br>
            <a:endParaRPr lang="en-GB" dirty="0"/>
          </a:p>
        </p:txBody>
      </p:sp>
      <p:sp>
        <p:nvSpPr>
          <p:cNvPr id="3" name="Content Placeholder 2"/>
          <p:cNvSpPr>
            <a:spLocks noGrp="1"/>
          </p:cNvSpPr>
          <p:nvPr>
            <p:ph idx="1"/>
          </p:nvPr>
        </p:nvSpPr>
        <p:spPr>
          <a:xfrm>
            <a:off x="457200" y="1916832"/>
            <a:ext cx="7571184" cy="4752528"/>
          </a:xfrm>
        </p:spPr>
        <p:txBody>
          <a:bodyPr>
            <a:normAutofit fontScale="92500" lnSpcReduction="10000"/>
          </a:bodyPr>
          <a:lstStyle/>
          <a:p>
            <a:r>
              <a:rPr lang="en-GB" sz="2600" dirty="0"/>
              <a:t>The Budget, or Financial Statement, is a statement made to the House of Commons by the Chancellor of the Exchequer on the nation’s finances and the Government’s proposals for changes to taxation. </a:t>
            </a:r>
          </a:p>
          <a:p>
            <a:r>
              <a:rPr lang="en-GB" sz="2600" dirty="0"/>
              <a:t>The Budget also includes forecasts for the economy by the Office for Budget Responsibility (OBR).</a:t>
            </a:r>
          </a:p>
          <a:p>
            <a:r>
              <a:rPr lang="en-GB" sz="2600" dirty="0"/>
              <a:t>The Budget usually takes place in March or April of each year. </a:t>
            </a:r>
          </a:p>
          <a:p>
            <a:r>
              <a:rPr lang="en-GB" sz="2600" dirty="0"/>
              <a:t>In election years, after a change of Government, a Budget will usually be introduced by the incoming Chancellor of the Exchequer, even if the outgoing Chancellor has already delivered one.</a:t>
            </a:r>
          </a:p>
          <a:p>
            <a:pPr>
              <a:buFont typeface="Arial" panose="020B0604020202020204" pitchFamily="34" charset="0"/>
              <a:buChar char="•"/>
            </a:pPr>
            <a:endParaRPr lang="en-GB" sz="2000" dirty="0"/>
          </a:p>
          <a:p>
            <a:pPr marL="0" indent="0">
              <a:buNone/>
            </a:pPr>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23</a:t>
            </a:fld>
            <a:endParaRPr lang="en-GB"/>
          </a:p>
        </p:txBody>
      </p:sp>
    </p:spTree>
    <p:extLst>
      <p:ext uri="{BB962C8B-B14F-4D97-AF65-F5344CB8AC3E}">
        <p14:creationId xmlns:p14="http://schemas.microsoft.com/office/powerpoint/2010/main" val="6444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The Budget</a:t>
            </a:r>
          </a:p>
        </p:txBody>
      </p:sp>
      <p:sp>
        <p:nvSpPr>
          <p:cNvPr id="3" name="Content Placeholder 2"/>
          <p:cNvSpPr>
            <a:spLocks noGrp="1"/>
          </p:cNvSpPr>
          <p:nvPr>
            <p:ph idx="1"/>
          </p:nvPr>
        </p:nvSpPr>
        <p:spPr>
          <a:xfrm>
            <a:off x="578420" y="2060848"/>
            <a:ext cx="6347714" cy="3880773"/>
          </a:xfrm>
        </p:spPr>
        <p:txBody>
          <a:bodyPr>
            <a:normAutofit/>
          </a:bodyPr>
          <a:lstStyle/>
          <a:p>
            <a:r>
              <a:rPr lang="en-GB" sz="2800" dirty="0"/>
              <a:t>The Budget and the Finance Bill are annual events, in part because income tax and corporation tax are annual taxes which have to be renewed by legislation each year. </a:t>
            </a:r>
          </a:p>
          <a:p>
            <a:r>
              <a:rPr lang="en-GB" sz="2800" dirty="0"/>
              <a:t>By contrast, most UK taxes including all indirect taxes, petroleum revenue tax and taxes on capital are ‘permanent’.</a:t>
            </a:r>
          </a:p>
          <a:p>
            <a:endParaRPr lang="en-GB" sz="2000" dirty="0"/>
          </a:p>
          <a:p>
            <a:pPr marL="0" indent="0">
              <a:buNone/>
            </a:pPr>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24</a:t>
            </a:fld>
            <a:endParaRPr lang="en-GB"/>
          </a:p>
        </p:txBody>
      </p:sp>
    </p:spTree>
    <p:extLst>
      <p:ext uri="{BB962C8B-B14F-4D97-AF65-F5344CB8AC3E}">
        <p14:creationId xmlns:p14="http://schemas.microsoft.com/office/powerpoint/2010/main" val="717954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fld id="{2255F4C3-3C07-4D86-93CE-546B61A1C029}" type="slidenum">
              <a:rPr lang="en-GB" smtClean="0"/>
              <a:t>25</a:t>
            </a:fld>
            <a:endParaRPr lang="en-GB"/>
          </a:p>
        </p:txBody>
      </p:sp>
      <p:pic>
        <p:nvPicPr>
          <p:cNvPr id="5" name="ocuH0vnph4E"/>
          <p:cNvPicPr>
            <a:picLocks noRot="1" noChangeAspect="1"/>
          </p:cNvPicPr>
          <p:nvPr>
            <a:videoFile r:link="rId1"/>
          </p:nvPr>
        </p:nvPicPr>
        <p:blipFill>
          <a:blip r:embed="rId3"/>
          <a:stretch>
            <a:fillRect/>
          </a:stretch>
        </p:blipFill>
        <p:spPr>
          <a:xfrm>
            <a:off x="-60515" y="836712"/>
            <a:ext cx="9252711" cy="5204651"/>
          </a:xfrm>
          <a:prstGeom prst="rect">
            <a:avLst/>
          </a:prstGeom>
        </p:spPr>
      </p:pic>
      <p:sp>
        <p:nvSpPr>
          <p:cNvPr id="6" name="Rectangle 5"/>
          <p:cNvSpPr/>
          <p:nvPr/>
        </p:nvSpPr>
        <p:spPr>
          <a:xfrm>
            <a:off x="586735" y="6063075"/>
            <a:ext cx="4572000" cy="646331"/>
          </a:xfrm>
          <a:prstGeom prst="rect">
            <a:avLst/>
          </a:prstGeom>
        </p:spPr>
        <p:txBody>
          <a:bodyPr>
            <a:spAutoFit/>
          </a:bodyPr>
          <a:lstStyle/>
          <a:p>
            <a:r>
              <a:rPr lang="en-GB" dirty="0">
                <a:hlinkClick r:id="rId4"/>
              </a:rPr>
              <a:t>https://</a:t>
            </a:r>
            <a:r>
              <a:rPr lang="en-GB" dirty="0" smtClean="0">
                <a:hlinkClick r:id="rId4"/>
              </a:rPr>
              <a:t>www.gov.uk/government/news/what-is-the-budget</a:t>
            </a:r>
            <a:r>
              <a:rPr lang="en-GB" dirty="0" smtClean="0"/>
              <a:t> </a:t>
            </a:r>
            <a:endParaRPr lang="en-GB" dirty="0"/>
          </a:p>
        </p:txBody>
      </p:sp>
    </p:spTree>
    <p:extLst>
      <p:ext uri="{BB962C8B-B14F-4D97-AF65-F5344CB8AC3E}">
        <p14:creationId xmlns:p14="http://schemas.microsoft.com/office/powerpoint/2010/main" val="42768019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2736"/>
            <a:ext cx="8229600" cy="864096"/>
          </a:xfrm>
        </p:spPr>
        <p:txBody>
          <a:bodyPr>
            <a:normAutofit fontScale="90000"/>
          </a:bodyPr>
          <a:lstStyle/>
          <a:p>
            <a:r>
              <a:rPr lang="en-GB" sz="5300" dirty="0"/>
              <a:t>What happens in Parliament?</a:t>
            </a:r>
            <a:r>
              <a:rPr lang="en-GB" dirty="0"/>
              <a:t/>
            </a:r>
            <a:br>
              <a:rPr lang="en-GB" dirty="0"/>
            </a:br>
            <a:r>
              <a:rPr lang="en-GB" dirty="0"/>
              <a:t/>
            </a:r>
            <a:br>
              <a:rPr lang="en-GB" dirty="0"/>
            </a:br>
            <a:endParaRPr lang="en-GB" dirty="0"/>
          </a:p>
        </p:txBody>
      </p:sp>
      <p:sp>
        <p:nvSpPr>
          <p:cNvPr id="3" name="Content Placeholder 2"/>
          <p:cNvSpPr>
            <a:spLocks noGrp="1"/>
          </p:cNvSpPr>
          <p:nvPr>
            <p:ph idx="1"/>
          </p:nvPr>
        </p:nvSpPr>
        <p:spPr>
          <a:xfrm>
            <a:off x="609598" y="2160590"/>
            <a:ext cx="6410673" cy="4076722"/>
          </a:xfrm>
        </p:spPr>
        <p:txBody>
          <a:bodyPr>
            <a:normAutofit/>
          </a:bodyPr>
          <a:lstStyle/>
          <a:p>
            <a:r>
              <a:rPr lang="en-GB" sz="2800" dirty="0"/>
              <a:t>The Chancellor of the Exchequer delivers his Budget statement to Members of Parliament in the House of Commons. </a:t>
            </a:r>
          </a:p>
          <a:p>
            <a:r>
              <a:rPr lang="en-GB" sz="2800" dirty="0"/>
              <a:t>The first part of the statement typically begins with a review of the nation's finances and the economic situation. </a:t>
            </a:r>
          </a:p>
          <a:p>
            <a:r>
              <a:rPr lang="en-GB" sz="2800" dirty="0"/>
              <a:t>The statement then moves on to proposals for taxation.</a:t>
            </a:r>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26</a:t>
            </a:fld>
            <a:endParaRPr lang="en-GB"/>
          </a:p>
        </p:txBody>
      </p:sp>
    </p:spTree>
    <p:extLst>
      <p:ext uri="{BB962C8B-B14F-4D97-AF65-F5344CB8AC3E}">
        <p14:creationId xmlns:p14="http://schemas.microsoft.com/office/powerpoint/2010/main" val="140966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410673" cy="1550990"/>
          </a:xfrm>
        </p:spPr>
        <p:txBody>
          <a:bodyPr>
            <a:normAutofit fontScale="90000"/>
          </a:bodyPr>
          <a:lstStyle/>
          <a:p>
            <a:r>
              <a:rPr lang="en-GB" sz="4800" dirty="0"/>
              <a:t>Provisional collection of taxes</a:t>
            </a:r>
            <a:r>
              <a:rPr lang="en-GB" dirty="0"/>
              <a:t/>
            </a:r>
            <a:br>
              <a:rPr lang="en-GB" dirty="0"/>
            </a:br>
            <a:endParaRPr lang="en-GB" dirty="0"/>
          </a:p>
        </p:txBody>
      </p:sp>
      <p:sp>
        <p:nvSpPr>
          <p:cNvPr id="3" name="Content Placeholder 2"/>
          <p:cNvSpPr>
            <a:spLocks noGrp="1"/>
          </p:cNvSpPr>
          <p:nvPr>
            <p:ph idx="1"/>
          </p:nvPr>
        </p:nvSpPr>
        <p:spPr>
          <a:xfrm>
            <a:off x="609599" y="2160590"/>
            <a:ext cx="6410672" cy="4292746"/>
          </a:xfrm>
        </p:spPr>
        <p:txBody>
          <a:bodyPr>
            <a:normAutofit/>
          </a:bodyPr>
          <a:lstStyle/>
          <a:p>
            <a:r>
              <a:rPr lang="en-GB" sz="2800" dirty="0"/>
              <a:t>Some measures, such as any changes to the rates of duty on alcohol and tobacco, come into effect on Budget day or soon after.</a:t>
            </a:r>
          </a:p>
          <a:p>
            <a:r>
              <a:rPr lang="en-GB" sz="2800" dirty="0"/>
              <a:t>The power to make these changes on an interim basis, before the Finance Bill is passed, comes from the House of Commons approving a motion for the </a:t>
            </a:r>
            <a:r>
              <a:rPr lang="en-GB" sz="2800" b="1" dirty="0"/>
              <a:t>provisional collection of these taxes. </a:t>
            </a:r>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27</a:t>
            </a:fld>
            <a:endParaRPr lang="en-GB"/>
          </a:p>
        </p:txBody>
      </p:sp>
    </p:spTree>
    <p:extLst>
      <p:ext uri="{BB962C8B-B14F-4D97-AF65-F5344CB8AC3E}">
        <p14:creationId xmlns:p14="http://schemas.microsoft.com/office/powerpoint/2010/main" val="2132102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554689" cy="1667272"/>
          </a:xfrm>
        </p:spPr>
        <p:txBody>
          <a:bodyPr>
            <a:normAutofit fontScale="90000"/>
          </a:bodyPr>
          <a:lstStyle/>
          <a:p>
            <a:r>
              <a:rPr lang="en-GB" sz="4800" dirty="0"/>
              <a:t>Provisional collection of taxes</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400" dirty="0"/>
              <a:t>After the Chancellor finishes his speech but before the Leader of the Opposition responds, the Chairman of Ways and Means puts a single motion to the Commons asking for agreement to these changes.</a:t>
            </a:r>
          </a:p>
          <a:p>
            <a:r>
              <a:rPr lang="en-GB" sz="2400" dirty="0"/>
              <a:t>This is called the 'Provisional Collection of Taxes' and is by convention agreed to by the House, meaning that the changes can come into effect at 6pm on Budget day.</a:t>
            </a:r>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28</a:t>
            </a:fld>
            <a:endParaRPr lang="en-GB"/>
          </a:p>
        </p:txBody>
      </p:sp>
    </p:spTree>
    <p:extLst>
      <p:ext uri="{BB962C8B-B14F-4D97-AF65-F5344CB8AC3E}">
        <p14:creationId xmlns:p14="http://schemas.microsoft.com/office/powerpoint/2010/main" val="393519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14202"/>
          </a:xfrm>
        </p:spPr>
        <p:txBody>
          <a:bodyPr>
            <a:normAutofit fontScale="90000"/>
          </a:bodyPr>
          <a:lstStyle/>
          <a:p>
            <a:r>
              <a:rPr lang="en-GB" sz="5300" dirty="0"/>
              <a:t>Debates on the Budget Resolutions</a:t>
            </a:r>
            <a:r>
              <a:rPr lang="en-GB" dirty="0"/>
              <a:t/>
            </a:r>
            <a:br>
              <a:rPr lang="en-GB" dirty="0"/>
            </a:br>
            <a:r>
              <a:rPr lang="en-GB" dirty="0"/>
              <a:t/>
            </a:r>
            <a:br>
              <a:rPr lang="en-GB" dirty="0"/>
            </a:br>
            <a:endParaRPr lang="en-GB" dirty="0"/>
          </a:p>
        </p:txBody>
      </p:sp>
      <p:sp>
        <p:nvSpPr>
          <p:cNvPr id="3" name="Content Placeholder 2"/>
          <p:cNvSpPr>
            <a:spLocks noGrp="1"/>
          </p:cNvSpPr>
          <p:nvPr>
            <p:ph idx="1"/>
          </p:nvPr>
        </p:nvSpPr>
        <p:spPr>
          <a:xfrm>
            <a:off x="457200" y="1700808"/>
            <a:ext cx="7427168" cy="4680520"/>
          </a:xfrm>
        </p:spPr>
        <p:txBody>
          <a:bodyPr>
            <a:normAutofit/>
          </a:bodyPr>
          <a:lstStyle/>
          <a:p>
            <a:endParaRPr lang="en-GB" sz="2400" dirty="0"/>
          </a:p>
          <a:p>
            <a:r>
              <a:rPr lang="en-GB" sz="2400" dirty="0"/>
              <a:t>Traditionally the Leader of the Opposition, replies to the Budget Speech,</a:t>
            </a:r>
          </a:p>
          <a:p>
            <a:r>
              <a:rPr lang="en-GB" sz="2400" dirty="0"/>
              <a:t>The Budget is usually followed by four days of debate on the Budget Resolutions, the tax measures announced in the Budget.</a:t>
            </a:r>
          </a:p>
          <a:p>
            <a:r>
              <a:rPr lang="en-GB" sz="2400" dirty="0"/>
              <a:t>Each day of debate covers a different policy area such as health, education and defence. The Shadow Chancellor makes his response the day after the Budget statement during the Budget debates.</a:t>
            </a:r>
          </a:p>
          <a:p>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29</a:t>
            </a:fld>
            <a:endParaRPr lang="en-GB"/>
          </a:p>
        </p:txBody>
      </p:sp>
    </p:spTree>
    <p:extLst>
      <p:ext uri="{BB962C8B-B14F-4D97-AF65-F5344CB8AC3E}">
        <p14:creationId xmlns:p14="http://schemas.microsoft.com/office/powerpoint/2010/main" val="371717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14202"/>
          </a:xfrm>
        </p:spPr>
        <p:txBody>
          <a:bodyPr>
            <a:normAutofit fontScale="90000"/>
          </a:bodyPr>
          <a:lstStyle/>
          <a:p>
            <a:r>
              <a:rPr lang="en-GB" sz="5300" dirty="0"/>
              <a:t>Debates on the Budget Resolutions</a:t>
            </a:r>
            <a:r>
              <a:rPr lang="en-GB" dirty="0"/>
              <a:t/>
            </a:r>
            <a:br>
              <a:rPr lang="en-GB" dirty="0"/>
            </a:br>
            <a:r>
              <a:rPr lang="en-GB" dirty="0"/>
              <a:t/>
            </a:r>
            <a:br>
              <a:rPr lang="en-GB" dirty="0"/>
            </a:br>
            <a:endParaRPr lang="en-GB" dirty="0"/>
          </a:p>
        </p:txBody>
      </p:sp>
      <p:sp>
        <p:nvSpPr>
          <p:cNvPr id="3" name="Content Placeholder 2"/>
          <p:cNvSpPr>
            <a:spLocks noGrp="1"/>
          </p:cNvSpPr>
          <p:nvPr>
            <p:ph idx="1"/>
          </p:nvPr>
        </p:nvSpPr>
        <p:spPr>
          <a:xfrm>
            <a:off x="457200" y="2348880"/>
            <a:ext cx="6635080" cy="4032448"/>
          </a:xfrm>
        </p:spPr>
        <p:txBody>
          <a:bodyPr>
            <a:normAutofit/>
          </a:bodyPr>
          <a:lstStyle/>
          <a:p>
            <a:endParaRPr lang="en-GB" sz="2400" dirty="0"/>
          </a:p>
          <a:p>
            <a:r>
              <a:rPr lang="en-GB" sz="2400" dirty="0"/>
              <a:t>Budget Resolutions can come into effect immediately if the House of Commons agrees to them at the end of the four days of debate but they require the </a:t>
            </a:r>
            <a:r>
              <a:rPr lang="en-GB" sz="2400" b="1" dirty="0"/>
              <a:t>Finance Bill </a:t>
            </a:r>
            <a:r>
              <a:rPr lang="en-GB" sz="2400" dirty="0"/>
              <a:t>to give them permanent legal effect. </a:t>
            </a:r>
          </a:p>
          <a:p>
            <a:endParaRPr lang="en-GB" sz="2400" dirty="0"/>
          </a:p>
          <a:p>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30</a:t>
            </a:fld>
            <a:endParaRPr lang="en-GB"/>
          </a:p>
        </p:txBody>
      </p:sp>
    </p:spTree>
    <p:extLst>
      <p:ext uri="{BB962C8B-B14F-4D97-AF65-F5344CB8AC3E}">
        <p14:creationId xmlns:p14="http://schemas.microsoft.com/office/powerpoint/2010/main" val="42237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410673" cy="1019200"/>
          </a:xfrm>
        </p:spPr>
        <p:txBody>
          <a:bodyPr>
            <a:normAutofit/>
          </a:bodyPr>
          <a:lstStyle/>
          <a:p>
            <a:r>
              <a:rPr lang="en-GB" sz="4800" dirty="0"/>
              <a:t>The Finance Bill</a:t>
            </a:r>
            <a:endParaRPr lang="en-GB" dirty="0"/>
          </a:p>
        </p:txBody>
      </p:sp>
      <p:sp>
        <p:nvSpPr>
          <p:cNvPr id="3" name="Content Placeholder 2"/>
          <p:cNvSpPr>
            <a:spLocks noGrp="1"/>
          </p:cNvSpPr>
          <p:nvPr>
            <p:ph idx="1"/>
          </p:nvPr>
        </p:nvSpPr>
        <p:spPr>
          <a:xfrm>
            <a:off x="251520" y="1916832"/>
            <a:ext cx="6984776" cy="4464496"/>
          </a:xfrm>
        </p:spPr>
        <p:txBody>
          <a:bodyPr>
            <a:normAutofit/>
          </a:bodyPr>
          <a:lstStyle/>
          <a:p>
            <a:r>
              <a:rPr lang="en-GB" sz="2800" dirty="0"/>
              <a:t>A new Finance Bill is presented to Parliament each year, it enacts the proposals for taxation made by the Chancellor of the Exchequer in his Budget statement and brings them into law.</a:t>
            </a:r>
          </a:p>
          <a:p>
            <a:r>
              <a:rPr lang="en-GB" sz="2800" dirty="0"/>
              <a:t>Once the House of Commons has agreed the Budget Resolutions, the Finance Bill starts its passage through Parliament in the same way as any other bill.</a:t>
            </a:r>
          </a:p>
          <a:p>
            <a:endParaRPr lang="en-GB" sz="2000" dirty="0"/>
          </a:p>
          <a:p>
            <a:pPr marL="0" indent="0">
              <a:buNone/>
            </a:pPr>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31</a:t>
            </a:fld>
            <a:endParaRPr lang="en-GB"/>
          </a:p>
        </p:txBody>
      </p:sp>
    </p:spTree>
    <p:extLst>
      <p:ext uri="{BB962C8B-B14F-4D97-AF65-F5344CB8AC3E}">
        <p14:creationId xmlns:p14="http://schemas.microsoft.com/office/powerpoint/2010/main" val="1076873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914729" cy="1595264"/>
          </a:xfrm>
        </p:spPr>
        <p:txBody>
          <a:bodyPr>
            <a:normAutofit/>
          </a:bodyPr>
          <a:lstStyle/>
          <a:p>
            <a:r>
              <a:rPr lang="en-GB" sz="4800" dirty="0"/>
              <a:t>The Finance Bill</a:t>
            </a:r>
            <a:r>
              <a:rPr lang="en-GB" dirty="0"/>
              <a:t/>
            </a:r>
            <a:br>
              <a:rPr lang="en-GB" dirty="0"/>
            </a:br>
            <a:endParaRPr lang="en-GB" dirty="0"/>
          </a:p>
        </p:txBody>
      </p:sp>
      <p:sp>
        <p:nvSpPr>
          <p:cNvPr id="3" name="Content Placeholder 2"/>
          <p:cNvSpPr>
            <a:spLocks noGrp="1"/>
          </p:cNvSpPr>
          <p:nvPr>
            <p:ph idx="1"/>
          </p:nvPr>
        </p:nvSpPr>
        <p:spPr>
          <a:xfrm>
            <a:off x="630267" y="1628800"/>
            <a:ext cx="6750046" cy="4464496"/>
          </a:xfrm>
        </p:spPr>
        <p:txBody>
          <a:bodyPr>
            <a:normAutofit/>
          </a:bodyPr>
          <a:lstStyle/>
          <a:p>
            <a:r>
              <a:rPr lang="en-GB" sz="2800" dirty="0"/>
              <a:t>The House of Lords has a limited role as the House of Commons has the sole right to initiate and amend bills whose main purpose is to levy taxes or authorise expenditure.</a:t>
            </a:r>
          </a:p>
          <a:p>
            <a:r>
              <a:rPr lang="en-GB" sz="2800" dirty="0"/>
              <a:t>The House of Lords will have a second reading debate on the Finance Bill but they will not consider the Bill clause by clause and will not amend the Bill.</a:t>
            </a:r>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32</a:t>
            </a:fld>
            <a:endParaRPr lang="en-GB"/>
          </a:p>
        </p:txBody>
      </p:sp>
    </p:spTree>
    <p:extLst>
      <p:ext uri="{BB962C8B-B14F-4D97-AF65-F5344CB8AC3E}">
        <p14:creationId xmlns:p14="http://schemas.microsoft.com/office/powerpoint/2010/main" val="219125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300" dirty="0"/>
              <a:t>Scrutiny of the Budget by Committees</a:t>
            </a:r>
            <a:r>
              <a:rPr lang="en-GB" dirty="0"/>
              <a:t/>
            </a:r>
            <a:br>
              <a:rPr lang="en-GB" dirty="0"/>
            </a:br>
            <a:endParaRPr lang="en-GB" dirty="0"/>
          </a:p>
        </p:txBody>
      </p:sp>
      <p:sp>
        <p:nvSpPr>
          <p:cNvPr id="3" name="Content Placeholder 2"/>
          <p:cNvSpPr>
            <a:spLocks noGrp="1"/>
          </p:cNvSpPr>
          <p:nvPr>
            <p:ph idx="1"/>
          </p:nvPr>
        </p:nvSpPr>
        <p:spPr>
          <a:xfrm>
            <a:off x="457200" y="2204864"/>
            <a:ext cx="7427168" cy="4248472"/>
          </a:xfrm>
        </p:spPr>
        <p:txBody>
          <a:bodyPr>
            <a:normAutofit lnSpcReduction="10000"/>
          </a:bodyPr>
          <a:lstStyle/>
          <a:p>
            <a:r>
              <a:rPr lang="en-GB" sz="2400" dirty="0"/>
              <a:t>The Commons Treasury Select Committee is a cross-party committee of MPs whose role is to scrutinise the work of the Treasury.</a:t>
            </a:r>
          </a:p>
          <a:p>
            <a:r>
              <a:rPr lang="en-GB" sz="2400" dirty="0"/>
              <a:t>Following each Budget statement the Treasury Committee conducts an inquiry into the Government’s proposals, gathering evidence from expert witnesses and publishing a report with its conclusions and recommendations.</a:t>
            </a:r>
          </a:p>
          <a:p>
            <a:r>
              <a:rPr lang="en-GB" sz="2400" dirty="0"/>
              <a:t>The Government then produces a report in response to the Committee’s findings, often with a contribution from the Office for Budget Responsibility (OBR).</a:t>
            </a:r>
          </a:p>
          <a:p>
            <a:pPr marL="0" indent="0">
              <a:buNone/>
            </a:pPr>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33</a:t>
            </a:fld>
            <a:endParaRPr lang="en-GB"/>
          </a:p>
        </p:txBody>
      </p:sp>
    </p:spTree>
    <p:extLst>
      <p:ext uri="{BB962C8B-B14F-4D97-AF65-F5344CB8AC3E}">
        <p14:creationId xmlns:p14="http://schemas.microsoft.com/office/powerpoint/2010/main" val="174908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References</a:t>
            </a:r>
          </a:p>
        </p:txBody>
      </p:sp>
      <p:sp>
        <p:nvSpPr>
          <p:cNvPr id="3" name="Content Placeholder 2"/>
          <p:cNvSpPr>
            <a:spLocks noGrp="1"/>
          </p:cNvSpPr>
          <p:nvPr>
            <p:ph idx="1"/>
          </p:nvPr>
        </p:nvSpPr>
        <p:spPr/>
        <p:txBody>
          <a:bodyPr/>
          <a:lstStyle/>
          <a:p>
            <a:r>
              <a:rPr lang="en-GB" dirty="0"/>
              <a:t>Blackburn, R &amp; Kennon, A., (2003), </a:t>
            </a:r>
            <a:r>
              <a:rPr lang="en-GB" i="1" dirty="0"/>
              <a:t>Parliament Functions, Practices and Procedures</a:t>
            </a:r>
            <a:r>
              <a:rPr lang="en-GB" dirty="0"/>
              <a:t>. London: Sweet and Maxwell</a:t>
            </a:r>
          </a:p>
        </p:txBody>
      </p:sp>
      <p:sp>
        <p:nvSpPr>
          <p:cNvPr id="5" name="Slide Number Placeholder 4"/>
          <p:cNvSpPr>
            <a:spLocks noGrp="1"/>
          </p:cNvSpPr>
          <p:nvPr>
            <p:ph type="sldNum" sz="quarter" idx="12"/>
          </p:nvPr>
        </p:nvSpPr>
        <p:spPr/>
        <p:txBody>
          <a:bodyPr/>
          <a:lstStyle/>
          <a:p>
            <a:fld id="{2255F4C3-3C07-4D86-93CE-546B61A1C029}" type="slidenum">
              <a:rPr lang="en-GB" smtClean="0"/>
              <a:t>34</a:t>
            </a:fld>
            <a:endParaRPr lang="en-GB"/>
          </a:p>
        </p:txBody>
      </p:sp>
    </p:spTree>
    <p:extLst>
      <p:ext uri="{BB962C8B-B14F-4D97-AF65-F5344CB8AC3E}">
        <p14:creationId xmlns:p14="http://schemas.microsoft.com/office/powerpoint/2010/main" val="2481948983"/>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1">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84400D34-4D46-46F9-A036-78F046A0A77C}" vid="{2F480CE0-AD00-4196-9807-A58FE1A869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986</TotalTime>
  <Words>1452</Words>
  <Application>Microsoft Office PowerPoint</Application>
  <PresentationFormat>On-screen Show (4:3)</PresentationFormat>
  <Paragraphs>153</Paragraphs>
  <Slides>34</Slides>
  <Notes>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Wingdings 3</vt:lpstr>
      <vt:lpstr>Theme1</vt:lpstr>
      <vt:lpstr>The Budget and Parliament</vt:lpstr>
      <vt:lpstr>Objectives</vt:lpstr>
      <vt:lpstr>PowerPoint Presentation</vt:lpstr>
      <vt:lpstr>PowerPoint Presentation</vt:lpstr>
      <vt:lpstr>PowerPoint Presentation</vt:lpstr>
      <vt:lpstr>The Barnett Formula</vt:lpstr>
      <vt:lpstr>How does it work?</vt:lpstr>
      <vt:lpstr>How does it work?</vt:lpstr>
      <vt:lpstr>PowerPoint Presentation</vt:lpstr>
      <vt:lpstr>Government Financial Planning</vt:lpstr>
      <vt:lpstr>Planning stage </vt:lpstr>
      <vt:lpstr>The Chancellor</vt:lpstr>
      <vt:lpstr>Definitions of sister policies</vt:lpstr>
      <vt:lpstr>PowerPoint Presentation</vt:lpstr>
      <vt:lpstr>PowerPoint Presentation</vt:lpstr>
      <vt:lpstr>Spending Reviews </vt:lpstr>
      <vt:lpstr>Spending Plans </vt:lpstr>
      <vt:lpstr>Public  Service  Agreements  (PSAs) </vt:lpstr>
      <vt:lpstr>Problems with Planning</vt:lpstr>
      <vt:lpstr>Budget Cycle</vt:lpstr>
      <vt:lpstr>Pre-Budget Report </vt:lpstr>
      <vt:lpstr>The Budget Statement</vt:lpstr>
      <vt:lpstr>What is the Budget?  </vt:lpstr>
      <vt:lpstr>The Budget</vt:lpstr>
      <vt:lpstr>PowerPoint Presentation</vt:lpstr>
      <vt:lpstr>What happens in Parliament?  </vt:lpstr>
      <vt:lpstr>Provisional collection of taxes </vt:lpstr>
      <vt:lpstr>Provisional collection of taxes </vt:lpstr>
      <vt:lpstr>Debates on the Budget Resolutions  </vt:lpstr>
      <vt:lpstr>Debates on the Budget Resolutions  </vt:lpstr>
      <vt:lpstr>The Finance Bill</vt:lpstr>
      <vt:lpstr>The Finance Bill </vt:lpstr>
      <vt:lpstr>Scrutiny of the Budget by Committees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Sector Financial Management</dc:title>
  <dc:creator>Administrator</dc:creator>
  <cp:lastModifiedBy>Mike Durke</cp:lastModifiedBy>
  <cp:revision>76</cp:revision>
  <dcterms:created xsi:type="dcterms:W3CDTF">2015-06-23T13:11:19Z</dcterms:created>
  <dcterms:modified xsi:type="dcterms:W3CDTF">2019-11-22T13:41:20Z</dcterms:modified>
</cp:coreProperties>
</file>