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2" r:id="rId3"/>
    <p:sldId id="257" r:id="rId4"/>
    <p:sldId id="258" r:id="rId5"/>
    <p:sldId id="259" r:id="rId6"/>
    <p:sldId id="260" r:id="rId7"/>
    <p:sldId id="261"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viewProps" Target="view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presProps" Target="presProps.xml" /><Relationship Id="rId5" Type="http://schemas.openxmlformats.org/officeDocument/2006/relationships/slide" Target="slides/slide4.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ableStyles" Target="tableStyles.xml" /></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7-20T10:39:47.323"/>
    </inkml:context>
    <inkml:brush xml:id="br0">
      <inkml:brushProperty name="width" value="0.25" units="cm"/>
      <inkml:brushProperty name="height" value="0.5" units="cm"/>
      <inkml:brushProperty name="color" value="#00FF00"/>
      <inkml:brushProperty name="tip" value="rectangle"/>
      <inkml:brushProperty name="rasterOp" value="maskPen"/>
    </inkml:brush>
  </inkml:definitions>
  <inkml:trace contextRef="#ctx0" brushRef="#br0">0 31,'0'0,"151"-31,-30 31,-90 0,89 0,61 0,-135 0,90 31,75-1,-156-22,102-16,115 38,-206-22,170-16,96 8,-252 0,112 0,50 30,-196-24,180 19,-15-25,-173 0,136 30,7-30,-136 0,91 30,45-30,-142 0,43 0,69 30,-114-22,47-16,37 8,-94 0,37 0,56 0,-94 0,39 30,-4-30,-49 0,36 0,12 0,-47 0,5 0,-18 0,0 0,60 0,-30 0,-30 0,0 0,0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7/20/2026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7/20/2026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7/20/2026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7/20/2026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ustomXml" Target="../ink/ink1.xml" /><Relationship Id="rId2" Type="http://schemas.openxmlformats.org/officeDocument/2006/relationships/image" Target="../media/image1.jpeg" /><Relationship Id="rId1" Type="http://schemas.openxmlformats.org/officeDocument/2006/relationships/slideLayout" Target="../slideLayouts/slideLayout1.xml" /><Relationship Id="rId4" Type="http://schemas.openxmlformats.org/officeDocument/2006/relationships/image" Target="../media/image2.png" /></Relationships>
</file>

<file path=ppt/slides/_rels/slide2.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image" Target="../media/image4.png" /><Relationship Id="rId1" Type="http://schemas.openxmlformats.org/officeDocument/2006/relationships/slideLayout" Target="../slideLayouts/slideLayout2.xml" /><Relationship Id="rId4" Type="http://schemas.openxmlformats.org/officeDocument/2006/relationships/image" Target="../media/image6.jpeg" /></Relationships>
</file>

<file path=ppt/slides/_rels/slide5.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9.jpeg" /><Relationship Id="rId2" Type="http://schemas.openxmlformats.org/officeDocument/2006/relationships/image" Target="../media/image8.pn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10.pn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pn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7EC60-73CE-7883-615B-7B738614B6D7}"/>
              </a:ext>
            </a:extLst>
          </p:cNvPr>
          <p:cNvSpPr>
            <a:spLocks noGrp="1"/>
          </p:cNvSpPr>
          <p:nvPr>
            <p:ph type="ctrTitle"/>
          </p:nvPr>
        </p:nvSpPr>
        <p:spPr>
          <a:xfrm>
            <a:off x="3419854" y="1254428"/>
            <a:ext cx="7775725" cy="1260172"/>
          </a:xfrm>
        </p:spPr>
        <p:txBody>
          <a:bodyPr/>
          <a:lstStyle/>
          <a:p>
            <a:pPr algn="l"/>
            <a:r>
              <a:rPr lang="en-GB" sz="4800" dirty="0"/>
              <a:t>The Impact of Caring Responsibilities on Maria’s Lifespan Development</a:t>
            </a:r>
            <a:endParaRPr lang="en-US" sz="4800" dirty="0"/>
          </a:p>
        </p:txBody>
      </p:sp>
      <p:sp>
        <p:nvSpPr>
          <p:cNvPr id="3" name="Subtitle 2">
            <a:extLst>
              <a:ext uri="{FF2B5EF4-FFF2-40B4-BE49-F238E27FC236}">
                <a16:creationId xmlns:a16="http://schemas.microsoft.com/office/drawing/2014/main" id="{358C5E1D-E523-6ECD-E256-9582FB40D568}"/>
              </a:ext>
            </a:extLst>
          </p:cNvPr>
          <p:cNvSpPr>
            <a:spLocks noGrp="1"/>
          </p:cNvSpPr>
          <p:nvPr>
            <p:ph type="subTitle" idx="1"/>
          </p:nvPr>
        </p:nvSpPr>
        <p:spPr>
          <a:xfrm>
            <a:off x="4686952" y="3091497"/>
            <a:ext cx="3701578" cy="2188029"/>
          </a:xfrm>
        </p:spPr>
        <p:txBody>
          <a:bodyPr>
            <a:noAutofit/>
          </a:bodyPr>
          <a:lstStyle/>
          <a:p>
            <a:pPr algn="ctr"/>
            <a:r>
              <a:rPr lang="en-GB" b="1" dirty="0"/>
              <a:t>Evaluating Bowlby’s Attachment Theory</a:t>
            </a:r>
            <a:r>
              <a:rPr lang="en-GB" dirty="0"/>
              <a:t>
Maria’s case study
Attachment and development
Nature and nurture
My person-centred support plan
In-text citations
(Bowlby, 1988)</a:t>
            </a:r>
            <a:endParaRPr lang="en-US" dirty="0"/>
          </a:p>
        </p:txBody>
      </p:sp>
      <p:sp>
        <p:nvSpPr>
          <p:cNvPr id="51" name="Isosceles Triangle 50">
            <a:extLst>
              <a:ext uri="{FF2B5EF4-FFF2-40B4-BE49-F238E27FC236}">
                <a16:creationId xmlns:a16="http://schemas.microsoft.com/office/drawing/2014/main" id="{5A7802B6-FF37-40CF-A7E2-6F2A0D9A9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6" name="Picture 5">
            <a:extLst>
              <a:ext uri="{FF2B5EF4-FFF2-40B4-BE49-F238E27FC236}">
                <a16:creationId xmlns:a16="http://schemas.microsoft.com/office/drawing/2014/main" id="{B2A95346-8079-4AE4-9AEC-4D05B9EFE2DD}"/>
              </a:ext>
            </a:extLst>
          </p:cNvPr>
          <p:cNvPicPr>
            <a:picLocks noChangeAspect="1"/>
          </p:cNvPicPr>
          <p:nvPr/>
        </p:nvPicPr>
        <p:blipFill>
          <a:blip r:embed="rId2"/>
          <a:stretch>
            <a:fillRect/>
          </a:stretch>
        </p:blipFill>
        <p:spPr>
          <a:xfrm>
            <a:off x="996420" y="301974"/>
            <a:ext cx="2427790" cy="4335340"/>
          </a:xfrm>
          <a:prstGeom prst="rect">
            <a:avLst/>
          </a:prstGeom>
        </p:spPr>
      </p:pic>
      <mc:AlternateContent xmlns:mc="http://schemas.openxmlformats.org/markup-compatibility/2006" xmlns:p14="http://schemas.microsoft.com/office/powerpoint/2010/main">
        <mc:Choice Requires="p14">
          <p:contentPart p14:bwMode="auto" r:id="rId3">
            <p14:nvContentPartPr>
              <p14:cNvPr id="24" name="Ink 23">
                <a:extLst>
                  <a:ext uri="{FF2B5EF4-FFF2-40B4-BE49-F238E27FC236}">
                    <a16:creationId xmlns:a16="http://schemas.microsoft.com/office/drawing/2014/main" id="{E2B3DA8F-35E2-E6D5-56A6-B2B1C9A0BB25}"/>
                  </a:ext>
                </a:extLst>
              </p14:cNvPr>
              <p14:cNvContentPartPr/>
              <p14:nvPr/>
            </p14:nvContentPartPr>
            <p14:xfrm>
              <a:off x="5698971" y="5926269"/>
              <a:ext cx="1794960" cy="98280"/>
            </p14:xfrm>
          </p:contentPart>
        </mc:Choice>
        <mc:Fallback xmlns="">
          <p:pic>
            <p:nvPicPr>
              <p:cNvPr id="24" name="Ink 23">
                <a:extLst>
                  <a:ext uri="{FF2B5EF4-FFF2-40B4-BE49-F238E27FC236}">
                    <a16:creationId xmlns:a16="http://schemas.microsoft.com/office/drawing/2014/main" id="{E2B3DA8F-35E2-E6D5-56A6-B2B1C9A0BB25}"/>
                  </a:ext>
                </a:extLst>
              </p:cNvPr>
              <p:cNvPicPr/>
              <p:nvPr/>
            </p:nvPicPr>
            <p:blipFill>
              <a:blip r:embed="rId4"/>
              <a:stretch>
                <a:fillRect/>
              </a:stretch>
            </p:blipFill>
            <p:spPr>
              <a:xfrm>
                <a:off x="5653971" y="5836269"/>
                <a:ext cx="1884600" cy="277920"/>
              </a:xfrm>
              <a:prstGeom prst="rect">
                <a:avLst/>
              </a:prstGeom>
            </p:spPr>
          </p:pic>
        </mc:Fallback>
      </mc:AlternateContent>
    </p:spTree>
    <p:extLst>
      <p:ext uri="{BB962C8B-B14F-4D97-AF65-F5344CB8AC3E}">
        <p14:creationId xmlns:p14="http://schemas.microsoft.com/office/powerpoint/2010/main" val="36825921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21075D-589D-22A0-6E95-EA215564BF0B}"/>
              </a:ext>
            </a:extLst>
          </p:cNvPr>
          <p:cNvSpPr txBox="1"/>
          <p:nvPr/>
        </p:nvSpPr>
        <p:spPr>
          <a:xfrm>
            <a:off x="1398812" y="1032879"/>
            <a:ext cx="5885543" cy="4154984"/>
          </a:xfrm>
          <a:prstGeom prst="rect">
            <a:avLst/>
          </a:prstGeom>
          <a:noFill/>
        </p:spPr>
        <p:txBody>
          <a:bodyPr wrap="square" rtlCol="0">
            <a:spAutoFit/>
          </a:bodyPr>
          <a:lstStyle/>
          <a:p>
            <a:pPr algn="l"/>
            <a:r>
              <a:rPr lang="en-GB" sz="6000" b="1" dirty="0"/>
              <a:t>Strengths</a:t>
            </a:r>
            <a:r>
              <a:rPr lang="en-GB" dirty="0"/>
              <a:t>
1. Explains emotional impact of loss
2. Evidence-based
3. Widely used
4. Useful in practice
</a:t>
            </a:r>
            <a:r>
              <a:rPr lang="en-GB" sz="5400" dirty="0"/>
              <a:t>Limitations</a:t>
            </a:r>
            <a:r>
              <a:rPr lang="en-GB" dirty="0"/>
              <a:t>
1. Focuses mainly on early childhood
2. Limited consideration of culture
3. Doesn’t explain every outcome
4. Less emphasis on biology</a:t>
            </a:r>
            <a:endParaRPr lang="en-US" dirty="0"/>
          </a:p>
        </p:txBody>
      </p:sp>
      <p:sp>
        <p:nvSpPr>
          <p:cNvPr id="8" name="TextBox 7">
            <a:extLst>
              <a:ext uri="{FF2B5EF4-FFF2-40B4-BE49-F238E27FC236}">
                <a16:creationId xmlns:a16="http://schemas.microsoft.com/office/drawing/2014/main" id="{71862992-811D-690D-F640-E7C15631E8D0}"/>
              </a:ext>
            </a:extLst>
          </p:cNvPr>
          <p:cNvSpPr txBox="1"/>
          <p:nvPr/>
        </p:nvSpPr>
        <p:spPr>
          <a:xfrm>
            <a:off x="3052536" y="3110371"/>
            <a:ext cx="6105070" cy="646331"/>
          </a:xfrm>
          <a:prstGeom prst="rect">
            <a:avLst/>
          </a:prstGeom>
          <a:noFill/>
        </p:spPr>
        <p:txBody>
          <a:bodyPr wrap="square">
            <a:spAutoFit/>
          </a:bodyPr>
          <a:lstStyle/>
          <a:p>
            <a:br>
              <a:rPr lang="en-GB" sz="1800" kern="1200" dirty="0">
                <a:solidFill>
                  <a:srgbClr val="000000"/>
                </a:solidFill>
                <a:effectLst/>
                <a:latin typeface="Trebuchet MS" panose="020B0603020202020204" pitchFamily="34" charset="0"/>
                <a:ea typeface="+mn-ea"/>
                <a:cs typeface="+mn-cs"/>
              </a:rPr>
            </a:br>
            <a:endParaRPr lang="en-US" dirty="0"/>
          </a:p>
        </p:txBody>
      </p:sp>
      <p:sp>
        <p:nvSpPr>
          <p:cNvPr id="10" name="TextBox 9">
            <a:extLst>
              <a:ext uri="{FF2B5EF4-FFF2-40B4-BE49-F238E27FC236}">
                <a16:creationId xmlns:a16="http://schemas.microsoft.com/office/drawing/2014/main" id="{E289F444-F5A5-663C-10CB-3D3755944A83}"/>
              </a:ext>
            </a:extLst>
          </p:cNvPr>
          <p:cNvSpPr txBox="1"/>
          <p:nvPr/>
        </p:nvSpPr>
        <p:spPr>
          <a:xfrm>
            <a:off x="2119539" y="5187863"/>
            <a:ext cx="6101442" cy="369332"/>
          </a:xfrm>
          <a:prstGeom prst="rect">
            <a:avLst/>
          </a:prstGeom>
          <a:noFill/>
        </p:spPr>
        <p:txBody>
          <a:bodyPr wrap="square">
            <a:spAutoFit/>
          </a:bodyPr>
          <a:lstStyle/>
          <a:p>
            <a:r>
              <a:rPr lang="en-US" dirty="0"/>
              <a:t>(Bowlby, 1988)</a:t>
            </a:r>
          </a:p>
        </p:txBody>
      </p:sp>
      <p:pic>
        <p:nvPicPr>
          <p:cNvPr id="16" name="Picture 15">
            <a:extLst>
              <a:ext uri="{FF2B5EF4-FFF2-40B4-BE49-F238E27FC236}">
                <a16:creationId xmlns:a16="http://schemas.microsoft.com/office/drawing/2014/main" id="{8D3AD747-0BD0-7416-6933-F613A0E4BE91}"/>
              </a:ext>
            </a:extLst>
          </p:cNvPr>
          <p:cNvPicPr>
            <a:picLocks noChangeAspect="1"/>
          </p:cNvPicPr>
          <p:nvPr/>
        </p:nvPicPr>
        <p:blipFill>
          <a:blip r:embed="rId2"/>
          <a:stretch>
            <a:fillRect/>
          </a:stretch>
        </p:blipFill>
        <p:spPr>
          <a:xfrm>
            <a:off x="5717720" y="1670137"/>
            <a:ext cx="3439886" cy="3439886"/>
          </a:xfrm>
          <a:prstGeom prst="rect">
            <a:avLst/>
          </a:prstGeom>
          <a:ln>
            <a:noFill/>
          </a:ln>
          <a:effectLst>
            <a:softEdge rad="112500"/>
          </a:effectLst>
        </p:spPr>
      </p:pic>
    </p:spTree>
    <p:extLst>
      <p:ext uri="{BB962C8B-B14F-4D97-AF65-F5344CB8AC3E}">
        <p14:creationId xmlns:p14="http://schemas.microsoft.com/office/powerpoint/2010/main" val="1973310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91E3D-C579-5077-D113-B5955E766731}"/>
              </a:ext>
            </a:extLst>
          </p:cNvPr>
          <p:cNvSpPr>
            <a:spLocks noGrp="1"/>
          </p:cNvSpPr>
          <p:nvPr>
            <p:ph type="title"/>
          </p:nvPr>
        </p:nvSpPr>
        <p:spPr/>
        <p:txBody>
          <a:bodyPr/>
          <a:lstStyle/>
          <a:p>
            <a:pPr algn="ctr"/>
            <a:r>
              <a:rPr lang="en-GB" sz="4800" dirty="0"/>
              <a:t>Maria</a:t>
            </a:r>
            <a:r>
              <a:rPr lang="en-GB" dirty="0"/>
              <a:t> </a:t>
            </a:r>
            <a:endParaRPr lang="en-US" dirty="0"/>
          </a:p>
        </p:txBody>
      </p:sp>
      <p:sp>
        <p:nvSpPr>
          <p:cNvPr id="3" name="Content Placeholder 2">
            <a:extLst>
              <a:ext uri="{FF2B5EF4-FFF2-40B4-BE49-F238E27FC236}">
                <a16:creationId xmlns:a16="http://schemas.microsoft.com/office/drawing/2014/main" id="{C36D9550-6694-8829-993A-65AE420998FE}"/>
              </a:ext>
            </a:extLst>
          </p:cNvPr>
          <p:cNvSpPr>
            <a:spLocks noGrp="1"/>
          </p:cNvSpPr>
          <p:nvPr>
            <p:ph idx="1"/>
          </p:nvPr>
        </p:nvSpPr>
        <p:spPr>
          <a:xfrm>
            <a:off x="677334" y="2160589"/>
            <a:ext cx="8596668" cy="3880773"/>
          </a:xfrm>
        </p:spPr>
        <p:txBody>
          <a:bodyPr>
            <a:normAutofit lnSpcReduction="10000"/>
          </a:bodyPr>
          <a:lstStyle/>
          <a:p>
            <a:r>
              <a:rPr lang="en-GB" dirty="0"/>
              <a:t>16 years old
Father died five years ago
Primary young carer
Supports mother daily</a:t>
            </a:r>
          </a:p>
          <a:p>
            <a:pPr marL="0" indent="0">
              <a:buNone/>
            </a:pPr>
            <a:r>
              <a:rPr lang="en-GB" b="1" dirty="0"/>
              <a:t>Caring responsibilities include:</a:t>
            </a:r>
            <a:r>
              <a:rPr lang="en-GB" dirty="0"/>
              <a:t>
</a:t>
            </a:r>
            <a:r>
              <a:rPr lang="en-GB" dirty="0">
                <a:solidFill>
                  <a:schemeClr val="accent2">
                    <a:lumMod val="60000"/>
                    <a:lumOff val="40000"/>
                  </a:schemeClr>
                </a:solidFill>
              </a:rPr>
              <a:t>cooking
cleaning
shopping
administration</a:t>
            </a:r>
            <a:r>
              <a:rPr lang="en-GB" dirty="0"/>
              <a:t>
Mother experiences </a:t>
            </a:r>
            <a:r>
              <a:rPr lang="en-GB" b="1" dirty="0"/>
              <a:t>mobility difficulties</a:t>
            </a:r>
            <a:r>
              <a:rPr lang="en-GB" dirty="0"/>
              <a:t>, </a:t>
            </a:r>
            <a:r>
              <a:rPr lang="en-GB" b="1" dirty="0"/>
              <a:t>memory problems </a:t>
            </a:r>
            <a:r>
              <a:rPr lang="en-GB" dirty="0"/>
              <a:t>and </a:t>
            </a:r>
            <a:r>
              <a:rPr lang="en-GB" b="1" dirty="0"/>
              <a:t>low mood</a:t>
            </a:r>
            <a:r>
              <a:rPr lang="en-GB" dirty="0"/>
              <a:t>.</a:t>
            </a:r>
            <a:endParaRPr lang="en-US" dirty="0"/>
          </a:p>
        </p:txBody>
      </p:sp>
      <p:pic>
        <p:nvPicPr>
          <p:cNvPr id="13" name="Picture 12">
            <a:extLst>
              <a:ext uri="{FF2B5EF4-FFF2-40B4-BE49-F238E27FC236}">
                <a16:creationId xmlns:a16="http://schemas.microsoft.com/office/drawing/2014/main" id="{0EC61BE0-EC33-5500-59E2-632C30FC756E}"/>
              </a:ext>
            </a:extLst>
          </p:cNvPr>
          <p:cNvPicPr>
            <a:picLocks noChangeAspect="1"/>
          </p:cNvPicPr>
          <p:nvPr/>
        </p:nvPicPr>
        <p:blipFill>
          <a:blip r:embed="rId2"/>
          <a:stretch>
            <a:fillRect/>
          </a:stretch>
        </p:blipFill>
        <p:spPr>
          <a:xfrm>
            <a:off x="5099784" y="1270000"/>
            <a:ext cx="4174218" cy="4174218"/>
          </a:xfrm>
          <a:prstGeom prst="rect">
            <a:avLst/>
          </a:prstGeom>
        </p:spPr>
      </p:pic>
      <p:sp>
        <p:nvSpPr>
          <p:cNvPr id="5" name="TextBox 4">
            <a:extLst>
              <a:ext uri="{FF2B5EF4-FFF2-40B4-BE49-F238E27FC236}">
                <a16:creationId xmlns:a16="http://schemas.microsoft.com/office/drawing/2014/main" id="{88E86447-5AFB-447A-BF68-80F6430A80D5}"/>
              </a:ext>
            </a:extLst>
          </p:cNvPr>
          <p:cNvSpPr txBox="1"/>
          <p:nvPr/>
        </p:nvSpPr>
        <p:spPr>
          <a:xfrm>
            <a:off x="4524827" y="1315357"/>
            <a:ext cx="1894115" cy="369332"/>
          </a:xfrm>
          <a:prstGeom prst="rect">
            <a:avLst/>
          </a:prstGeom>
          <a:noFill/>
        </p:spPr>
        <p:txBody>
          <a:bodyPr wrap="square" rtlCol="0">
            <a:spAutoFit/>
          </a:bodyPr>
          <a:lstStyle/>
          <a:p>
            <a:pPr algn="l"/>
            <a:r>
              <a:rPr lang="en-GB" dirty="0">
                <a:latin typeface="Alasassy Caps" pitchFamily="2" charset="0"/>
              </a:rPr>
              <a:t>Young Carer</a:t>
            </a:r>
            <a:endParaRPr lang="en-US" dirty="0">
              <a:latin typeface="Alasassy Caps" pitchFamily="2" charset="0"/>
            </a:endParaRPr>
          </a:p>
        </p:txBody>
      </p:sp>
    </p:spTree>
    <p:extLst>
      <p:ext uri="{BB962C8B-B14F-4D97-AF65-F5344CB8AC3E}">
        <p14:creationId xmlns:p14="http://schemas.microsoft.com/office/powerpoint/2010/main" val="2737277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559A7-1E05-36F3-5C90-1F3B06FD4344}"/>
              </a:ext>
            </a:extLst>
          </p:cNvPr>
          <p:cNvSpPr>
            <a:spLocks noGrp="1"/>
          </p:cNvSpPr>
          <p:nvPr>
            <p:ph type="title"/>
          </p:nvPr>
        </p:nvSpPr>
        <p:spPr/>
        <p:txBody>
          <a:bodyPr>
            <a:normAutofit/>
          </a:bodyPr>
          <a:lstStyle/>
          <a:p>
            <a:pPr algn="ctr"/>
            <a:r>
              <a:rPr lang="en-GB" sz="4000" dirty="0"/>
              <a:t>John Bowlby</a:t>
            </a:r>
            <a:endParaRPr lang="en-US" sz="4000" dirty="0"/>
          </a:p>
        </p:txBody>
      </p:sp>
      <p:sp>
        <p:nvSpPr>
          <p:cNvPr id="3" name="Content Placeholder 2">
            <a:extLst>
              <a:ext uri="{FF2B5EF4-FFF2-40B4-BE49-F238E27FC236}">
                <a16:creationId xmlns:a16="http://schemas.microsoft.com/office/drawing/2014/main" id="{3E3D9812-50E5-8343-AEC0-A80922AEC077}"/>
              </a:ext>
            </a:extLst>
          </p:cNvPr>
          <p:cNvSpPr>
            <a:spLocks noGrp="1"/>
          </p:cNvSpPr>
          <p:nvPr>
            <p:ph idx="1"/>
          </p:nvPr>
        </p:nvSpPr>
        <p:spPr>
          <a:xfrm>
            <a:off x="481391" y="3282958"/>
            <a:ext cx="8596668" cy="3880773"/>
          </a:xfrm>
        </p:spPr>
        <p:txBody>
          <a:bodyPr/>
          <a:lstStyle/>
          <a:p>
            <a:pPr marL="0" indent="0">
              <a:buNone/>
            </a:pPr>
            <a:r>
              <a:rPr lang="en-GB" b="1" dirty="0"/>
              <a:t>Key concepts</a:t>
            </a:r>
          </a:p>
          <a:p>
            <a:pPr marL="0" indent="0">
              <a:buNone/>
            </a:pPr>
            <a:r>
              <a:rPr lang="en-GB" dirty="0"/>
              <a:t>
Secure attachment
Insecure attachment
Internal Working Model
Loss and separation
Emotional security
Bereavement may influence later emotional development.</a:t>
            </a:r>
            <a:endParaRPr lang="en-US" dirty="0"/>
          </a:p>
        </p:txBody>
      </p:sp>
      <p:sp>
        <p:nvSpPr>
          <p:cNvPr id="4" name="TextBox 3">
            <a:extLst>
              <a:ext uri="{FF2B5EF4-FFF2-40B4-BE49-F238E27FC236}">
                <a16:creationId xmlns:a16="http://schemas.microsoft.com/office/drawing/2014/main" id="{12C6A24D-3F73-BEAF-85C7-58644444263C}"/>
              </a:ext>
            </a:extLst>
          </p:cNvPr>
          <p:cNvSpPr txBox="1"/>
          <p:nvPr/>
        </p:nvSpPr>
        <p:spPr>
          <a:xfrm>
            <a:off x="5190671" y="2469243"/>
            <a:ext cx="1828800" cy="1828800"/>
          </a:xfrm>
          <a:prstGeom prst="rect">
            <a:avLst/>
          </a:prstGeom>
          <a:noFill/>
        </p:spPr>
        <p:txBody>
          <a:bodyPr wrap="square" rtlCol="0">
            <a:spAutoFit/>
          </a:bodyPr>
          <a:lstStyle/>
          <a:p>
            <a:pPr algn="l"/>
            <a:endParaRPr lang="en-US" dirty="0"/>
          </a:p>
        </p:txBody>
      </p:sp>
      <p:sp>
        <p:nvSpPr>
          <p:cNvPr id="5" name="TextBox 4">
            <a:extLst>
              <a:ext uri="{FF2B5EF4-FFF2-40B4-BE49-F238E27FC236}">
                <a16:creationId xmlns:a16="http://schemas.microsoft.com/office/drawing/2014/main" id="{86925669-F3F7-F065-E102-FF10FEB61AE7}"/>
              </a:ext>
            </a:extLst>
          </p:cNvPr>
          <p:cNvSpPr txBox="1"/>
          <p:nvPr/>
        </p:nvSpPr>
        <p:spPr>
          <a:xfrm>
            <a:off x="4044042" y="1197428"/>
            <a:ext cx="2764972" cy="369332"/>
          </a:xfrm>
          <a:prstGeom prst="rect">
            <a:avLst/>
          </a:prstGeom>
          <a:noFill/>
        </p:spPr>
        <p:txBody>
          <a:bodyPr wrap="square" rtlCol="0">
            <a:spAutoFit/>
          </a:bodyPr>
          <a:lstStyle/>
          <a:p>
            <a:pPr algn="l"/>
            <a:r>
              <a:rPr lang="en-GB" dirty="0">
                <a:latin typeface="Alasassy Caps" pitchFamily="2" charset="0"/>
              </a:rPr>
              <a:t>Attachment Theory</a:t>
            </a:r>
            <a:endParaRPr lang="en-US" dirty="0">
              <a:latin typeface="Alasassy Caps" pitchFamily="2" charset="0"/>
            </a:endParaRPr>
          </a:p>
        </p:txBody>
      </p:sp>
      <p:pic>
        <p:nvPicPr>
          <p:cNvPr id="10" name="Picture 9">
            <a:extLst>
              <a:ext uri="{FF2B5EF4-FFF2-40B4-BE49-F238E27FC236}">
                <a16:creationId xmlns:a16="http://schemas.microsoft.com/office/drawing/2014/main" id="{F657D609-C656-B82A-A20D-B8E61B6A8FBC}"/>
              </a:ext>
            </a:extLst>
          </p:cNvPr>
          <p:cNvPicPr>
            <a:picLocks noChangeAspect="1"/>
          </p:cNvPicPr>
          <p:nvPr/>
        </p:nvPicPr>
        <p:blipFill>
          <a:blip r:embed="rId2"/>
          <a:srcRect l="6618" t="12743" r="5493" b="3330"/>
          <a:stretch>
            <a:fillRect/>
          </a:stretch>
        </p:blipFill>
        <p:spPr>
          <a:xfrm>
            <a:off x="3135084" y="1763487"/>
            <a:ext cx="6529188" cy="4156544"/>
          </a:xfrm>
          <a:prstGeom prst="rect">
            <a:avLst/>
          </a:prstGeom>
        </p:spPr>
      </p:pic>
      <p:sp>
        <p:nvSpPr>
          <p:cNvPr id="11" name="TextBox 10">
            <a:extLst>
              <a:ext uri="{FF2B5EF4-FFF2-40B4-BE49-F238E27FC236}">
                <a16:creationId xmlns:a16="http://schemas.microsoft.com/office/drawing/2014/main" id="{3AEFDDF1-5AE8-36F9-BA46-614E9E17CDC3}"/>
              </a:ext>
            </a:extLst>
          </p:cNvPr>
          <p:cNvSpPr txBox="1"/>
          <p:nvPr/>
        </p:nvSpPr>
        <p:spPr>
          <a:xfrm>
            <a:off x="3962663" y="1496140"/>
            <a:ext cx="2456015" cy="246221"/>
          </a:xfrm>
          <a:prstGeom prst="rect">
            <a:avLst/>
          </a:prstGeom>
          <a:noFill/>
        </p:spPr>
        <p:txBody>
          <a:bodyPr wrap="square" rtlCol="0">
            <a:spAutoFit/>
          </a:bodyPr>
          <a:lstStyle/>
          <a:p>
            <a:pPr algn="l"/>
            <a:r>
              <a:rPr lang="en-GB" sz="1000" dirty="0"/>
              <a:t>(Bowlby, 1969; Bowlby, 1988)</a:t>
            </a:r>
            <a:endParaRPr lang="en-US" sz="1000" dirty="0"/>
          </a:p>
        </p:txBody>
      </p:sp>
      <p:pic>
        <p:nvPicPr>
          <p:cNvPr id="14" name="Picture 13">
            <a:extLst>
              <a:ext uri="{FF2B5EF4-FFF2-40B4-BE49-F238E27FC236}">
                <a16:creationId xmlns:a16="http://schemas.microsoft.com/office/drawing/2014/main" id="{CCB06D35-DE3A-6DA4-F0E8-9E9E6B1D346C}"/>
              </a:ext>
            </a:extLst>
          </p:cNvPr>
          <p:cNvPicPr>
            <a:picLocks noChangeAspect="1"/>
          </p:cNvPicPr>
          <p:nvPr/>
        </p:nvPicPr>
        <p:blipFill>
          <a:blip r:embed="rId3"/>
          <a:stretch>
            <a:fillRect/>
          </a:stretch>
        </p:blipFill>
        <p:spPr>
          <a:xfrm>
            <a:off x="6712344" y="295400"/>
            <a:ext cx="2643037" cy="1504567"/>
          </a:xfrm>
          <a:prstGeom prst="ellipse">
            <a:avLst/>
          </a:prstGeom>
          <a:ln>
            <a:noFill/>
          </a:ln>
          <a:effectLst>
            <a:softEdge rad="112500"/>
          </a:effectLst>
        </p:spPr>
      </p:pic>
      <p:pic>
        <p:nvPicPr>
          <p:cNvPr id="17" name="Picture 16">
            <a:extLst>
              <a:ext uri="{FF2B5EF4-FFF2-40B4-BE49-F238E27FC236}">
                <a16:creationId xmlns:a16="http://schemas.microsoft.com/office/drawing/2014/main" id="{68BBCC9E-4393-2CD3-1BA2-60AFDCC34C9C}"/>
              </a:ext>
            </a:extLst>
          </p:cNvPr>
          <p:cNvPicPr>
            <a:picLocks noChangeAspect="1"/>
          </p:cNvPicPr>
          <p:nvPr/>
        </p:nvPicPr>
        <p:blipFill>
          <a:blip r:embed="rId4"/>
          <a:stretch>
            <a:fillRect/>
          </a:stretch>
        </p:blipFill>
        <p:spPr>
          <a:xfrm>
            <a:off x="610178" y="262742"/>
            <a:ext cx="2099713" cy="2830286"/>
          </a:xfrm>
          <a:prstGeom prst="ellipse">
            <a:avLst/>
          </a:prstGeom>
          <a:ln>
            <a:noFill/>
          </a:ln>
          <a:effectLst>
            <a:softEdge rad="112500"/>
          </a:effectLst>
        </p:spPr>
      </p:pic>
    </p:spTree>
    <p:extLst>
      <p:ext uri="{BB962C8B-B14F-4D97-AF65-F5344CB8AC3E}">
        <p14:creationId xmlns:p14="http://schemas.microsoft.com/office/powerpoint/2010/main" val="4017347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8F6B70E-00D9-EAF3-9931-2BF9F1166AA8}"/>
              </a:ext>
            </a:extLst>
          </p:cNvPr>
          <p:cNvPicPr>
            <a:picLocks noChangeAspect="1"/>
          </p:cNvPicPr>
          <p:nvPr/>
        </p:nvPicPr>
        <p:blipFill>
          <a:blip r:embed="rId2"/>
          <a:stretch>
            <a:fillRect/>
          </a:stretch>
        </p:blipFill>
        <p:spPr>
          <a:xfrm>
            <a:off x="2913817" y="-65706"/>
            <a:ext cx="6329722" cy="4245428"/>
          </a:xfrm>
          <a:prstGeom prst="rect">
            <a:avLst/>
          </a:prstGeom>
          <a:ln>
            <a:noFill/>
          </a:ln>
          <a:effectLst>
            <a:softEdge rad="112500"/>
          </a:effectLst>
        </p:spPr>
      </p:pic>
      <p:sp>
        <p:nvSpPr>
          <p:cNvPr id="2" name="Title 1">
            <a:extLst>
              <a:ext uri="{FF2B5EF4-FFF2-40B4-BE49-F238E27FC236}">
                <a16:creationId xmlns:a16="http://schemas.microsoft.com/office/drawing/2014/main" id="{9E92E3B3-D560-135A-5E7F-E92BC67393CD}"/>
              </a:ext>
            </a:extLst>
          </p:cNvPr>
          <p:cNvSpPr>
            <a:spLocks noGrp="1"/>
          </p:cNvSpPr>
          <p:nvPr>
            <p:ph type="title"/>
          </p:nvPr>
        </p:nvSpPr>
        <p:spPr>
          <a:xfrm>
            <a:off x="4676020" y="0"/>
            <a:ext cx="8596668" cy="1320800"/>
          </a:xfrm>
        </p:spPr>
        <p:txBody>
          <a:bodyPr/>
          <a:lstStyle/>
          <a:p>
            <a:r>
              <a:rPr lang="en-GB" dirty="0"/>
              <a:t>Possible Affects</a:t>
            </a:r>
            <a:endParaRPr lang="en-US" dirty="0"/>
          </a:p>
        </p:txBody>
      </p:sp>
      <p:sp>
        <p:nvSpPr>
          <p:cNvPr id="3" name="Content Placeholder 2">
            <a:extLst>
              <a:ext uri="{FF2B5EF4-FFF2-40B4-BE49-F238E27FC236}">
                <a16:creationId xmlns:a16="http://schemas.microsoft.com/office/drawing/2014/main" id="{10F8326C-41B6-D96F-801B-BD8FF6DC426E}"/>
              </a:ext>
            </a:extLst>
          </p:cNvPr>
          <p:cNvSpPr>
            <a:spLocks noGrp="1"/>
          </p:cNvSpPr>
          <p:nvPr>
            <p:ph idx="1"/>
          </p:nvPr>
        </p:nvSpPr>
        <p:spPr>
          <a:xfrm>
            <a:off x="174080" y="-503705"/>
            <a:ext cx="7334552" cy="5464629"/>
          </a:xfrm>
        </p:spPr>
        <p:txBody>
          <a:bodyPr>
            <a:noAutofit/>
          </a:bodyPr>
          <a:lstStyle/>
          <a:p>
            <a:pPr marL="0" indent="0">
              <a:buNone/>
            </a:pPr>
            <a:r>
              <a:rPr lang="en-GB" sz="2000" dirty="0"/>
              <a:t>
                  </a:t>
            </a:r>
            <a:r>
              <a:rPr lang="en-GB" sz="1600" b="1" u="sng" dirty="0"/>
              <a:t>Emotional</a:t>
            </a:r>
            <a:r>
              <a:rPr lang="en-GB" sz="1600" dirty="0"/>
              <a:t>
Grief
                 </a:t>
            </a:r>
            <a:r>
              <a:rPr lang="en-GB" sz="2000" dirty="0"/>
              <a:t>Anxiety</a:t>
            </a:r>
            <a:r>
              <a:rPr lang="en-GB" sz="1600" dirty="0"/>
              <a:t>
</a:t>
            </a:r>
            <a:r>
              <a:rPr lang="en-GB" sz="2800" dirty="0">
                <a:latin typeface="Alasassy Caps" pitchFamily="2" charset="0"/>
              </a:rPr>
              <a:t>Stress</a:t>
            </a:r>
            <a:r>
              <a:rPr lang="en-GB" sz="1600" dirty="0"/>
              <a:t>
                           </a:t>
            </a:r>
            <a:r>
              <a:rPr lang="en-GB" sz="1600" dirty="0">
                <a:latin typeface="Aptos" panose="020B0004020202020204" pitchFamily="34" charset="0"/>
              </a:rPr>
              <a:t>Guilt</a:t>
            </a:r>
          </a:p>
          <a:p>
            <a:pPr marL="0" indent="0">
              <a:buNone/>
            </a:pPr>
            <a:r>
              <a:rPr lang="en-GB" sz="1600" b="1" dirty="0"/>
              <a:t>                         </a:t>
            </a:r>
            <a:r>
              <a:rPr lang="en-GB" sz="1600" b="1" u="sng" dirty="0"/>
              <a:t>Social</a:t>
            </a:r>
            <a:r>
              <a:rPr lang="en-GB" sz="1600" dirty="0"/>
              <a:t>
                                 </a:t>
            </a:r>
            <a:r>
              <a:rPr lang="en-GB" dirty="0">
                <a:latin typeface="Baskerville Old Face" panose="02020602080505020303" pitchFamily="18" charset="0"/>
              </a:rPr>
              <a:t>Isolation</a:t>
            </a:r>
            <a:r>
              <a:rPr lang="en-GB" sz="1600" dirty="0"/>
              <a:t>
   </a:t>
            </a:r>
            <a:r>
              <a:rPr lang="en-GB" sz="2800" dirty="0"/>
              <a:t>Reduced                friendships</a:t>
            </a:r>
            <a:r>
              <a:rPr lang="en-GB" sz="1600" dirty="0"/>
              <a:t>
                     </a:t>
            </a:r>
            <a:r>
              <a:rPr lang="en-GB" sz="1600" b="1" u="sng" dirty="0"/>
              <a:t>Educational</a:t>
            </a:r>
            <a:r>
              <a:rPr lang="en-GB" sz="1600" dirty="0"/>
              <a:t>
</a:t>
            </a:r>
            <a:r>
              <a:rPr lang="en-GB" sz="2400" dirty="0">
                <a:latin typeface="Aldhabi" pitchFamily="2" charset="-78"/>
                <a:cs typeface="Aldhabi" pitchFamily="2" charset="-78"/>
              </a:rPr>
              <a:t>Fatigue</a:t>
            </a:r>
            <a:r>
              <a:rPr lang="en-GB" sz="1600" dirty="0"/>
              <a:t>
                    </a:t>
            </a:r>
            <a:r>
              <a:rPr lang="en-GB" sz="2000" dirty="0">
                <a:latin typeface="Amasis MT Pro Light" panose="02040304050005020304" pitchFamily="18" charset="0"/>
              </a:rPr>
              <a:t>Reduced concentration</a:t>
            </a:r>
            <a:r>
              <a:rPr lang="en-GB" sz="1600" dirty="0"/>
              <a:t>
                    </a:t>
            </a:r>
            <a:r>
              <a:rPr lang="en-GB" sz="1600" b="1" u="sng" dirty="0"/>
              <a:t>Psychological</a:t>
            </a:r>
            <a:r>
              <a:rPr lang="en-GB" sz="1600" dirty="0"/>
              <a:t>
</a:t>
            </a:r>
            <a:r>
              <a:rPr lang="en-GB" sz="3200" dirty="0" err="1">
                <a:latin typeface="Bodoni MT Poster Compressed" panose="02070706080601050204" pitchFamily="18" charset="0"/>
              </a:rPr>
              <a:t>Parentification</a:t>
            </a:r>
            <a:r>
              <a:rPr lang="en-GB" sz="1600" dirty="0"/>
              <a:t>
                               </a:t>
            </a:r>
            <a:r>
              <a:rPr lang="en-GB" sz="4000" dirty="0">
                <a:latin typeface="Freestyle Script" panose="030804020302050B0404" pitchFamily="66" charset="0"/>
              </a:rPr>
              <a:t>Increased responsibility</a:t>
            </a:r>
            <a:endParaRPr lang="en-US" sz="4000" dirty="0">
              <a:latin typeface="Freestyle Script" panose="030804020302050B0404" pitchFamily="66" charset="0"/>
            </a:endParaRPr>
          </a:p>
        </p:txBody>
      </p:sp>
      <p:sp>
        <p:nvSpPr>
          <p:cNvPr id="9" name="TextBox 8">
            <a:extLst>
              <a:ext uri="{FF2B5EF4-FFF2-40B4-BE49-F238E27FC236}">
                <a16:creationId xmlns:a16="http://schemas.microsoft.com/office/drawing/2014/main" id="{0B836A40-1D3D-7AA4-C276-C6A4501A94DF}"/>
              </a:ext>
            </a:extLst>
          </p:cNvPr>
          <p:cNvSpPr txBox="1"/>
          <p:nvPr/>
        </p:nvSpPr>
        <p:spPr>
          <a:xfrm>
            <a:off x="6697437" y="6292724"/>
            <a:ext cx="6101442" cy="369332"/>
          </a:xfrm>
          <a:prstGeom prst="rect">
            <a:avLst/>
          </a:prstGeom>
          <a:noFill/>
        </p:spPr>
        <p:txBody>
          <a:bodyPr wrap="square">
            <a:spAutoFit/>
          </a:bodyPr>
          <a:lstStyle/>
          <a:p>
            <a:r>
              <a:rPr lang="en-US" dirty="0"/>
              <a:t>(Ainsworth et al., 1978; Howe, 2011)</a:t>
            </a:r>
          </a:p>
        </p:txBody>
      </p:sp>
      <p:sp>
        <p:nvSpPr>
          <p:cNvPr id="10" name="TextBox 9">
            <a:extLst>
              <a:ext uri="{FF2B5EF4-FFF2-40B4-BE49-F238E27FC236}">
                <a16:creationId xmlns:a16="http://schemas.microsoft.com/office/drawing/2014/main" id="{E8EDE19C-6383-CD61-EDC1-641896BCA1D7}"/>
              </a:ext>
            </a:extLst>
          </p:cNvPr>
          <p:cNvSpPr txBox="1"/>
          <p:nvPr/>
        </p:nvSpPr>
        <p:spPr>
          <a:xfrm>
            <a:off x="5233394" y="3984400"/>
            <a:ext cx="6784526" cy="2308324"/>
          </a:xfrm>
          <a:prstGeom prst="rect">
            <a:avLst/>
          </a:prstGeom>
          <a:solidFill>
            <a:schemeClr val="accent1">
              <a:lumMod val="40000"/>
              <a:lumOff val="60000"/>
            </a:schemeClr>
          </a:solidFill>
        </p:spPr>
        <p:txBody>
          <a:bodyPr wrap="square" rtlCol="0">
            <a:spAutoFit/>
          </a:bodyPr>
          <a:lstStyle/>
          <a:p>
            <a:pPr algn="l"/>
            <a:r>
              <a:rPr lang="en-GB" dirty="0"/>
              <a:t>Bowlby’s theory illustrates how Maria’s experiences could impact her development across various domains: emotionally, she may face ongoing grief, anxiety, and guilt; socially, her caregiving duties might limit her time with friends, leading to isolation; educationally, these responsibilities could cause fatigue and decreased concentration; psychologically, she has undergone </a:t>
            </a:r>
            <a:r>
              <a:rPr lang="en-GB" dirty="0" err="1"/>
              <a:t>parentification</a:t>
            </a:r>
            <a:r>
              <a:rPr lang="en-GB" dirty="0"/>
              <a:t>, taking on adult roles, which may affect her future relationships and emotional wellbeing.</a:t>
            </a:r>
            <a:endParaRPr lang="en-US" dirty="0"/>
          </a:p>
        </p:txBody>
      </p:sp>
    </p:spTree>
    <p:extLst>
      <p:ext uri="{BB962C8B-B14F-4D97-AF65-F5344CB8AC3E}">
        <p14:creationId xmlns:p14="http://schemas.microsoft.com/office/powerpoint/2010/main" val="321802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7" name="Rectangle 16">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23"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Isosceles Triangle 26">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 name="Isosceles Triangle 30">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3" name="Freeform: Shape 32">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Picture 9">
            <a:extLst>
              <a:ext uri="{FF2B5EF4-FFF2-40B4-BE49-F238E27FC236}">
                <a16:creationId xmlns:a16="http://schemas.microsoft.com/office/drawing/2014/main" id="{85AE391B-7C85-0216-6F16-EE717DFECE84}"/>
              </a:ext>
            </a:extLst>
          </p:cNvPr>
          <p:cNvPicPr>
            <a:picLocks noChangeAspect="1"/>
          </p:cNvPicPr>
          <p:nvPr/>
        </p:nvPicPr>
        <p:blipFill>
          <a:blip r:embed="rId2"/>
          <a:stretch>
            <a:fillRect/>
          </a:stretch>
        </p:blipFill>
        <p:spPr>
          <a:xfrm>
            <a:off x="74514" y="1778122"/>
            <a:ext cx="5033626" cy="3359944"/>
          </a:xfrm>
          <a:prstGeom prst="rect">
            <a:avLst/>
          </a:prstGeom>
          <a:ln>
            <a:noFill/>
          </a:ln>
          <a:effectLst>
            <a:softEdge rad="112500"/>
          </a:effectLst>
        </p:spPr>
      </p:pic>
      <p:sp>
        <p:nvSpPr>
          <p:cNvPr id="3" name="Content Placeholder 2">
            <a:extLst>
              <a:ext uri="{FF2B5EF4-FFF2-40B4-BE49-F238E27FC236}">
                <a16:creationId xmlns:a16="http://schemas.microsoft.com/office/drawing/2014/main" id="{3D833766-FD3B-F315-2522-795351B42AE4}"/>
              </a:ext>
            </a:extLst>
          </p:cNvPr>
          <p:cNvSpPr>
            <a:spLocks noGrp="1"/>
          </p:cNvSpPr>
          <p:nvPr>
            <p:ph idx="1"/>
          </p:nvPr>
        </p:nvSpPr>
        <p:spPr>
          <a:xfrm>
            <a:off x="6800529" y="2279657"/>
            <a:ext cx="4851473" cy="3317938"/>
          </a:xfrm>
        </p:spPr>
        <p:txBody>
          <a:bodyPr anchor="t">
            <a:normAutofit/>
          </a:bodyPr>
          <a:lstStyle/>
          <a:p>
            <a:pPr marL="0" indent="0" algn="ctr">
              <a:buNone/>
            </a:pPr>
            <a:endParaRPr lang="en-GB">
              <a:solidFill>
                <a:srgbClr val="FFFFFF"/>
              </a:solidFill>
            </a:endParaRPr>
          </a:p>
          <a:p>
            <a:pPr marL="0" indent="0" algn="ctr">
              <a:buNone/>
            </a:pPr>
            <a:endParaRPr lang="en-GB">
              <a:solidFill>
                <a:srgbClr val="FFFFFF"/>
              </a:solidFill>
            </a:endParaRPr>
          </a:p>
          <a:p>
            <a:pPr marL="0" indent="0" algn="ctr">
              <a:buNone/>
            </a:pPr>
            <a:r>
              <a:rPr lang="en-GB">
                <a:solidFill>
                  <a:srgbClr val="FFFFFF"/>
                </a:solidFill>
              </a:rPr>
              <a:t>
Bronfenbrenner shows how multiple environments influence development.</a:t>
            </a:r>
            <a:endParaRPr lang="en-US">
              <a:solidFill>
                <a:srgbClr val="FFFFFF"/>
              </a:solidFill>
            </a:endParaRPr>
          </a:p>
        </p:txBody>
      </p:sp>
      <p:sp>
        <p:nvSpPr>
          <p:cNvPr id="12" name="TextBox 11">
            <a:extLst>
              <a:ext uri="{FF2B5EF4-FFF2-40B4-BE49-F238E27FC236}">
                <a16:creationId xmlns:a16="http://schemas.microsoft.com/office/drawing/2014/main" id="{DFB8A32C-429A-DA68-54DC-102381FC3D9B}"/>
              </a:ext>
            </a:extLst>
          </p:cNvPr>
          <p:cNvSpPr txBox="1"/>
          <p:nvPr/>
        </p:nvSpPr>
        <p:spPr>
          <a:xfrm>
            <a:off x="6165072" y="4517784"/>
            <a:ext cx="6101442" cy="369332"/>
          </a:xfrm>
          <a:prstGeom prst="rect">
            <a:avLst/>
          </a:prstGeom>
          <a:noFill/>
        </p:spPr>
        <p:txBody>
          <a:bodyPr wrap="square">
            <a:spAutoFit/>
          </a:bodyPr>
          <a:lstStyle/>
          <a:p>
            <a:pPr algn="ctr"/>
            <a:r>
              <a:rPr lang="en-US" dirty="0"/>
              <a:t>(Bronfenbrenner, 1979)</a:t>
            </a:r>
          </a:p>
        </p:txBody>
      </p:sp>
      <p:sp>
        <p:nvSpPr>
          <p:cNvPr id="13" name="TextBox 12">
            <a:extLst>
              <a:ext uri="{FF2B5EF4-FFF2-40B4-BE49-F238E27FC236}">
                <a16:creationId xmlns:a16="http://schemas.microsoft.com/office/drawing/2014/main" id="{F13A9BB2-C849-5365-FCCA-E09890E561CC}"/>
              </a:ext>
            </a:extLst>
          </p:cNvPr>
          <p:cNvSpPr txBox="1"/>
          <p:nvPr/>
        </p:nvSpPr>
        <p:spPr>
          <a:xfrm>
            <a:off x="6281977" y="1164118"/>
            <a:ext cx="5690508" cy="2585323"/>
          </a:xfrm>
          <a:prstGeom prst="rect">
            <a:avLst/>
          </a:prstGeom>
          <a:noFill/>
        </p:spPr>
        <p:txBody>
          <a:bodyPr wrap="square" rtlCol="0">
            <a:spAutoFit/>
          </a:bodyPr>
          <a:lstStyle/>
          <a:p>
            <a:pPr algn="ctr"/>
            <a:r>
              <a:rPr lang="en-US" dirty="0"/>
              <a:t>Bowlby's attachment theory and Bronfenbrenner's Ecological Systems Theory highlight that Maria's development is influenced by both biological factors, such as chronic stress affecting emotional regulation, and environmental factors, including her bereavement, caring responsibilities, school environment, and support networks, emphasizing that development results from the interaction of these influences rather than a single factor.</a:t>
            </a:r>
          </a:p>
        </p:txBody>
      </p:sp>
      <p:pic>
        <p:nvPicPr>
          <p:cNvPr id="18" name="Picture 17">
            <a:extLst>
              <a:ext uri="{FF2B5EF4-FFF2-40B4-BE49-F238E27FC236}">
                <a16:creationId xmlns:a16="http://schemas.microsoft.com/office/drawing/2014/main" id="{2836BEBB-925E-E4FE-DC6A-F04B900B9389}"/>
              </a:ext>
            </a:extLst>
          </p:cNvPr>
          <p:cNvPicPr>
            <a:picLocks noChangeAspect="1"/>
          </p:cNvPicPr>
          <p:nvPr/>
        </p:nvPicPr>
        <p:blipFill>
          <a:blip r:embed="rId3"/>
          <a:stretch>
            <a:fillRect/>
          </a:stretch>
        </p:blipFill>
        <p:spPr>
          <a:xfrm>
            <a:off x="2131575" y="2949862"/>
            <a:ext cx="881802" cy="799579"/>
          </a:xfrm>
          <a:prstGeom prst="ellipse">
            <a:avLst/>
          </a:prstGeom>
          <a:ln>
            <a:noFill/>
          </a:ln>
          <a:effectLst>
            <a:softEdge rad="112500"/>
          </a:effectLst>
        </p:spPr>
      </p:pic>
    </p:spTree>
    <p:extLst>
      <p:ext uri="{BB962C8B-B14F-4D97-AF65-F5344CB8AC3E}">
        <p14:creationId xmlns:p14="http://schemas.microsoft.com/office/powerpoint/2010/main" val="1720049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CE05B-2DC8-1938-3F4D-CD4EAA2434FF}"/>
              </a:ext>
            </a:extLst>
          </p:cNvPr>
          <p:cNvSpPr>
            <a:spLocks noGrp="1"/>
          </p:cNvSpPr>
          <p:nvPr>
            <p:ph type="title"/>
          </p:nvPr>
        </p:nvSpPr>
        <p:spPr/>
        <p:txBody>
          <a:bodyPr/>
          <a:lstStyle/>
          <a:p>
            <a:r>
              <a:rPr lang="en-GB" dirty="0"/>
              <a:t>Recommendation </a:t>
            </a:r>
            <a:endParaRPr lang="en-US" dirty="0"/>
          </a:p>
        </p:txBody>
      </p:sp>
      <p:sp>
        <p:nvSpPr>
          <p:cNvPr id="3" name="Content Placeholder 2">
            <a:extLst>
              <a:ext uri="{FF2B5EF4-FFF2-40B4-BE49-F238E27FC236}">
                <a16:creationId xmlns:a16="http://schemas.microsoft.com/office/drawing/2014/main" id="{75CB42C1-52B5-A550-7DE7-3B8CDB970A03}"/>
              </a:ext>
            </a:extLst>
          </p:cNvPr>
          <p:cNvSpPr>
            <a:spLocks noGrp="1"/>
          </p:cNvSpPr>
          <p:nvPr>
            <p:ph idx="1"/>
          </p:nvPr>
        </p:nvSpPr>
        <p:spPr>
          <a:xfrm>
            <a:off x="677334" y="1398589"/>
            <a:ext cx="8596668" cy="3880773"/>
          </a:xfrm>
        </p:spPr>
        <p:txBody>
          <a:bodyPr>
            <a:noAutofit/>
          </a:bodyPr>
          <a:lstStyle/>
          <a:p>
            <a:pPr marL="0" indent="0">
              <a:buNone/>
            </a:pPr>
            <a:r>
              <a:rPr lang="en-GB" sz="2800" dirty="0">
                <a:latin typeface="Abadi ExtraLight" panose="020B0204020104020204" pitchFamily="34" charset="0"/>
              </a:rPr>
              <a:t> I would recommend:</a:t>
            </a:r>
          </a:p>
          <a:p>
            <a:pPr marL="0" indent="0">
              <a:buNone/>
            </a:pPr>
            <a:r>
              <a:rPr lang="en-GB" sz="2800" dirty="0">
                <a:latin typeface="Abadi ExtraLight" panose="020B0204020104020204" pitchFamily="34" charset="0"/>
              </a:rPr>
              <a:t>✔ Young Carers Service</a:t>
            </a:r>
          </a:p>
          <a:p>
            <a:pPr marL="0" indent="0">
              <a:buNone/>
            </a:pPr>
            <a:r>
              <a:rPr lang="en-GB" sz="2800" dirty="0">
                <a:latin typeface="Abadi ExtraLight" panose="020B0204020104020204" pitchFamily="34" charset="0"/>
              </a:rPr>
              <a:t>✔ Bereavement counselling
✔ School wellbeing support
✔ Social worker assessment
✔ Family support worker
✔ Respite care
✔ Peer support groups
✔ Emotional resilience programme</a:t>
            </a:r>
            <a:endParaRPr lang="en-US" sz="2800" dirty="0">
              <a:latin typeface="Abadi ExtraLight" panose="020B0204020104020204" pitchFamily="34" charset="0"/>
            </a:endParaRPr>
          </a:p>
        </p:txBody>
      </p:sp>
      <p:sp>
        <p:nvSpPr>
          <p:cNvPr id="4" name="TextBox 3">
            <a:extLst>
              <a:ext uri="{FF2B5EF4-FFF2-40B4-BE49-F238E27FC236}">
                <a16:creationId xmlns:a16="http://schemas.microsoft.com/office/drawing/2014/main" id="{6F135447-6564-7C17-0FC9-0FEDC6E28079}"/>
              </a:ext>
            </a:extLst>
          </p:cNvPr>
          <p:cNvSpPr txBox="1"/>
          <p:nvPr/>
        </p:nvSpPr>
        <p:spPr>
          <a:xfrm>
            <a:off x="5163457" y="2256064"/>
            <a:ext cx="3808186" cy="3323987"/>
          </a:xfrm>
          <a:prstGeom prst="rect">
            <a:avLst/>
          </a:prstGeom>
          <a:noFill/>
        </p:spPr>
        <p:txBody>
          <a:bodyPr wrap="square" rtlCol="0">
            <a:spAutoFit/>
          </a:bodyPr>
          <a:lstStyle/>
          <a:p>
            <a:pPr algn="l"/>
            <a:r>
              <a:rPr lang="en-GB" sz="4800" dirty="0"/>
              <a:t>🤝 
❤️ 
🏫 
👨‍👩‍👧
</a:t>
            </a:r>
            <a:r>
              <a:rPr lang="en-GB" dirty="0"/>
              <a:t>🌱 </a:t>
            </a:r>
            <a:endParaRPr lang="en-US" dirty="0"/>
          </a:p>
        </p:txBody>
      </p:sp>
      <p:pic>
        <p:nvPicPr>
          <p:cNvPr id="7" name="Picture 6">
            <a:extLst>
              <a:ext uri="{FF2B5EF4-FFF2-40B4-BE49-F238E27FC236}">
                <a16:creationId xmlns:a16="http://schemas.microsoft.com/office/drawing/2014/main" id="{41D43819-521B-80DF-BF4A-A25B9B93FB37}"/>
              </a:ext>
            </a:extLst>
          </p:cNvPr>
          <p:cNvPicPr>
            <a:picLocks noChangeAspect="1"/>
          </p:cNvPicPr>
          <p:nvPr/>
        </p:nvPicPr>
        <p:blipFill>
          <a:blip r:embed="rId2"/>
          <a:stretch>
            <a:fillRect/>
          </a:stretch>
        </p:blipFill>
        <p:spPr>
          <a:xfrm>
            <a:off x="5045539" y="255202"/>
            <a:ext cx="4335226" cy="2045494"/>
          </a:xfrm>
          <a:prstGeom prst="rect">
            <a:avLst/>
          </a:prstGeom>
        </p:spPr>
      </p:pic>
      <p:sp>
        <p:nvSpPr>
          <p:cNvPr id="8" name="TextBox 7">
            <a:extLst>
              <a:ext uri="{FF2B5EF4-FFF2-40B4-BE49-F238E27FC236}">
                <a16:creationId xmlns:a16="http://schemas.microsoft.com/office/drawing/2014/main" id="{A46C12DA-9B5C-F394-3F91-8AA01181DE35}"/>
              </a:ext>
            </a:extLst>
          </p:cNvPr>
          <p:cNvSpPr txBox="1"/>
          <p:nvPr/>
        </p:nvSpPr>
        <p:spPr>
          <a:xfrm>
            <a:off x="5190671" y="2519136"/>
            <a:ext cx="1828800" cy="1828800"/>
          </a:xfrm>
          <a:prstGeom prst="rect">
            <a:avLst/>
          </a:prstGeom>
          <a:noFill/>
        </p:spPr>
        <p:txBody>
          <a:bodyPr wrap="square" rtlCol="0">
            <a:spAutoFit/>
          </a:bodyPr>
          <a:lstStyle/>
          <a:p>
            <a:pPr algn="l"/>
            <a:endParaRPr lang="en-US" dirty="0"/>
          </a:p>
        </p:txBody>
      </p:sp>
      <p:sp>
        <p:nvSpPr>
          <p:cNvPr id="9" name="TextBox 8">
            <a:extLst>
              <a:ext uri="{FF2B5EF4-FFF2-40B4-BE49-F238E27FC236}">
                <a16:creationId xmlns:a16="http://schemas.microsoft.com/office/drawing/2014/main" id="{7A4618AE-D742-3BBC-BF9C-B31E61736E31}"/>
              </a:ext>
            </a:extLst>
          </p:cNvPr>
          <p:cNvSpPr txBox="1"/>
          <p:nvPr/>
        </p:nvSpPr>
        <p:spPr>
          <a:xfrm>
            <a:off x="5190671" y="2519136"/>
            <a:ext cx="1828800" cy="1828800"/>
          </a:xfrm>
          <a:prstGeom prst="rect">
            <a:avLst/>
          </a:prstGeom>
          <a:noFill/>
        </p:spPr>
        <p:txBody>
          <a:bodyPr wrap="square" rtlCol="0">
            <a:spAutoFit/>
          </a:bodyPr>
          <a:lstStyle/>
          <a:p>
            <a:pPr algn="l"/>
            <a:endParaRPr lang="en-US" dirty="0"/>
          </a:p>
        </p:txBody>
      </p:sp>
      <p:sp>
        <p:nvSpPr>
          <p:cNvPr id="10" name="TextBox 9">
            <a:extLst>
              <a:ext uri="{FF2B5EF4-FFF2-40B4-BE49-F238E27FC236}">
                <a16:creationId xmlns:a16="http://schemas.microsoft.com/office/drawing/2014/main" id="{43D3F90E-D459-382A-F01F-2CB1DE30C17B}"/>
              </a:ext>
            </a:extLst>
          </p:cNvPr>
          <p:cNvSpPr txBox="1"/>
          <p:nvPr/>
        </p:nvSpPr>
        <p:spPr>
          <a:xfrm>
            <a:off x="6173408" y="2256064"/>
            <a:ext cx="5341258" cy="3416320"/>
          </a:xfrm>
          <a:prstGeom prst="rect">
            <a:avLst/>
          </a:prstGeom>
          <a:solidFill>
            <a:schemeClr val="accent1">
              <a:lumMod val="20000"/>
              <a:lumOff val="80000"/>
            </a:schemeClr>
          </a:solidFill>
        </p:spPr>
        <p:txBody>
          <a:bodyPr wrap="square" rtlCol="0">
            <a:spAutoFit/>
          </a:bodyPr>
          <a:lstStyle/>
          <a:p>
            <a:pPr algn="ctr"/>
            <a:r>
              <a:rPr lang="en-GB" dirty="0"/>
              <a:t>I would refer Maria to a Young Carers Service for practical support and to reduce isolation, recommend bereavement counselling for processing her father’s loss, involve school wellbeing services for educational support, conduct a social worker assessment to identify unmet family needs, arrange respite care for breaks from her responsibilities, and suggest peer support groups and emotional resilience programmes to build confidence and foster secure relationships, aligning with Bowlby’s theory.</a:t>
            </a:r>
            <a:endParaRPr lang="en-US" dirty="0"/>
          </a:p>
        </p:txBody>
      </p:sp>
    </p:spTree>
    <p:extLst>
      <p:ext uri="{BB962C8B-B14F-4D97-AF65-F5344CB8AC3E}">
        <p14:creationId xmlns:p14="http://schemas.microsoft.com/office/powerpoint/2010/main" val="9930717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42373E-59EB-61F2-BDAB-1D1E18DC4466}"/>
              </a:ext>
            </a:extLst>
          </p:cNvPr>
          <p:cNvSpPr>
            <a:spLocks noGrp="1"/>
          </p:cNvSpPr>
          <p:nvPr>
            <p:ph idx="1"/>
          </p:nvPr>
        </p:nvSpPr>
        <p:spPr>
          <a:xfrm>
            <a:off x="949476" y="1736046"/>
            <a:ext cx="8596668" cy="3880773"/>
          </a:xfrm>
        </p:spPr>
        <p:txBody>
          <a:bodyPr>
            <a:noAutofit/>
          </a:bodyPr>
          <a:lstStyle/>
          <a:p>
            <a:pPr marL="0" indent="0" algn="ctr">
              <a:buNone/>
            </a:pPr>
            <a:r>
              <a:rPr lang="en-GB" sz="2400" dirty="0"/>
              <a:t>In conclusion
Maria has experienced significant challenges.
Bowlby’s theory explains many emotional effects.
Bronfenbrenner broadens understanding.
Early intervention improves outcomes.
Person-centred support promotes resilience.</a:t>
            </a:r>
            <a:endParaRPr lang="en-US" sz="2400" dirty="0"/>
          </a:p>
        </p:txBody>
      </p:sp>
    </p:spTree>
    <p:extLst>
      <p:ext uri="{BB962C8B-B14F-4D97-AF65-F5344CB8AC3E}">
        <p14:creationId xmlns:p14="http://schemas.microsoft.com/office/powerpoint/2010/main" val="244145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15AE6B8-2C41-02E0-16E4-0A6780838CDC}"/>
              </a:ext>
            </a:extLst>
          </p:cNvPr>
          <p:cNvPicPr>
            <a:picLocks noChangeAspect="1"/>
          </p:cNvPicPr>
          <p:nvPr/>
        </p:nvPicPr>
        <p:blipFill>
          <a:blip r:embed="rId2"/>
          <a:srcRect l="25192" r="12956"/>
          <a:stretch>
            <a:fillRect/>
          </a:stretch>
        </p:blipFill>
        <p:spPr>
          <a:xfrm>
            <a:off x="212548" y="-1"/>
            <a:ext cx="4671437" cy="4236855"/>
          </a:xfrm>
          <a:custGeom>
            <a:avLst/>
            <a:gdLst/>
            <a:ahLst/>
            <a:cxnLst/>
            <a:rect l="l" t="t" r="r" b="b"/>
            <a:pathLst>
              <a:path w="4671437" h="4236855">
                <a:moveTo>
                  <a:pt x="630049" y="0"/>
                </a:moveTo>
                <a:lnTo>
                  <a:pt x="4671437" y="0"/>
                </a:lnTo>
                <a:lnTo>
                  <a:pt x="4671437" y="1"/>
                </a:lnTo>
                <a:lnTo>
                  <a:pt x="3814017" y="1"/>
                </a:lnTo>
                <a:lnTo>
                  <a:pt x="3181159" y="4236855"/>
                </a:lnTo>
                <a:lnTo>
                  <a:pt x="0" y="4236855"/>
                </a:lnTo>
                <a:close/>
              </a:path>
            </a:pathLst>
          </a:custGeom>
        </p:spPr>
      </p:pic>
      <p:sp>
        <p:nvSpPr>
          <p:cNvPr id="2" name="Title 1">
            <a:extLst>
              <a:ext uri="{FF2B5EF4-FFF2-40B4-BE49-F238E27FC236}">
                <a16:creationId xmlns:a16="http://schemas.microsoft.com/office/drawing/2014/main" id="{2C040C99-15A2-FF7C-F0D9-7744E78242B7}"/>
              </a:ext>
            </a:extLst>
          </p:cNvPr>
          <p:cNvSpPr>
            <a:spLocks noGrp="1"/>
          </p:cNvSpPr>
          <p:nvPr>
            <p:ph type="title"/>
          </p:nvPr>
        </p:nvSpPr>
        <p:spPr>
          <a:xfrm>
            <a:off x="4159225" y="0"/>
            <a:ext cx="5114776" cy="1320800"/>
          </a:xfrm>
        </p:spPr>
        <p:txBody>
          <a:bodyPr/>
          <a:lstStyle/>
          <a:p>
            <a:r>
              <a:rPr lang="en-GB"/>
              <a:t>Reference </a:t>
            </a:r>
            <a:endParaRPr lang="en-US"/>
          </a:p>
        </p:txBody>
      </p:sp>
      <p:pic>
        <p:nvPicPr>
          <p:cNvPr id="8" name="Picture 7">
            <a:extLst>
              <a:ext uri="{FF2B5EF4-FFF2-40B4-BE49-F238E27FC236}">
                <a16:creationId xmlns:a16="http://schemas.microsoft.com/office/drawing/2014/main" id="{82F032AC-96D3-F6D4-1F66-B1D5918AF9C4}"/>
              </a:ext>
            </a:extLst>
          </p:cNvPr>
          <p:cNvPicPr>
            <a:picLocks noChangeAspect="1"/>
          </p:cNvPicPr>
          <p:nvPr/>
        </p:nvPicPr>
        <p:blipFill>
          <a:blip r:embed="rId3"/>
          <a:srcRect r="-3" b="16991"/>
          <a:stretch>
            <a:fillRect/>
          </a:stretch>
        </p:blipFill>
        <p:spPr>
          <a:xfrm>
            <a:off x="20" y="4235547"/>
            <a:ext cx="3393882" cy="2622453"/>
          </a:xfrm>
          <a:custGeom>
            <a:avLst/>
            <a:gdLst/>
            <a:ahLst/>
            <a:cxnLst/>
            <a:rect l="l" t="t" r="r" b="b"/>
            <a:pathLst>
              <a:path w="3393902" h="2622453">
                <a:moveTo>
                  <a:pt x="212741" y="0"/>
                </a:moveTo>
                <a:lnTo>
                  <a:pt x="3393902" y="0"/>
                </a:lnTo>
                <a:lnTo>
                  <a:pt x="3002186" y="2622453"/>
                </a:lnTo>
                <a:lnTo>
                  <a:pt x="0" y="2622453"/>
                </a:lnTo>
                <a:lnTo>
                  <a:pt x="0" y="1430607"/>
                </a:lnTo>
                <a:close/>
              </a:path>
            </a:pathLst>
          </a:custGeom>
        </p:spPr>
      </p:pic>
      <p:sp>
        <p:nvSpPr>
          <p:cNvPr id="13" name="Isosceles Triangle 30">
            <a:extLst>
              <a:ext uri="{FF2B5EF4-FFF2-40B4-BE49-F238E27FC236}">
                <a16:creationId xmlns:a16="http://schemas.microsoft.com/office/drawing/2014/main" id="{B09A8B04-373D-40BD-9442-2D3540D3CF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cxnSp>
        <p:nvCxnSpPr>
          <p:cNvPr id="14" name="Straight Connector 13">
            <a:extLst>
              <a:ext uri="{FF2B5EF4-FFF2-40B4-BE49-F238E27FC236}">
                <a16:creationId xmlns:a16="http://schemas.microsoft.com/office/drawing/2014/main" id="{B5028193-7250-4674-AA37-E9040429AE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2887" y="4236854"/>
            <a:ext cx="32639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518268D-1565-7AC9-9054-DCD6A8FD6C49}"/>
              </a:ext>
            </a:extLst>
          </p:cNvPr>
          <p:cNvSpPr>
            <a:spLocks noGrp="1"/>
          </p:cNvSpPr>
          <p:nvPr>
            <p:ph idx="1"/>
          </p:nvPr>
        </p:nvSpPr>
        <p:spPr>
          <a:xfrm>
            <a:off x="4159225" y="801915"/>
            <a:ext cx="6878890" cy="6166980"/>
          </a:xfrm>
        </p:spPr>
        <p:txBody>
          <a:bodyPr>
            <a:noAutofit/>
          </a:bodyPr>
          <a:lstStyle/>
          <a:p>
            <a:pPr marL="0" indent="0">
              <a:buNone/>
            </a:pPr>
            <a:r>
              <a:rPr lang="en-GB" sz="1200" dirty="0"/>
              <a:t>Ainsworth, M.D.S. Et al. (1978). Patterns of Attachment.</a:t>
            </a:r>
          </a:p>
          <a:p>
            <a:pPr marL="0" indent="0">
              <a:buNone/>
            </a:pPr>
            <a:r>
              <a:rPr lang="en-GB" sz="1200" dirty="0"/>
              <a:t>
Berk, L.E. (2023). Development Through the Lifespan.</a:t>
            </a:r>
          </a:p>
          <a:p>
            <a:pPr marL="0" indent="0">
              <a:buNone/>
            </a:pPr>
            <a:r>
              <a:rPr lang="en-GB" sz="1200" dirty="0"/>
              <a:t>
Bowlby, J. (1969). Attachment and Loss: Volume 1.</a:t>
            </a:r>
          </a:p>
          <a:p>
            <a:pPr marL="0" indent="0">
              <a:buNone/>
            </a:pPr>
            <a:r>
              <a:rPr lang="en-GB" sz="1200" dirty="0"/>
              <a:t>
Bowlby, J. (1988). A Secure Base.</a:t>
            </a:r>
          </a:p>
          <a:p>
            <a:pPr marL="0" indent="0">
              <a:buNone/>
            </a:pPr>
            <a:r>
              <a:rPr lang="en-GB" sz="1200" dirty="0"/>
              <a:t>
Cox, A. (2019). Helping Your Child with Worry and Anxiety.</a:t>
            </a:r>
          </a:p>
          <a:p>
            <a:pPr marL="0" indent="0">
              <a:buNone/>
            </a:pPr>
            <a:r>
              <a:rPr lang="en-GB" sz="1200" dirty="0"/>
              <a:t>
Howe, D. (2011). Attachment Across the </a:t>
            </a:r>
            <a:r>
              <a:rPr lang="en-GB" sz="1200" dirty="0" err="1"/>
              <a:t>Lifecourse</a:t>
            </a:r>
            <a:r>
              <a:rPr lang="en-GB" sz="1200" dirty="0"/>
              <a:t>.</a:t>
            </a:r>
          </a:p>
          <a:p>
            <a:pPr marL="0" indent="0">
              <a:buNone/>
            </a:pPr>
            <a:r>
              <a:rPr lang="en-GB" sz="1200" dirty="0"/>
              <a:t>
NICE. (latest guidance).</a:t>
            </a:r>
          </a:p>
          <a:p>
            <a:pPr marL="0" indent="0">
              <a:buNone/>
            </a:pPr>
            <a:r>
              <a:rPr lang="en-GB" sz="1200" dirty="0"/>
              <a:t>
Carers Trust. (latest report).</a:t>
            </a:r>
          </a:p>
          <a:p>
            <a:pPr marL="0" indent="0">
              <a:buNone/>
            </a:pPr>
            <a:r>
              <a:rPr lang="en-GB" sz="1200" dirty="0"/>
              <a:t>
Williams, L.V. (1983). Teaching for the Two-Sided Mind.</a:t>
            </a:r>
          </a:p>
          <a:p>
            <a:pPr marL="0" indent="0">
              <a:buNone/>
            </a:pPr>
            <a:r>
              <a:rPr lang="en-GB" sz="1200" dirty="0"/>
              <a:t>
</a:t>
            </a:r>
            <a:r>
              <a:rPr lang="en-GB" sz="1200" dirty="0" err="1"/>
              <a:t>YoungMinds</a:t>
            </a:r>
            <a:r>
              <a:rPr lang="en-GB" sz="1200" dirty="0"/>
              <a:t>. (latest report).</a:t>
            </a:r>
            <a:endParaRPr lang="en-US" sz="1200" dirty="0"/>
          </a:p>
        </p:txBody>
      </p:sp>
    </p:spTree>
    <p:extLst>
      <p:ext uri="{BB962C8B-B14F-4D97-AF65-F5344CB8AC3E}">
        <p14:creationId xmlns:p14="http://schemas.microsoft.com/office/powerpoint/2010/main" val="136380192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Facet</vt:lpstr>
      <vt:lpstr>The Impact of Caring Responsibilities on Maria’s Lifespan Development</vt:lpstr>
      <vt:lpstr>PowerPoint Presentation</vt:lpstr>
      <vt:lpstr>Maria </vt:lpstr>
      <vt:lpstr>John Bowlby</vt:lpstr>
      <vt:lpstr>Possible Affects</vt:lpstr>
      <vt:lpstr>PowerPoint Presentation</vt:lpstr>
      <vt:lpstr>Recommendation </vt:lpstr>
      <vt:lpstr>PowerPoint Presentation</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Impact of Caring Responsibilities on Maria’s Lifespan Development</dc:title>
  <dc:creator>Fabio Cardoso</dc:creator>
  <cp:lastModifiedBy>Fabio Cardoso</cp:lastModifiedBy>
  <cp:revision>5</cp:revision>
  <dcterms:created xsi:type="dcterms:W3CDTF">2026-07-20T10:32:51Z</dcterms:created>
  <dcterms:modified xsi:type="dcterms:W3CDTF">2026-07-20T12:59:41Z</dcterms:modified>
</cp:coreProperties>
</file>