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258" r:id="rId4"/>
    <p:sldId id="280" r:id="rId5"/>
    <p:sldId id="259" r:id="rId6"/>
    <p:sldId id="260" r:id="rId7"/>
    <p:sldId id="261" r:id="rId8"/>
    <p:sldId id="281" r:id="rId9"/>
    <p:sldId id="282" r:id="rId10"/>
    <p:sldId id="263" r:id="rId11"/>
    <p:sldId id="285" r:id="rId12"/>
    <p:sldId id="266" r:id="rId13"/>
    <p:sldId id="288" r:id="rId14"/>
    <p:sldId id="265" r:id="rId15"/>
    <p:sldId id="270" r:id="rId16"/>
    <p:sldId id="271" r:id="rId17"/>
    <p:sldId id="272" r:id="rId18"/>
    <p:sldId id="273" r:id="rId19"/>
    <p:sldId id="274" r:id="rId20"/>
    <p:sldId id="275" r:id="rId21"/>
    <p:sldId id="276" r:id="rId22"/>
    <p:sldId id="277" r:id="rId23"/>
    <p:sldId id="278" r:id="rId24"/>
  </p:sldIdLst>
  <p:sldSz cx="12192000" cy="685800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FB20C6-9445-46E4-A668-15655C578ED0}" v="454" dt="2025-08-04T08:10:38.2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9832" autoAdjust="0"/>
  </p:normalViewPr>
  <p:slideViewPr>
    <p:cSldViewPr snapToGrid="0">
      <p:cViewPr varScale="1">
        <p:scale>
          <a:sx n="51" d="100"/>
          <a:sy n="51" d="100"/>
        </p:scale>
        <p:origin x="1256" y="4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5" d="100"/>
          <a:sy n="65" d="100"/>
        </p:scale>
        <p:origin x="1928" y="4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rine Hopkins" userId="903460b0-b230-4821-b250-7ecb26c180b0" providerId="ADAL" clId="{82FB20C6-9445-46E4-A668-15655C578ED0}"/>
    <pc:docChg chg="undo custSel addSld delSld modSld sldOrd modNotesMaster">
      <pc:chgData name="Cathrine Hopkins" userId="903460b0-b230-4821-b250-7ecb26c180b0" providerId="ADAL" clId="{82FB20C6-9445-46E4-A668-15655C578ED0}" dt="2025-08-04T08:10:55.379" v="9665" actId="1076"/>
      <pc:docMkLst>
        <pc:docMk/>
      </pc:docMkLst>
      <pc:sldChg chg="modSp mod">
        <pc:chgData name="Cathrine Hopkins" userId="903460b0-b230-4821-b250-7ecb26c180b0" providerId="ADAL" clId="{82FB20C6-9445-46E4-A668-15655C578ED0}" dt="2025-07-29T08:26:39.629" v="7266" actId="1076"/>
        <pc:sldMkLst>
          <pc:docMk/>
          <pc:sldMk cId="3369649401" sldId="256"/>
        </pc:sldMkLst>
        <pc:spChg chg="mod">
          <ac:chgData name="Cathrine Hopkins" userId="903460b0-b230-4821-b250-7ecb26c180b0" providerId="ADAL" clId="{82FB20C6-9445-46E4-A668-15655C578ED0}" dt="2025-07-29T08:26:39.629" v="7266" actId="1076"/>
          <ac:spMkLst>
            <pc:docMk/>
            <pc:sldMk cId="3369649401" sldId="256"/>
            <ac:spMk id="11" creationId="{F3BE9C96-EA42-7144-91CF-3ED01EBBC9F3}"/>
          </ac:spMkLst>
        </pc:spChg>
        <pc:spChg chg="mod">
          <ac:chgData name="Cathrine Hopkins" userId="903460b0-b230-4821-b250-7ecb26c180b0" providerId="ADAL" clId="{82FB20C6-9445-46E4-A668-15655C578ED0}" dt="2025-07-29T08:18:53.244" v="7123" actId="1076"/>
          <ac:spMkLst>
            <pc:docMk/>
            <pc:sldMk cId="3369649401" sldId="256"/>
            <ac:spMk id="12" creationId="{74A72BAF-BBDF-D252-A0C4-55F74338E8C7}"/>
          </ac:spMkLst>
        </pc:spChg>
        <pc:graphicFrameChg chg="ord">
          <ac:chgData name="Cathrine Hopkins" userId="903460b0-b230-4821-b250-7ecb26c180b0" providerId="ADAL" clId="{82FB20C6-9445-46E4-A668-15655C578ED0}" dt="2025-07-29T08:18:25.879" v="7121" actId="167"/>
          <ac:graphicFrameMkLst>
            <pc:docMk/>
            <pc:sldMk cId="3369649401" sldId="256"/>
            <ac:graphicFrameMk id="14" creationId="{0F85A02B-60F2-3D15-1735-6AC62FD4BDFB}"/>
          </ac:graphicFrameMkLst>
        </pc:graphicFrameChg>
        <pc:picChg chg="mod">
          <ac:chgData name="Cathrine Hopkins" userId="903460b0-b230-4821-b250-7ecb26c180b0" providerId="ADAL" clId="{82FB20C6-9445-46E4-A668-15655C578ED0}" dt="2025-07-29T08:18:32.428" v="7122" actId="14100"/>
          <ac:picMkLst>
            <pc:docMk/>
            <pc:sldMk cId="3369649401" sldId="256"/>
            <ac:picMk id="5" creationId="{BC63523A-D439-4C40-A9E4-0CB793196E1E}"/>
          </ac:picMkLst>
        </pc:picChg>
      </pc:sldChg>
      <pc:sldChg chg="modSp mod modNotesTx">
        <pc:chgData name="Cathrine Hopkins" userId="903460b0-b230-4821-b250-7ecb26c180b0" providerId="ADAL" clId="{82FB20C6-9445-46E4-A668-15655C578ED0}" dt="2025-07-29T08:27:34.025" v="7271" actId="1076"/>
        <pc:sldMkLst>
          <pc:docMk/>
          <pc:sldMk cId="1029175792" sldId="257"/>
        </pc:sldMkLst>
        <pc:spChg chg="mod">
          <ac:chgData name="Cathrine Hopkins" userId="903460b0-b230-4821-b250-7ecb26c180b0" providerId="ADAL" clId="{82FB20C6-9445-46E4-A668-15655C578ED0}" dt="2025-07-29T08:27:06.731" v="7270" actId="1076"/>
          <ac:spMkLst>
            <pc:docMk/>
            <pc:sldMk cId="1029175792" sldId="257"/>
            <ac:spMk id="9" creationId="{08E94D10-CB00-AE45-38EF-C160627B1EA2}"/>
          </ac:spMkLst>
        </pc:spChg>
        <pc:spChg chg="mod">
          <ac:chgData name="Cathrine Hopkins" userId="903460b0-b230-4821-b250-7ecb26c180b0" providerId="ADAL" clId="{82FB20C6-9445-46E4-A668-15655C578ED0}" dt="2025-07-29T08:27:34.025" v="7271" actId="1076"/>
          <ac:spMkLst>
            <pc:docMk/>
            <pc:sldMk cId="1029175792" sldId="257"/>
            <ac:spMk id="12" creationId="{3B3F5C11-5788-D2BA-3F2D-0175CE8EF27C}"/>
          </ac:spMkLst>
        </pc:spChg>
        <pc:spChg chg="mod">
          <ac:chgData name="Cathrine Hopkins" userId="903460b0-b230-4821-b250-7ecb26c180b0" providerId="ADAL" clId="{82FB20C6-9445-46E4-A668-15655C578ED0}" dt="2025-07-29T08:27:34.025" v="7271" actId="1076"/>
          <ac:spMkLst>
            <pc:docMk/>
            <pc:sldMk cId="1029175792" sldId="257"/>
            <ac:spMk id="13" creationId="{E9C41518-9B3B-8181-0C32-76CE772A28DB}"/>
          </ac:spMkLst>
        </pc:spChg>
        <pc:spChg chg="mod">
          <ac:chgData name="Cathrine Hopkins" userId="903460b0-b230-4821-b250-7ecb26c180b0" providerId="ADAL" clId="{82FB20C6-9445-46E4-A668-15655C578ED0}" dt="2025-07-29T08:27:34.025" v="7271" actId="1076"/>
          <ac:spMkLst>
            <pc:docMk/>
            <pc:sldMk cId="1029175792" sldId="257"/>
            <ac:spMk id="14" creationId="{285EA538-F25D-6421-7798-9F0F2AEB0CE0}"/>
          </ac:spMkLst>
        </pc:spChg>
        <pc:spChg chg="mod">
          <ac:chgData name="Cathrine Hopkins" userId="903460b0-b230-4821-b250-7ecb26c180b0" providerId="ADAL" clId="{82FB20C6-9445-46E4-A668-15655C578ED0}" dt="2025-07-29T08:27:34.025" v="7271" actId="1076"/>
          <ac:spMkLst>
            <pc:docMk/>
            <pc:sldMk cId="1029175792" sldId="257"/>
            <ac:spMk id="15" creationId="{FBDE9054-5BFD-B6D6-DA57-BEC9A90E9B0F}"/>
          </ac:spMkLst>
        </pc:spChg>
      </pc:sldChg>
      <pc:sldChg chg="addSp delSp modSp mod modNotesTx">
        <pc:chgData name="Cathrine Hopkins" userId="903460b0-b230-4821-b250-7ecb26c180b0" providerId="ADAL" clId="{82FB20C6-9445-46E4-A668-15655C578ED0}" dt="2025-08-04T07:15:32.702" v="8198" actId="114"/>
        <pc:sldMkLst>
          <pc:docMk/>
          <pc:sldMk cId="1350512604" sldId="258"/>
        </pc:sldMkLst>
        <pc:spChg chg="add mod">
          <ac:chgData name="Cathrine Hopkins" userId="903460b0-b230-4821-b250-7ecb26c180b0" providerId="ADAL" clId="{82FB20C6-9445-46E4-A668-15655C578ED0}" dt="2025-08-04T07:15:32.702" v="8198" actId="114"/>
          <ac:spMkLst>
            <pc:docMk/>
            <pc:sldMk cId="1350512604" sldId="258"/>
            <ac:spMk id="5" creationId="{7031207C-D339-4CBD-2830-080123D5B209}"/>
          </ac:spMkLst>
        </pc:spChg>
        <pc:spChg chg="mod">
          <ac:chgData name="Cathrine Hopkins" userId="903460b0-b230-4821-b250-7ecb26c180b0" providerId="ADAL" clId="{82FB20C6-9445-46E4-A668-15655C578ED0}" dt="2025-08-04T07:15:07.674" v="8193" actId="20577"/>
          <ac:spMkLst>
            <pc:docMk/>
            <pc:sldMk cId="1350512604" sldId="258"/>
            <ac:spMk id="9" creationId="{19217A28-7D16-4552-48EA-1F2FF9042A9C}"/>
          </ac:spMkLst>
        </pc:spChg>
        <pc:spChg chg="add del mod">
          <ac:chgData name="Cathrine Hopkins" userId="903460b0-b230-4821-b250-7ecb26c180b0" providerId="ADAL" clId="{82FB20C6-9445-46E4-A668-15655C578ED0}" dt="2025-08-04T07:14:57.541" v="8181"/>
          <ac:spMkLst>
            <pc:docMk/>
            <pc:sldMk cId="1350512604" sldId="258"/>
            <ac:spMk id="10" creationId="{83DB58B7-BDD4-EA4C-2AE9-A40CA659E3DA}"/>
          </ac:spMkLst>
        </pc:spChg>
        <pc:spChg chg="add del mod">
          <ac:chgData name="Cathrine Hopkins" userId="903460b0-b230-4821-b250-7ecb26c180b0" providerId="ADAL" clId="{82FB20C6-9445-46E4-A668-15655C578ED0}" dt="2025-08-04T07:10:53.814" v="8012" actId="478"/>
          <ac:spMkLst>
            <pc:docMk/>
            <pc:sldMk cId="1350512604" sldId="258"/>
            <ac:spMk id="11" creationId="{E123FC0D-753B-1D8B-FA6E-91416D2C795D}"/>
          </ac:spMkLst>
        </pc:spChg>
        <pc:spChg chg="add mod">
          <ac:chgData name="Cathrine Hopkins" userId="903460b0-b230-4821-b250-7ecb26c180b0" providerId="ADAL" clId="{82FB20C6-9445-46E4-A668-15655C578ED0}" dt="2025-08-04T07:15:18.265" v="8195" actId="1076"/>
          <ac:spMkLst>
            <pc:docMk/>
            <pc:sldMk cId="1350512604" sldId="258"/>
            <ac:spMk id="12" creationId="{71CA42C3-0859-3755-91E7-315CA88FBA55}"/>
          </ac:spMkLst>
        </pc:spChg>
        <pc:spChg chg="add del mod">
          <ac:chgData name="Cathrine Hopkins" userId="903460b0-b230-4821-b250-7ecb26c180b0" providerId="ADAL" clId="{82FB20C6-9445-46E4-A668-15655C578ED0}" dt="2025-08-04T07:11:03.940" v="8014" actId="478"/>
          <ac:spMkLst>
            <pc:docMk/>
            <pc:sldMk cId="1350512604" sldId="258"/>
            <ac:spMk id="16" creationId="{7274F8CD-072C-A819-C1F4-0AEB2A2F7BCA}"/>
          </ac:spMkLst>
        </pc:spChg>
        <pc:graphicFrameChg chg="mod">
          <ac:chgData name="Cathrine Hopkins" userId="903460b0-b230-4821-b250-7ecb26c180b0" providerId="ADAL" clId="{82FB20C6-9445-46E4-A668-15655C578ED0}" dt="2025-07-28T09:49:29.214" v="1640" actId="1076"/>
          <ac:graphicFrameMkLst>
            <pc:docMk/>
            <pc:sldMk cId="1350512604" sldId="258"/>
            <ac:graphicFrameMk id="4" creationId="{FB4B4B8E-B60F-6F9C-4E81-1BF981D43482}"/>
          </ac:graphicFrameMkLst>
        </pc:graphicFrameChg>
        <pc:picChg chg="add del mod">
          <ac:chgData name="Cathrine Hopkins" userId="903460b0-b230-4821-b250-7ecb26c180b0" providerId="ADAL" clId="{82FB20C6-9445-46E4-A668-15655C578ED0}" dt="2025-08-04T07:12:48.919" v="8027" actId="478"/>
          <ac:picMkLst>
            <pc:docMk/>
            <pc:sldMk cId="1350512604" sldId="258"/>
            <ac:picMk id="3" creationId="{441C6707-53D6-07FD-DE4A-B069565E2B87}"/>
          </ac:picMkLst>
        </pc:picChg>
        <pc:picChg chg="mod">
          <ac:chgData name="Cathrine Hopkins" userId="903460b0-b230-4821-b250-7ecb26c180b0" providerId="ADAL" clId="{82FB20C6-9445-46E4-A668-15655C578ED0}" dt="2025-07-28T10:02:38.233" v="1783" actId="14826"/>
          <ac:picMkLst>
            <pc:docMk/>
            <pc:sldMk cId="1350512604" sldId="258"/>
            <ac:picMk id="6" creationId="{C2FDF26D-9E8D-3B78-6067-4C0BC74E38B1}"/>
          </ac:picMkLst>
        </pc:picChg>
      </pc:sldChg>
      <pc:sldChg chg="addSp delSp modSp add mod modNotesTx">
        <pc:chgData name="Cathrine Hopkins" userId="903460b0-b230-4821-b250-7ecb26c180b0" providerId="ADAL" clId="{82FB20C6-9445-46E4-A668-15655C578ED0}" dt="2025-07-29T08:34:00.613" v="7429" actId="12"/>
        <pc:sldMkLst>
          <pc:docMk/>
          <pc:sldMk cId="3451708434" sldId="259"/>
        </pc:sldMkLst>
        <pc:spChg chg="add mod">
          <ac:chgData name="Cathrine Hopkins" userId="903460b0-b230-4821-b250-7ecb26c180b0" providerId="ADAL" clId="{82FB20C6-9445-46E4-A668-15655C578ED0}" dt="2025-07-28T21:01:28.956" v="5010" actId="2710"/>
          <ac:spMkLst>
            <pc:docMk/>
            <pc:sldMk cId="3451708434" sldId="259"/>
            <ac:spMk id="2" creationId="{E785F16C-45E0-9523-73DD-0B1F075F4481}"/>
          </ac:spMkLst>
        </pc:spChg>
        <pc:spChg chg="mod">
          <ac:chgData name="Cathrine Hopkins" userId="903460b0-b230-4821-b250-7ecb26c180b0" providerId="ADAL" clId="{82FB20C6-9445-46E4-A668-15655C578ED0}" dt="2025-07-27T10:01:10.473" v="91" actId="20577"/>
          <ac:spMkLst>
            <pc:docMk/>
            <pc:sldMk cId="3451708434" sldId="259"/>
            <ac:spMk id="9" creationId="{13768411-065A-49C6-8C5D-AE2F0F377A9A}"/>
          </ac:spMkLst>
        </pc:spChg>
        <pc:spChg chg="add mod">
          <ac:chgData name="Cathrine Hopkins" userId="903460b0-b230-4821-b250-7ecb26c180b0" providerId="ADAL" clId="{82FB20C6-9445-46E4-A668-15655C578ED0}" dt="2025-07-28T21:01:38.521" v="5011" actId="2710"/>
          <ac:spMkLst>
            <pc:docMk/>
            <pc:sldMk cId="3451708434" sldId="259"/>
            <ac:spMk id="10" creationId="{470573F4-A2DD-4788-9E83-0FE3927306B6}"/>
          </ac:spMkLst>
        </pc:spChg>
        <pc:spChg chg="add mod">
          <ac:chgData name="Cathrine Hopkins" userId="903460b0-b230-4821-b250-7ecb26c180b0" providerId="ADAL" clId="{82FB20C6-9445-46E4-A668-15655C578ED0}" dt="2025-07-29T08:34:00.613" v="7429" actId="12"/>
          <ac:spMkLst>
            <pc:docMk/>
            <pc:sldMk cId="3451708434" sldId="259"/>
            <ac:spMk id="11" creationId="{01FC2EB3-7D8E-7503-A9F3-9F22CC3FCBE5}"/>
          </ac:spMkLst>
        </pc:spChg>
        <pc:spChg chg="add mod">
          <ac:chgData name="Cathrine Hopkins" userId="903460b0-b230-4821-b250-7ecb26c180b0" providerId="ADAL" clId="{82FB20C6-9445-46E4-A668-15655C578ED0}" dt="2025-07-28T21:02:16.864" v="5016" actId="1076"/>
          <ac:spMkLst>
            <pc:docMk/>
            <pc:sldMk cId="3451708434" sldId="259"/>
            <ac:spMk id="12" creationId="{F1EA3586-D537-56A9-9FD4-C3C1F18EE590}"/>
          </ac:spMkLst>
        </pc:spChg>
        <pc:picChg chg="mod">
          <ac:chgData name="Cathrine Hopkins" userId="903460b0-b230-4821-b250-7ecb26c180b0" providerId="ADAL" clId="{82FB20C6-9445-46E4-A668-15655C578ED0}" dt="2025-07-27T10:57:08.186" v="550" actId="14826"/>
          <ac:picMkLst>
            <pc:docMk/>
            <pc:sldMk cId="3451708434" sldId="259"/>
            <ac:picMk id="6" creationId="{3091F2D4-2515-8F68-A3AD-2B7069F32767}"/>
          </ac:picMkLst>
        </pc:picChg>
      </pc:sldChg>
      <pc:sldChg chg="addSp delSp modSp add mod modNotesTx">
        <pc:chgData name="Cathrine Hopkins" userId="903460b0-b230-4821-b250-7ecb26c180b0" providerId="ADAL" clId="{82FB20C6-9445-46E4-A668-15655C578ED0}" dt="2025-07-28T21:16:46.997" v="5164" actId="1076"/>
        <pc:sldMkLst>
          <pc:docMk/>
          <pc:sldMk cId="2272817610" sldId="260"/>
        </pc:sldMkLst>
        <pc:spChg chg="add mod">
          <ac:chgData name="Cathrine Hopkins" userId="903460b0-b230-4821-b250-7ecb26c180b0" providerId="ADAL" clId="{82FB20C6-9445-46E4-A668-15655C578ED0}" dt="2025-07-28T21:16:39.911" v="5163" actId="1076"/>
          <ac:spMkLst>
            <pc:docMk/>
            <pc:sldMk cId="2272817610" sldId="260"/>
            <ac:spMk id="3" creationId="{85C23204-791C-BE76-0BCA-C62AEB6E2208}"/>
          </ac:spMkLst>
        </pc:spChg>
        <pc:spChg chg="add mod">
          <ac:chgData name="Cathrine Hopkins" userId="903460b0-b230-4821-b250-7ecb26c180b0" providerId="ADAL" clId="{82FB20C6-9445-46E4-A668-15655C578ED0}" dt="2025-07-28T21:16:02.373" v="5141" actId="12"/>
          <ac:spMkLst>
            <pc:docMk/>
            <pc:sldMk cId="2272817610" sldId="260"/>
            <ac:spMk id="5" creationId="{8E16D69B-788F-3B8A-E14E-D21D52067075}"/>
          </ac:spMkLst>
        </pc:spChg>
        <pc:spChg chg="mod">
          <ac:chgData name="Cathrine Hopkins" userId="903460b0-b230-4821-b250-7ecb26c180b0" providerId="ADAL" clId="{82FB20C6-9445-46E4-A668-15655C578ED0}" dt="2025-07-28T21:16:46.997" v="5164" actId="1076"/>
          <ac:spMkLst>
            <pc:docMk/>
            <pc:sldMk cId="2272817610" sldId="260"/>
            <ac:spMk id="9" creationId="{CB66CC51-7558-7357-D407-C81C79B29DA4}"/>
          </ac:spMkLst>
        </pc:spChg>
        <pc:spChg chg="add mod">
          <ac:chgData name="Cathrine Hopkins" userId="903460b0-b230-4821-b250-7ecb26c180b0" providerId="ADAL" clId="{82FB20C6-9445-46E4-A668-15655C578ED0}" dt="2025-07-28T21:15:47.153" v="5139" actId="20577"/>
          <ac:spMkLst>
            <pc:docMk/>
            <pc:sldMk cId="2272817610" sldId="260"/>
            <ac:spMk id="14" creationId="{9EBDC12F-DCE0-FDAA-E908-A4DE5F1B7928}"/>
          </ac:spMkLst>
        </pc:spChg>
        <pc:graphicFrameChg chg="mod">
          <ac:chgData name="Cathrine Hopkins" userId="903460b0-b230-4821-b250-7ecb26c180b0" providerId="ADAL" clId="{82FB20C6-9445-46E4-A668-15655C578ED0}" dt="2025-07-28T21:07:18.194" v="5026" actId="1076"/>
          <ac:graphicFrameMkLst>
            <pc:docMk/>
            <pc:sldMk cId="2272817610" sldId="260"/>
            <ac:graphicFrameMk id="4" creationId="{A6CBC1E7-D589-13B6-771F-F83B5E067A91}"/>
          </ac:graphicFrameMkLst>
        </pc:graphicFrameChg>
        <pc:picChg chg="mod">
          <ac:chgData name="Cathrine Hopkins" userId="903460b0-b230-4821-b250-7ecb26c180b0" providerId="ADAL" clId="{82FB20C6-9445-46E4-A668-15655C578ED0}" dt="2025-07-27T10:57:21.621" v="551" actId="14826"/>
          <ac:picMkLst>
            <pc:docMk/>
            <pc:sldMk cId="2272817610" sldId="260"/>
            <ac:picMk id="6" creationId="{606BBDA5-632D-2DB5-CC13-99FF7B63CF45}"/>
          </ac:picMkLst>
        </pc:picChg>
      </pc:sldChg>
      <pc:sldChg chg="addSp delSp modSp add mod ord modNotesTx">
        <pc:chgData name="Cathrine Hopkins" userId="903460b0-b230-4821-b250-7ecb26c180b0" providerId="ADAL" clId="{82FB20C6-9445-46E4-A668-15655C578ED0}" dt="2025-08-04T08:01:00.109" v="9499" actId="2710"/>
        <pc:sldMkLst>
          <pc:docMk/>
          <pc:sldMk cId="3937590692" sldId="261"/>
        </pc:sldMkLst>
        <pc:spChg chg="add mod">
          <ac:chgData name="Cathrine Hopkins" userId="903460b0-b230-4821-b250-7ecb26c180b0" providerId="ADAL" clId="{82FB20C6-9445-46E4-A668-15655C578ED0}" dt="2025-08-04T08:00:31.186" v="9495" actId="1076"/>
          <ac:spMkLst>
            <pc:docMk/>
            <pc:sldMk cId="3937590692" sldId="261"/>
            <ac:spMk id="2" creationId="{CF7B085C-4359-508D-378A-F58E08D929DD}"/>
          </ac:spMkLst>
        </pc:spChg>
        <pc:spChg chg="add del mod">
          <ac:chgData name="Cathrine Hopkins" userId="903460b0-b230-4821-b250-7ecb26c180b0" providerId="ADAL" clId="{82FB20C6-9445-46E4-A668-15655C578ED0}" dt="2025-08-04T07:59:30.347" v="9419"/>
          <ac:spMkLst>
            <pc:docMk/>
            <pc:sldMk cId="3937590692" sldId="261"/>
            <ac:spMk id="3" creationId="{6AB4721C-95A1-8789-E1EB-9792623818FD}"/>
          </ac:spMkLst>
        </pc:spChg>
        <pc:spChg chg="add mod">
          <ac:chgData name="Cathrine Hopkins" userId="903460b0-b230-4821-b250-7ecb26c180b0" providerId="ADAL" clId="{82FB20C6-9445-46E4-A668-15655C578ED0}" dt="2025-08-04T08:01:00.109" v="9499" actId="2710"/>
          <ac:spMkLst>
            <pc:docMk/>
            <pc:sldMk cId="3937590692" sldId="261"/>
            <ac:spMk id="5" creationId="{831310AC-B66F-7B4D-D524-FE5D0038586F}"/>
          </ac:spMkLst>
        </pc:spChg>
        <pc:spChg chg="mod ord">
          <ac:chgData name="Cathrine Hopkins" userId="903460b0-b230-4821-b250-7ecb26c180b0" providerId="ADAL" clId="{82FB20C6-9445-46E4-A668-15655C578ED0}" dt="2025-08-04T08:00:08.868" v="9468" actId="20577"/>
          <ac:spMkLst>
            <pc:docMk/>
            <pc:sldMk cId="3937590692" sldId="261"/>
            <ac:spMk id="9" creationId="{04A1C33C-9154-F187-A5AF-415FC7148287}"/>
          </ac:spMkLst>
        </pc:spChg>
        <pc:graphicFrameChg chg="mod ord">
          <ac:chgData name="Cathrine Hopkins" userId="903460b0-b230-4821-b250-7ecb26c180b0" providerId="ADAL" clId="{82FB20C6-9445-46E4-A668-15655C578ED0}" dt="2025-07-28T07:26:12.140" v="983"/>
          <ac:graphicFrameMkLst>
            <pc:docMk/>
            <pc:sldMk cId="3937590692" sldId="261"/>
            <ac:graphicFrameMk id="4" creationId="{5C69FDE3-BE39-B382-ADD6-7881EF8144EE}"/>
          </ac:graphicFrameMkLst>
        </pc:graphicFrameChg>
        <pc:graphicFrameChg chg="add del mod modGraphic">
          <ac:chgData name="Cathrine Hopkins" userId="903460b0-b230-4821-b250-7ecb26c180b0" providerId="ADAL" clId="{82FB20C6-9445-46E4-A668-15655C578ED0}" dt="2025-08-04T07:23:21.080" v="8298" actId="478"/>
          <ac:graphicFrameMkLst>
            <pc:docMk/>
            <pc:sldMk cId="3937590692" sldId="261"/>
            <ac:graphicFrameMk id="23" creationId="{CC70A2A0-E74B-1565-B74C-097F3E11B80F}"/>
          </ac:graphicFrameMkLst>
        </pc:graphicFrameChg>
        <pc:picChg chg="mod">
          <ac:chgData name="Cathrine Hopkins" userId="903460b0-b230-4821-b250-7ecb26c180b0" providerId="ADAL" clId="{82FB20C6-9445-46E4-A668-15655C578ED0}" dt="2025-07-28T20:17:46.084" v="4893" actId="14826"/>
          <ac:picMkLst>
            <pc:docMk/>
            <pc:sldMk cId="3937590692" sldId="261"/>
            <ac:picMk id="6" creationId="{CB51C167-C9F0-BDB9-0BF5-774E77522785}"/>
          </ac:picMkLst>
        </pc:picChg>
      </pc:sldChg>
      <pc:sldChg chg="addSp delSp modSp add del mod modNotesTx">
        <pc:chgData name="Cathrine Hopkins" userId="903460b0-b230-4821-b250-7ecb26c180b0" providerId="ADAL" clId="{82FB20C6-9445-46E4-A668-15655C578ED0}" dt="2025-08-04T07:41:28.014" v="8875" actId="2696"/>
        <pc:sldMkLst>
          <pc:docMk/>
          <pc:sldMk cId="3825835462" sldId="262"/>
        </pc:sldMkLst>
        <pc:spChg chg="add del mod">
          <ac:chgData name="Cathrine Hopkins" userId="903460b0-b230-4821-b250-7ecb26c180b0" providerId="ADAL" clId="{82FB20C6-9445-46E4-A668-15655C578ED0}" dt="2025-08-04T07:41:20.923" v="8874" actId="21"/>
          <ac:spMkLst>
            <pc:docMk/>
            <pc:sldMk cId="3825835462" sldId="262"/>
            <ac:spMk id="3" creationId="{183149A4-F017-D8FF-F7EF-00CA8144CBD7}"/>
          </ac:spMkLst>
        </pc:spChg>
      </pc:sldChg>
      <pc:sldChg chg="addSp delSp modSp add mod modNotesTx">
        <pc:chgData name="Cathrine Hopkins" userId="903460b0-b230-4821-b250-7ecb26c180b0" providerId="ADAL" clId="{82FB20C6-9445-46E4-A668-15655C578ED0}" dt="2025-08-04T08:07:58.792" v="9633" actId="20577"/>
        <pc:sldMkLst>
          <pc:docMk/>
          <pc:sldMk cId="1963541117" sldId="263"/>
        </pc:sldMkLst>
        <pc:spChg chg="add mod">
          <ac:chgData name="Cathrine Hopkins" userId="903460b0-b230-4821-b250-7ecb26c180b0" providerId="ADAL" clId="{82FB20C6-9445-46E4-A668-15655C578ED0}" dt="2025-08-04T07:50:29.756" v="9083" actId="1076"/>
          <ac:spMkLst>
            <pc:docMk/>
            <pc:sldMk cId="1963541117" sldId="263"/>
            <ac:spMk id="2" creationId="{8F6B0650-9BFB-BFF3-4F21-53BB6B20CCAA}"/>
          </ac:spMkLst>
        </pc:spChg>
        <pc:spChg chg="add mod">
          <ac:chgData name="Cathrine Hopkins" userId="903460b0-b230-4821-b250-7ecb26c180b0" providerId="ADAL" clId="{82FB20C6-9445-46E4-A668-15655C578ED0}" dt="2025-08-04T07:46:04.547" v="8965" actId="113"/>
          <ac:spMkLst>
            <pc:docMk/>
            <pc:sldMk cId="1963541117" sldId="263"/>
            <ac:spMk id="6" creationId="{93CB2FC1-D3D8-3160-C3D0-22B1EC068D25}"/>
          </ac:spMkLst>
        </pc:spChg>
        <pc:spChg chg="mod">
          <ac:chgData name="Cathrine Hopkins" userId="903460b0-b230-4821-b250-7ecb26c180b0" providerId="ADAL" clId="{82FB20C6-9445-46E4-A668-15655C578ED0}" dt="2025-07-28T17:25:04.001" v="4794" actId="1076"/>
          <ac:spMkLst>
            <pc:docMk/>
            <pc:sldMk cId="1963541117" sldId="263"/>
            <ac:spMk id="9" creationId="{7ACDCEEE-FF68-B613-AFFE-8E448C621A41}"/>
          </ac:spMkLst>
        </pc:spChg>
        <pc:graphicFrameChg chg="mod">
          <ac:chgData name="Cathrine Hopkins" userId="903460b0-b230-4821-b250-7ecb26c180b0" providerId="ADAL" clId="{82FB20C6-9445-46E4-A668-15655C578ED0}" dt="2025-08-04T07:43:18.930" v="8884"/>
          <ac:graphicFrameMkLst>
            <pc:docMk/>
            <pc:sldMk cId="1963541117" sldId="263"/>
            <ac:graphicFrameMk id="4" creationId="{F5D1F635-AD53-7A37-2E60-148600C35066}"/>
          </ac:graphicFrameMkLst>
        </pc:graphicFrameChg>
        <pc:picChg chg="add mod modCrop">
          <ac:chgData name="Cathrine Hopkins" userId="903460b0-b230-4821-b250-7ecb26c180b0" providerId="ADAL" clId="{82FB20C6-9445-46E4-A668-15655C578ED0}" dt="2025-07-28T07:19:20.798" v="879" actId="1076"/>
          <ac:picMkLst>
            <pc:docMk/>
            <pc:sldMk cId="1963541117" sldId="263"/>
            <ac:picMk id="13" creationId="{6C54AD28-8602-15B8-8554-28699B28938C}"/>
          </ac:picMkLst>
        </pc:picChg>
      </pc:sldChg>
      <pc:sldChg chg="addSp delSp modSp add del mod modNotesTx">
        <pc:chgData name="Cathrine Hopkins" userId="903460b0-b230-4821-b250-7ecb26c180b0" providerId="ADAL" clId="{82FB20C6-9445-46E4-A668-15655C578ED0}" dt="2025-08-04T08:08:49.003" v="9640" actId="2696"/>
        <pc:sldMkLst>
          <pc:docMk/>
          <pc:sldMk cId="3644037798" sldId="264"/>
        </pc:sldMkLst>
        <pc:spChg chg="add del mod">
          <ac:chgData name="Cathrine Hopkins" userId="903460b0-b230-4821-b250-7ecb26c180b0" providerId="ADAL" clId="{82FB20C6-9445-46E4-A668-15655C578ED0}" dt="2025-08-04T08:07:56.067" v="9632"/>
          <ac:spMkLst>
            <pc:docMk/>
            <pc:sldMk cId="3644037798" sldId="264"/>
            <ac:spMk id="5" creationId="{573CE573-872F-160D-ABD7-23AADE68F423}"/>
          </ac:spMkLst>
        </pc:spChg>
        <pc:spChg chg="mod">
          <ac:chgData name="Cathrine Hopkins" userId="903460b0-b230-4821-b250-7ecb26c180b0" providerId="ADAL" clId="{82FB20C6-9445-46E4-A668-15655C578ED0}" dt="2025-07-28T16:14:53.971" v="3471" actId="2710"/>
          <ac:spMkLst>
            <pc:docMk/>
            <pc:sldMk cId="3644037798" sldId="264"/>
            <ac:spMk id="9" creationId="{2C0914F4-DB67-A6A7-CBC9-2AB3488AC6D2}"/>
          </ac:spMkLst>
        </pc:spChg>
        <pc:spChg chg="del mod">
          <ac:chgData name="Cathrine Hopkins" userId="903460b0-b230-4821-b250-7ecb26c180b0" providerId="ADAL" clId="{82FB20C6-9445-46E4-A668-15655C578ED0}" dt="2025-08-04T08:08:21.947" v="9636"/>
          <ac:spMkLst>
            <pc:docMk/>
            <pc:sldMk cId="3644037798" sldId="264"/>
            <ac:spMk id="11" creationId="{37E1AA99-AFDA-C4EB-BBA8-5BE27E5D2868}"/>
          </ac:spMkLst>
        </pc:spChg>
        <pc:picChg chg="mod modCrop">
          <ac:chgData name="Cathrine Hopkins" userId="903460b0-b230-4821-b250-7ecb26c180b0" providerId="ADAL" clId="{82FB20C6-9445-46E4-A668-15655C578ED0}" dt="2025-07-28T20:18:24.096" v="4894" actId="14826"/>
          <ac:picMkLst>
            <pc:docMk/>
            <pc:sldMk cId="3644037798" sldId="264"/>
            <ac:picMk id="6" creationId="{D37C011F-DEAA-CCC2-1939-B0DE7FA46A98}"/>
          </ac:picMkLst>
        </pc:picChg>
      </pc:sldChg>
      <pc:sldChg chg="addSp delSp modSp add mod ord modNotesTx">
        <pc:chgData name="Cathrine Hopkins" userId="903460b0-b230-4821-b250-7ecb26c180b0" providerId="ADAL" clId="{82FB20C6-9445-46E4-A668-15655C578ED0}" dt="2025-08-04T08:10:03.669" v="9656" actId="1076"/>
        <pc:sldMkLst>
          <pc:docMk/>
          <pc:sldMk cId="438644231" sldId="265"/>
        </pc:sldMkLst>
        <pc:spChg chg="add mod">
          <ac:chgData name="Cathrine Hopkins" userId="903460b0-b230-4821-b250-7ecb26c180b0" providerId="ADAL" clId="{82FB20C6-9445-46E4-A668-15655C578ED0}" dt="2025-08-04T08:09:45.173" v="9653" actId="1076"/>
          <ac:spMkLst>
            <pc:docMk/>
            <pc:sldMk cId="438644231" sldId="265"/>
            <ac:spMk id="2" creationId="{539DB151-348D-A87B-97FC-0C717EE876C6}"/>
          </ac:spMkLst>
        </pc:spChg>
        <pc:spChg chg="add del mod">
          <ac:chgData name="Cathrine Hopkins" userId="903460b0-b230-4821-b250-7ecb26c180b0" providerId="ADAL" clId="{82FB20C6-9445-46E4-A668-15655C578ED0}" dt="2025-08-04T07:55:35.896" v="9294"/>
          <ac:spMkLst>
            <pc:docMk/>
            <pc:sldMk cId="438644231" sldId="265"/>
            <ac:spMk id="3" creationId="{ACE81802-06E9-6A2A-948A-34829D79AC36}"/>
          </ac:spMkLst>
        </pc:spChg>
        <pc:spChg chg="add mod">
          <ac:chgData name="Cathrine Hopkins" userId="903460b0-b230-4821-b250-7ecb26c180b0" providerId="ADAL" clId="{82FB20C6-9445-46E4-A668-15655C578ED0}" dt="2025-08-04T08:10:03.669" v="9656" actId="1076"/>
          <ac:spMkLst>
            <pc:docMk/>
            <pc:sldMk cId="438644231" sldId="265"/>
            <ac:spMk id="5" creationId="{0655AD53-6B53-4B0B-B98D-A50A0DDC1E15}"/>
          </ac:spMkLst>
        </pc:spChg>
        <pc:spChg chg="mod">
          <ac:chgData name="Cathrine Hopkins" userId="903460b0-b230-4821-b250-7ecb26c180b0" providerId="ADAL" clId="{82FB20C6-9445-46E4-A668-15655C578ED0}" dt="2025-08-04T08:10:00.387" v="9655" actId="1076"/>
          <ac:spMkLst>
            <pc:docMk/>
            <pc:sldMk cId="438644231" sldId="265"/>
            <ac:spMk id="9" creationId="{B1868A72-0373-2711-58B2-9A570E9DE5A5}"/>
          </ac:spMkLst>
        </pc:spChg>
        <pc:picChg chg="mod">
          <ac:chgData name="Cathrine Hopkins" userId="903460b0-b230-4821-b250-7ecb26c180b0" providerId="ADAL" clId="{82FB20C6-9445-46E4-A668-15655C578ED0}" dt="2025-07-28T20:19:05.128" v="4895" actId="14826"/>
          <ac:picMkLst>
            <pc:docMk/>
            <pc:sldMk cId="438644231" sldId="265"/>
            <ac:picMk id="6" creationId="{9F5266E0-160B-70EC-ABAA-93B87E11B846}"/>
          </ac:picMkLst>
        </pc:picChg>
      </pc:sldChg>
      <pc:sldChg chg="addSp delSp modSp add mod modNotesTx">
        <pc:chgData name="Cathrine Hopkins" userId="903460b0-b230-4821-b250-7ecb26c180b0" providerId="ADAL" clId="{82FB20C6-9445-46E4-A668-15655C578ED0}" dt="2025-08-04T07:52:46.156" v="9126" actId="6549"/>
        <pc:sldMkLst>
          <pc:docMk/>
          <pc:sldMk cId="2438597807" sldId="266"/>
        </pc:sldMkLst>
        <pc:spChg chg="mod">
          <ac:chgData name="Cathrine Hopkins" userId="903460b0-b230-4821-b250-7ecb26c180b0" providerId="ADAL" clId="{82FB20C6-9445-46E4-A668-15655C578ED0}" dt="2025-07-28T22:48:36.250" v="6463" actId="1076"/>
          <ac:spMkLst>
            <pc:docMk/>
            <pc:sldMk cId="2438597807" sldId="266"/>
            <ac:spMk id="9" creationId="{CFBFBE39-7C6E-FF7A-97CB-661D04409885}"/>
          </ac:spMkLst>
        </pc:spChg>
        <pc:spChg chg="add mod">
          <ac:chgData name="Cathrine Hopkins" userId="903460b0-b230-4821-b250-7ecb26c180b0" providerId="ADAL" clId="{82FB20C6-9445-46E4-A668-15655C578ED0}" dt="2025-08-04T07:52:41.115" v="9125" actId="20577"/>
          <ac:spMkLst>
            <pc:docMk/>
            <pc:sldMk cId="2438597807" sldId="266"/>
            <ac:spMk id="13" creationId="{3A3B914E-EF8B-8ED1-49D4-57C56D88CC80}"/>
          </ac:spMkLst>
        </pc:spChg>
        <pc:spChg chg="add mod">
          <ac:chgData name="Cathrine Hopkins" userId="903460b0-b230-4821-b250-7ecb26c180b0" providerId="ADAL" clId="{82FB20C6-9445-46E4-A668-15655C578ED0}" dt="2025-08-04T07:52:46.156" v="9126" actId="6549"/>
          <ac:spMkLst>
            <pc:docMk/>
            <pc:sldMk cId="2438597807" sldId="266"/>
            <ac:spMk id="14" creationId="{9C71AFF3-42BD-BE0F-FA8F-C57EBFCDDEA4}"/>
          </ac:spMkLst>
        </pc:spChg>
        <pc:picChg chg="mod">
          <ac:chgData name="Cathrine Hopkins" userId="903460b0-b230-4821-b250-7ecb26c180b0" providerId="ADAL" clId="{82FB20C6-9445-46E4-A668-15655C578ED0}" dt="2025-07-28T07:54:43.896" v="1291" actId="14826"/>
          <ac:picMkLst>
            <pc:docMk/>
            <pc:sldMk cId="2438597807" sldId="266"/>
            <ac:picMk id="6" creationId="{4BB15A31-765A-C7A5-AB94-C5E05EDBCE56}"/>
          </ac:picMkLst>
        </pc:picChg>
      </pc:sldChg>
      <pc:sldChg chg="delSp modSp add del mod ord">
        <pc:chgData name="Cathrine Hopkins" userId="903460b0-b230-4821-b250-7ecb26c180b0" providerId="ADAL" clId="{82FB20C6-9445-46E4-A668-15655C578ED0}" dt="2025-07-28T14:12:37.675" v="3074" actId="2696"/>
        <pc:sldMkLst>
          <pc:docMk/>
          <pc:sldMk cId="2931980132" sldId="267"/>
        </pc:sldMkLst>
      </pc:sldChg>
      <pc:sldChg chg="addSp delSp modSp add del mod ord">
        <pc:chgData name="Cathrine Hopkins" userId="903460b0-b230-4821-b250-7ecb26c180b0" providerId="ADAL" clId="{82FB20C6-9445-46E4-A668-15655C578ED0}" dt="2025-08-04T07:59:36.679" v="9420" actId="2696"/>
        <pc:sldMkLst>
          <pc:docMk/>
          <pc:sldMk cId="3265339083" sldId="268"/>
        </pc:sldMkLst>
        <pc:spChg chg="add del mod">
          <ac:chgData name="Cathrine Hopkins" userId="903460b0-b230-4821-b250-7ecb26c180b0" providerId="ADAL" clId="{82FB20C6-9445-46E4-A668-15655C578ED0}" dt="2025-08-04T07:59:00.664" v="9411"/>
          <ac:spMkLst>
            <pc:docMk/>
            <pc:sldMk cId="3265339083" sldId="268"/>
            <ac:spMk id="2" creationId="{C049F9B5-0D4E-F767-819D-13364CF5EDD9}"/>
          </ac:spMkLst>
        </pc:spChg>
        <pc:graphicFrameChg chg="add mod modGraphic">
          <ac:chgData name="Cathrine Hopkins" userId="903460b0-b230-4821-b250-7ecb26c180b0" providerId="ADAL" clId="{82FB20C6-9445-46E4-A668-15655C578ED0}" dt="2025-08-04T07:58:38.307" v="9407" actId="21"/>
          <ac:graphicFrameMkLst>
            <pc:docMk/>
            <pc:sldMk cId="3265339083" sldId="268"/>
            <ac:graphicFrameMk id="12" creationId="{F0105871-AC31-65FE-A876-019CD9D2F936}"/>
          </ac:graphicFrameMkLst>
        </pc:graphicFrameChg>
      </pc:sldChg>
      <pc:sldChg chg="new del">
        <pc:chgData name="Cathrine Hopkins" userId="903460b0-b230-4821-b250-7ecb26c180b0" providerId="ADAL" clId="{82FB20C6-9445-46E4-A668-15655C578ED0}" dt="2025-07-28T07:08:31.385" v="830" actId="680"/>
        <pc:sldMkLst>
          <pc:docMk/>
          <pc:sldMk cId="1511595174" sldId="269"/>
        </pc:sldMkLst>
      </pc:sldChg>
      <pc:sldChg chg="addSp delSp modSp add del mod ord">
        <pc:chgData name="Cathrine Hopkins" userId="903460b0-b230-4821-b250-7ecb26c180b0" providerId="ADAL" clId="{82FB20C6-9445-46E4-A668-15655C578ED0}" dt="2025-07-28T14:07:24.033" v="2848" actId="2696"/>
        <pc:sldMkLst>
          <pc:docMk/>
          <pc:sldMk cId="2097705787" sldId="269"/>
        </pc:sldMkLst>
      </pc:sldChg>
      <pc:sldChg chg="addSp delSp modSp add del mod">
        <pc:chgData name="Cathrine Hopkins" userId="903460b0-b230-4821-b250-7ecb26c180b0" providerId="ADAL" clId="{82FB20C6-9445-46E4-A668-15655C578ED0}" dt="2025-07-28T07:22:31.040" v="900" actId="2696"/>
        <pc:sldMkLst>
          <pc:docMk/>
          <pc:sldMk cId="4223040174" sldId="269"/>
        </pc:sldMkLst>
      </pc:sldChg>
      <pc:sldChg chg="addSp delSp modSp add mod modNotesTx">
        <pc:chgData name="Cathrine Hopkins" userId="903460b0-b230-4821-b250-7ecb26c180b0" providerId="ADAL" clId="{82FB20C6-9445-46E4-A668-15655C578ED0}" dt="2025-08-04T08:10:55.379" v="9665" actId="1076"/>
        <pc:sldMkLst>
          <pc:docMk/>
          <pc:sldMk cId="2409341145" sldId="270"/>
        </pc:sldMkLst>
        <pc:spChg chg="add mod">
          <ac:chgData name="Cathrine Hopkins" userId="903460b0-b230-4821-b250-7ecb26c180b0" providerId="ADAL" clId="{82FB20C6-9445-46E4-A668-15655C578ED0}" dt="2025-07-29T08:56:41.558" v="7876" actId="1076"/>
          <ac:spMkLst>
            <pc:docMk/>
            <pc:sldMk cId="2409341145" sldId="270"/>
            <ac:spMk id="2" creationId="{93158691-3500-B0BD-F6B2-8B62E02209E4}"/>
          </ac:spMkLst>
        </pc:spChg>
        <pc:spChg chg="add mod">
          <ac:chgData name="Cathrine Hopkins" userId="903460b0-b230-4821-b250-7ecb26c180b0" providerId="ADAL" clId="{82FB20C6-9445-46E4-A668-15655C578ED0}" dt="2025-08-04T08:10:51.832" v="9664" actId="1076"/>
          <ac:spMkLst>
            <pc:docMk/>
            <pc:sldMk cId="2409341145" sldId="270"/>
            <ac:spMk id="3" creationId="{2C5C10A2-3123-7A78-1195-F079282631A1}"/>
          </ac:spMkLst>
        </pc:spChg>
        <pc:spChg chg="add mod">
          <ac:chgData name="Cathrine Hopkins" userId="903460b0-b230-4821-b250-7ecb26c180b0" providerId="ADAL" clId="{82FB20C6-9445-46E4-A668-15655C578ED0}" dt="2025-08-04T08:10:55.379" v="9665" actId="1076"/>
          <ac:spMkLst>
            <pc:docMk/>
            <pc:sldMk cId="2409341145" sldId="270"/>
            <ac:spMk id="5" creationId="{723CA2E2-E53C-B452-4D82-1CCF73875210}"/>
          </ac:spMkLst>
        </pc:spChg>
        <pc:spChg chg="mod">
          <ac:chgData name="Cathrine Hopkins" userId="903460b0-b230-4821-b250-7ecb26c180b0" providerId="ADAL" clId="{82FB20C6-9445-46E4-A668-15655C578ED0}" dt="2025-07-29T08:57:01.836" v="7910" actId="20577"/>
          <ac:spMkLst>
            <pc:docMk/>
            <pc:sldMk cId="2409341145" sldId="270"/>
            <ac:spMk id="9" creationId="{AD2BFD53-6FAC-0329-2F53-15962F830CC3}"/>
          </ac:spMkLst>
        </pc:spChg>
        <pc:picChg chg="mod">
          <ac:chgData name="Cathrine Hopkins" userId="903460b0-b230-4821-b250-7ecb26c180b0" providerId="ADAL" clId="{82FB20C6-9445-46E4-A668-15655C578ED0}" dt="2025-07-28T07:57:18.653" v="1293" actId="14826"/>
          <ac:picMkLst>
            <pc:docMk/>
            <pc:sldMk cId="2409341145" sldId="270"/>
            <ac:picMk id="6" creationId="{D4BA68BF-7991-9440-1822-0CB34ACFF039}"/>
          </ac:picMkLst>
        </pc:picChg>
      </pc:sldChg>
      <pc:sldChg chg="addSp delSp modSp add mod ord modNotesTx">
        <pc:chgData name="Cathrine Hopkins" userId="903460b0-b230-4821-b250-7ecb26c180b0" providerId="ADAL" clId="{82FB20C6-9445-46E4-A668-15655C578ED0}" dt="2025-08-04T08:06:22.356" v="9629" actId="122"/>
        <pc:sldMkLst>
          <pc:docMk/>
          <pc:sldMk cId="3883402172" sldId="271"/>
        </pc:sldMkLst>
        <pc:spChg chg="mod">
          <ac:chgData name="Cathrine Hopkins" userId="903460b0-b230-4821-b250-7ecb26c180b0" providerId="ADAL" clId="{82FB20C6-9445-46E4-A668-15655C578ED0}" dt="2025-08-04T08:05:36.475" v="9625" actId="20577"/>
          <ac:spMkLst>
            <pc:docMk/>
            <pc:sldMk cId="3883402172" sldId="271"/>
            <ac:spMk id="9" creationId="{EC132C4A-CA29-E33F-220C-405B191CF4FA}"/>
          </ac:spMkLst>
        </pc:spChg>
        <pc:spChg chg="add mod">
          <ac:chgData name="Cathrine Hopkins" userId="903460b0-b230-4821-b250-7ecb26c180b0" providerId="ADAL" clId="{82FB20C6-9445-46E4-A668-15655C578ED0}" dt="2025-08-04T08:06:22.356" v="9629" actId="122"/>
          <ac:spMkLst>
            <pc:docMk/>
            <pc:sldMk cId="3883402172" sldId="271"/>
            <ac:spMk id="13" creationId="{4E7D5A40-223D-6F2A-D76E-3C4ACE7615ED}"/>
          </ac:spMkLst>
        </pc:spChg>
        <pc:picChg chg="mod">
          <ac:chgData name="Cathrine Hopkins" userId="903460b0-b230-4821-b250-7ecb26c180b0" providerId="ADAL" clId="{82FB20C6-9445-46E4-A668-15655C578ED0}" dt="2025-07-28T07:57:32.566" v="1294" actId="14826"/>
          <ac:picMkLst>
            <pc:docMk/>
            <pc:sldMk cId="3883402172" sldId="271"/>
            <ac:picMk id="6" creationId="{1C1F65AE-9AC7-B539-C8B5-C3AE54FC108B}"/>
          </ac:picMkLst>
        </pc:picChg>
      </pc:sldChg>
      <pc:sldChg chg="addSp delSp modSp add mod modNotesTx">
        <pc:chgData name="Cathrine Hopkins" userId="903460b0-b230-4821-b250-7ecb26c180b0" providerId="ADAL" clId="{82FB20C6-9445-46E4-A668-15655C578ED0}" dt="2025-07-28T20:20:41.306" v="4907" actId="1076"/>
        <pc:sldMkLst>
          <pc:docMk/>
          <pc:sldMk cId="3568886476" sldId="272"/>
        </pc:sldMkLst>
        <pc:spChg chg="add del mod">
          <ac:chgData name="Cathrine Hopkins" userId="903460b0-b230-4821-b250-7ecb26c180b0" providerId="ADAL" clId="{82FB20C6-9445-46E4-A668-15655C578ED0}" dt="2025-07-28T08:54:07.097" v="1390" actId="47"/>
          <ac:spMkLst>
            <pc:docMk/>
            <pc:sldMk cId="3568886476" sldId="272"/>
            <ac:spMk id="5" creationId="{1FF2DC44-5C99-0D6C-0204-1F911FEC5FA0}"/>
          </ac:spMkLst>
        </pc:spChg>
        <pc:spChg chg="mod">
          <ac:chgData name="Cathrine Hopkins" userId="903460b0-b230-4821-b250-7ecb26c180b0" providerId="ADAL" clId="{82FB20C6-9445-46E4-A668-15655C578ED0}" dt="2025-07-28T07:58:01.194" v="1319" actId="20577"/>
          <ac:spMkLst>
            <pc:docMk/>
            <pc:sldMk cId="3568886476" sldId="272"/>
            <ac:spMk id="9" creationId="{B9AA3D15-9EF2-E61E-320D-C3200908F941}"/>
          </ac:spMkLst>
        </pc:spChg>
        <pc:spChg chg="add mod">
          <ac:chgData name="Cathrine Hopkins" userId="903460b0-b230-4821-b250-7ecb26c180b0" providerId="ADAL" clId="{82FB20C6-9445-46E4-A668-15655C578ED0}" dt="2025-07-28T20:20:41.306" v="4907" actId="1076"/>
          <ac:spMkLst>
            <pc:docMk/>
            <pc:sldMk cId="3568886476" sldId="272"/>
            <ac:spMk id="12" creationId="{D5601B3A-E49D-4CCA-7CF6-3321E1D3FB26}"/>
          </ac:spMkLst>
        </pc:spChg>
        <pc:graphicFrameChg chg="mod">
          <ac:chgData name="Cathrine Hopkins" userId="903460b0-b230-4821-b250-7ecb26c180b0" providerId="ADAL" clId="{82FB20C6-9445-46E4-A668-15655C578ED0}" dt="2025-07-28T08:53:15.500" v="1384"/>
          <ac:graphicFrameMkLst>
            <pc:docMk/>
            <pc:sldMk cId="3568886476" sldId="272"/>
            <ac:graphicFrameMk id="4" creationId="{57E6A1B7-1B36-D2BC-97E3-C52E1308253B}"/>
          </ac:graphicFrameMkLst>
        </pc:graphicFrameChg>
      </pc:sldChg>
      <pc:sldChg chg="addSp delSp modSp add mod modNotesTx">
        <pc:chgData name="Cathrine Hopkins" userId="903460b0-b230-4821-b250-7ecb26c180b0" providerId="ADAL" clId="{82FB20C6-9445-46E4-A668-15655C578ED0}" dt="2025-07-28T20:20:53.846" v="4908" actId="12"/>
        <pc:sldMkLst>
          <pc:docMk/>
          <pc:sldMk cId="3173439634" sldId="273"/>
        </pc:sldMkLst>
        <pc:spChg chg="add mod">
          <ac:chgData name="Cathrine Hopkins" userId="903460b0-b230-4821-b250-7ecb26c180b0" providerId="ADAL" clId="{82FB20C6-9445-46E4-A668-15655C578ED0}" dt="2025-07-28T20:20:53.846" v="4908" actId="12"/>
          <ac:spMkLst>
            <pc:docMk/>
            <pc:sldMk cId="3173439634" sldId="273"/>
            <ac:spMk id="2" creationId="{F8F8E392-69C4-8D64-1B53-49DF3896FC63}"/>
          </ac:spMkLst>
        </pc:spChg>
      </pc:sldChg>
      <pc:sldChg chg="modSp add del mod">
        <pc:chgData name="Cathrine Hopkins" userId="903460b0-b230-4821-b250-7ecb26c180b0" providerId="ADAL" clId="{82FB20C6-9445-46E4-A668-15655C578ED0}" dt="2025-07-28T08:48:33.696" v="1371" actId="2890"/>
        <pc:sldMkLst>
          <pc:docMk/>
          <pc:sldMk cId="3551305060" sldId="273"/>
        </pc:sldMkLst>
      </pc:sldChg>
      <pc:sldChg chg="modSp add del mod">
        <pc:chgData name="Cathrine Hopkins" userId="903460b0-b230-4821-b250-7ecb26c180b0" providerId="ADAL" clId="{82FB20C6-9445-46E4-A668-15655C578ED0}" dt="2025-07-28T08:48:32.353" v="1370" actId="2890"/>
        <pc:sldMkLst>
          <pc:docMk/>
          <pc:sldMk cId="3764481954" sldId="274"/>
        </pc:sldMkLst>
      </pc:sldChg>
      <pc:sldChg chg="addSp modSp add mod modNotesTx">
        <pc:chgData name="Cathrine Hopkins" userId="903460b0-b230-4821-b250-7ecb26c180b0" providerId="ADAL" clId="{82FB20C6-9445-46E4-A668-15655C578ED0}" dt="2025-07-28T20:21:04.386" v="4909" actId="12"/>
        <pc:sldMkLst>
          <pc:docMk/>
          <pc:sldMk cId="4092370122" sldId="274"/>
        </pc:sldMkLst>
        <pc:spChg chg="add mod">
          <ac:chgData name="Cathrine Hopkins" userId="903460b0-b230-4821-b250-7ecb26c180b0" providerId="ADAL" clId="{82FB20C6-9445-46E4-A668-15655C578ED0}" dt="2025-07-28T20:21:04.386" v="4909" actId="12"/>
          <ac:spMkLst>
            <pc:docMk/>
            <pc:sldMk cId="4092370122" sldId="274"/>
            <ac:spMk id="2" creationId="{CE28E0E7-CB03-90D4-C2A6-B3710217B327}"/>
          </ac:spMkLst>
        </pc:spChg>
      </pc:sldChg>
      <pc:sldChg chg="add del">
        <pc:chgData name="Cathrine Hopkins" userId="903460b0-b230-4821-b250-7ecb26c180b0" providerId="ADAL" clId="{82FB20C6-9445-46E4-A668-15655C578ED0}" dt="2025-07-28T08:48:17.990" v="1361" actId="2890"/>
        <pc:sldMkLst>
          <pc:docMk/>
          <pc:sldMk cId="565763604" sldId="275"/>
        </pc:sldMkLst>
      </pc:sldChg>
      <pc:sldChg chg="addSp modSp add mod modNotesTx">
        <pc:chgData name="Cathrine Hopkins" userId="903460b0-b230-4821-b250-7ecb26c180b0" providerId="ADAL" clId="{82FB20C6-9445-46E4-A668-15655C578ED0}" dt="2025-07-28T20:21:25.338" v="4912" actId="20577"/>
        <pc:sldMkLst>
          <pc:docMk/>
          <pc:sldMk cId="976878396" sldId="275"/>
        </pc:sldMkLst>
        <pc:spChg chg="add mod">
          <ac:chgData name="Cathrine Hopkins" userId="903460b0-b230-4821-b250-7ecb26c180b0" providerId="ADAL" clId="{82FB20C6-9445-46E4-A668-15655C578ED0}" dt="2025-07-28T20:21:25.338" v="4912" actId="20577"/>
          <ac:spMkLst>
            <pc:docMk/>
            <pc:sldMk cId="976878396" sldId="275"/>
            <ac:spMk id="2" creationId="{232C0090-CB51-14A5-F238-83F50E7367A6}"/>
          </ac:spMkLst>
        </pc:spChg>
      </pc:sldChg>
      <pc:sldChg chg="add del">
        <pc:chgData name="Cathrine Hopkins" userId="903460b0-b230-4821-b250-7ecb26c180b0" providerId="ADAL" clId="{82FB20C6-9445-46E4-A668-15655C578ED0}" dt="2025-07-28T08:48:17.775" v="1360" actId="2890"/>
        <pc:sldMkLst>
          <pc:docMk/>
          <pc:sldMk cId="1032832322" sldId="276"/>
        </pc:sldMkLst>
      </pc:sldChg>
      <pc:sldChg chg="addSp modSp add mod modNotesTx">
        <pc:chgData name="Cathrine Hopkins" userId="903460b0-b230-4821-b250-7ecb26c180b0" providerId="ADAL" clId="{82FB20C6-9445-46E4-A668-15655C578ED0}" dt="2025-07-28T20:21:40.178" v="4915" actId="20577"/>
        <pc:sldMkLst>
          <pc:docMk/>
          <pc:sldMk cId="3402452603" sldId="276"/>
        </pc:sldMkLst>
        <pc:spChg chg="add mod">
          <ac:chgData name="Cathrine Hopkins" userId="903460b0-b230-4821-b250-7ecb26c180b0" providerId="ADAL" clId="{82FB20C6-9445-46E4-A668-15655C578ED0}" dt="2025-07-28T20:21:40.178" v="4915" actId="20577"/>
          <ac:spMkLst>
            <pc:docMk/>
            <pc:sldMk cId="3402452603" sldId="276"/>
            <ac:spMk id="2" creationId="{10777A30-10B0-9B1A-CAB2-3445A2BAA030}"/>
          </ac:spMkLst>
        </pc:spChg>
      </pc:sldChg>
      <pc:sldChg chg="modSp add mod">
        <pc:chgData name="Cathrine Hopkins" userId="903460b0-b230-4821-b250-7ecb26c180b0" providerId="ADAL" clId="{82FB20C6-9445-46E4-A668-15655C578ED0}" dt="2025-07-28T20:22:00.541" v="4919" actId="20577"/>
        <pc:sldMkLst>
          <pc:docMk/>
          <pc:sldMk cId="310725312" sldId="277"/>
        </pc:sldMkLst>
        <pc:spChg chg="mod">
          <ac:chgData name="Cathrine Hopkins" userId="903460b0-b230-4821-b250-7ecb26c180b0" providerId="ADAL" clId="{82FB20C6-9445-46E4-A668-15655C578ED0}" dt="2025-07-28T20:22:00.541" v="4919" actId="20577"/>
          <ac:spMkLst>
            <pc:docMk/>
            <pc:sldMk cId="310725312" sldId="277"/>
            <ac:spMk id="2" creationId="{55954F1E-0DFC-1FB8-4235-B61E667F57EE}"/>
          </ac:spMkLst>
        </pc:spChg>
      </pc:sldChg>
      <pc:sldChg chg="modSp add mod">
        <pc:chgData name="Cathrine Hopkins" userId="903460b0-b230-4821-b250-7ecb26c180b0" providerId="ADAL" clId="{82FB20C6-9445-46E4-A668-15655C578ED0}" dt="2025-07-29T08:16:17.749" v="7086"/>
        <pc:sldMkLst>
          <pc:docMk/>
          <pc:sldMk cId="1038855680" sldId="278"/>
        </pc:sldMkLst>
        <pc:spChg chg="mod">
          <ac:chgData name="Cathrine Hopkins" userId="903460b0-b230-4821-b250-7ecb26c180b0" providerId="ADAL" clId="{82FB20C6-9445-46E4-A668-15655C578ED0}" dt="2025-07-29T08:16:17.749" v="7086"/>
          <ac:spMkLst>
            <pc:docMk/>
            <pc:sldMk cId="1038855680" sldId="278"/>
            <ac:spMk id="2" creationId="{4DB60823-C14D-DE53-A9D8-53E35202C176}"/>
          </ac:spMkLst>
        </pc:spChg>
      </pc:sldChg>
      <pc:sldChg chg="addSp delSp modSp add del mod">
        <pc:chgData name="Cathrine Hopkins" userId="903460b0-b230-4821-b250-7ecb26c180b0" providerId="ADAL" clId="{82FB20C6-9445-46E4-A668-15655C578ED0}" dt="2025-08-04T07:15:42.793" v="8199" actId="2696"/>
        <pc:sldMkLst>
          <pc:docMk/>
          <pc:sldMk cId="3933236207" sldId="279"/>
        </pc:sldMkLst>
        <pc:spChg chg="add del mod">
          <ac:chgData name="Cathrine Hopkins" userId="903460b0-b230-4821-b250-7ecb26c180b0" providerId="ADAL" clId="{82FB20C6-9445-46E4-A668-15655C578ED0}" dt="2025-08-04T07:12:46.059" v="8026" actId="21"/>
          <ac:spMkLst>
            <pc:docMk/>
            <pc:sldMk cId="3933236207" sldId="279"/>
            <ac:spMk id="2" creationId="{7031207C-D339-4CBD-2830-080123D5B209}"/>
          </ac:spMkLst>
        </pc:spChg>
        <pc:spChg chg="add mod">
          <ac:chgData name="Cathrine Hopkins" userId="903460b0-b230-4821-b250-7ecb26c180b0" providerId="ADAL" clId="{82FB20C6-9445-46E4-A668-15655C578ED0}" dt="2025-08-04T07:12:41.100" v="8025" actId="6549"/>
          <ac:spMkLst>
            <pc:docMk/>
            <pc:sldMk cId="3933236207" sldId="279"/>
            <ac:spMk id="3" creationId="{6C7000EC-5079-32F8-5D7F-C8162DA32F30}"/>
          </ac:spMkLst>
        </pc:spChg>
      </pc:sldChg>
      <pc:sldChg chg="add modNotesTx">
        <pc:chgData name="Cathrine Hopkins" userId="903460b0-b230-4821-b250-7ecb26c180b0" providerId="ADAL" clId="{82FB20C6-9445-46E4-A668-15655C578ED0}" dt="2025-07-29T10:00:22.507" v="8011" actId="20577"/>
        <pc:sldMkLst>
          <pc:docMk/>
          <pc:sldMk cId="1124660302" sldId="280"/>
        </pc:sldMkLst>
      </pc:sldChg>
      <pc:sldChg chg="addSp delSp modSp add mod">
        <pc:chgData name="Cathrine Hopkins" userId="903460b0-b230-4821-b250-7ecb26c180b0" providerId="ADAL" clId="{82FB20C6-9445-46E4-A668-15655C578ED0}" dt="2025-08-04T07:44:55.981" v="8935" actId="1076"/>
        <pc:sldMkLst>
          <pc:docMk/>
          <pc:sldMk cId="1494777427" sldId="281"/>
        </pc:sldMkLst>
        <pc:spChg chg="add del mod">
          <ac:chgData name="Cathrine Hopkins" userId="903460b0-b230-4821-b250-7ecb26c180b0" providerId="ADAL" clId="{82FB20C6-9445-46E4-A668-15655C578ED0}" dt="2025-08-04T07:18:17.101" v="8210" actId="21"/>
          <ac:spMkLst>
            <pc:docMk/>
            <pc:sldMk cId="1494777427" sldId="281"/>
            <ac:spMk id="2" creationId="{FED9D5A1-B2A5-EA68-D0BA-1E6073809797}"/>
          </ac:spMkLst>
        </pc:spChg>
        <pc:spChg chg="add mod">
          <ac:chgData name="Cathrine Hopkins" userId="903460b0-b230-4821-b250-7ecb26c180b0" providerId="ADAL" clId="{82FB20C6-9445-46E4-A668-15655C578ED0}" dt="2025-08-04T07:44:43.929" v="8932" actId="1076"/>
          <ac:spMkLst>
            <pc:docMk/>
            <pc:sldMk cId="1494777427" sldId="281"/>
            <ac:spMk id="3" creationId="{DBFC9B74-DCA7-BD62-EC21-5C79A61CD672}"/>
          </ac:spMkLst>
        </pc:spChg>
        <pc:spChg chg="mod">
          <ac:chgData name="Cathrine Hopkins" userId="903460b0-b230-4821-b250-7ecb26c180b0" providerId="ADAL" clId="{82FB20C6-9445-46E4-A668-15655C578ED0}" dt="2025-08-04T07:21:34.413" v="8284" actId="1076"/>
          <ac:spMkLst>
            <pc:docMk/>
            <pc:sldMk cId="1494777427" sldId="281"/>
            <ac:spMk id="9" creationId="{6D7B7A87-0BFC-C9F8-956E-13BE5C6EC20B}"/>
          </ac:spMkLst>
        </pc:spChg>
        <pc:spChg chg="add mod">
          <ac:chgData name="Cathrine Hopkins" userId="903460b0-b230-4821-b250-7ecb26c180b0" providerId="ADAL" clId="{82FB20C6-9445-46E4-A668-15655C578ED0}" dt="2025-08-04T07:44:55.981" v="8935" actId="1076"/>
          <ac:spMkLst>
            <pc:docMk/>
            <pc:sldMk cId="1494777427" sldId="281"/>
            <ac:spMk id="12" creationId="{2EB34895-0F33-761A-9271-49A34B1196FA}"/>
          </ac:spMkLst>
        </pc:spChg>
        <pc:spChg chg="add del mod">
          <ac:chgData name="Cathrine Hopkins" userId="903460b0-b230-4821-b250-7ecb26c180b0" providerId="ADAL" clId="{82FB20C6-9445-46E4-A668-15655C578ED0}" dt="2025-08-04T07:28:15.831" v="8660" actId="21"/>
          <ac:spMkLst>
            <pc:docMk/>
            <pc:sldMk cId="1494777427" sldId="281"/>
            <ac:spMk id="14" creationId="{105529B3-6AA4-807B-B85D-CAECD76CD632}"/>
          </ac:spMkLst>
        </pc:spChg>
        <pc:spChg chg="mod">
          <ac:chgData name="Cathrine Hopkins" userId="903460b0-b230-4821-b250-7ecb26c180b0" providerId="ADAL" clId="{82FB20C6-9445-46E4-A668-15655C578ED0}" dt="2025-08-04T07:39:57.132" v="8869" actId="6549"/>
          <ac:spMkLst>
            <pc:docMk/>
            <pc:sldMk cId="1494777427" sldId="281"/>
            <ac:spMk id="15" creationId="{813B29DA-BFF6-DDDE-252F-5C94EF9E6178}"/>
          </ac:spMkLst>
        </pc:spChg>
        <pc:spChg chg="mod">
          <ac:chgData name="Cathrine Hopkins" userId="903460b0-b230-4821-b250-7ecb26c180b0" providerId="ADAL" clId="{82FB20C6-9445-46E4-A668-15655C578ED0}" dt="2025-08-04T07:44:52.415" v="8934" actId="20577"/>
          <ac:spMkLst>
            <pc:docMk/>
            <pc:sldMk cId="1494777427" sldId="281"/>
            <ac:spMk id="16" creationId="{6B69D137-71DD-789B-081A-830C1B04E0FD}"/>
          </ac:spMkLst>
        </pc:spChg>
        <pc:graphicFrameChg chg="mod">
          <ac:chgData name="Cathrine Hopkins" userId="903460b0-b230-4821-b250-7ecb26c180b0" providerId="ADAL" clId="{82FB20C6-9445-46E4-A668-15655C578ED0}" dt="2025-07-28T14:20:20.026" v="3172" actId="1076"/>
          <ac:graphicFrameMkLst>
            <pc:docMk/>
            <pc:sldMk cId="1494777427" sldId="281"/>
            <ac:graphicFrameMk id="4" creationId="{73325690-FBDB-DB07-67C4-E6EEAD08B6E7}"/>
          </ac:graphicFrameMkLst>
        </pc:graphicFrameChg>
      </pc:sldChg>
      <pc:sldChg chg="addSp delSp modSp add mod modNotesTx">
        <pc:chgData name="Cathrine Hopkins" userId="903460b0-b230-4821-b250-7ecb26c180b0" providerId="ADAL" clId="{82FB20C6-9445-46E4-A668-15655C578ED0}" dt="2025-08-04T07:39:35.613" v="8868" actId="1076"/>
        <pc:sldMkLst>
          <pc:docMk/>
          <pc:sldMk cId="668047006" sldId="282"/>
        </pc:sldMkLst>
        <pc:spChg chg="add mod">
          <ac:chgData name="Cathrine Hopkins" userId="903460b0-b230-4821-b250-7ecb26c180b0" providerId="ADAL" clId="{82FB20C6-9445-46E4-A668-15655C578ED0}" dt="2025-08-04T07:18:46.429" v="8214" actId="1076"/>
          <ac:spMkLst>
            <pc:docMk/>
            <pc:sldMk cId="668047006" sldId="282"/>
            <ac:spMk id="2" creationId="{FED9D5A1-B2A5-EA68-D0BA-1E6073809797}"/>
          </ac:spMkLst>
        </pc:spChg>
        <pc:spChg chg="add del mod">
          <ac:chgData name="Cathrine Hopkins" userId="903460b0-b230-4821-b250-7ecb26c180b0" providerId="ADAL" clId="{82FB20C6-9445-46E4-A668-15655C578ED0}" dt="2025-08-04T07:30:29.028" v="8692" actId="478"/>
          <ac:spMkLst>
            <pc:docMk/>
            <pc:sldMk cId="668047006" sldId="282"/>
            <ac:spMk id="3" creationId="{6D8D90F5-5FC3-8878-AB2A-8DA7487DF9D8}"/>
          </ac:spMkLst>
        </pc:spChg>
        <pc:spChg chg="mod">
          <ac:chgData name="Cathrine Hopkins" userId="903460b0-b230-4821-b250-7ecb26c180b0" providerId="ADAL" clId="{82FB20C6-9445-46E4-A668-15655C578ED0}" dt="2025-08-04T07:31:22.912" v="8720" actId="20577"/>
          <ac:spMkLst>
            <pc:docMk/>
            <pc:sldMk cId="668047006" sldId="282"/>
            <ac:spMk id="9" creationId="{3B7D0CBA-7C96-3397-3ED9-4AA535DF9DEC}"/>
          </ac:spMkLst>
        </pc:spChg>
        <pc:spChg chg="add mod">
          <ac:chgData name="Cathrine Hopkins" userId="903460b0-b230-4821-b250-7ecb26c180b0" providerId="ADAL" clId="{82FB20C6-9445-46E4-A668-15655C578ED0}" dt="2025-08-04T07:39:35.613" v="8868" actId="1076"/>
          <ac:spMkLst>
            <pc:docMk/>
            <pc:sldMk cId="668047006" sldId="282"/>
            <ac:spMk id="10" creationId="{EFC56068-9E83-003F-6587-FF423A88DF01}"/>
          </ac:spMkLst>
        </pc:spChg>
        <pc:spChg chg="add del mod">
          <ac:chgData name="Cathrine Hopkins" userId="903460b0-b230-4821-b250-7ecb26c180b0" providerId="ADAL" clId="{82FB20C6-9445-46E4-A668-15655C578ED0}" dt="2025-08-04T07:30:42.547" v="8694" actId="478"/>
          <ac:spMkLst>
            <pc:docMk/>
            <pc:sldMk cId="668047006" sldId="282"/>
            <ac:spMk id="14" creationId="{105529B3-6AA4-807B-B85D-CAECD76CD632}"/>
          </ac:spMkLst>
        </pc:spChg>
        <pc:spChg chg="mod">
          <ac:chgData name="Cathrine Hopkins" userId="903460b0-b230-4821-b250-7ecb26c180b0" providerId="ADAL" clId="{82FB20C6-9445-46E4-A668-15655C578ED0}" dt="2025-08-04T07:39:30.887" v="8867" actId="1076"/>
          <ac:spMkLst>
            <pc:docMk/>
            <pc:sldMk cId="668047006" sldId="282"/>
            <ac:spMk id="21" creationId="{8E6AB3B4-7A04-1305-0F34-C4D6947A8E11}"/>
          </ac:spMkLst>
        </pc:spChg>
        <pc:graphicFrameChg chg="mod">
          <ac:chgData name="Cathrine Hopkins" userId="903460b0-b230-4821-b250-7ecb26c180b0" providerId="ADAL" clId="{82FB20C6-9445-46E4-A668-15655C578ED0}" dt="2025-08-04T07:31:48.972" v="8726"/>
          <ac:graphicFrameMkLst>
            <pc:docMk/>
            <pc:sldMk cId="668047006" sldId="282"/>
            <ac:graphicFrameMk id="4" creationId="{434677E5-1DF4-EBF4-E30F-37002D58C963}"/>
          </ac:graphicFrameMkLst>
        </pc:graphicFrameChg>
      </pc:sldChg>
      <pc:sldChg chg="addSp delSp modSp add del mod modNotesTx">
        <pc:chgData name="Cathrine Hopkins" userId="903460b0-b230-4821-b250-7ecb26c180b0" providerId="ADAL" clId="{82FB20C6-9445-46E4-A668-15655C578ED0}" dt="2025-08-04T07:23:11.981" v="8297" actId="2696"/>
        <pc:sldMkLst>
          <pc:docMk/>
          <pc:sldMk cId="502582283" sldId="283"/>
        </pc:sldMkLst>
        <pc:spChg chg="add del mod">
          <ac:chgData name="Cathrine Hopkins" userId="903460b0-b230-4821-b250-7ecb26c180b0" providerId="ADAL" clId="{82FB20C6-9445-46E4-A668-15655C578ED0}" dt="2025-08-04T07:22:58.663" v="8295"/>
          <ac:spMkLst>
            <pc:docMk/>
            <pc:sldMk cId="502582283" sldId="283"/>
            <ac:spMk id="13" creationId="{5A5DD8F1-21CA-7E8B-C855-335C3B4CD040}"/>
          </ac:spMkLst>
        </pc:spChg>
        <pc:spChg chg="add del mod">
          <ac:chgData name="Cathrine Hopkins" userId="903460b0-b230-4821-b250-7ecb26c180b0" providerId="ADAL" clId="{82FB20C6-9445-46E4-A668-15655C578ED0}" dt="2025-08-04T07:19:01.117" v="8215" actId="21"/>
          <ac:spMkLst>
            <pc:docMk/>
            <pc:sldMk cId="502582283" sldId="283"/>
            <ac:spMk id="14" creationId="{105529B3-6AA4-807B-B85D-CAECD76CD632}"/>
          </ac:spMkLst>
        </pc:spChg>
      </pc:sldChg>
      <pc:sldChg chg="addSp delSp modSp add del mod modNotesTx">
        <pc:chgData name="Cathrine Hopkins" userId="903460b0-b230-4821-b250-7ecb26c180b0" providerId="ADAL" clId="{82FB20C6-9445-46E4-A668-15655C578ED0}" dt="2025-08-04T07:46:31.067" v="8968" actId="2696"/>
        <pc:sldMkLst>
          <pc:docMk/>
          <pc:sldMk cId="722040083" sldId="284"/>
        </pc:sldMkLst>
        <pc:spChg chg="mod">
          <ac:chgData name="Cathrine Hopkins" userId="903460b0-b230-4821-b250-7ecb26c180b0" providerId="ADAL" clId="{82FB20C6-9445-46E4-A668-15655C578ED0}" dt="2025-08-04T07:45:51.565" v="8961" actId="21"/>
          <ac:spMkLst>
            <pc:docMk/>
            <pc:sldMk cId="722040083" sldId="284"/>
            <ac:spMk id="2" creationId="{7892523D-F2A9-4DE2-6284-6DBD8B995F64}"/>
          </ac:spMkLst>
        </pc:spChg>
        <pc:spChg chg="del mod">
          <ac:chgData name="Cathrine Hopkins" userId="903460b0-b230-4821-b250-7ecb26c180b0" providerId="ADAL" clId="{82FB20C6-9445-46E4-A668-15655C578ED0}" dt="2025-08-04T07:42:48.494" v="8881" actId="478"/>
          <ac:spMkLst>
            <pc:docMk/>
            <pc:sldMk cId="722040083" sldId="284"/>
            <ac:spMk id="9" creationId="{EEF96F21-F4BF-A720-9B13-ECE9F091F40F}"/>
          </ac:spMkLst>
        </pc:spChg>
        <pc:graphicFrameChg chg="mod">
          <ac:chgData name="Cathrine Hopkins" userId="903460b0-b230-4821-b250-7ecb26c180b0" providerId="ADAL" clId="{82FB20C6-9445-46E4-A668-15655C578ED0}" dt="2025-08-04T07:43:13.282" v="8883" actId="21"/>
          <ac:graphicFrameMkLst>
            <pc:docMk/>
            <pc:sldMk cId="722040083" sldId="284"/>
            <ac:graphicFrameMk id="4" creationId="{9E8DEE2D-64DB-12BE-82CD-533C5B5987EA}"/>
          </ac:graphicFrameMkLst>
        </pc:graphicFrameChg>
        <pc:picChg chg="del">
          <ac:chgData name="Cathrine Hopkins" userId="903460b0-b230-4821-b250-7ecb26c180b0" providerId="ADAL" clId="{82FB20C6-9445-46E4-A668-15655C578ED0}" dt="2025-08-04T07:42:50.026" v="8882" actId="478"/>
          <ac:picMkLst>
            <pc:docMk/>
            <pc:sldMk cId="722040083" sldId="284"/>
            <ac:picMk id="13" creationId="{AF883891-6882-E139-4BFD-76E3CE1FB8D6}"/>
          </ac:picMkLst>
        </pc:picChg>
      </pc:sldChg>
      <pc:sldChg chg="addSp delSp modSp add mod modNotesTx">
        <pc:chgData name="Cathrine Hopkins" userId="903460b0-b230-4821-b250-7ecb26c180b0" providerId="ADAL" clId="{82FB20C6-9445-46E4-A668-15655C578ED0}" dt="2025-08-04T08:08:35.393" v="9639" actId="6549"/>
        <pc:sldMkLst>
          <pc:docMk/>
          <pc:sldMk cId="452393265" sldId="285"/>
        </pc:sldMkLst>
        <pc:spChg chg="del mod">
          <ac:chgData name="Cathrine Hopkins" userId="903460b0-b230-4821-b250-7ecb26c180b0" providerId="ADAL" clId="{82FB20C6-9445-46E4-A668-15655C578ED0}" dt="2025-08-04T07:51:16.294" v="9090"/>
          <ac:spMkLst>
            <pc:docMk/>
            <pc:sldMk cId="452393265" sldId="285"/>
            <ac:spMk id="3" creationId="{ECCCC17D-A765-6EB9-1B24-5BA5D0548322}"/>
          </ac:spMkLst>
        </pc:spChg>
        <pc:spChg chg="add mod">
          <ac:chgData name="Cathrine Hopkins" userId="903460b0-b230-4821-b250-7ecb26c180b0" providerId="ADAL" clId="{82FB20C6-9445-46E4-A668-15655C578ED0}" dt="2025-08-04T08:08:35.393" v="9639" actId="6549"/>
          <ac:spMkLst>
            <pc:docMk/>
            <pc:sldMk cId="452393265" sldId="285"/>
            <ac:spMk id="6" creationId="{21877B24-59DF-42DB-A7C2-B9376DAD87A5}"/>
          </ac:spMkLst>
        </pc:spChg>
        <pc:spChg chg="mod">
          <ac:chgData name="Cathrine Hopkins" userId="903460b0-b230-4821-b250-7ecb26c180b0" providerId="ADAL" clId="{82FB20C6-9445-46E4-A668-15655C578ED0}" dt="2025-07-28T16:18:21.764" v="3511" actId="2710"/>
          <ac:spMkLst>
            <pc:docMk/>
            <pc:sldMk cId="452393265" sldId="285"/>
            <ac:spMk id="9" creationId="{9ED517EA-60CB-FFFA-325E-4A5F8E3F18B7}"/>
          </ac:spMkLst>
        </pc:spChg>
      </pc:sldChg>
      <pc:sldChg chg="modSp add del mod ord modNotesTx">
        <pc:chgData name="Cathrine Hopkins" userId="903460b0-b230-4821-b250-7ecb26c180b0" providerId="ADAL" clId="{82FB20C6-9445-46E4-A668-15655C578ED0}" dt="2025-07-28T17:22:01.191" v="4739" actId="2696"/>
        <pc:sldMkLst>
          <pc:docMk/>
          <pc:sldMk cId="3086840854" sldId="286"/>
        </pc:sldMkLst>
      </pc:sldChg>
      <pc:sldChg chg="delSp modSp add del mod">
        <pc:chgData name="Cathrine Hopkins" userId="903460b0-b230-4821-b250-7ecb26c180b0" providerId="ADAL" clId="{82FB20C6-9445-46E4-A668-15655C578ED0}" dt="2025-07-28T17:23:13.328" v="4792" actId="2696"/>
        <pc:sldMkLst>
          <pc:docMk/>
          <pc:sldMk cId="1605327514" sldId="287"/>
        </pc:sldMkLst>
      </pc:sldChg>
      <pc:sldChg chg="addSp delSp modSp add mod modNotesTx">
        <pc:chgData name="Cathrine Hopkins" userId="903460b0-b230-4821-b250-7ecb26c180b0" providerId="ADAL" clId="{82FB20C6-9445-46E4-A668-15655C578ED0}" dt="2025-08-04T08:09:06.064" v="9647" actId="20577"/>
        <pc:sldMkLst>
          <pc:docMk/>
          <pc:sldMk cId="3083944881" sldId="288"/>
        </pc:sldMkLst>
        <pc:spChg chg="mod">
          <ac:chgData name="Cathrine Hopkins" userId="903460b0-b230-4821-b250-7ecb26c180b0" providerId="ADAL" clId="{82FB20C6-9445-46E4-A668-15655C578ED0}" dt="2025-08-04T08:09:06.064" v="9647" actId="20577"/>
          <ac:spMkLst>
            <pc:docMk/>
            <pc:sldMk cId="3083944881" sldId="288"/>
            <ac:spMk id="3" creationId="{B7D48EB6-95AA-3ED5-FD6F-A6DF991ECB85}"/>
          </ac:spMkLst>
        </pc:spChg>
        <pc:spChg chg="mod">
          <ac:chgData name="Cathrine Hopkins" userId="903460b0-b230-4821-b250-7ecb26c180b0" providerId="ADAL" clId="{82FB20C6-9445-46E4-A668-15655C578ED0}" dt="2025-07-28T17:20:56.557" v="4732" actId="2710"/>
          <ac:spMkLst>
            <pc:docMk/>
            <pc:sldMk cId="3083944881" sldId="288"/>
            <ac:spMk id="9" creationId="{225A8860-B2B2-9DB0-4AB9-A127EF72923C}"/>
          </ac:spMkLst>
        </pc:spChg>
      </pc:sldChg>
      <pc:sldChg chg="modSp add del mod">
        <pc:chgData name="Cathrine Hopkins" userId="903460b0-b230-4821-b250-7ecb26c180b0" providerId="ADAL" clId="{82FB20C6-9445-46E4-A668-15655C578ED0}" dt="2025-08-04T07:50:40.981" v="9084" actId="2696"/>
        <pc:sldMkLst>
          <pc:docMk/>
          <pc:sldMk cId="3793155850" sldId="289"/>
        </pc:sldMkLst>
        <pc:spChg chg="mod">
          <ac:chgData name="Cathrine Hopkins" userId="903460b0-b230-4821-b250-7ecb26c180b0" providerId="ADAL" clId="{82FB20C6-9445-46E4-A668-15655C578ED0}" dt="2025-08-04T07:48:12.625" v="9047" actId="21"/>
          <ac:spMkLst>
            <pc:docMk/>
            <pc:sldMk cId="3793155850" sldId="289"/>
            <ac:spMk id="2" creationId="{90CB9ABD-D4BF-42E5-24F2-88A2F725C3D6}"/>
          </ac:spMkLst>
        </pc:spChg>
      </pc:sldChg>
      <pc:sldChg chg="addSp modSp add del mod">
        <pc:chgData name="Cathrine Hopkins" userId="903460b0-b230-4821-b250-7ecb26c180b0" providerId="ADAL" clId="{82FB20C6-9445-46E4-A668-15655C578ED0}" dt="2025-08-04T07:46:35.348" v="8969" actId="2696"/>
        <pc:sldMkLst>
          <pc:docMk/>
          <pc:sldMk cId="2055370240" sldId="290"/>
        </pc:sldMkLst>
      </pc:sldChg>
      <pc:sldChg chg="addSp delSp add del mod">
        <pc:chgData name="Cathrine Hopkins" userId="903460b0-b230-4821-b250-7ecb26c180b0" providerId="ADAL" clId="{82FB20C6-9445-46E4-A668-15655C578ED0}" dt="2025-07-29T08:12:02.652" v="7043" actId="2890"/>
        <pc:sldMkLst>
          <pc:docMk/>
          <pc:sldMk cId="778479302" sldId="291"/>
        </pc:sldMkLst>
      </pc:sldChg>
      <pc:sldChg chg="addSp delSp modSp add del mod modNotesTx">
        <pc:chgData name="Cathrine Hopkins" userId="903460b0-b230-4821-b250-7ecb26c180b0" providerId="ADAL" clId="{82FB20C6-9445-46E4-A668-15655C578ED0}" dt="2025-08-04T08:06:05.911" v="9626" actId="2696"/>
        <pc:sldMkLst>
          <pc:docMk/>
          <pc:sldMk cId="1651414800" sldId="29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2D53970A-4795-4219-8618-576F566A5DD4}" type="datetimeFigureOut">
              <a:rPr lang="en-GB" smtClean="0"/>
              <a:t>04/08/2025</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6E6EDDCA-8765-4CF0-8783-F5F6AFEA5FD5}" type="slidenum">
              <a:rPr lang="en-GB" smtClean="0"/>
              <a:t>‹#›</a:t>
            </a:fld>
            <a:endParaRPr lang="en-GB"/>
          </a:p>
        </p:txBody>
      </p:sp>
    </p:spTree>
    <p:extLst>
      <p:ext uri="{BB962C8B-B14F-4D97-AF65-F5344CB8AC3E}">
        <p14:creationId xmlns:p14="http://schemas.microsoft.com/office/powerpoint/2010/main" val="9230004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explore the vocal challenges experienced by professional performers in </a:t>
            </a:r>
            <a:r>
              <a:rPr lang="en-GB" i="1" dirty="0"/>
              <a:t>Chicago</a:t>
            </a:r>
            <a:r>
              <a:rPr lang="en-GB" dirty="0"/>
              <a:t>, specifically in relation to executing Fosse’s choreography, and to investigate how these challenges are managed in practice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critically review existing literature on dual-demand performance techniques (singing and dance) and evaluate current pedagogical approaches used in musical theatre training</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triangulate findings from performer testimony, literature, and reflexive practice to identify gaps in integrated training methods and inform the development of sustainable voice–movement pedagogy for vocational tertiary education.</a:t>
            </a:r>
          </a:p>
          <a:p>
            <a:endParaRPr lang="en-GB" dirty="0"/>
          </a:p>
          <a:p>
            <a:endParaRPr lang="en-GB" dirty="0"/>
          </a:p>
        </p:txBody>
      </p:sp>
      <p:sp>
        <p:nvSpPr>
          <p:cNvPr id="4" name="Slide Number Placeholder 3"/>
          <p:cNvSpPr>
            <a:spLocks noGrp="1"/>
          </p:cNvSpPr>
          <p:nvPr>
            <p:ph type="sldNum" sz="quarter" idx="5"/>
          </p:nvPr>
        </p:nvSpPr>
        <p:spPr/>
        <p:txBody>
          <a:bodyPr/>
          <a:lstStyle/>
          <a:p>
            <a:fld id="{6E6EDDCA-8765-4CF0-8783-F5F6AFEA5FD5}" type="slidenum">
              <a:rPr lang="en-GB" smtClean="0"/>
              <a:t>2</a:t>
            </a:fld>
            <a:endParaRPr lang="en-GB"/>
          </a:p>
        </p:txBody>
      </p:sp>
    </p:spTree>
    <p:extLst>
      <p:ext uri="{BB962C8B-B14F-4D97-AF65-F5344CB8AC3E}">
        <p14:creationId xmlns:p14="http://schemas.microsoft.com/office/powerpoint/2010/main" val="22936384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6E6EDDCA-8765-4CF0-8783-F5F6AFEA5FD5}" type="slidenum">
              <a:rPr lang="en-GB" smtClean="0"/>
              <a:t>3</a:t>
            </a:fld>
            <a:endParaRPr lang="en-GB"/>
          </a:p>
        </p:txBody>
      </p:sp>
    </p:spTree>
    <p:extLst>
      <p:ext uri="{BB962C8B-B14F-4D97-AF65-F5344CB8AC3E}">
        <p14:creationId xmlns:p14="http://schemas.microsoft.com/office/powerpoint/2010/main" val="2843479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1FA407-B61D-6409-C7A1-F3C7183191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E69FDA-C1F4-0DB7-9EC3-059FEB1DDE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E7BC4C-EB02-F7BA-3226-EAC3954883C0}"/>
              </a:ext>
            </a:extLst>
          </p:cNvPr>
          <p:cNvSpPr>
            <a:spLocks noGrp="1"/>
          </p:cNvSpPr>
          <p:nvPr>
            <p:ph type="body" idx="1"/>
          </p:nvPr>
        </p:nvSpPr>
        <p:spPr/>
        <p:txBody>
          <a:bodyPr/>
          <a:lstStyle/>
          <a:p>
            <a:r>
              <a:rPr lang="en-GB" dirty="0"/>
              <a:t>PERSONAL JUSTIFICATION</a:t>
            </a:r>
          </a:p>
          <a:p>
            <a:r>
              <a:rPr lang="en-GB" dirty="0"/>
              <a:t>4 Fosse shows in College</a:t>
            </a:r>
          </a:p>
          <a:p>
            <a:r>
              <a:rPr lang="en-GB" dirty="0"/>
              <a:t>Many </a:t>
            </a:r>
            <a:r>
              <a:rPr lang="en-GB"/>
              <a:t>successful castings in shows</a:t>
            </a:r>
          </a:p>
          <a:p>
            <a:r>
              <a:rPr lang="en-GB" dirty="0"/>
              <a:t>This study was prompted by observed vocal strain in MT students during Fosse-style choreography, where sharp isolations and extended neck positions (Young, 2009) conflict with optimal vocal alignment (Arboleda &amp; Frederick, 2008; Casillo-Allendes et al., 2022). </a:t>
            </a:r>
          </a:p>
          <a:p>
            <a:r>
              <a:rPr lang="en-GB" dirty="0"/>
              <a:t>Despite the dual demands of singing and dancing, there is a lack of integrated teacher-training programmes to address these challenges (Portman &amp; Playfair, 2012; Morton, 2015). </a:t>
            </a:r>
          </a:p>
          <a:p>
            <a:r>
              <a:rPr lang="en-GB" dirty="0"/>
              <a:t>Given </a:t>
            </a:r>
            <a:r>
              <a:rPr lang="en-GB" i="1" dirty="0"/>
              <a:t>Chicago</a:t>
            </a:r>
            <a:r>
              <a:rPr lang="en-GB" dirty="0"/>
              <a:t>’s global relevance (Gans, 2024), this research investigates professional performers’ vocal strategies to inform more sustainable voice–movement pedagogy</a:t>
            </a:r>
          </a:p>
          <a:p>
            <a:endParaRPr lang="en-GB" dirty="0"/>
          </a:p>
        </p:txBody>
      </p:sp>
      <p:sp>
        <p:nvSpPr>
          <p:cNvPr id="4" name="Slide Number Placeholder 3">
            <a:extLst>
              <a:ext uri="{FF2B5EF4-FFF2-40B4-BE49-F238E27FC236}">
                <a16:creationId xmlns:a16="http://schemas.microsoft.com/office/drawing/2014/main" id="{93A36309-065F-D696-BDAC-584DD1D2C4AE}"/>
              </a:ext>
            </a:extLst>
          </p:cNvPr>
          <p:cNvSpPr>
            <a:spLocks noGrp="1"/>
          </p:cNvSpPr>
          <p:nvPr>
            <p:ph type="sldNum" sz="quarter" idx="5"/>
          </p:nvPr>
        </p:nvSpPr>
        <p:spPr/>
        <p:txBody>
          <a:bodyPr/>
          <a:lstStyle/>
          <a:p>
            <a:fld id="{6E6EDDCA-8765-4CF0-8783-F5F6AFEA5FD5}" type="slidenum">
              <a:rPr lang="en-GB" smtClean="0"/>
              <a:t>4</a:t>
            </a:fld>
            <a:endParaRPr lang="en-GB"/>
          </a:p>
        </p:txBody>
      </p:sp>
    </p:spTree>
    <p:extLst>
      <p:ext uri="{BB962C8B-B14F-4D97-AF65-F5344CB8AC3E}">
        <p14:creationId xmlns:p14="http://schemas.microsoft.com/office/powerpoint/2010/main" val="3501155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7C5B46-CC26-F1B7-0A42-537C4505BF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E71D36-DBFB-58F5-0911-166385E851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00830F-9DDF-B65B-047A-02AEBCE61E2A}"/>
              </a:ext>
            </a:extLst>
          </p:cNvPr>
          <p:cNvSpPr>
            <a:spLocks noGrp="1"/>
          </p:cNvSpPr>
          <p:nvPr>
            <p:ph type="body" idx="1"/>
          </p:nvPr>
        </p:nvSpPr>
        <p:spPr/>
        <p:txBody>
          <a:bodyPr/>
          <a:lstStyle/>
          <a:p>
            <a:r>
              <a:rPr lang="en-GB" dirty="0"/>
              <a:t>This study adopts a </a:t>
            </a:r>
            <a:r>
              <a:rPr lang="en-GB" b="1" dirty="0"/>
              <a:t>constructivist paradigm</a:t>
            </a:r>
            <a:r>
              <a:rPr lang="en-GB" dirty="0"/>
              <a:t> (Amineh &amp; Asl, 2015; Mogashoa, 2016), using a </a:t>
            </a:r>
            <a:r>
              <a:rPr lang="en-GB" b="1" dirty="0"/>
              <a:t>practice-led qualitative design</a:t>
            </a:r>
            <a:r>
              <a:rPr lang="en-GB" dirty="0"/>
              <a:t> to explore professional performers’ vocal experiences in </a:t>
            </a:r>
            <a:r>
              <a:rPr lang="en-GB" i="1" dirty="0"/>
              <a:t>Chicago</a:t>
            </a:r>
            <a:r>
              <a:rPr lang="en-GB" dirty="0"/>
              <a:t>. </a:t>
            </a:r>
          </a:p>
          <a:p>
            <a:r>
              <a:rPr lang="en-GB" b="1" dirty="0"/>
              <a:t>Definition &amp; Scope</a:t>
            </a:r>
            <a:endParaRPr lang="en-GB" dirty="0"/>
          </a:p>
          <a:p>
            <a:r>
              <a:rPr lang="en-GB" dirty="0"/>
              <a:t>Constructivism is both a </a:t>
            </a:r>
            <a:r>
              <a:rPr lang="en-GB" b="1" dirty="0"/>
              <a:t>theory of learning</a:t>
            </a:r>
            <a:r>
              <a:rPr lang="en-GB" dirty="0"/>
              <a:t> and a broader </a:t>
            </a:r>
            <a:r>
              <a:rPr lang="en-GB" b="1" dirty="0"/>
              <a:t>epistemological assumption</a:t>
            </a:r>
            <a:r>
              <a:rPr lang="en-GB" dirty="0"/>
              <a:t> about how knowledge is formed (Amineh &amp; Asl, 2015).</a:t>
            </a:r>
          </a:p>
          <a:p>
            <a:r>
              <a:rPr lang="en-GB" b="1" dirty="0"/>
              <a:t>Philosophical Roots</a:t>
            </a:r>
            <a:endParaRPr lang="en-GB" dirty="0"/>
          </a:p>
          <a:p>
            <a:r>
              <a:rPr lang="en-GB" dirty="0"/>
              <a:t>The paradigm is grounded in </a:t>
            </a:r>
            <a:r>
              <a:rPr lang="en-GB" b="1" dirty="0"/>
              <a:t>interpretivism</a:t>
            </a:r>
            <a:r>
              <a:rPr lang="en-GB" dirty="0"/>
              <a:t>, which prioritises meaning-making through individual perspectives (Adom et al., 2016).</a:t>
            </a:r>
          </a:p>
          <a:p>
            <a:r>
              <a:rPr lang="en-GB" b="1" dirty="0"/>
              <a:t>Suitability for Research Type</a:t>
            </a:r>
            <a:endParaRPr lang="en-GB" dirty="0"/>
          </a:p>
          <a:p>
            <a:r>
              <a:rPr lang="en-GB" dirty="0"/>
              <a:t>Constructivism aligns with </a:t>
            </a:r>
            <a:r>
              <a:rPr lang="en-GB" b="1" dirty="0"/>
              <a:t>qualitative research</a:t>
            </a:r>
            <a:r>
              <a:rPr lang="en-GB" dirty="0"/>
              <a:t>, particularly in </a:t>
            </a:r>
            <a:r>
              <a:rPr lang="en-GB" b="1" dirty="0"/>
              <a:t>arts and education</a:t>
            </a:r>
            <a:r>
              <a:rPr lang="en-GB" dirty="0"/>
              <a:t>, where understanding </a:t>
            </a:r>
            <a:r>
              <a:rPr lang="en-GB" b="1" dirty="0"/>
              <a:t>lived experience</a:t>
            </a:r>
            <a:r>
              <a:rPr lang="en-GB" dirty="0"/>
              <a:t> is central.</a:t>
            </a:r>
          </a:p>
          <a:p>
            <a:r>
              <a:rPr lang="en-GB" b="1" dirty="0"/>
              <a:t>Embodied Knowledge in Performance</a:t>
            </a:r>
            <a:endParaRPr lang="en-GB" dirty="0"/>
          </a:p>
          <a:p>
            <a:r>
              <a:rPr lang="en-GB" dirty="0"/>
              <a:t>This study focuses on </a:t>
            </a:r>
            <a:r>
              <a:rPr lang="en-GB" b="1" dirty="0"/>
              <a:t>performers’ embodied experience</a:t>
            </a:r>
            <a:r>
              <a:rPr lang="en-GB" dirty="0"/>
              <a:t>, making constructivism a fitting lens (Kouam, 2024).</a:t>
            </a:r>
          </a:p>
          <a:p>
            <a:r>
              <a:rPr lang="en-GB" b="1" dirty="0"/>
              <a:t>Constructivism in Practice</a:t>
            </a:r>
            <a:endParaRPr lang="en-GB" dirty="0"/>
          </a:p>
          <a:p>
            <a:r>
              <a:rPr lang="en-GB" dirty="0"/>
              <a:t>Personal engagement and reflection are valid tools in constructivist inquiry, allowing subjective experience to inform research outcomes (Mogashoa, 2016).</a:t>
            </a:r>
          </a:p>
          <a:p>
            <a:endParaRPr lang="en-GB" dirty="0"/>
          </a:p>
          <a:p>
            <a:endParaRPr lang="en-GB" dirty="0"/>
          </a:p>
          <a:p>
            <a:r>
              <a:rPr lang="en-GB" dirty="0"/>
              <a:t>Data were collected through an open-ended </a:t>
            </a:r>
            <a:r>
              <a:rPr lang="en-GB" b="1" dirty="0"/>
              <a:t>questionnaire</a:t>
            </a:r>
            <a:r>
              <a:rPr lang="en-GB" dirty="0"/>
              <a:t>, a </a:t>
            </a:r>
            <a:r>
              <a:rPr lang="en-GB" b="1" dirty="0"/>
              <a:t>semi-structured interview</a:t>
            </a:r>
            <a:r>
              <a:rPr lang="en-GB" dirty="0"/>
              <a:t>, and a </a:t>
            </a:r>
            <a:r>
              <a:rPr lang="en-GB" b="1" dirty="0"/>
              <a:t>reflexive journal</a:t>
            </a:r>
            <a:r>
              <a:rPr lang="en-GB" dirty="0"/>
              <a:t>, allowing for triangulation and insider perspective analysis (Finlay, 2002; Knott, 2022). </a:t>
            </a:r>
          </a:p>
          <a:p>
            <a:r>
              <a:rPr lang="en-GB" dirty="0"/>
              <a:t>Thematic insights were analysed using </a:t>
            </a:r>
            <a:r>
              <a:rPr lang="en-GB" b="1" dirty="0"/>
              <a:t>Reflexive Thematic Analysis (RTA)</a:t>
            </a:r>
            <a:r>
              <a:rPr lang="en-GB" dirty="0"/>
              <a:t> (Braun &amp; Clarke, 2019), offering a flexible, subject-sensitive framework aligned with arts-based inquiry.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a small-scale, practice-led research project, the </a:t>
            </a:r>
            <a:r>
              <a:rPr lang="en-GB" sz="1200" b="1" kern="1200" dirty="0">
                <a:solidFill>
                  <a:schemeClr val="tx1"/>
                </a:solidFill>
                <a:effectLst/>
                <a:latin typeface="+mn-lt"/>
                <a:ea typeface="+mn-ea"/>
                <a:cs typeface="+mn-cs"/>
              </a:rPr>
              <a:t>saturation point </a:t>
            </a:r>
            <a:r>
              <a:rPr lang="en-GB" sz="1200" kern="1200" dirty="0">
                <a:solidFill>
                  <a:schemeClr val="tx1"/>
                </a:solidFill>
                <a:effectLst/>
                <a:latin typeface="+mn-lt"/>
                <a:ea typeface="+mn-ea"/>
                <a:cs typeface="+mn-cs"/>
              </a:rPr>
              <a:t>required to </a:t>
            </a:r>
            <a:r>
              <a:rPr lang="en-GB" sz="1200" b="1" kern="1200" dirty="0">
                <a:solidFill>
                  <a:schemeClr val="tx1"/>
                </a:solidFill>
                <a:effectLst/>
                <a:latin typeface="+mn-lt"/>
                <a:ea typeface="+mn-ea"/>
                <a:cs typeface="+mn-cs"/>
              </a:rPr>
              <a:t>provide key contextual and specific understandings </a:t>
            </a:r>
            <a:r>
              <a:rPr lang="en-GB" sz="1200" kern="1200" dirty="0">
                <a:solidFill>
                  <a:schemeClr val="tx1"/>
                </a:solidFill>
                <a:effectLst/>
                <a:latin typeface="+mn-lt"/>
                <a:ea typeface="+mn-ea"/>
                <a:cs typeface="+mn-cs"/>
              </a:rPr>
              <a:t>is </a:t>
            </a:r>
            <a:r>
              <a:rPr lang="en-GB" sz="1200" b="1" kern="1200" dirty="0">
                <a:solidFill>
                  <a:schemeClr val="tx1"/>
                </a:solidFill>
                <a:effectLst/>
                <a:latin typeface="+mn-lt"/>
                <a:ea typeface="+mn-ea"/>
                <a:cs typeface="+mn-cs"/>
              </a:rPr>
              <a:t>lower</a:t>
            </a:r>
            <a:r>
              <a:rPr lang="en-GB" sz="1200" kern="1200" dirty="0">
                <a:solidFill>
                  <a:schemeClr val="tx1"/>
                </a:solidFill>
                <a:effectLst/>
                <a:latin typeface="+mn-lt"/>
                <a:ea typeface="+mn-ea"/>
                <a:cs typeface="+mn-cs"/>
              </a:rPr>
              <a:t> than that of a traditional qualitative study (Guest, Bunce &amp; Johnson, 2006). </a:t>
            </a:r>
          </a:p>
          <a:p>
            <a:endParaRPr lang="en-GB" dirty="0"/>
          </a:p>
        </p:txBody>
      </p:sp>
      <p:sp>
        <p:nvSpPr>
          <p:cNvPr id="4" name="Slide Number Placeholder 3">
            <a:extLst>
              <a:ext uri="{FF2B5EF4-FFF2-40B4-BE49-F238E27FC236}">
                <a16:creationId xmlns:a16="http://schemas.microsoft.com/office/drawing/2014/main" id="{9D48E9E7-5DF6-9765-27E1-03A3A8F1C783}"/>
              </a:ext>
            </a:extLst>
          </p:cNvPr>
          <p:cNvSpPr>
            <a:spLocks noGrp="1"/>
          </p:cNvSpPr>
          <p:nvPr>
            <p:ph type="sldNum" sz="quarter" idx="5"/>
          </p:nvPr>
        </p:nvSpPr>
        <p:spPr/>
        <p:txBody>
          <a:bodyPr/>
          <a:lstStyle/>
          <a:p>
            <a:fld id="{6E6EDDCA-8765-4CF0-8783-F5F6AFEA5FD5}" type="slidenum">
              <a:rPr lang="en-GB" smtClean="0"/>
              <a:t>5</a:t>
            </a:fld>
            <a:endParaRPr lang="en-GB"/>
          </a:p>
        </p:txBody>
      </p:sp>
    </p:spTree>
    <p:extLst>
      <p:ext uri="{BB962C8B-B14F-4D97-AF65-F5344CB8AC3E}">
        <p14:creationId xmlns:p14="http://schemas.microsoft.com/office/powerpoint/2010/main" val="3755116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227C54-B142-1CD3-73FC-FBD65ABF56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FD11E2-B02F-A408-790B-D509DF6BAB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FF9F17-D0D9-B767-D410-78F56D14F01F}"/>
              </a:ext>
            </a:extLst>
          </p:cNvPr>
          <p:cNvSpPr>
            <a:spLocks noGrp="1"/>
          </p:cNvSpPr>
          <p:nvPr>
            <p:ph type="body" idx="1"/>
          </p:nvPr>
        </p:nvSpPr>
        <p:spPr/>
        <p:txBody>
          <a:bodyPr/>
          <a:lstStyle/>
          <a:p>
            <a:r>
              <a:rPr lang="en-GB" b="1" dirty="0"/>
              <a:t>GDPR</a:t>
            </a:r>
            <a:r>
              <a:rPr lang="en-GB" dirty="0"/>
              <a:t> stands for the </a:t>
            </a:r>
            <a:r>
              <a:rPr lang="en-GB" b="1" dirty="0"/>
              <a:t>General Data Protection Regulation</a:t>
            </a:r>
            <a:r>
              <a:rPr lang="en-GB" dirty="0"/>
              <a:t>.</a:t>
            </a:r>
            <a:br>
              <a:rPr lang="en-GB" dirty="0"/>
            </a:br>
            <a:r>
              <a:rPr lang="en-GB" dirty="0"/>
              <a:t>It is a </a:t>
            </a:r>
            <a:r>
              <a:rPr lang="en-GB" b="1" dirty="0"/>
              <a:t>legal framework</a:t>
            </a:r>
            <a:r>
              <a:rPr lang="en-GB" dirty="0"/>
              <a:t> established by the European Union (EU) to protect individuals' personal data and privacy</a:t>
            </a:r>
          </a:p>
          <a:p>
            <a:endParaRPr lang="en-GB" dirty="0"/>
          </a:p>
          <a:p>
            <a:r>
              <a:rPr lang="en-GB" dirty="0"/>
              <a:t>It means that the </a:t>
            </a:r>
            <a:r>
              <a:rPr lang="en-GB" b="1" dirty="0"/>
              <a:t>personal data collected</a:t>
            </a:r>
            <a:r>
              <a:rPr lang="en-GB" dirty="0"/>
              <a:t> during your research (e.g., names, email addresses, voice recordings, professional roles) were:</a:t>
            </a:r>
          </a:p>
          <a:p>
            <a:r>
              <a:rPr lang="en-GB" dirty="0"/>
              <a:t>🔐 </a:t>
            </a:r>
            <a:r>
              <a:rPr lang="en-GB" b="1" dirty="0"/>
              <a:t>Securely stored</a:t>
            </a:r>
            <a:r>
              <a:rPr lang="en-GB" dirty="0"/>
              <a:t> (e.g., password-protected devices, encrypted files)</a:t>
            </a:r>
          </a:p>
          <a:p>
            <a:r>
              <a:rPr lang="en-GB" dirty="0"/>
              <a:t>🧾 </a:t>
            </a:r>
            <a:r>
              <a:rPr lang="en-GB" b="1" dirty="0"/>
              <a:t>Used only for the purpose of the research</a:t>
            </a:r>
            <a:endParaRPr lang="en-GB" dirty="0"/>
          </a:p>
          <a:p>
            <a:r>
              <a:rPr lang="en-GB" dirty="0"/>
              <a:t>👥 </a:t>
            </a:r>
            <a:r>
              <a:rPr lang="en-GB" b="1" dirty="0"/>
              <a:t>Anonymised or pseudonymised</a:t>
            </a:r>
            <a:r>
              <a:rPr lang="en-GB" dirty="0"/>
              <a:t> to protect participant identity</a:t>
            </a:r>
          </a:p>
          <a:p>
            <a:r>
              <a:rPr lang="en-GB" dirty="0"/>
              <a:t>📩 </a:t>
            </a:r>
            <a:r>
              <a:rPr lang="en-GB" b="1" dirty="0"/>
              <a:t>Participants were informed</a:t>
            </a:r>
            <a:r>
              <a:rPr lang="en-GB" dirty="0"/>
              <a:t> about how their data would be handled</a:t>
            </a:r>
          </a:p>
          <a:p>
            <a:r>
              <a:rPr lang="en-GB" dirty="0"/>
              <a:t>✅ </a:t>
            </a:r>
            <a:r>
              <a:rPr lang="en-GB" b="1" dirty="0"/>
              <a:t>Participants had the right to withdraw</a:t>
            </a:r>
            <a:r>
              <a:rPr lang="en-GB" dirty="0"/>
              <a:t> and request data deletion at any time</a:t>
            </a:r>
          </a:p>
          <a:p>
            <a:endParaRPr lang="en-GB" dirty="0"/>
          </a:p>
          <a:p>
            <a:r>
              <a:rPr lang="en-GB" b="1" dirty="0"/>
              <a:t>Contextual Insight:</a:t>
            </a:r>
            <a:br>
              <a:rPr lang="en-GB" dirty="0"/>
            </a:br>
            <a:r>
              <a:rPr lang="en-GB" dirty="0"/>
              <a:t>Researchers have deep knowledge of the environment, history, and culture, leading to richer and more nuanced interpretation of data (Fleming, 2018).</a:t>
            </a:r>
          </a:p>
          <a:p>
            <a:r>
              <a:rPr lang="en-GB" b="1" dirty="0"/>
              <a:t>Enhanced Access &amp; Trust:</a:t>
            </a:r>
            <a:br>
              <a:rPr lang="en-GB" dirty="0"/>
            </a:br>
            <a:r>
              <a:rPr lang="en-GB" dirty="0"/>
              <a:t>Insider status often improves participant accessibility, builds rapport, and fosters trust—especially in specialised fields like theatre (Gaunt, 2008, 2010, 2011).</a:t>
            </a:r>
          </a:p>
          <a:p>
            <a:r>
              <a:rPr lang="en-GB" b="1" dirty="0"/>
              <a:t>Relevance to Practice:</a:t>
            </a:r>
            <a:br>
              <a:rPr lang="en-GB" dirty="0"/>
            </a:br>
            <a:r>
              <a:rPr lang="en-GB" dirty="0"/>
              <a:t>Insider knowledge allows stronger alignment between research findings and practical/professional development applications (Gaunt, 2011).</a:t>
            </a:r>
          </a:p>
          <a:p>
            <a:r>
              <a:rPr lang="en-GB" b="1" dirty="0"/>
              <a:t>⚠️ Challenges and Ethical Considerations:</a:t>
            </a:r>
          </a:p>
          <a:p>
            <a:r>
              <a:rPr lang="en-GB" b="1" dirty="0"/>
              <a:t>Lack of Objectivity:</a:t>
            </a:r>
            <a:br>
              <a:rPr lang="en-GB" dirty="0"/>
            </a:br>
            <a:r>
              <a:rPr lang="en-GB" dirty="0"/>
              <a:t>Insider researchers cannot assume their findings are fully objective due to the influence of their own experiences (Ezzy, 2002).</a:t>
            </a:r>
          </a:p>
          <a:p>
            <a:r>
              <a:rPr lang="en-GB" b="1" dirty="0"/>
              <a:t>Risk of Bias:</a:t>
            </a:r>
            <a:br>
              <a:rPr lang="en-GB" dirty="0"/>
            </a:br>
            <a:r>
              <a:rPr lang="en-GB" dirty="0"/>
              <a:t>Pre-existing relationships or assumptions can unintentionally shape data interpretation (Cox &amp; Forbes, 2020).</a:t>
            </a:r>
          </a:p>
          <a:p>
            <a:r>
              <a:rPr lang="en-GB" b="1" dirty="0"/>
              <a:t>Participant Vulnerability:</a:t>
            </a:r>
            <a:br>
              <a:rPr lang="en-GB" dirty="0"/>
            </a:br>
            <a:r>
              <a:rPr lang="en-GB" dirty="0"/>
              <a:t>Participants may feel judged or fear negative consequences, which can limit honest disclosure or affect consent (Cox &amp; Forbes, 2020).</a:t>
            </a:r>
          </a:p>
          <a:p>
            <a:r>
              <a:rPr lang="en-GB" b="1" dirty="0"/>
              <a:t>Ethical Vigilance Required:</a:t>
            </a:r>
            <a:br>
              <a:rPr lang="en-GB" dirty="0"/>
            </a:br>
            <a:r>
              <a:rPr lang="en-GB" dirty="0"/>
              <a:t>Insider researchers must remain critically self-aware, engage in reflexivity, and ensure transparent communication to uphold research integrity.</a:t>
            </a:r>
          </a:p>
          <a:p>
            <a:endParaRPr lang="en-GB" dirty="0"/>
          </a:p>
        </p:txBody>
      </p:sp>
      <p:sp>
        <p:nvSpPr>
          <p:cNvPr id="4" name="Slide Number Placeholder 3">
            <a:extLst>
              <a:ext uri="{FF2B5EF4-FFF2-40B4-BE49-F238E27FC236}">
                <a16:creationId xmlns:a16="http://schemas.microsoft.com/office/drawing/2014/main" id="{467E79A1-BD44-7745-B58C-405635C650AA}"/>
              </a:ext>
            </a:extLst>
          </p:cNvPr>
          <p:cNvSpPr>
            <a:spLocks noGrp="1"/>
          </p:cNvSpPr>
          <p:nvPr>
            <p:ph type="sldNum" sz="quarter" idx="5"/>
          </p:nvPr>
        </p:nvSpPr>
        <p:spPr/>
        <p:txBody>
          <a:bodyPr/>
          <a:lstStyle/>
          <a:p>
            <a:fld id="{6E6EDDCA-8765-4CF0-8783-F5F6AFEA5FD5}" type="slidenum">
              <a:rPr lang="en-GB" smtClean="0"/>
              <a:t>6</a:t>
            </a:fld>
            <a:endParaRPr lang="en-GB"/>
          </a:p>
        </p:txBody>
      </p:sp>
    </p:spTree>
    <p:extLst>
      <p:ext uri="{BB962C8B-B14F-4D97-AF65-F5344CB8AC3E}">
        <p14:creationId xmlns:p14="http://schemas.microsoft.com/office/powerpoint/2010/main" val="22991485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68CD9C-5463-28DD-17CE-80C1CEE9D5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F8272D-F95C-62CF-602F-269D045EFD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E9065D-32C1-6AC2-13DD-79A3C86C3A35}"/>
              </a:ext>
            </a:extLst>
          </p:cNvPr>
          <p:cNvSpPr>
            <a:spLocks noGrp="1"/>
          </p:cNvSpPr>
          <p:nvPr>
            <p:ph type="body" idx="1"/>
          </p:nvPr>
        </p:nvSpPr>
        <p:spPr/>
        <p:txBody>
          <a:bodyPr/>
          <a:lstStyle/>
          <a:p>
            <a:pPr rtl="0" eaLnBrk="1" fontAlgn="ctr" latinLnBrk="0" hangingPunct="1"/>
            <a:r>
              <a:rPr lang="en-GB" sz="1200" b="1" i="0" u="none" strike="noStrike" kern="1200" dirty="0">
                <a:solidFill>
                  <a:schemeClr val="tx1"/>
                </a:solidFill>
                <a:effectLst/>
                <a:latin typeface="+mn-lt"/>
                <a:ea typeface="+mn-ea"/>
                <a:cs typeface="+mn-cs"/>
              </a:rPr>
              <a:t>Participant Sample Size</a:t>
            </a:r>
            <a:endParaRPr lang="en-GB" sz="1200" b="0" i="0" u="none" strike="noStrike" kern="1200" dirty="0">
              <a:solidFill>
                <a:schemeClr val="tx1"/>
              </a:solidFill>
              <a:effectLst/>
              <a:latin typeface="+mn-lt"/>
              <a:ea typeface="+mn-ea"/>
              <a:cs typeface="+mn-cs"/>
            </a:endParaRPr>
          </a:p>
          <a:p>
            <a:pPr rtl="0" eaLnBrk="1" fontAlgn="ctr" latinLnBrk="0" hangingPunct="1"/>
            <a:r>
              <a:rPr lang="en-GB" sz="1200" b="1" i="0" u="none" strike="noStrike" kern="1200" dirty="0">
                <a:solidFill>
                  <a:schemeClr val="tx1"/>
                </a:solidFill>
                <a:effectLst/>
                <a:latin typeface="+mn-lt"/>
                <a:ea typeface="+mn-ea"/>
                <a:cs typeface="+mn-cs"/>
              </a:rPr>
              <a:t>Only 3 questionnaire participants and 1 interviewee</a:t>
            </a:r>
            <a:endParaRPr lang="en-GB" sz="1200" b="0" i="0" u="none" strike="noStrike" kern="1200" dirty="0">
              <a:solidFill>
                <a:schemeClr val="tx1"/>
              </a:solidFill>
              <a:effectLst/>
              <a:latin typeface="+mn-lt"/>
              <a:ea typeface="+mn-ea"/>
              <a:cs typeface="+mn-cs"/>
            </a:endParaRPr>
          </a:p>
          <a:p>
            <a:pPr rtl="0" eaLnBrk="1" fontAlgn="ctr" latinLnBrk="0" hangingPunct="1"/>
            <a:r>
              <a:rPr lang="en-GB" sz="1200" b="1" i="0" u="none" strike="noStrike" kern="1200" dirty="0">
                <a:solidFill>
                  <a:schemeClr val="tx1"/>
                </a:solidFill>
                <a:effectLst/>
                <a:latin typeface="+mn-lt"/>
                <a:ea typeface="+mn-ea"/>
                <a:cs typeface="+mn-cs"/>
              </a:rPr>
              <a:t>Does not allow for in-depth analysis and better community contextualisation</a:t>
            </a:r>
            <a:endParaRPr lang="en-GB" sz="1200" b="0" i="0" u="none" strike="noStrike" kern="1200" dirty="0">
              <a:solidFill>
                <a:schemeClr val="tx1"/>
              </a:solidFill>
              <a:effectLst/>
              <a:latin typeface="+mn-lt"/>
              <a:ea typeface="+mn-ea"/>
              <a:cs typeface="+mn-cs"/>
            </a:endParaRPr>
          </a:p>
          <a:p>
            <a:pPr rtl="0" eaLnBrk="1" fontAlgn="ctr" latinLnBrk="0" hangingPunct="1"/>
            <a:r>
              <a:rPr lang="en-GB" sz="1200" b="1" i="0" u="none" strike="noStrike" kern="1200" dirty="0">
                <a:solidFill>
                  <a:schemeClr val="tx1"/>
                </a:solidFill>
                <a:effectLst/>
                <a:latin typeface="+mn-lt"/>
                <a:ea typeface="+mn-ea"/>
                <a:cs typeface="+mn-cs"/>
              </a:rPr>
              <a:t>Low saturation point in qualitative studies mitigate the value a study can still hold despite smaller sample sizes</a:t>
            </a:r>
            <a:endParaRPr lang="en-GB" sz="1200" b="0" i="0" u="none" strike="noStrike" kern="1200" dirty="0">
              <a:solidFill>
                <a:schemeClr val="tx1"/>
              </a:solidFill>
              <a:effectLst/>
              <a:latin typeface="+mn-lt"/>
              <a:ea typeface="+mn-ea"/>
              <a:cs typeface="+mn-cs"/>
            </a:endParaRPr>
          </a:p>
          <a:p>
            <a:endParaRPr lang="en-GB" dirty="0"/>
          </a:p>
          <a:p>
            <a:pPr rtl="0" eaLnBrk="1" fontAlgn="ctr" latinLnBrk="0" hangingPunct="1"/>
            <a:r>
              <a:rPr lang="en-GB" sz="1200" b="1" i="0" u="none" strike="noStrike" kern="1200" dirty="0">
                <a:solidFill>
                  <a:schemeClr val="tx1"/>
                </a:solidFill>
                <a:effectLst/>
                <a:latin typeface="+mn-lt"/>
                <a:ea typeface="+mn-ea"/>
                <a:cs typeface="+mn-cs"/>
              </a:rPr>
              <a:t>Lack of Available Peer reviewed Literature</a:t>
            </a:r>
            <a:endParaRPr lang="en-GB" sz="1200" b="0" i="0" u="none" strike="noStrike" kern="1200" dirty="0">
              <a:solidFill>
                <a:schemeClr val="tx1"/>
              </a:solidFill>
              <a:effectLst/>
              <a:latin typeface="+mn-lt"/>
              <a:ea typeface="+mn-ea"/>
              <a:cs typeface="+mn-cs"/>
            </a:endParaRPr>
          </a:p>
          <a:p>
            <a:pPr rtl="0" eaLnBrk="1" fontAlgn="ctr" latinLnBrk="0" hangingPunct="1"/>
            <a:r>
              <a:rPr lang="en-GB" sz="1200" b="1" i="0" u="none" strike="noStrike" kern="1200" dirty="0">
                <a:solidFill>
                  <a:schemeClr val="tx1"/>
                </a:solidFill>
                <a:effectLst/>
                <a:latin typeface="+mn-lt"/>
                <a:ea typeface="+mn-ea"/>
                <a:cs typeface="+mn-cs"/>
              </a:rPr>
              <a:t>No peer reviewed literature available on execution and technique of Bob Fosse’s choreography</a:t>
            </a:r>
            <a:endParaRPr lang="en-GB" sz="1200" b="0" i="0" u="none" strike="noStrike" kern="1200" dirty="0">
              <a:solidFill>
                <a:schemeClr val="tx1"/>
              </a:solidFill>
              <a:effectLst/>
              <a:latin typeface="+mn-lt"/>
              <a:ea typeface="+mn-ea"/>
              <a:cs typeface="+mn-cs"/>
            </a:endParaRPr>
          </a:p>
          <a:p>
            <a:pPr rtl="0" eaLnBrk="1" fontAlgn="ctr" latinLnBrk="0" hangingPunct="1"/>
            <a:r>
              <a:rPr lang="en-GB" sz="1200" b="1" i="0" u="none" strike="noStrike" kern="1200" dirty="0">
                <a:solidFill>
                  <a:schemeClr val="tx1"/>
                </a:solidFill>
                <a:effectLst/>
                <a:latin typeface="+mn-lt"/>
                <a:ea typeface="+mn-ea"/>
                <a:cs typeface="+mn-cs"/>
              </a:rPr>
              <a:t>Limits the ability to confirm physical behaviours described by participants</a:t>
            </a:r>
            <a:endParaRPr lang="en-GB" sz="1200" b="0" i="0" u="none" strike="noStrike" kern="1200" dirty="0">
              <a:solidFill>
                <a:schemeClr val="tx1"/>
              </a:solidFill>
              <a:effectLst/>
              <a:latin typeface="+mn-lt"/>
              <a:ea typeface="+mn-ea"/>
              <a:cs typeface="+mn-cs"/>
            </a:endParaRPr>
          </a:p>
          <a:p>
            <a:pPr rtl="0" eaLnBrk="1" fontAlgn="ctr" latinLnBrk="0" hangingPunct="1"/>
            <a:r>
              <a:rPr lang="en-GB" sz="1200" b="1" i="0" u="none" strike="noStrike" kern="1200" dirty="0">
                <a:solidFill>
                  <a:schemeClr val="tx1"/>
                </a:solidFill>
                <a:effectLst/>
                <a:latin typeface="+mn-lt"/>
                <a:ea typeface="+mn-ea"/>
                <a:cs typeface="+mn-cs"/>
              </a:rPr>
              <a:t>Used grey resources from reputable sources</a:t>
            </a:r>
            <a:endParaRPr lang="en-GB" sz="1200" b="0" i="0" u="none" strike="noStrike" kern="1200" dirty="0">
              <a:solidFill>
                <a:schemeClr val="tx1"/>
              </a:solidFill>
              <a:effectLst/>
              <a:latin typeface="+mn-lt"/>
              <a:ea typeface="+mn-ea"/>
              <a:cs typeface="+mn-cs"/>
            </a:endParaRPr>
          </a:p>
          <a:p>
            <a:endParaRPr lang="en-GB" dirty="0"/>
          </a:p>
          <a:p>
            <a:pPr rtl="0" eaLnBrk="1" fontAlgn="ctr" latinLnBrk="0" hangingPunct="1"/>
            <a:r>
              <a:rPr lang="en-GB" sz="1200" b="1" i="0" u="none" strike="noStrike" kern="1200" dirty="0">
                <a:solidFill>
                  <a:schemeClr val="tx1"/>
                </a:solidFill>
                <a:effectLst/>
                <a:latin typeface="+mn-lt"/>
                <a:ea typeface="+mn-ea"/>
                <a:cs typeface="+mn-cs"/>
              </a:rPr>
              <a:t>Insider Researcher Bias</a:t>
            </a:r>
            <a:endParaRPr lang="en-GB" sz="1200" b="0" i="0" u="none" strike="noStrike" kern="1200" dirty="0">
              <a:solidFill>
                <a:schemeClr val="tx1"/>
              </a:solidFill>
              <a:effectLst/>
              <a:latin typeface="+mn-lt"/>
              <a:ea typeface="+mn-ea"/>
              <a:cs typeface="+mn-cs"/>
            </a:endParaRPr>
          </a:p>
          <a:p>
            <a:pPr rtl="0" eaLnBrk="1" fontAlgn="ctr" latinLnBrk="0" hangingPunct="1"/>
            <a:r>
              <a:rPr lang="en-GB" sz="1200" b="1" i="0" u="none" strike="noStrike" kern="1200" dirty="0">
                <a:solidFill>
                  <a:schemeClr val="tx1"/>
                </a:solidFill>
                <a:effectLst/>
                <a:latin typeface="+mn-lt"/>
                <a:ea typeface="+mn-ea"/>
                <a:cs typeface="+mn-cs"/>
              </a:rPr>
              <a:t>Insider bias due to dual role as performer and vocal coach working in the similar environments as participants.</a:t>
            </a:r>
            <a:endParaRPr lang="en-GB" sz="1200" b="0" i="0" u="none" strike="noStrike" kern="1200" dirty="0">
              <a:solidFill>
                <a:schemeClr val="tx1"/>
              </a:solidFill>
              <a:effectLst/>
              <a:latin typeface="+mn-lt"/>
              <a:ea typeface="+mn-ea"/>
              <a:cs typeface="+mn-cs"/>
            </a:endParaRPr>
          </a:p>
          <a:p>
            <a:pPr rtl="0" eaLnBrk="1" fontAlgn="ctr" latinLnBrk="0" hangingPunct="1"/>
            <a:r>
              <a:rPr lang="en-GB" sz="1200" b="1" i="0" u="none" strike="noStrike" kern="1200" dirty="0">
                <a:solidFill>
                  <a:schemeClr val="tx1"/>
                </a:solidFill>
                <a:effectLst/>
                <a:latin typeface="+mn-lt"/>
                <a:ea typeface="+mn-ea"/>
                <a:cs typeface="+mn-cs"/>
              </a:rPr>
              <a:t>Can create subjective interpretation thematic analysis 6-phase coding</a:t>
            </a:r>
            <a:endParaRPr lang="en-GB" sz="1200" b="0" i="0" u="none" strike="noStrike" kern="1200" dirty="0">
              <a:solidFill>
                <a:schemeClr val="tx1"/>
              </a:solidFill>
              <a:effectLst/>
              <a:latin typeface="+mn-lt"/>
              <a:ea typeface="+mn-ea"/>
              <a:cs typeface="+mn-cs"/>
            </a:endParaRPr>
          </a:p>
          <a:p>
            <a:pPr rtl="0" eaLnBrk="1" fontAlgn="ctr" latinLnBrk="0" hangingPunct="1"/>
            <a:r>
              <a:rPr lang="en-GB" sz="1200" b="1" i="0" u="none" strike="noStrike" kern="1200" dirty="0">
                <a:solidFill>
                  <a:schemeClr val="tx1"/>
                </a:solidFill>
                <a:effectLst/>
                <a:latin typeface="+mn-lt"/>
                <a:ea typeface="+mn-ea"/>
                <a:cs typeface="+mn-cs"/>
              </a:rPr>
              <a:t>Maintained reflexive journal </a:t>
            </a:r>
            <a:endParaRPr lang="en-GB" sz="1200" b="0" i="0" u="none" strike="noStrike" kern="1200" dirty="0">
              <a:solidFill>
                <a:schemeClr val="tx1"/>
              </a:solidFill>
              <a:effectLst/>
              <a:latin typeface="+mn-lt"/>
              <a:ea typeface="+mn-ea"/>
              <a:cs typeface="+mn-cs"/>
            </a:endParaRPr>
          </a:p>
          <a:p>
            <a:pPr rtl="0" eaLnBrk="1" fontAlgn="ctr" latinLnBrk="0" hangingPunct="1"/>
            <a:r>
              <a:rPr lang="en-GB" sz="1200" b="1" i="0" u="none" strike="noStrike" kern="1200" dirty="0">
                <a:solidFill>
                  <a:schemeClr val="tx1"/>
                </a:solidFill>
                <a:effectLst/>
                <a:latin typeface="+mn-lt"/>
                <a:ea typeface="+mn-ea"/>
                <a:cs typeface="+mn-cs"/>
              </a:rPr>
              <a:t>Followed criteria set out through ethical approval from UWTSD</a:t>
            </a:r>
            <a:endParaRPr lang="en-GB" sz="1200" b="0" i="0" u="none" strike="noStrike" kern="1200" dirty="0">
              <a:solidFill>
                <a:schemeClr val="tx1"/>
              </a:solidFill>
              <a:effectLst/>
              <a:latin typeface="+mn-lt"/>
              <a:ea typeface="+mn-ea"/>
              <a:cs typeface="+mn-cs"/>
            </a:endParaRPr>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B95B2941-13F3-C9FA-6D61-8069363869B6}"/>
              </a:ext>
            </a:extLst>
          </p:cNvPr>
          <p:cNvSpPr>
            <a:spLocks noGrp="1"/>
          </p:cNvSpPr>
          <p:nvPr>
            <p:ph type="sldNum" sz="quarter" idx="5"/>
          </p:nvPr>
        </p:nvSpPr>
        <p:spPr/>
        <p:txBody>
          <a:bodyPr/>
          <a:lstStyle/>
          <a:p>
            <a:fld id="{6E6EDDCA-8765-4CF0-8783-F5F6AFEA5FD5}" type="slidenum">
              <a:rPr lang="en-GB" smtClean="0"/>
              <a:t>7</a:t>
            </a:fld>
            <a:endParaRPr lang="en-GB"/>
          </a:p>
        </p:txBody>
      </p:sp>
    </p:spTree>
    <p:extLst>
      <p:ext uri="{BB962C8B-B14F-4D97-AF65-F5344CB8AC3E}">
        <p14:creationId xmlns:p14="http://schemas.microsoft.com/office/powerpoint/2010/main" val="2033499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463540-5D08-7DDC-1E4F-96A5C27FC0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E4A7E0-1216-753A-6A57-D48E1C6EF7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D595C1-6E21-D7E5-4C5A-B097959619E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Vocational Training Backgrounds</a:t>
            </a:r>
            <a:br>
              <a:rPr lang="en-GB" dirty="0"/>
            </a:br>
            <a:r>
              <a:rPr lang="en-GB" dirty="0"/>
              <a:t>All participants received dance, acting, and singing training—though delivery varied (e.g. private vs. college, classical vs. CCM), influencing readiness for </a:t>
            </a:r>
            <a:r>
              <a:rPr lang="en-GB" i="1" dirty="0"/>
              <a:t>Chicago</a:t>
            </a:r>
            <a:r>
              <a:rPr lang="en-GB" dirty="0"/>
              <a:t>’s demands.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b="1" dirty="0">
                <a:latin typeface="Arial" panose="020B0604020202020204" pitchFamily="34" charset="0"/>
              </a:rPr>
              <a:t>Dance Preparation Stronger than Vocal Readiness</a:t>
            </a:r>
            <a:br>
              <a:rPr lang="en-US" altLang="en-US" dirty="0">
                <a:latin typeface="Arial" panose="020B0604020202020204" pitchFamily="34" charset="0"/>
              </a:rPr>
            </a:br>
            <a:r>
              <a:rPr lang="en-US" altLang="en-US" dirty="0">
                <a:latin typeface="Arial" panose="020B0604020202020204" pitchFamily="34" charset="0"/>
              </a:rPr>
              <a:t>While physical stamina was prioritised pre-contract, only half of the participants pursued additional vocal coaching—highlighting a preparation gap.</a:t>
            </a:r>
          </a:p>
          <a:p>
            <a:endParaRPr lang="en-GB" dirty="0"/>
          </a:p>
        </p:txBody>
      </p:sp>
      <p:sp>
        <p:nvSpPr>
          <p:cNvPr id="4" name="Slide Number Placeholder 3">
            <a:extLst>
              <a:ext uri="{FF2B5EF4-FFF2-40B4-BE49-F238E27FC236}">
                <a16:creationId xmlns:a16="http://schemas.microsoft.com/office/drawing/2014/main" id="{F50E5FE1-74DC-A807-F7F0-89113BC5CF68}"/>
              </a:ext>
            </a:extLst>
          </p:cNvPr>
          <p:cNvSpPr>
            <a:spLocks noGrp="1"/>
          </p:cNvSpPr>
          <p:nvPr>
            <p:ph type="sldNum" sz="quarter" idx="5"/>
          </p:nvPr>
        </p:nvSpPr>
        <p:spPr/>
        <p:txBody>
          <a:bodyPr/>
          <a:lstStyle/>
          <a:p>
            <a:fld id="{6E6EDDCA-8765-4CF0-8783-F5F6AFEA5FD5}" type="slidenum">
              <a:rPr lang="en-GB" smtClean="0"/>
              <a:t>8</a:t>
            </a:fld>
            <a:endParaRPr lang="en-GB"/>
          </a:p>
        </p:txBody>
      </p:sp>
    </p:spTree>
    <p:extLst>
      <p:ext uri="{BB962C8B-B14F-4D97-AF65-F5344CB8AC3E}">
        <p14:creationId xmlns:p14="http://schemas.microsoft.com/office/powerpoint/2010/main" val="1849656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5B1C00-44FA-CF68-EA87-B0B1A5B7E8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2D3EC9-C071-2E71-6C66-A746582E4E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CCCC76-E104-E6C0-5FD7-62E316D4E292}"/>
              </a:ext>
            </a:extLst>
          </p:cNvPr>
          <p:cNvSpPr>
            <a:spLocks noGrp="1"/>
          </p:cNvSpPr>
          <p:nvPr>
            <p:ph type="body" idx="1"/>
          </p:nvPr>
        </p:nvSpPr>
        <p:spPr/>
        <p:txBody>
          <a:bodyPr/>
          <a:lstStyle/>
          <a:p>
            <a:r>
              <a:rPr lang="en-GB" b="1" dirty="0"/>
              <a:t>Training is essential</a:t>
            </a:r>
          </a:p>
          <a:p>
            <a:r>
              <a:rPr lang="en-GB" dirty="0"/>
              <a:t>states that to have a professional career in MT, singing and dance training must be included and integrated.  Professional training colleges, such as California Institute of the Arts (CalArts) and London School of Musical Theatre (LSMT) advocate this training as essential for career readiness.</a:t>
            </a:r>
          </a:p>
          <a:p>
            <a:endParaRPr lang="en-GB" dirty="0"/>
          </a:p>
          <a:p>
            <a:r>
              <a:rPr lang="en-GB" b="1" dirty="0"/>
              <a:t>Integrated and Holistic Training: </a:t>
            </a:r>
            <a:r>
              <a:rPr lang="en-GB" dirty="0"/>
              <a:t>disparity between vocal and physical readiness underscores the call for multidisciplinary, athlete-level preparation in MT education (Dayme, 2009; Gates, 2018; Hoch &amp; Sandage, 2018).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b="1" dirty="0">
                <a:latin typeface="Arial" panose="020B0604020202020204" pitchFamily="34" charset="0"/>
              </a:rPr>
              <a:t>Dance Preparation Stronger than Vocal Readiness</a:t>
            </a:r>
            <a:br>
              <a:rPr lang="en-US" altLang="en-US" dirty="0">
                <a:latin typeface="Arial" panose="020B0604020202020204" pitchFamily="34" charset="0"/>
              </a:rPr>
            </a:br>
            <a:r>
              <a:rPr lang="en-US" altLang="en-US" dirty="0">
                <a:latin typeface="Arial" panose="020B0604020202020204" pitchFamily="34" charset="0"/>
              </a:rPr>
              <a:t>While physical stamina was prioritised pre-contract, only half of the participants pursued additional vocal coaching—highlighting a preparation gap.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As stated by Gates (2018) without this integration, performers are vulnerable to vocal fatigue and compromised performance quality, reinforcing the necessity of a holistic approach to musical theatre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CCM Technique Supports Dual Demands and microphones – easier movement</a:t>
            </a:r>
            <a:br>
              <a:rPr lang="en-GB" dirty="0"/>
            </a:br>
            <a:r>
              <a:rPr lang="en-GB" dirty="0"/>
              <a:t>Participants trained in CCM (QP2, QP3) were better equipped to handle singing while dancing, aligning with research showing CCM’s adaptability for movement-heavy performance (Edwards &amp; Hoch, 2018; Bartlett &amp; Naismith, 2020).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disparity between vocal and physical readiness underscores the call for multidisciplinary, athlete-level preparation in MT education (Dayme, 2009; Gates, 2018; Hoch &amp; Sandage, 2018).</a:t>
            </a:r>
          </a:p>
          <a:p>
            <a:pPr>
              <a:lnSpc>
                <a:spcPct val="150000"/>
              </a:lnSpc>
            </a:pPr>
            <a:r>
              <a:rPr lang="en-GB" dirty="0"/>
              <a:t>CCM is routinely performed with microphones, using voice techniques that by design support movement and staging better than classical singing training where the vocal output (often unamplified) cannot facilitate the physical demands of dance; thereby deducing that both QP2 and QP3 were better equipped to manage the execution of performing </a:t>
            </a:r>
            <a:r>
              <a:rPr lang="en-GB" i="1" dirty="0"/>
              <a:t>Chicago.</a:t>
            </a:r>
          </a:p>
          <a:p>
            <a:pPr>
              <a:lnSpc>
                <a:spcPct val="150000"/>
              </a:lnSpc>
            </a:pPr>
            <a:r>
              <a:rPr lang="en-GB" dirty="0"/>
              <a:t>			Edwards &amp; Hoch (2018) and Bartlett &amp; Naismith (2020)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Need for Integrated, Holistic Training</a:t>
            </a:r>
            <a:br>
              <a:rPr lang="en-GB" dirty="0"/>
            </a:br>
            <a:r>
              <a:rPr lang="en-GB" dirty="0"/>
              <a:t>A disparity between vocal and physical readiness underscores the call for multidisciplinary, athlete-level preparation in MT education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Holistic – injury prevention, diminish vocal fatigue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372FEAA6-0DEF-59CE-BB5F-72B350B2A787}"/>
              </a:ext>
            </a:extLst>
          </p:cNvPr>
          <p:cNvSpPr>
            <a:spLocks noGrp="1"/>
          </p:cNvSpPr>
          <p:nvPr>
            <p:ph type="sldNum" sz="quarter" idx="5"/>
          </p:nvPr>
        </p:nvSpPr>
        <p:spPr/>
        <p:txBody>
          <a:bodyPr/>
          <a:lstStyle/>
          <a:p>
            <a:fld id="{6E6EDDCA-8765-4CF0-8783-F5F6AFEA5FD5}" type="slidenum">
              <a:rPr lang="en-GB" smtClean="0"/>
              <a:t>9</a:t>
            </a:fld>
            <a:endParaRPr lang="en-GB"/>
          </a:p>
        </p:txBody>
      </p:sp>
    </p:spTree>
    <p:extLst>
      <p:ext uri="{BB962C8B-B14F-4D97-AF65-F5344CB8AC3E}">
        <p14:creationId xmlns:p14="http://schemas.microsoft.com/office/powerpoint/2010/main" val="27144991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A6AAE-67F3-98E6-8F60-05B1FD060A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5CCC33-4C59-097E-563E-C64258010E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3CC449-4297-DB1C-D6C3-2F884A64969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what challenges they experienced when integrating their singing and dancing during </a:t>
            </a:r>
            <a:r>
              <a:rPr lang="en-GB" sz="1200" i="1" kern="1200" dirty="0">
                <a:solidFill>
                  <a:schemeClr val="tx1"/>
                </a:solidFill>
                <a:effectLst/>
                <a:latin typeface="+mn-lt"/>
                <a:ea typeface="+mn-ea"/>
                <a:cs typeface="+mn-cs"/>
              </a:rPr>
              <a:t>Chicago</a:t>
            </a:r>
            <a:r>
              <a:rPr lang="en-GB" sz="1200" kern="1200" dirty="0">
                <a:solidFill>
                  <a:schemeClr val="tx1"/>
                </a:solidFill>
                <a:effectLst/>
                <a:latin typeface="+mn-lt"/>
                <a:ea typeface="+mn-ea"/>
                <a:cs typeface="+mn-cs"/>
              </a:rPr>
              <a:t> productions.  Included is the exploration of contributing elements adding to the demands of simultaneous execution: rehearsal structure, specific numbers that were more challenging and the impact this had on their voices.</a:t>
            </a:r>
          </a:p>
          <a:p>
            <a:endParaRPr lang="en-GB" dirty="0"/>
          </a:p>
          <a:p>
            <a:pPr>
              <a:lnSpc>
                <a:spcPct val="150000"/>
              </a:lnSpc>
            </a:pPr>
            <a:r>
              <a:rPr lang="en-GB" b="1" dirty="0"/>
              <a:t>Adaptation Strategies (Practice Led)</a:t>
            </a:r>
            <a:br>
              <a:rPr lang="en-GB" dirty="0"/>
            </a:br>
            <a:r>
              <a:rPr lang="en-GB" dirty="0"/>
              <a:t>Reducing vocal output in ensemble sections or using mixed voice to manage vocal load during physically demanding sequences (Lamesch et al., 2007; McAllen et al., 2025).</a:t>
            </a:r>
          </a:p>
          <a:p>
            <a:pPr>
              <a:lnSpc>
                <a:spcPct val="150000"/>
              </a:lnSpc>
            </a:pPr>
            <a:endParaRPr lang="en-GB" dirty="0"/>
          </a:p>
          <a:p>
            <a:pPr>
              <a:lnSpc>
                <a:spcPct val="150000"/>
              </a:lnSpc>
            </a:pPr>
            <a:r>
              <a:rPr lang="en-GB" b="1" dirty="0"/>
              <a:t>Vocal Health Maintenance</a:t>
            </a:r>
            <a:br>
              <a:rPr lang="en-GB" dirty="0"/>
            </a:br>
            <a:r>
              <a:rPr lang="en-GB" dirty="0"/>
              <a:t>To prevent fatigue and maintain vocal stamina during long performance runs:</a:t>
            </a:r>
          </a:p>
          <a:p>
            <a:pPr>
              <a:lnSpc>
                <a:spcPct val="150000"/>
              </a:lnSpc>
            </a:pPr>
            <a:r>
              <a:rPr lang="en-GB" dirty="0"/>
              <a:t>Vocal warm-ups, steaming, nebulising, physiotherapy, and chiropractic support.</a:t>
            </a:r>
          </a:p>
          <a:p>
            <a:endParaRPr lang="en-GB" dirty="0"/>
          </a:p>
        </p:txBody>
      </p:sp>
      <p:sp>
        <p:nvSpPr>
          <p:cNvPr id="4" name="Slide Number Placeholder 3">
            <a:extLst>
              <a:ext uri="{FF2B5EF4-FFF2-40B4-BE49-F238E27FC236}">
                <a16:creationId xmlns:a16="http://schemas.microsoft.com/office/drawing/2014/main" id="{78906885-0F54-F054-F30C-C3BA23CE7245}"/>
              </a:ext>
            </a:extLst>
          </p:cNvPr>
          <p:cNvSpPr>
            <a:spLocks noGrp="1"/>
          </p:cNvSpPr>
          <p:nvPr>
            <p:ph type="sldNum" sz="quarter" idx="5"/>
          </p:nvPr>
        </p:nvSpPr>
        <p:spPr/>
        <p:txBody>
          <a:bodyPr/>
          <a:lstStyle/>
          <a:p>
            <a:fld id="{6E6EDDCA-8765-4CF0-8783-F5F6AFEA5FD5}" type="slidenum">
              <a:rPr lang="en-GB" smtClean="0"/>
              <a:t>10</a:t>
            </a:fld>
            <a:endParaRPr lang="en-GB"/>
          </a:p>
        </p:txBody>
      </p:sp>
    </p:spTree>
    <p:extLst>
      <p:ext uri="{BB962C8B-B14F-4D97-AF65-F5344CB8AC3E}">
        <p14:creationId xmlns:p14="http://schemas.microsoft.com/office/powerpoint/2010/main" val="13865493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52E13C-F5B4-8353-AC1A-20475841A3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1FE824-0464-6BE1-BB0A-4E6A60E880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4A7217-C43A-16EA-238E-C27933A91BCE}"/>
              </a:ext>
            </a:extLst>
          </p:cNvPr>
          <p:cNvSpPr>
            <a:spLocks noGrp="1"/>
          </p:cNvSpPr>
          <p:nvPr>
            <p:ph type="body" idx="1"/>
          </p:nvPr>
        </p:nvSpPr>
        <p:spPr/>
        <p:txBody>
          <a:bodyPr/>
          <a:lstStyle/>
          <a:p>
            <a:pPr algn="ctr">
              <a:lnSpc>
                <a:spcPct val="150000"/>
              </a:lnSpc>
            </a:pPr>
            <a:r>
              <a:rPr lang="en-GB" b="1" u="sng" dirty="0"/>
              <a:t>The impact on breath support</a:t>
            </a:r>
            <a:endParaRPr lang="en-GB" b="1" dirty="0"/>
          </a:p>
          <a:p>
            <a:pPr marL="285750" indent="-285750">
              <a:lnSpc>
                <a:spcPct val="150000"/>
              </a:lnSpc>
              <a:buFont typeface="Arial" panose="020B0604020202020204" pitchFamily="34" charset="0"/>
              <a:buChar char="•"/>
            </a:pPr>
            <a:r>
              <a:rPr lang="en-GB" dirty="0"/>
              <a:t>Deviant body posture with a distorted elevation of the neck, reduces flexible breathing pattern.</a:t>
            </a:r>
          </a:p>
          <a:p>
            <a:pPr marL="285750" indent="-285750">
              <a:lnSpc>
                <a:spcPct val="150000"/>
              </a:lnSpc>
              <a:buFont typeface="Arial" panose="020B0604020202020204" pitchFamily="34" charset="0"/>
              <a:buChar char="•"/>
            </a:pPr>
            <a:r>
              <a:rPr lang="en-GB" dirty="0"/>
              <a:t>Results include a reduction and compression of the vocal tract (Morrison and Rummage,1993).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Rake posture and dance move entails the performer to stand and lean back as far as possible but also maintain a straight back. One leg should then be stretched out at the same time to create an unbroken straight line. The performer holds their arms behind their back (Deal, 2014). In the number “</a:t>
            </a:r>
            <a:r>
              <a:rPr lang="en-GB" sz="1200" i="1" kern="1200" dirty="0">
                <a:solidFill>
                  <a:schemeClr val="tx1"/>
                </a:solidFill>
                <a:effectLst/>
                <a:latin typeface="+mn-lt"/>
                <a:ea typeface="+mn-ea"/>
                <a:cs typeface="+mn-cs"/>
              </a:rPr>
              <a:t>Reach for the Gun</a:t>
            </a:r>
            <a:r>
              <a:rPr lang="en-GB" sz="1200" kern="1200" dirty="0">
                <a:solidFill>
                  <a:schemeClr val="tx1"/>
                </a:solidFill>
                <a:effectLst/>
                <a:latin typeface="+mn-lt"/>
                <a:ea typeface="+mn-ea"/>
                <a:cs typeface="+mn-cs"/>
              </a:rPr>
              <a:t>” from </a:t>
            </a:r>
            <a:r>
              <a:rPr lang="en-GB" sz="1200" i="1" kern="1200" dirty="0">
                <a:solidFill>
                  <a:schemeClr val="tx1"/>
                </a:solidFill>
                <a:effectLst/>
                <a:latin typeface="+mn-lt"/>
                <a:ea typeface="+mn-ea"/>
                <a:cs typeface="+mn-cs"/>
              </a:rPr>
              <a:t>Chicago</a:t>
            </a:r>
            <a:r>
              <a:rPr lang="en-GB" sz="1200" kern="1200" dirty="0">
                <a:solidFill>
                  <a:schemeClr val="tx1"/>
                </a:solidFill>
                <a:effectLst/>
                <a:latin typeface="+mn-lt"/>
                <a:ea typeface="+mn-ea"/>
                <a:cs typeface="+mn-cs"/>
              </a:rPr>
              <a:t>, three participants specifically brought this as the most challenging to perform because of Fosse choreographic aesthetic and execution.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Poses like the “Rake” stance compromised breath support and increased strain on the neck and trapezius, causing discomfort and potential vocal dysfunction (</a:t>
            </a:r>
            <a:r>
              <a:rPr lang="en-GB" dirty="0" err="1"/>
              <a:t>Kooijman</a:t>
            </a:r>
            <a:r>
              <a:rPr lang="en-GB" dirty="0"/>
              <a:t>, 2005).</a:t>
            </a:r>
          </a:p>
          <a:p>
            <a:endParaRPr lang="en-GB" dirty="0"/>
          </a:p>
          <a:p>
            <a:endParaRPr lang="en-GB" dirty="0"/>
          </a:p>
        </p:txBody>
      </p:sp>
      <p:sp>
        <p:nvSpPr>
          <p:cNvPr id="4" name="Slide Number Placeholder 3">
            <a:extLst>
              <a:ext uri="{FF2B5EF4-FFF2-40B4-BE49-F238E27FC236}">
                <a16:creationId xmlns:a16="http://schemas.microsoft.com/office/drawing/2014/main" id="{3E327829-1882-2614-BDD7-DD6DE288A1F8}"/>
              </a:ext>
            </a:extLst>
          </p:cNvPr>
          <p:cNvSpPr>
            <a:spLocks noGrp="1"/>
          </p:cNvSpPr>
          <p:nvPr>
            <p:ph type="sldNum" sz="quarter" idx="5"/>
          </p:nvPr>
        </p:nvSpPr>
        <p:spPr/>
        <p:txBody>
          <a:bodyPr/>
          <a:lstStyle/>
          <a:p>
            <a:fld id="{6E6EDDCA-8765-4CF0-8783-F5F6AFEA5FD5}" type="slidenum">
              <a:rPr lang="en-GB" smtClean="0"/>
              <a:t>11</a:t>
            </a:fld>
            <a:endParaRPr lang="en-GB"/>
          </a:p>
        </p:txBody>
      </p:sp>
    </p:spTree>
    <p:extLst>
      <p:ext uri="{BB962C8B-B14F-4D97-AF65-F5344CB8AC3E}">
        <p14:creationId xmlns:p14="http://schemas.microsoft.com/office/powerpoint/2010/main" val="36067177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E55700-1519-C203-6095-2B3DF50EF5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4F27BD-63CF-B238-D2D4-BF18344BA6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1C168D-2F3E-EE75-3D9E-83794008C520}"/>
              </a:ext>
            </a:extLst>
          </p:cNvPr>
          <p:cNvSpPr>
            <a:spLocks noGrp="1"/>
          </p:cNvSpPr>
          <p:nvPr>
            <p:ph type="body" idx="1"/>
          </p:nvPr>
        </p:nvSpPr>
        <p:spPr/>
        <p:txBody>
          <a:bodyPr/>
          <a:lstStyle/>
          <a:p>
            <a:r>
              <a:rPr lang="en-GB" b="1" dirty="0"/>
              <a:t>Industry-Informed Educational Advice</a:t>
            </a:r>
            <a:br>
              <a:rPr lang="en-GB" dirty="0"/>
            </a:br>
            <a:r>
              <a:rPr lang="en-GB" dirty="0"/>
              <a:t>Participants recommended cross-training, injury prevention, mental resilience, and increased transparency about industry demands—especially for physically taxing shows like </a:t>
            </a:r>
            <a:r>
              <a:rPr lang="en-GB" i="1" dirty="0"/>
              <a:t>Chicago</a:t>
            </a:r>
            <a:r>
              <a:rPr lang="en-GB" dirty="0"/>
              <a:t> (Stephens &amp; Wyon, 2020).</a:t>
            </a:r>
          </a:p>
          <a:p>
            <a:r>
              <a:rPr lang="en-GB" b="1" dirty="0"/>
              <a:t>Storytelling over Perfectionism</a:t>
            </a:r>
            <a:br>
              <a:rPr lang="en-GB" dirty="0"/>
            </a:br>
            <a:r>
              <a:rPr lang="en-GB" dirty="0"/>
              <a:t>IP1 advised students to focus on storytelling rather than technical perfection—a strategy echoed by McDonald, Goldstein and Kanske (2020), who suggest that authenticity reduces performance anxiety and enhances delivery.</a:t>
            </a:r>
          </a:p>
          <a:p>
            <a:endParaRPr lang="en-GB" dirty="0"/>
          </a:p>
        </p:txBody>
      </p:sp>
      <p:sp>
        <p:nvSpPr>
          <p:cNvPr id="4" name="Slide Number Placeholder 3">
            <a:extLst>
              <a:ext uri="{FF2B5EF4-FFF2-40B4-BE49-F238E27FC236}">
                <a16:creationId xmlns:a16="http://schemas.microsoft.com/office/drawing/2014/main" id="{C23545A8-9B94-8103-0CBB-2703E4C026A9}"/>
              </a:ext>
            </a:extLst>
          </p:cNvPr>
          <p:cNvSpPr>
            <a:spLocks noGrp="1"/>
          </p:cNvSpPr>
          <p:nvPr>
            <p:ph type="sldNum" sz="quarter" idx="5"/>
          </p:nvPr>
        </p:nvSpPr>
        <p:spPr/>
        <p:txBody>
          <a:bodyPr/>
          <a:lstStyle/>
          <a:p>
            <a:fld id="{6E6EDDCA-8765-4CF0-8783-F5F6AFEA5FD5}" type="slidenum">
              <a:rPr lang="en-GB" smtClean="0"/>
              <a:t>12</a:t>
            </a:fld>
            <a:endParaRPr lang="en-GB"/>
          </a:p>
        </p:txBody>
      </p:sp>
    </p:spTree>
    <p:extLst>
      <p:ext uri="{BB962C8B-B14F-4D97-AF65-F5344CB8AC3E}">
        <p14:creationId xmlns:p14="http://schemas.microsoft.com/office/powerpoint/2010/main" val="24230094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169653-947E-C058-1248-0E827B7F88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BEB3C6-1BA3-91C8-12AB-E890539717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3559D5-0DA1-6865-705D-23FCE29A170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6ED63A-7370-F23C-3AF9-22F9311C8FA1}"/>
              </a:ext>
            </a:extLst>
          </p:cNvPr>
          <p:cNvSpPr>
            <a:spLocks noGrp="1"/>
          </p:cNvSpPr>
          <p:nvPr>
            <p:ph type="sldNum" sz="quarter" idx="5"/>
          </p:nvPr>
        </p:nvSpPr>
        <p:spPr/>
        <p:txBody>
          <a:bodyPr/>
          <a:lstStyle/>
          <a:p>
            <a:fld id="{6E6EDDCA-8765-4CF0-8783-F5F6AFEA5FD5}" type="slidenum">
              <a:rPr lang="en-GB" smtClean="0"/>
              <a:t>13</a:t>
            </a:fld>
            <a:endParaRPr lang="en-GB"/>
          </a:p>
        </p:txBody>
      </p:sp>
    </p:spTree>
    <p:extLst>
      <p:ext uri="{BB962C8B-B14F-4D97-AF65-F5344CB8AC3E}">
        <p14:creationId xmlns:p14="http://schemas.microsoft.com/office/powerpoint/2010/main" val="7989883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C78594-64B4-CBCB-2FFF-677BC152EE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407862-D05A-CEF1-FDBB-8AA18DB8AD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86D261-D771-FD0F-735D-C4C137430596}"/>
              </a:ext>
            </a:extLst>
          </p:cNvPr>
          <p:cNvSpPr>
            <a:spLocks noGrp="1"/>
          </p:cNvSpPr>
          <p:nvPr>
            <p:ph type="body" idx="1"/>
          </p:nvPr>
        </p:nvSpPr>
        <p:spPr/>
        <p:txBody>
          <a:bodyPr/>
          <a:lstStyle/>
          <a:p>
            <a:r>
              <a:rPr lang="en-GB" b="1" dirty="0"/>
              <a:t>Theme Three: Creative Support &amp; Pedagogical Reflection</a:t>
            </a:r>
          </a:p>
          <a:p>
            <a:pPr marL="285750" indent="-285750">
              <a:lnSpc>
                <a:spcPct val="150000"/>
              </a:lnSpc>
              <a:buFont typeface="Arial" panose="020B0604020202020204" pitchFamily="34" charset="0"/>
              <a:buChar char="•"/>
            </a:pPr>
            <a:r>
              <a:rPr lang="en-GB" b="1" dirty="0"/>
              <a:t>Shift in Rehearsal Culture</a:t>
            </a:r>
            <a:br>
              <a:rPr lang="en-GB" dirty="0"/>
            </a:br>
            <a:r>
              <a:rPr lang="en-GB" dirty="0"/>
              <a:t>Younger participants: supportive, collaborative rehearsal environment</a:t>
            </a:r>
          </a:p>
          <a:p>
            <a:pPr marL="285750" indent="-285750">
              <a:lnSpc>
                <a:spcPct val="150000"/>
              </a:lnSpc>
              <a:buFont typeface="Arial" panose="020B0604020202020204" pitchFamily="34" charset="0"/>
              <a:buChar char="•"/>
            </a:pPr>
            <a:r>
              <a:rPr lang="en-GB" dirty="0"/>
              <a:t>Older performers recalled more authoritarian, unsympathetic dynamics </a:t>
            </a:r>
          </a:p>
          <a:p>
            <a:pPr marL="285750" indent="-285750">
              <a:lnSpc>
                <a:spcPct val="150000"/>
              </a:lnSpc>
              <a:buFont typeface="Arial" panose="020B0604020202020204" pitchFamily="34" charset="0"/>
              <a:buChar char="•"/>
            </a:pPr>
            <a:r>
              <a:rPr lang="en-GB" dirty="0"/>
              <a:t>Cultural shift in professional norms </a:t>
            </a:r>
            <a:r>
              <a:rPr lang="en-GB" b="1" dirty="0"/>
              <a:t>Authoritarian vs Holistic Training</a:t>
            </a:r>
            <a:br>
              <a:rPr lang="en-GB" dirty="0"/>
            </a:br>
            <a:r>
              <a:rPr lang="en-GB" dirty="0"/>
              <a:t>Older training models encouraged a “just get on with it” mindset (Richmond &amp; Bird, 2020), while recent literature challenges its effectiveness, advocating for pedagogies that prioritise performer wellbeing (Drew, 2021; Rasheed &amp; Runswick, 2023).</a:t>
            </a:r>
          </a:p>
          <a:p>
            <a:r>
              <a:rPr lang="en-GB" b="1" dirty="0"/>
              <a:t>Impact on Teaching Practice</a:t>
            </a:r>
            <a:br>
              <a:rPr lang="en-GB" dirty="0"/>
            </a:br>
            <a:r>
              <a:rPr lang="en-GB" dirty="0"/>
              <a:t>Participant responses prompted critical reflection on the researcher’s own teaching methods, encouraging a shift away from high-pressure tactics toward more compassionate, stamina-conscious rehearsal strategies.</a:t>
            </a:r>
          </a:p>
          <a:p>
            <a:endParaRPr lang="en-GB" dirty="0"/>
          </a:p>
        </p:txBody>
      </p:sp>
      <p:sp>
        <p:nvSpPr>
          <p:cNvPr id="4" name="Slide Number Placeholder 3">
            <a:extLst>
              <a:ext uri="{FF2B5EF4-FFF2-40B4-BE49-F238E27FC236}">
                <a16:creationId xmlns:a16="http://schemas.microsoft.com/office/drawing/2014/main" id="{E371DA43-F076-E914-A610-89D75699C296}"/>
              </a:ext>
            </a:extLst>
          </p:cNvPr>
          <p:cNvSpPr>
            <a:spLocks noGrp="1"/>
          </p:cNvSpPr>
          <p:nvPr>
            <p:ph type="sldNum" sz="quarter" idx="5"/>
          </p:nvPr>
        </p:nvSpPr>
        <p:spPr/>
        <p:txBody>
          <a:bodyPr/>
          <a:lstStyle/>
          <a:p>
            <a:fld id="{6E6EDDCA-8765-4CF0-8783-F5F6AFEA5FD5}" type="slidenum">
              <a:rPr lang="en-GB" smtClean="0"/>
              <a:t>14</a:t>
            </a:fld>
            <a:endParaRPr lang="en-GB"/>
          </a:p>
        </p:txBody>
      </p:sp>
    </p:spTree>
    <p:extLst>
      <p:ext uri="{BB962C8B-B14F-4D97-AF65-F5344CB8AC3E}">
        <p14:creationId xmlns:p14="http://schemas.microsoft.com/office/powerpoint/2010/main" val="15246497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C9F7C7-96AA-A932-E80C-49F276EE2A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EB74E7-3DF2-BEE1-2BB5-AA9AEB6D3B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1BD08C-B4BF-2193-B016-324DFD11EBC2}"/>
              </a:ext>
            </a:extLst>
          </p:cNvPr>
          <p:cNvSpPr>
            <a:spLocks noGrp="1"/>
          </p:cNvSpPr>
          <p:nvPr>
            <p:ph type="body" idx="1"/>
          </p:nvPr>
        </p:nvSpPr>
        <p:spPr/>
        <p:txBody>
          <a:bodyPr/>
          <a:lstStyle/>
          <a:p>
            <a:r>
              <a:rPr lang="en-GB" b="1" dirty="0"/>
              <a:t>ORIGINAL OBJECTIVES</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b="1" dirty="0"/>
              <a:t>Identify </a:t>
            </a:r>
            <a:r>
              <a:rPr lang="en-GB" dirty="0"/>
              <a:t>vocal challenges performers face when executing Fosse choreography in </a:t>
            </a:r>
            <a:r>
              <a:rPr lang="en-GB" i="1" dirty="0"/>
              <a:t>Chicago</a:t>
            </a:r>
            <a:r>
              <a:rPr lang="en-GB" dirty="0"/>
              <a:t>.</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b="1" dirty="0"/>
              <a:t>Review</a:t>
            </a:r>
            <a:r>
              <a:rPr lang="en-GB" dirty="0"/>
              <a:t> literature on integrated singing and dance training in musical theatre.</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b="1" dirty="0"/>
              <a:t>Apply</a:t>
            </a:r>
            <a:r>
              <a:rPr lang="en-GB" dirty="0"/>
              <a:t> findings to inform sustainable, integrated voice–movement pedagogy to my practice.</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endParaRPr lang="en-GB" dirty="0"/>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endParaRPr lang="en-GB" dirty="0"/>
          </a:p>
          <a:p>
            <a:endParaRPr lang="en-GB" b="1" dirty="0"/>
          </a:p>
          <a:p>
            <a:endParaRPr lang="en-GB" b="1" dirty="0"/>
          </a:p>
          <a:p>
            <a:r>
              <a:rPr lang="en-GB" b="1" dirty="0"/>
              <a:t>Integrated Training Is Essential</a:t>
            </a:r>
            <a:br>
              <a:rPr lang="en-GB" dirty="0"/>
            </a:br>
            <a:r>
              <a:rPr lang="en-GB" dirty="0"/>
              <a:t>While performers can meet the vocal and physical demands of </a:t>
            </a:r>
            <a:r>
              <a:rPr lang="en-GB" i="1" dirty="0"/>
              <a:t>Chicago</a:t>
            </a:r>
            <a:r>
              <a:rPr lang="en-GB" dirty="0"/>
              <a:t>, insufficient voice–movement integration in training leads to high physiological cost and performance strain- </a:t>
            </a:r>
            <a:r>
              <a:rPr lang="en-GB" b="1" dirty="0"/>
              <a:t>Posture &amp; Breath Management Are Central Challenges</a:t>
            </a:r>
            <a:br>
              <a:rPr lang="en-GB" dirty="0"/>
            </a:br>
            <a:r>
              <a:rPr lang="en-GB" dirty="0"/>
              <a:t>Extreme postural states in Fosse choreography (e.g. the “Rake”) compromise breath support and vocal stamina, confirming a need for further research and applied technique (Castillo-Allendes et al., 2022).</a:t>
            </a:r>
          </a:p>
          <a:p>
            <a:r>
              <a:rPr lang="en-GB" b="1" dirty="0"/>
              <a:t>A Shift from Authoritarian to Holistic Pedagogy</a:t>
            </a:r>
            <a:endParaRPr lang="en-GB" dirty="0"/>
          </a:p>
          <a:p>
            <a:r>
              <a:rPr lang="en-GB" b="1" dirty="0"/>
              <a:t>Pedagogical Gaps Identified</a:t>
            </a:r>
            <a:br>
              <a:rPr lang="en-GB" dirty="0"/>
            </a:br>
            <a:r>
              <a:rPr lang="en-GB" dirty="0"/>
              <a:t>Both participant reflections and literature highlight a lack of interdisciplinary training in musical theatre education, with vocal preparation often deprioritised in favour of physical conditioning.</a:t>
            </a:r>
          </a:p>
          <a:p>
            <a:br>
              <a:rPr lang="en-GB" dirty="0"/>
            </a:br>
            <a:r>
              <a:rPr lang="en-GB" dirty="0"/>
              <a:t>A generational shift is occurring—from the “just get on with it” ethos to wellness-focused, psychologically aware training—without sacrificing performance excellence (Botham, 2012; Delport, 2025).</a:t>
            </a:r>
          </a:p>
          <a:p>
            <a:r>
              <a:rPr lang="en-GB" b="1" dirty="0"/>
              <a:t>Refining Teaching Practice Through Reflexivity</a:t>
            </a:r>
            <a:br>
              <a:rPr lang="en-GB" dirty="0"/>
            </a:br>
            <a:r>
              <a:rPr lang="en-GB" dirty="0"/>
              <a:t>This study has prompted a re-evaluation of personal pedagogy, emphasising a need</a:t>
            </a:r>
          </a:p>
        </p:txBody>
      </p:sp>
      <p:sp>
        <p:nvSpPr>
          <p:cNvPr id="4" name="Slide Number Placeholder 3">
            <a:extLst>
              <a:ext uri="{FF2B5EF4-FFF2-40B4-BE49-F238E27FC236}">
                <a16:creationId xmlns:a16="http://schemas.microsoft.com/office/drawing/2014/main" id="{BCCD7EAC-9E97-C395-4A93-4CB549EA1CA6}"/>
              </a:ext>
            </a:extLst>
          </p:cNvPr>
          <p:cNvSpPr>
            <a:spLocks noGrp="1"/>
          </p:cNvSpPr>
          <p:nvPr>
            <p:ph type="sldNum" sz="quarter" idx="5"/>
          </p:nvPr>
        </p:nvSpPr>
        <p:spPr/>
        <p:txBody>
          <a:bodyPr/>
          <a:lstStyle/>
          <a:p>
            <a:fld id="{6E6EDDCA-8765-4CF0-8783-F5F6AFEA5FD5}" type="slidenum">
              <a:rPr lang="en-GB" smtClean="0"/>
              <a:t>15</a:t>
            </a:fld>
            <a:endParaRPr lang="en-GB"/>
          </a:p>
        </p:txBody>
      </p:sp>
    </p:spTree>
    <p:extLst>
      <p:ext uri="{BB962C8B-B14F-4D97-AF65-F5344CB8AC3E}">
        <p14:creationId xmlns:p14="http://schemas.microsoft.com/office/powerpoint/2010/main" val="17471801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A377DE-EC02-6DF5-55CA-FE3667C6FD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6E08E8-BC06-E65D-0A50-69FA6A9963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FD85F0-C191-A877-0760-C72AF786A65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literature, using an intentionally broader inclusion criteria to compensate for the niche nature of my research topic.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draw meaningful connections from adjacent fields such as voice science, movement pedagogy, and performer wellbeing.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approach allowed me to be critical and thereby identify gaps in the literature while still building a good foundation of contextual knowledge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gained better understanding of my own academic critical thought processing and by extension developing my academic voice. Prone to overly descriptive writing, I learned through regular engagement with tutor feedback how to transition descriptive writing to critical interpretation and analysis. This has built my confidence in expressing ideas with greater clarity and ownership.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project was submitted on time, however an extension on the first draft was needed. Missed live lectures due to work conflicts disrupted consistent research engagement and my Gantt chart was subsequently unrealistic. Moving forward, I will implement a more realistic timeline to better support research progress and academic commitments.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9F648E8C-DC58-EA49-64AB-29A66EAF7AE7}"/>
              </a:ext>
            </a:extLst>
          </p:cNvPr>
          <p:cNvSpPr>
            <a:spLocks noGrp="1"/>
          </p:cNvSpPr>
          <p:nvPr>
            <p:ph type="sldNum" sz="quarter" idx="5"/>
          </p:nvPr>
        </p:nvSpPr>
        <p:spPr/>
        <p:txBody>
          <a:bodyPr/>
          <a:lstStyle/>
          <a:p>
            <a:fld id="{6E6EDDCA-8765-4CF0-8783-F5F6AFEA5FD5}" type="slidenum">
              <a:rPr lang="en-GB" smtClean="0"/>
              <a:t>16</a:t>
            </a:fld>
            <a:endParaRPr lang="en-GB"/>
          </a:p>
        </p:txBody>
      </p:sp>
    </p:spTree>
    <p:extLst>
      <p:ext uri="{BB962C8B-B14F-4D97-AF65-F5344CB8AC3E}">
        <p14:creationId xmlns:p14="http://schemas.microsoft.com/office/powerpoint/2010/main" val="36801732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F88C34-B66C-0EBB-D1A4-F6EEE406BB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063D31-429B-8A89-A046-5141877177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F25E5E-3763-A80A-B772-F3BD31A4224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6D038E5-98BF-E2B0-5E95-843860799BFA}"/>
              </a:ext>
            </a:extLst>
          </p:cNvPr>
          <p:cNvSpPr>
            <a:spLocks noGrp="1"/>
          </p:cNvSpPr>
          <p:nvPr>
            <p:ph type="sldNum" sz="quarter" idx="5"/>
          </p:nvPr>
        </p:nvSpPr>
        <p:spPr/>
        <p:txBody>
          <a:bodyPr/>
          <a:lstStyle/>
          <a:p>
            <a:fld id="{6E6EDDCA-8765-4CF0-8783-F5F6AFEA5FD5}" type="slidenum">
              <a:rPr lang="en-GB" smtClean="0"/>
              <a:t>17</a:t>
            </a:fld>
            <a:endParaRPr lang="en-GB"/>
          </a:p>
        </p:txBody>
      </p:sp>
    </p:spTree>
    <p:extLst>
      <p:ext uri="{BB962C8B-B14F-4D97-AF65-F5344CB8AC3E}">
        <p14:creationId xmlns:p14="http://schemas.microsoft.com/office/powerpoint/2010/main" val="708413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A86CA0-52AF-A28A-ED6B-2C6D218313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EE5A42-7BFE-C068-79F4-A18B9A4D92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48F265-4E90-25E5-AFB7-027D4C929D7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F360722-C76D-8AE7-53BC-A331B908FF06}"/>
              </a:ext>
            </a:extLst>
          </p:cNvPr>
          <p:cNvSpPr>
            <a:spLocks noGrp="1"/>
          </p:cNvSpPr>
          <p:nvPr>
            <p:ph type="sldNum" sz="quarter" idx="5"/>
          </p:nvPr>
        </p:nvSpPr>
        <p:spPr/>
        <p:txBody>
          <a:bodyPr/>
          <a:lstStyle/>
          <a:p>
            <a:fld id="{6E6EDDCA-8765-4CF0-8783-F5F6AFEA5FD5}" type="slidenum">
              <a:rPr lang="en-GB" smtClean="0"/>
              <a:t>18</a:t>
            </a:fld>
            <a:endParaRPr lang="en-GB"/>
          </a:p>
        </p:txBody>
      </p:sp>
    </p:spTree>
    <p:extLst>
      <p:ext uri="{BB962C8B-B14F-4D97-AF65-F5344CB8AC3E}">
        <p14:creationId xmlns:p14="http://schemas.microsoft.com/office/powerpoint/2010/main" val="7268284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F9078B-EA67-37CB-ED0B-B7C09941CD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B76A89-DFB4-C646-3E69-6B5EFC1020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7403A1-8771-8BC9-2E90-B8D13AC3BEB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B6827E5-E145-2B44-0B2C-BDA1AE8E6574}"/>
              </a:ext>
            </a:extLst>
          </p:cNvPr>
          <p:cNvSpPr>
            <a:spLocks noGrp="1"/>
          </p:cNvSpPr>
          <p:nvPr>
            <p:ph type="sldNum" sz="quarter" idx="5"/>
          </p:nvPr>
        </p:nvSpPr>
        <p:spPr/>
        <p:txBody>
          <a:bodyPr/>
          <a:lstStyle/>
          <a:p>
            <a:fld id="{6E6EDDCA-8765-4CF0-8783-F5F6AFEA5FD5}" type="slidenum">
              <a:rPr lang="en-GB" smtClean="0"/>
              <a:t>19</a:t>
            </a:fld>
            <a:endParaRPr lang="en-GB"/>
          </a:p>
        </p:txBody>
      </p:sp>
    </p:spTree>
    <p:extLst>
      <p:ext uri="{BB962C8B-B14F-4D97-AF65-F5344CB8AC3E}">
        <p14:creationId xmlns:p14="http://schemas.microsoft.com/office/powerpoint/2010/main" val="37638196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338A4E-C2F3-79AD-E9C9-9AE05733AC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964A3E-57DC-9DC2-5AD8-3DCFD4B2E9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E55CE8-CC03-CEC2-CCA5-CA7920DA92C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45AC7C1-4F40-C336-D898-7417BE6ECD67}"/>
              </a:ext>
            </a:extLst>
          </p:cNvPr>
          <p:cNvSpPr>
            <a:spLocks noGrp="1"/>
          </p:cNvSpPr>
          <p:nvPr>
            <p:ph type="sldNum" sz="quarter" idx="5"/>
          </p:nvPr>
        </p:nvSpPr>
        <p:spPr/>
        <p:txBody>
          <a:bodyPr/>
          <a:lstStyle/>
          <a:p>
            <a:fld id="{6E6EDDCA-8765-4CF0-8783-F5F6AFEA5FD5}" type="slidenum">
              <a:rPr lang="en-GB" smtClean="0"/>
              <a:t>20</a:t>
            </a:fld>
            <a:endParaRPr lang="en-GB"/>
          </a:p>
        </p:txBody>
      </p:sp>
    </p:spTree>
    <p:extLst>
      <p:ext uri="{BB962C8B-B14F-4D97-AF65-F5344CB8AC3E}">
        <p14:creationId xmlns:p14="http://schemas.microsoft.com/office/powerpoint/2010/main" val="10775104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F1F7AC-3DC4-DBBE-5886-DC90D660A5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EF12F0-19DC-D8B1-D5EB-AEF8800B14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6CD680-623B-784F-DD90-B32FCD59B6F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98456ED-12A9-4D79-F5D5-F1D9233C3CD1}"/>
              </a:ext>
            </a:extLst>
          </p:cNvPr>
          <p:cNvSpPr>
            <a:spLocks noGrp="1"/>
          </p:cNvSpPr>
          <p:nvPr>
            <p:ph type="sldNum" sz="quarter" idx="5"/>
          </p:nvPr>
        </p:nvSpPr>
        <p:spPr/>
        <p:txBody>
          <a:bodyPr/>
          <a:lstStyle/>
          <a:p>
            <a:fld id="{6E6EDDCA-8765-4CF0-8783-F5F6AFEA5FD5}" type="slidenum">
              <a:rPr lang="en-GB" smtClean="0"/>
              <a:t>21</a:t>
            </a:fld>
            <a:endParaRPr lang="en-GB"/>
          </a:p>
        </p:txBody>
      </p:sp>
    </p:spTree>
    <p:extLst>
      <p:ext uri="{BB962C8B-B14F-4D97-AF65-F5344CB8AC3E}">
        <p14:creationId xmlns:p14="http://schemas.microsoft.com/office/powerpoint/2010/main" val="23496779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9E854B-87A7-9E90-F402-4111F7E393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39FACB-1DFB-8EB0-6A3C-D8C8F143D0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797C25-07BB-FE07-BA37-581965CB7EA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D6A7F8E-895D-5686-BC25-B2809218C810}"/>
              </a:ext>
            </a:extLst>
          </p:cNvPr>
          <p:cNvSpPr>
            <a:spLocks noGrp="1"/>
          </p:cNvSpPr>
          <p:nvPr>
            <p:ph type="sldNum" sz="quarter" idx="5"/>
          </p:nvPr>
        </p:nvSpPr>
        <p:spPr/>
        <p:txBody>
          <a:bodyPr/>
          <a:lstStyle/>
          <a:p>
            <a:fld id="{6E6EDDCA-8765-4CF0-8783-F5F6AFEA5FD5}" type="slidenum">
              <a:rPr lang="en-GB" smtClean="0"/>
              <a:t>22</a:t>
            </a:fld>
            <a:endParaRPr lang="en-GB"/>
          </a:p>
        </p:txBody>
      </p:sp>
    </p:spTree>
    <p:extLst>
      <p:ext uri="{BB962C8B-B14F-4D97-AF65-F5344CB8AC3E}">
        <p14:creationId xmlns:p14="http://schemas.microsoft.com/office/powerpoint/2010/main" val="7284636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B66843-B9DA-2DDF-80ED-5A79A3542D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B4B3F2-749F-03AF-01E7-57D3F9E473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F20124-0B24-182C-6B3D-CF79BEA384D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A6D01A-1B91-E378-BCEE-62162B7AC330}"/>
              </a:ext>
            </a:extLst>
          </p:cNvPr>
          <p:cNvSpPr>
            <a:spLocks noGrp="1"/>
          </p:cNvSpPr>
          <p:nvPr>
            <p:ph type="sldNum" sz="quarter" idx="5"/>
          </p:nvPr>
        </p:nvSpPr>
        <p:spPr/>
        <p:txBody>
          <a:bodyPr/>
          <a:lstStyle/>
          <a:p>
            <a:fld id="{6E6EDDCA-8765-4CF0-8783-F5F6AFEA5FD5}" type="slidenum">
              <a:rPr lang="en-GB" smtClean="0"/>
              <a:t>23</a:t>
            </a:fld>
            <a:endParaRPr lang="en-GB"/>
          </a:p>
        </p:txBody>
      </p:sp>
    </p:spTree>
    <p:extLst>
      <p:ext uri="{BB962C8B-B14F-4D97-AF65-F5344CB8AC3E}">
        <p14:creationId xmlns:p14="http://schemas.microsoft.com/office/powerpoint/2010/main" val="295055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CC238-F29B-B963-9E33-80E5131A31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ECB0ABF-B683-ED54-0CE2-0D32B9BDB7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01673D-BFA4-3315-A7DC-B28D71BF70A9}"/>
              </a:ext>
            </a:extLst>
          </p:cNvPr>
          <p:cNvSpPr>
            <a:spLocks noGrp="1"/>
          </p:cNvSpPr>
          <p:nvPr>
            <p:ph type="dt" sz="half" idx="10"/>
          </p:nvPr>
        </p:nvSpPr>
        <p:spPr/>
        <p:txBody>
          <a:bodyPr/>
          <a:lstStyle/>
          <a:p>
            <a:fld id="{87297E79-2331-4C4D-AB81-2FD5DC1B1B72}" type="datetimeFigureOut">
              <a:rPr lang="en-GB" smtClean="0"/>
              <a:t>04/08/2025</a:t>
            </a:fld>
            <a:endParaRPr lang="en-GB"/>
          </a:p>
        </p:txBody>
      </p:sp>
      <p:sp>
        <p:nvSpPr>
          <p:cNvPr id="5" name="Footer Placeholder 4">
            <a:extLst>
              <a:ext uri="{FF2B5EF4-FFF2-40B4-BE49-F238E27FC236}">
                <a16:creationId xmlns:a16="http://schemas.microsoft.com/office/drawing/2014/main" id="{D46BE4FF-E2BC-65D1-8699-250CDE9732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CFE247-FC7C-9782-EAB8-2FD63D45839B}"/>
              </a:ext>
            </a:extLst>
          </p:cNvPr>
          <p:cNvSpPr>
            <a:spLocks noGrp="1"/>
          </p:cNvSpPr>
          <p:nvPr>
            <p:ph type="sldNum" sz="quarter" idx="12"/>
          </p:nvPr>
        </p:nvSpPr>
        <p:spPr/>
        <p:txBody>
          <a:bodyPr/>
          <a:lstStyle/>
          <a:p>
            <a:fld id="{3FBB8CE1-8BED-4B6D-AFB8-7825388CA611}" type="slidenum">
              <a:rPr lang="en-GB" smtClean="0"/>
              <a:t>‹#›</a:t>
            </a:fld>
            <a:endParaRPr lang="en-GB"/>
          </a:p>
        </p:txBody>
      </p:sp>
    </p:spTree>
    <p:extLst>
      <p:ext uri="{BB962C8B-B14F-4D97-AF65-F5344CB8AC3E}">
        <p14:creationId xmlns:p14="http://schemas.microsoft.com/office/powerpoint/2010/main" val="4143793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BD7D6-0EB3-7495-7E41-3144986B67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7A9666-B189-4B34-AB89-A26DA47BEB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5E1C8D-2272-3640-10C0-76CBCEB51C7B}"/>
              </a:ext>
            </a:extLst>
          </p:cNvPr>
          <p:cNvSpPr>
            <a:spLocks noGrp="1"/>
          </p:cNvSpPr>
          <p:nvPr>
            <p:ph type="dt" sz="half" idx="10"/>
          </p:nvPr>
        </p:nvSpPr>
        <p:spPr/>
        <p:txBody>
          <a:bodyPr/>
          <a:lstStyle/>
          <a:p>
            <a:fld id="{87297E79-2331-4C4D-AB81-2FD5DC1B1B72}" type="datetimeFigureOut">
              <a:rPr lang="en-GB" smtClean="0"/>
              <a:t>04/08/2025</a:t>
            </a:fld>
            <a:endParaRPr lang="en-GB"/>
          </a:p>
        </p:txBody>
      </p:sp>
      <p:sp>
        <p:nvSpPr>
          <p:cNvPr id="5" name="Footer Placeholder 4">
            <a:extLst>
              <a:ext uri="{FF2B5EF4-FFF2-40B4-BE49-F238E27FC236}">
                <a16:creationId xmlns:a16="http://schemas.microsoft.com/office/drawing/2014/main" id="{18BE3A16-A440-E6D6-40A8-968C230ED0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8404D9-CA64-2F32-CB65-0291EDF975EB}"/>
              </a:ext>
            </a:extLst>
          </p:cNvPr>
          <p:cNvSpPr>
            <a:spLocks noGrp="1"/>
          </p:cNvSpPr>
          <p:nvPr>
            <p:ph type="sldNum" sz="quarter" idx="12"/>
          </p:nvPr>
        </p:nvSpPr>
        <p:spPr/>
        <p:txBody>
          <a:bodyPr/>
          <a:lstStyle/>
          <a:p>
            <a:fld id="{3FBB8CE1-8BED-4B6D-AFB8-7825388CA611}" type="slidenum">
              <a:rPr lang="en-GB" smtClean="0"/>
              <a:t>‹#›</a:t>
            </a:fld>
            <a:endParaRPr lang="en-GB"/>
          </a:p>
        </p:txBody>
      </p:sp>
    </p:spTree>
    <p:extLst>
      <p:ext uri="{BB962C8B-B14F-4D97-AF65-F5344CB8AC3E}">
        <p14:creationId xmlns:p14="http://schemas.microsoft.com/office/powerpoint/2010/main" val="755052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4ED83-6ACA-F115-00EE-FB1ED56F51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B1D827-227F-99AB-0C07-1F9E4237AEC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99FB1A-BB39-B63A-4B49-F648118CB1E8}"/>
              </a:ext>
            </a:extLst>
          </p:cNvPr>
          <p:cNvSpPr>
            <a:spLocks noGrp="1"/>
          </p:cNvSpPr>
          <p:nvPr>
            <p:ph type="dt" sz="half" idx="10"/>
          </p:nvPr>
        </p:nvSpPr>
        <p:spPr/>
        <p:txBody>
          <a:bodyPr/>
          <a:lstStyle/>
          <a:p>
            <a:fld id="{87297E79-2331-4C4D-AB81-2FD5DC1B1B72}" type="datetimeFigureOut">
              <a:rPr lang="en-GB" smtClean="0"/>
              <a:t>04/08/2025</a:t>
            </a:fld>
            <a:endParaRPr lang="en-GB"/>
          </a:p>
        </p:txBody>
      </p:sp>
      <p:sp>
        <p:nvSpPr>
          <p:cNvPr id="5" name="Footer Placeholder 4">
            <a:extLst>
              <a:ext uri="{FF2B5EF4-FFF2-40B4-BE49-F238E27FC236}">
                <a16:creationId xmlns:a16="http://schemas.microsoft.com/office/drawing/2014/main" id="{125D68BF-8972-A6B1-F2CF-057AA1C6FF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46D809-DE76-5D84-C20C-417CDCD7AB77}"/>
              </a:ext>
            </a:extLst>
          </p:cNvPr>
          <p:cNvSpPr>
            <a:spLocks noGrp="1"/>
          </p:cNvSpPr>
          <p:nvPr>
            <p:ph type="sldNum" sz="quarter" idx="12"/>
          </p:nvPr>
        </p:nvSpPr>
        <p:spPr/>
        <p:txBody>
          <a:bodyPr/>
          <a:lstStyle/>
          <a:p>
            <a:fld id="{3FBB8CE1-8BED-4B6D-AFB8-7825388CA611}" type="slidenum">
              <a:rPr lang="en-GB" smtClean="0"/>
              <a:t>‹#›</a:t>
            </a:fld>
            <a:endParaRPr lang="en-GB"/>
          </a:p>
        </p:txBody>
      </p:sp>
    </p:spTree>
    <p:extLst>
      <p:ext uri="{BB962C8B-B14F-4D97-AF65-F5344CB8AC3E}">
        <p14:creationId xmlns:p14="http://schemas.microsoft.com/office/powerpoint/2010/main" val="752039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DA978-0855-51F1-1D51-F2B4F00481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AAD87D-1CD1-80DD-71E5-953CA823885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129888D-832D-7077-08EE-7AA4702B91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341E90-838B-1901-C2C3-6E35021AE6B3}"/>
              </a:ext>
            </a:extLst>
          </p:cNvPr>
          <p:cNvSpPr>
            <a:spLocks noGrp="1"/>
          </p:cNvSpPr>
          <p:nvPr>
            <p:ph type="dt" sz="half" idx="10"/>
          </p:nvPr>
        </p:nvSpPr>
        <p:spPr/>
        <p:txBody>
          <a:bodyPr/>
          <a:lstStyle/>
          <a:p>
            <a:fld id="{87297E79-2331-4C4D-AB81-2FD5DC1B1B72}" type="datetimeFigureOut">
              <a:rPr lang="en-GB" smtClean="0"/>
              <a:t>04/08/2025</a:t>
            </a:fld>
            <a:endParaRPr lang="en-GB"/>
          </a:p>
        </p:txBody>
      </p:sp>
      <p:sp>
        <p:nvSpPr>
          <p:cNvPr id="6" name="Footer Placeholder 5">
            <a:extLst>
              <a:ext uri="{FF2B5EF4-FFF2-40B4-BE49-F238E27FC236}">
                <a16:creationId xmlns:a16="http://schemas.microsoft.com/office/drawing/2014/main" id="{BF342629-BB3B-423A-A20D-C8FE9E6374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61775E-5CF6-4E17-9EF2-6BFC3DD4B77F}"/>
              </a:ext>
            </a:extLst>
          </p:cNvPr>
          <p:cNvSpPr>
            <a:spLocks noGrp="1"/>
          </p:cNvSpPr>
          <p:nvPr>
            <p:ph type="sldNum" sz="quarter" idx="12"/>
          </p:nvPr>
        </p:nvSpPr>
        <p:spPr/>
        <p:txBody>
          <a:bodyPr/>
          <a:lstStyle/>
          <a:p>
            <a:fld id="{3FBB8CE1-8BED-4B6D-AFB8-7825388CA611}" type="slidenum">
              <a:rPr lang="en-GB" smtClean="0"/>
              <a:t>‹#›</a:t>
            </a:fld>
            <a:endParaRPr lang="en-GB"/>
          </a:p>
        </p:txBody>
      </p:sp>
    </p:spTree>
    <p:extLst>
      <p:ext uri="{BB962C8B-B14F-4D97-AF65-F5344CB8AC3E}">
        <p14:creationId xmlns:p14="http://schemas.microsoft.com/office/powerpoint/2010/main" val="4010902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8B61A-590D-13AB-6038-6A7B098C43B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331CBF-5E13-040B-6BA9-6C39C45466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AAD8EB-202D-B7EF-310D-7C8A568D8E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BFCA0FE-529B-CCF1-486C-9571E1AE52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AF8214-BE59-A86D-FC8A-8208B99B813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33CAAF-9AA1-8D79-EB97-C9019A2B848E}"/>
              </a:ext>
            </a:extLst>
          </p:cNvPr>
          <p:cNvSpPr>
            <a:spLocks noGrp="1"/>
          </p:cNvSpPr>
          <p:nvPr>
            <p:ph type="dt" sz="half" idx="10"/>
          </p:nvPr>
        </p:nvSpPr>
        <p:spPr/>
        <p:txBody>
          <a:bodyPr/>
          <a:lstStyle/>
          <a:p>
            <a:fld id="{87297E79-2331-4C4D-AB81-2FD5DC1B1B72}" type="datetimeFigureOut">
              <a:rPr lang="en-GB" smtClean="0"/>
              <a:t>04/08/2025</a:t>
            </a:fld>
            <a:endParaRPr lang="en-GB"/>
          </a:p>
        </p:txBody>
      </p:sp>
      <p:sp>
        <p:nvSpPr>
          <p:cNvPr id="8" name="Footer Placeholder 7">
            <a:extLst>
              <a:ext uri="{FF2B5EF4-FFF2-40B4-BE49-F238E27FC236}">
                <a16:creationId xmlns:a16="http://schemas.microsoft.com/office/drawing/2014/main" id="{ADBCA596-1F8E-C1FF-8978-482366D64F9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37A2B6F-72DA-ABFC-A119-7BE42888E32E}"/>
              </a:ext>
            </a:extLst>
          </p:cNvPr>
          <p:cNvSpPr>
            <a:spLocks noGrp="1"/>
          </p:cNvSpPr>
          <p:nvPr>
            <p:ph type="sldNum" sz="quarter" idx="12"/>
          </p:nvPr>
        </p:nvSpPr>
        <p:spPr/>
        <p:txBody>
          <a:bodyPr/>
          <a:lstStyle/>
          <a:p>
            <a:fld id="{3FBB8CE1-8BED-4B6D-AFB8-7825388CA611}" type="slidenum">
              <a:rPr lang="en-GB" smtClean="0"/>
              <a:t>‹#›</a:t>
            </a:fld>
            <a:endParaRPr lang="en-GB"/>
          </a:p>
        </p:txBody>
      </p:sp>
    </p:spTree>
    <p:extLst>
      <p:ext uri="{BB962C8B-B14F-4D97-AF65-F5344CB8AC3E}">
        <p14:creationId xmlns:p14="http://schemas.microsoft.com/office/powerpoint/2010/main" val="1537235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5EB37-EF73-4A7D-CCAD-93FCFAE5DAD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7A4C99-C82F-D7B0-6ADF-5E2030EEA720}"/>
              </a:ext>
            </a:extLst>
          </p:cNvPr>
          <p:cNvSpPr>
            <a:spLocks noGrp="1"/>
          </p:cNvSpPr>
          <p:nvPr>
            <p:ph type="dt" sz="half" idx="10"/>
          </p:nvPr>
        </p:nvSpPr>
        <p:spPr/>
        <p:txBody>
          <a:bodyPr/>
          <a:lstStyle/>
          <a:p>
            <a:fld id="{87297E79-2331-4C4D-AB81-2FD5DC1B1B72}" type="datetimeFigureOut">
              <a:rPr lang="en-GB" smtClean="0"/>
              <a:t>04/08/2025</a:t>
            </a:fld>
            <a:endParaRPr lang="en-GB"/>
          </a:p>
        </p:txBody>
      </p:sp>
      <p:sp>
        <p:nvSpPr>
          <p:cNvPr id="4" name="Footer Placeholder 3">
            <a:extLst>
              <a:ext uri="{FF2B5EF4-FFF2-40B4-BE49-F238E27FC236}">
                <a16:creationId xmlns:a16="http://schemas.microsoft.com/office/drawing/2014/main" id="{A890AF7B-A2C0-CC23-4488-DBD63015827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4711DD0-7899-CD27-2C20-1BD297D1D997}"/>
              </a:ext>
            </a:extLst>
          </p:cNvPr>
          <p:cNvSpPr>
            <a:spLocks noGrp="1"/>
          </p:cNvSpPr>
          <p:nvPr>
            <p:ph type="sldNum" sz="quarter" idx="12"/>
          </p:nvPr>
        </p:nvSpPr>
        <p:spPr/>
        <p:txBody>
          <a:bodyPr/>
          <a:lstStyle/>
          <a:p>
            <a:fld id="{3FBB8CE1-8BED-4B6D-AFB8-7825388CA611}" type="slidenum">
              <a:rPr lang="en-GB" smtClean="0"/>
              <a:t>‹#›</a:t>
            </a:fld>
            <a:endParaRPr lang="en-GB"/>
          </a:p>
        </p:txBody>
      </p:sp>
    </p:spTree>
    <p:extLst>
      <p:ext uri="{BB962C8B-B14F-4D97-AF65-F5344CB8AC3E}">
        <p14:creationId xmlns:p14="http://schemas.microsoft.com/office/powerpoint/2010/main" val="3929494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908F48-BD2B-E563-8BB7-4A0942A31B45}"/>
              </a:ext>
            </a:extLst>
          </p:cNvPr>
          <p:cNvSpPr>
            <a:spLocks noGrp="1"/>
          </p:cNvSpPr>
          <p:nvPr>
            <p:ph type="dt" sz="half" idx="10"/>
          </p:nvPr>
        </p:nvSpPr>
        <p:spPr/>
        <p:txBody>
          <a:bodyPr/>
          <a:lstStyle/>
          <a:p>
            <a:fld id="{87297E79-2331-4C4D-AB81-2FD5DC1B1B72}" type="datetimeFigureOut">
              <a:rPr lang="en-GB" smtClean="0"/>
              <a:t>04/08/2025</a:t>
            </a:fld>
            <a:endParaRPr lang="en-GB"/>
          </a:p>
        </p:txBody>
      </p:sp>
      <p:sp>
        <p:nvSpPr>
          <p:cNvPr id="3" name="Footer Placeholder 2">
            <a:extLst>
              <a:ext uri="{FF2B5EF4-FFF2-40B4-BE49-F238E27FC236}">
                <a16:creationId xmlns:a16="http://schemas.microsoft.com/office/drawing/2014/main" id="{A07CF9C3-251A-239F-A03D-E035F35D7E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CA06302-1C7A-F6B0-8461-D0756E9DC779}"/>
              </a:ext>
            </a:extLst>
          </p:cNvPr>
          <p:cNvSpPr>
            <a:spLocks noGrp="1"/>
          </p:cNvSpPr>
          <p:nvPr>
            <p:ph type="sldNum" sz="quarter" idx="12"/>
          </p:nvPr>
        </p:nvSpPr>
        <p:spPr/>
        <p:txBody>
          <a:bodyPr/>
          <a:lstStyle/>
          <a:p>
            <a:fld id="{3FBB8CE1-8BED-4B6D-AFB8-7825388CA611}" type="slidenum">
              <a:rPr lang="en-GB" smtClean="0"/>
              <a:t>‹#›</a:t>
            </a:fld>
            <a:endParaRPr lang="en-GB"/>
          </a:p>
        </p:txBody>
      </p:sp>
    </p:spTree>
    <p:extLst>
      <p:ext uri="{BB962C8B-B14F-4D97-AF65-F5344CB8AC3E}">
        <p14:creationId xmlns:p14="http://schemas.microsoft.com/office/powerpoint/2010/main" val="4240264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BEF07-A6A2-71AC-FFF6-F438338930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3BCDB7-24B1-C9DD-A561-89B083E122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72F4C1-64EB-466C-3CD1-DE69EE6F6D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31AF71-22B9-3361-B3AA-340EDE3B6376}"/>
              </a:ext>
            </a:extLst>
          </p:cNvPr>
          <p:cNvSpPr>
            <a:spLocks noGrp="1"/>
          </p:cNvSpPr>
          <p:nvPr>
            <p:ph type="dt" sz="half" idx="10"/>
          </p:nvPr>
        </p:nvSpPr>
        <p:spPr/>
        <p:txBody>
          <a:bodyPr/>
          <a:lstStyle/>
          <a:p>
            <a:fld id="{87297E79-2331-4C4D-AB81-2FD5DC1B1B72}" type="datetimeFigureOut">
              <a:rPr lang="en-GB" smtClean="0"/>
              <a:t>04/08/2025</a:t>
            </a:fld>
            <a:endParaRPr lang="en-GB"/>
          </a:p>
        </p:txBody>
      </p:sp>
      <p:sp>
        <p:nvSpPr>
          <p:cNvPr id="6" name="Footer Placeholder 5">
            <a:extLst>
              <a:ext uri="{FF2B5EF4-FFF2-40B4-BE49-F238E27FC236}">
                <a16:creationId xmlns:a16="http://schemas.microsoft.com/office/drawing/2014/main" id="{64897820-75A8-2699-09FE-647DB61C8B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6F28C6-107C-4071-1BEA-D72BF6F33197}"/>
              </a:ext>
            </a:extLst>
          </p:cNvPr>
          <p:cNvSpPr>
            <a:spLocks noGrp="1"/>
          </p:cNvSpPr>
          <p:nvPr>
            <p:ph type="sldNum" sz="quarter" idx="12"/>
          </p:nvPr>
        </p:nvSpPr>
        <p:spPr/>
        <p:txBody>
          <a:bodyPr/>
          <a:lstStyle/>
          <a:p>
            <a:fld id="{3FBB8CE1-8BED-4B6D-AFB8-7825388CA611}" type="slidenum">
              <a:rPr lang="en-GB" smtClean="0"/>
              <a:t>‹#›</a:t>
            </a:fld>
            <a:endParaRPr lang="en-GB"/>
          </a:p>
        </p:txBody>
      </p:sp>
    </p:spTree>
    <p:extLst>
      <p:ext uri="{BB962C8B-B14F-4D97-AF65-F5344CB8AC3E}">
        <p14:creationId xmlns:p14="http://schemas.microsoft.com/office/powerpoint/2010/main" val="37766915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1D567-0F28-3EAF-9280-78246D6798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9DB3ABD-9FA1-D0FB-1B92-B08DF78912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BC89D4-9168-5E3D-B35E-9298711562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DF80B7-D70E-006E-8B81-D80ACFED2D75}"/>
              </a:ext>
            </a:extLst>
          </p:cNvPr>
          <p:cNvSpPr>
            <a:spLocks noGrp="1"/>
          </p:cNvSpPr>
          <p:nvPr>
            <p:ph type="dt" sz="half" idx="10"/>
          </p:nvPr>
        </p:nvSpPr>
        <p:spPr/>
        <p:txBody>
          <a:bodyPr/>
          <a:lstStyle/>
          <a:p>
            <a:fld id="{87297E79-2331-4C4D-AB81-2FD5DC1B1B72}" type="datetimeFigureOut">
              <a:rPr lang="en-GB" smtClean="0"/>
              <a:t>04/08/2025</a:t>
            </a:fld>
            <a:endParaRPr lang="en-GB"/>
          </a:p>
        </p:txBody>
      </p:sp>
      <p:sp>
        <p:nvSpPr>
          <p:cNvPr id="6" name="Footer Placeholder 5">
            <a:extLst>
              <a:ext uri="{FF2B5EF4-FFF2-40B4-BE49-F238E27FC236}">
                <a16:creationId xmlns:a16="http://schemas.microsoft.com/office/drawing/2014/main" id="{E1C78FB1-A594-7279-DD3D-8017F7541D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94BC7C-8068-2EBF-8F63-4754C0FEA110}"/>
              </a:ext>
            </a:extLst>
          </p:cNvPr>
          <p:cNvSpPr>
            <a:spLocks noGrp="1"/>
          </p:cNvSpPr>
          <p:nvPr>
            <p:ph type="sldNum" sz="quarter" idx="12"/>
          </p:nvPr>
        </p:nvSpPr>
        <p:spPr/>
        <p:txBody>
          <a:bodyPr/>
          <a:lstStyle/>
          <a:p>
            <a:fld id="{3FBB8CE1-8BED-4B6D-AFB8-7825388CA611}" type="slidenum">
              <a:rPr lang="en-GB" smtClean="0"/>
              <a:t>‹#›</a:t>
            </a:fld>
            <a:endParaRPr lang="en-GB"/>
          </a:p>
        </p:txBody>
      </p:sp>
    </p:spTree>
    <p:extLst>
      <p:ext uri="{BB962C8B-B14F-4D97-AF65-F5344CB8AC3E}">
        <p14:creationId xmlns:p14="http://schemas.microsoft.com/office/powerpoint/2010/main" val="952475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DB3A3-9C45-EAE3-57AF-AF082592F7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99B910-025A-3682-3D91-397EE6225A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1B35AB-0212-6610-7075-FA8A0420A9CF}"/>
              </a:ext>
            </a:extLst>
          </p:cNvPr>
          <p:cNvSpPr>
            <a:spLocks noGrp="1"/>
          </p:cNvSpPr>
          <p:nvPr>
            <p:ph type="dt" sz="half" idx="10"/>
          </p:nvPr>
        </p:nvSpPr>
        <p:spPr/>
        <p:txBody>
          <a:bodyPr/>
          <a:lstStyle/>
          <a:p>
            <a:fld id="{87297E79-2331-4C4D-AB81-2FD5DC1B1B72}" type="datetimeFigureOut">
              <a:rPr lang="en-GB" smtClean="0"/>
              <a:t>04/08/2025</a:t>
            </a:fld>
            <a:endParaRPr lang="en-GB"/>
          </a:p>
        </p:txBody>
      </p:sp>
      <p:sp>
        <p:nvSpPr>
          <p:cNvPr id="5" name="Footer Placeholder 4">
            <a:extLst>
              <a:ext uri="{FF2B5EF4-FFF2-40B4-BE49-F238E27FC236}">
                <a16:creationId xmlns:a16="http://schemas.microsoft.com/office/drawing/2014/main" id="{92E53839-277A-EC14-218B-53E4A0C041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78D5F-5D9A-74CD-89A6-4E2AD25740E8}"/>
              </a:ext>
            </a:extLst>
          </p:cNvPr>
          <p:cNvSpPr>
            <a:spLocks noGrp="1"/>
          </p:cNvSpPr>
          <p:nvPr>
            <p:ph type="sldNum" sz="quarter" idx="12"/>
          </p:nvPr>
        </p:nvSpPr>
        <p:spPr/>
        <p:txBody>
          <a:bodyPr/>
          <a:lstStyle/>
          <a:p>
            <a:fld id="{3FBB8CE1-8BED-4B6D-AFB8-7825388CA611}" type="slidenum">
              <a:rPr lang="en-GB" smtClean="0"/>
              <a:t>‹#›</a:t>
            </a:fld>
            <a:endParaRPr lang="en-GB"/>
          </a:p>
        </p:txBody>
      </p:sp>
    </p:spTree>
    <p:extLst>
      <p:ext uri="{BB962C8B-B14F-4D97-AF65-F5344CB8AC3E}">
        <p14:creationId xmlns:p14="http://schemas.microsoft.com/office/powerpoint/2010/main" val="3947538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C91967-7D49-276B-AB28-B549D2EE7C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721818-E740-E62D-F022-522B325633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9316CA-52D8-5AB4-8E2D-ADC3CC608AE2}"/>
              </a:ext>
            </a:extLst>
          </p:cNvPr>
          <p:cNvSpPr>
            <a:spLocks noGrp="1"/>
          </p:cNvSpPr>
          <p:nvPr>
            <p:ph type="dt" sz="half" idx="10"/>
          </p:nvPr>
        </p:nvSpPr>
        <p:spPr/>
        <p:txBody>
          <a:bodyPr/>
          <a:lstStyle/>
          <a:p>
            <a:fld id="{87297E79-2331-4C4D-AB81-2FD5DC1B1B72}" type="datetimeFigureOut">
              <a:rPr lang="en-GB" smtClean="0"/>
              <a:t>04/08/2025</a:t>
            </a:fld>
            <a:endParaRPr lang="en-GB"/>
          </a:p>
        </p:txBody>
      </p:sp>
      <p:sp>
        <p:nvSpPr>
          <p:cNvPr id="5" name="Footer Placeholder 4">
            <a:extLst>
              <a:ext uri="{FF2B5EF4-FFF2-40B4-BE49-F238E27FC236}">
                <a16:creationId xmlns:a16="http://schemas.microsoft.com/office/drawing/2014/main" id="{1FF2BBB2-1E62-533E-340E-8BFFD4D27E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7C4E5A-C96F-DDBF-9EF9-12E8076D80F6}"/>
              </a:ext>
            </a:extLst>
          </p:cNvPr>
          <p:cNvSpPr>
            <a:spLocks noGrp="1"/>
          </p:cNvSpPr>
          <p:nvPr>
            <p:ph type="sldNum" sz="quarter" idx="12"/>
          </p:nvPr>
        </p:nvSpPr>
        <p:spPr/>
        <p:txBody>
          <a:bodyPr/>
          <a:lstStyle/>
          <a:p>
            <a:fld id="{3FBB8CE1-8BED-4B6D-AFB8-7825388CA611}" type="slidenum">
              <a:rPr lang="en-GB" smtClean="0"/>
              <a:t>‹#›</a:t>
            </a:fld>
            <a:endParaRPr lang="en-GB"/>
          </a:p>
        </p:txBody>
      </p:sp>
    </p:spTree>
    <p:extLst>
      <p:ext uri="{BB962C8B-B14F-4D97-AF65-F5344CB8AC3E}">
        <p14:creationId xmlns:p14="http://schemas.microsoft.com/office/powerpoint/2010/main" val="2703910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107A12-CB53-71AA-14D0-FA587BBB7A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8265CF-A39C-7D4E-1CCF-AF7BB739E3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F31224-6F25-E230-4C18-9189309293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297E79-2331-4C4D-AB81-2FD5DC1B1B72}" type="datetimeFigureOut">
              <a:rPr lang="en-GB" smtClean="0"/>
              <a:t>04/08/2025</a:t>
            </a:fld>
            <a:endParaRPr lang="en-GB"/>
          </a:p>
        </p:txBody>
      </p:sp>
      <p:sp>
        <p:nvSpPr>
          <p:cNvPr id="5" name="Footer Placeholder 4">
            <a:extLst>
              <a:ext uri="{FF2B5EF4-FFF2-40B4-BE49-F238E27FC236}">
                <a16:creationId xmlns:a16="http://schemas.microsoft.com/office/drawing/2014/main" id="{25BD0147-1C80-2E53-B96B-CBB8204BDA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799CBB0-7F97-0C51-A923-FDE2884451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FBB8CE1-8BED-4B6D-AFB8-7825388CA611}" type="slidenum">
              <a:rPr lang="en-GB" smtClean="0"/>
              <a:t>‹#›</a:t>
            </a:fld>
            <a:endParaRPr lang="en-GB"/>
          </a:p>
        </p:txBody>
      </p:sp>
    </p:spTree>
    <p:extLst>
      <p:ext uri="{BB962C8B-B14F-4D97-AF65-F5344CB8AC3E}">
        <p14:creationId xmlns:p14="http://schemas.microsoft.com/office/powerpoint/2010/main" val="24277202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4.png"/><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4.png"/><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80/14613808.2022.2138842" TargetMode="External"/><Relationship Id="rId3" Type="http://schemas.openxmlformats.org/officeDocument/2006/relationships/image" Target="../media/image15.jpg"/><Relationship Id="rId7" Type="http://schemas.openxmlformats.org/officeDocument/2006/relationships/hyperlink" Target="https://doi.org/10.1016/j.jvoice.2022.09.024"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8" Type="http://schemas.openxmlformats.org/officeDocument/2006/relationships/hyperlink" Target="https://playbill.com/article/broadways-chicago-to-celebrate-another-milestone-performance" TargetMode="External"/><Relationship Id="rId3" Type="http://schemas.openxmlformats.org/officeDocument/2006/relationships/image" Target="../media/image15.jpg"/><Relationship Id="rId7" Type="http://schemas.openxmlformats.org/officeDocument/2006/relationships/hyperlink" Target="https://doi.org/10.1080/19443927.2021.1938129"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017/S0265051711000052" TargetMode="External"/><Relationship Id="rId3" Type="http://schemas.openxmlformats.org/officeDocument/2006/relationships/image" Target="../media/image15.jpg"/><Relationship Id="rId7" Type="http://schemas.openxmlformats.org/officeDocument/2006/relationships/hyperlink" Target="https://www.proquest.com/openview/9792b5931d169e9d9bdce195ae0598c4"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 Id="rId9" Type="http://schemas.openxmlformats.org/officeDocument/2006/relationships/hyperlink" Target="https://www.researchgate.net/publication/235349571_How_marking_in_dance_constitutes_thinking_with_the_body"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www.aijcrnet.com/journals/Vol_4_No_7_July_2014/7.pdf" TargetMode="External"/><Relationship Id="rId3" Type="http://schemas.openxmlformats.org/officeDocument/2006/relationships/image" Target="../media/image15.jpg"/><Relationship Id="rId7" Type="http://schemas.openxmlformats.org/officeDocument/2006/relationships/hyperlink" Target="https://doi.org/10.3389/fnhum.2020.00348"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8" Type="http://schemas.openxmlformats.org/officeDocument/2006/relationships/hyperlink" Target="https://www.broadwayworld.com/article/Interview-The-Genius-of-Bob-Fosse-Gwen-Verdon-Lives-on-Through-Nicole-Fosse-Founder-of-The-Verdon-Fosse-Legacy-20230317" TargetMode="External"/><Relationship Id="rId3" Type="http://schemas.openxmlformats.org/officeDocument/2006/relationships/image" Target="../media/image15.jpg"/><Relationship Id="rId7" Type="http://schemas.openxmlformats.org/officeDocument/2006/relationships/hyperlink" Target="https://doi.org/10.26522/br.v12i2.356"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hyperlink" Target="https://doi.org/10.1016/j.jvoice.2019.01.005"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8" Type="http://schemas.openxmlformats.org/officeDocument/2006/relationships/hyperlink" Target="https://doi.org/10.3389/fpsyg.2019.00393" TargetMode="External"/><Relationship Id="rId3" Type="http://schemas.openxmlformats.org/officeDocument/2006/relationships/image" Target="../media/image15.jpg"/><Relationship Id="rId7" Type="http://schemas.openxmlformats.org/officeDocument/2006/relationships/hyperlink" Target="https://doi.org/10.1016/S0892-1997(02)00028-1"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Table 13">
            <a:extLst>
              <a:ext uri="{FF2B5EF4-FFF2-40B4-BE49-F238E27FC236}">
                <a16:creationId xmlns:a16="http://schemas.microsoft.com/office/drawing/2014/main" id="{0F85A02B-60F2-3D15-1735-6AC62FD4BDFB}"/>
              </a:ext>
            </a:extLst>
          </p:cNvPr>
          <p:cNvGraphicFramePr>
            <a:graphicFrameLocks noGrp="1"/>
          </p:cNvGraphicFramePr>
          <p:nvPr>
            <p:extLst>
              <p:ext uri="{D42A27DB-BD31-4B8C-83A1-F6EECF244321}">
                <p14:modId xmlns:p14="http://schemas.microsoft.com/office/powerpoint/2010/main" val="2880727505"/>
              </p:ext>
            </p:extLst>
          </p:nvPr>
        </p:nvGraphicFramePr>
        <p:xfrm>
          <a:off x="0" y="1"/>
          <a:ext cx="12192000" cy="6857999"/>
        </p:xfrm>
        <a:graphic>
          <a:graphicData uri="http://schemas.openxmlformats.org/drawingml/2006/table">
            <a:tbl>
              <a:tblPr/>
              <a:tblGrid>
                <a:gridCol w="12192000">
                  <a:extLst>
                    <a:ext uri="{9D8B030D-6E8A-4147-A177-3AD203B41FA5}">
                      <a16:colId xmlns:a16="http://schemas.microsoft.com/office/drawing/2014/main" val="1986814121"/>
                    </a:ext>
                  </a:extLst>
                </a:gridCol>
              </a:tblGrid>
              <a:tr h="6857999">
                <a:tc>
                  <a:txBody>
                    <a:bodyPr/>
                    <a:lstStyle/>
                    <a:p>
                      <a:endParaRPr lang="en-GB" dirty="0"/>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14053724"/>
                  </a:ext>
                </a:extLst>
              </a:tr>
            </a:tbl>
          </a:graphicData>
        </a:graphic>
      </p:graphicFrame>
      <p:pic>
        <p:nvPicPr>
          <p:cNvPr id="5" name="Picture 4" descr="A group of people dancing on a stage&#10;&#10;AI-generated content may be incorrect.">
            <a:extLst>
              <a:ext uri="{FF2B5EF4-FFF2-40B4-BE49-F238E27FC236}">
                <a16:creationId xmlns:a16="http://schemas.microsoft.com/office/drawing/2014/main" id="{BC63523A-D439-4C40-A9E4-0CB793196E1E}"/>
              </a:ext>
            </a:extLst>
          </p:cNvPr>
          <p:cNvPicPr>
            <a:picLocks noChangeAspect="1"/>
          </p:cNvPicPr>
          <p:nvPr/>
        </p:nvPicPr>
        <p:blipFill>
          <a:blip r:embed="rId2">
            <a:extLst>
              <a:ext uri="{28A0092B-C50C-407E-A947-70E740481C1C}">
                <a14:useLocalDpi xmlns:a14="http://schemas.microsoft.com/office/drawing/2010/main" val="0"/>
              </a:ext>
            </a:extLst>
          </a:blip>
          <a:srcRect l="33002" r="35908"/>
          <a:stretch>
            <a:fillRect/>
          </a:stretch>
        </p:blipFill>
        <p:spPr>
          <a:xfrm>
            <a:off x="9522527" y="0"/>
            <a:ext cx="2669473" cy="6858000"/>
          </a:xfrm>
          <a:prstGeom prst="rect">
            <a:avLst/>
          </a:prstGeom>
        </p:spPr>
      </p:pic>
      <p:pic>
        <p:nvPicPr>
          <p:cNvPr id="6" name="Picture 5" descr="A group of women in black lingerie on a stage&#10;&#10;AI-generated content may be incorrect.">
            <a:extLst>
              <a:ext uri="{FF2B5EF4-FFF2-40B4-BE49-F238E27FC236}">
                <a16:creationId xmlns:a16="http://schemas.microsoft.com/office/drawing/2014/main" id="{B5F8BBF3-1820-B092-E37D-08F2E61867EA}"/>
              </a:ext>
            </a:extLst>
          </p:cNvPr>
          <p:cNvPicPr>
            <a:picLocks noChangeAspect="1"/>
          </p:cNvPicPr>
          <p:nvPr/>
        </p:nvPicPr>
        <p:blipFill>
          <a:blip r:embed="rId3"/>
          <a:srcRect l="34795" t="31449" r="19069"/>
          <a:stretch>
            <a:fillRect/>
          </a:stretch>
        </p:blipFill>
        <p:spPr>
          <a:xfrm>
            <a:off x="0" y="0"/>
            <a:ext cx="2669473" cy="5817271"/>
          </a:xfrm>
          <a:prstGeom prst="rect">
            <a:avLst/>
          </a:prstGeom>
        </p:spPr>
      </p:pic>
      <p:pic>
        <p:nvPicPr>
          <p:cNvPr id="7" name="Picture Placeholder 25" descr="A black and yellow logo">
            <a:extLst>
              <a:ext uri="{FF2B5EF4-FFF2-40B4-BE49-F238E27FC236}">
                <a16:creationId xmlns:a16="http://schemas.microsoft.com/office/drawing/2014/main" id="{16E72341-B510-3161-605B-713553009881}"/>
              </a:ext>
            </a:extLst>
          </p:cNvPr>
          <p:cNvPicPr>
            <a:picLocks noChangeAspect="1"/>
          </p:cNvPicPr>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82342" y="5878955"/>
            <a:ext cx="1651249" cy="917361"/>
          </a:xfrm>
          <a:prstGeom prst="rect">
            <a:avLst/>
          </a:prstGeom>
          <a:noFill/>
        </p:spPr>
      </p:pic>
      <p:pic>
        <p:nvPicPr>
          <p:cNvPr id="8" name="Picture 7" descr="A logo with a white circle and black text&#10;&#10;AI-generated content may be incorrect.">
            <a:extLst>
              <a:ext uri="{FF2B5EF4-FFF2-40B4-BE49-F238E27FC236}">
                <a16:creationId xmlns:a16="http://schemas.microsoft.com/office/drawing/2014/main" id="{AFE7AA6B-DF57-98DB-B40F-978AB9F7B41B}"/>
              </a:ext>
            </a:extLst>
          </p:cNvPr>
          <p:cNvPicPr>
            <a:picLocks noChangeAspect="1"/>
          </p:cNvPicPr>
          <p:nvPr/>
        </p:nvPicPr>
        <p:blipFill>
          <a:blip r:embed="rId6"/>
          <a:stretch>
            <a:fillRect/>
          </a:stretch>
        </p:blipFill>
        <p:spPr>
          <a:xfrm>
            <a:off x="1733023" y="5817271"/>
            <a:ext cx="936450" cy="979046"/>
          </a:xfrm>
          <a:prstGeom prst="rect">
            <a:avLst/>
          </a:prstGeom>
        </p:spPr>
      </p:pic>
      <p:sp>
        <p:nvSpPr>
          <p:cNvPr id="10" name="TextBox 9">
            <a:extLst>
              <a:ext uri="{FF2B5EF4-FFF2-40B4-BE49-F238E27FC236}">
                <a16:creationId xmlns:a16="http://schemas.microsoft.com/office/drawing/2014/main" id="{C38AD02E-883B-EECA-54A7-98C5705C4250}"/>
              </a:ext>
            </a:extLst>
          </p:cNvPr>
          <p:cNvSpPr txBox="1"/>
          <p:nvPr/>
        </p:nvSpPr>
        <p:spPr>
          <a:xfrm>
            <a:off x="3048930" y="367683"/>
            <a:ext cx="6094140" cy="3464859"/>
          </a:xfrm>
          <a:prstGeom prst="rect">
            <a:avLst/>
          </a:prstGeom>
          <a:noFill/>
        </p:spPr>
        <p:txBody>
          <a:bodyPr wrap="square">
            <a:spAutoFit/>
          </a:bodyPr>
          <a:lstStyle/>
          <a:p>
            <a:pPr algn="ctr">
              <a:lnSpc>
                <a:spcPct val="200000"/>
              </a:lnSpc>
            </a:pPr>
            <a:r>
              <a:rPr lang="en-GB" sz="3200" b="1" dirty="0">
                <a:latin typeface="Cambria" panose="02040503050406030204" pitchFamily="18" charset="0"/>
                <a:ea typeface="Cambria" panose="02040503050406030204" pitchFamily="18" charset="0"/>
              </a:rPr>
              <a:t>“And All That Jazz”</a:t>
            </a:r>
            <a:br>
              <a:rPr lang="en-GB" sz="3200" b="1" dirty="0">
                <a:latin typeface="Cambria" panose="02040503050406030204" pitchFamily="18" charset="0"/>
                <a:ea typeface="Cambria" panose="02040503050406030204" pitchFamily="18" charset="0"/>
              </a:rPr>
            </a:br>
            <a:r>
              <a:rPr lang="en-GB" sz="2400" b="1" dirty="0">
                <a:latin typeface="Cambria" panose="02040503050406030204" pitchFamily="18" charset="0"/>
                <a:ea typeface="Cambria" panose="02040503050406030204" pitchFamily="18" charset="0"/>
              </a:rPr>
              <a:t>A Practice-Led Investigation into Training, Voice, and Movement in Fosse’s </a:t>
            </a:r>
            <a:r>
              <a:rPr lang="en-GB" sz="2400" b="1" i="1" dirty="0">
                <a:latin typeface="Cambria" panose="02040503050406030204" pitchFamily="18" charset="0"/>
                <a:ea typeface="Cambria" panose="02040503050406030204" pitchFamily="18" charset="0"/>
              </a:rPr>
              <a:t>Chicago</a:t>
            </a:r>
            <a:br>
              <a:rPr lang="en-GB" sz="1400" dirty="0"/>
            </a:br>
            <a:br>
              <a:rPr lang="en-GB" sz="1400" dirty="0"/>
            </a:br>
            <a:endParaRPr lang="en-GB" dirty="0"/>
          </a:p>
        </p:txBody>
      </p:sp>
      <p:sp>
        <p:nvSpPr>
          <p:cNvPr id="11" name="TextBox 10">
            <a:extLst>
              <a:ext uri="{FF2B5EF4-FFF2-40B4-BE49-F238E27FC236}">
                <a16:creationId xmlns:a16="http://schemas.microsoft.com/office/drawing/2014/main" id="{F3BE9C96-EA42-7144-91CF-3ED01EBBC9F3}"/>
              </a:ext>
            </a:extLst>
          </p:cNvPr>
          <p:cNvSpPr txBox="1"/>
          <p:nvPr/>
        </p:nvSpPr>
        <p:spPr>
          <a:xfrm>
            <a:off x="3205353" y="3293933"/>
            <a:ext cx="5781292" cy="1077218"/>
          </a:xfrm>
          <a:prstGeom prst="rect">
            <a:avLst/>
          </a:prstGeom>
          <a:noFill/>
        </p:spPr>
        <p:txBody>
          <a:bodyPr wrap="square" rtlCol="0">
            <a:spAutoFit/>
          </a:bodyPr>
          <a:lstStyle/>
          <a:p>
            <a:pPr algn="ctr"/>
            <a:r>
              <a:rPr lang="en-GB" sz="2800" dirty="0">
                <a:latin typeface="Cambria" panose="02040503050406030204" pitchFamily="18" charset="0"/>
                <a:ea typeface="Cambria" panose="02040503050406030204" pitchFamily="18" charset="0"/>
              </a:rPr>
              <a:t>Presentation by Cathrine Hopkins</a:t>
            </a:r>
          </a:p>
          <a:p>
            <a:pPr algn="ctr"/>
            <a:r>
              <a:rPr lang="en-GB" dirty="0">
                <a:latin typeface="Cambria" panose="02040503050406030204" pitchFamily="18" charset="0"/>
                <a:ea typeface="Cambria" panose="02040503050406030204" pitchFamily="18" charset="0"/>
              </a:rPr>
              <a:t>s 2319224</a:t>
            </a:r>
          </a:p>
          <a:p>
            <a:endParaRPr lang="en-GB" dirty="0"/>
          </a:p>
        </p:txBody>
      </p:sp>
      <p:sp>
        <p:nvSpPr>
          <p:cNvPr id="12" name="Subtitle 3">
            <a:extLst>
              <a:ext uri="{FF2B5EF4-FFF2-40B4-BE49-F238E27FC236}">
                <a16:creationId xmlns:a16="http://schemas.microsoft.com/office/drawing/2014/main" id="{74A72BAF-BBDF-D252-A0C4-55F74338E8C7}"/>
              </a:ext>
            </a:extLst>
          </p:cNvPr>
          <p:cNvSpPr txBox="1">
            <a:spLocks/>
          </p:cNvSpPr>
          <p:nvPr/>
        </p:nvSpPr>
        <p:spPr>
          <a:xfrm>
            <a:off x="4243320" y="4580966"/>
            <a:ext cx="3705359" cy="1913180"/>
          </a:xfrm>
          <a:prstGeom prst="rect">
            <a:avLst/>
          </a:prstGeom>
        </p:spPr>
        <p:txBody>
          <a:bodyPr vert="horz" lIns="180000" tIns="252000" rIns="252000" bIns="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800" dirty="0">
                <a:latin typeface="Cambria" panose="02040503050406030204" pitchFamily="18" charset="0"/>
                <a:ea typeface="Cambria" panose="02040503050406030204" pitchFamily="18" charset="0"/>
              </a:rPr>
              <a:t>In fulfilment of Module 3 BMPF7326D</a:t>
            </a:r>
          </a:p>
          <a:p>
            <a:pPr marL="0" indent="0" algn="ctr">
              <a:buFont typeface="Arial" panose="020B0604020202020204" pitchFamily="34" charset="0"/>
              <a:buNone/>
            </a:pPr>
            <a:r>
              <a:rPr lang="en-GB" sz="1800" dirty="0">
                <a:latin typeface="Cambria" panose="02040503050406030204" pitchFamily="18" charset="0"/>
                <a:ea typeface="Cambria" panose="02040503050406030204" pitchFamily="18" charset="0"/>
              </a:rPr>
              <a:t>University of Wales Trinity Saint David</a:t>
            </a:r>
          </a:p>
          <a:p>
            <a:pPr marL="0" indent="0" algn="ctr">
              <a:buFont typeface="Arial" panose="020B0604020202020204" pitchFamily="34" charset="0"/>
              <a:buNone/>
            </a:pPr>
            <a:r>
              <a:rPr lang="en-GB" sz="1800" dirty="0">
                <a:latin typeface="Cambria" panose="02040503050406030204" pitchFamily="18" charset="0"/>
                <a:ea typeface="Cambria" panose="02040503050406030204" pitchFamily="18" charset="0"/>
              </a:rPr>
              <a:t>Voice Study Centre</a:t>
            </a:r>
          </a:p>
          <a:p>
            <a:pPr marL="0" indent="0">
              <a:buFont typeface="Arial" panose="020B0604020202020204" pitchFamily="34" charset="0"/>
              <a:buNone/>
            </a:pP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369649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1DD99126-1767-5300-C5EE-F65687E25CE0}"/>
              </a:ext>
            </a:extLst>
          </p:cNvPr>
          <p:cNvGraphicFramePr>
            <a:graphicFrameLocks noGrp="1"/>
          </p:cNvGraphicFramePr>
          <p:nvPr>
            <p:extLst>
              <p:ext uri="{D42A27DB-BD31-4B8C-83A1-F6EECF244321}">
                <p14:modId xmlns:p14="http://schemas.microsoft.com/office/powerpoint/2010/main" val="1192283385"/>
              </p:ext>
            </p:extLst>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pic>
        <p:nvPicPr>
          <p:cNvPr id="6" name="Picture 5" descr="A person singing on stage&#10;&#10;AI-generated content may be incorrect.">
            <a:extLst>
              <a:ext uri="{FF2B5EF4-FFF2-40B4-BE49-F238E27FC236}">
                <a16:creationId xmlns:a16="http://schemas.microsoft.com/office/drawing/2014/main" id="{2979040A-F192-722D-F191-D422DA24C014}"/>
              </a:ext>
            </a:extLst>
          </p:cNvPr>
          <p:cNvPicPr>
            <a:picLocks noChangeAspect="1"/>
          </p:cNvPicPr>
          <p:nvPr/>
        </p:nvPicPr>
        <p:blipFill>
          <a:blip r:embed="rId3">
            <a:extLst>
              <a:ext uri="{28A0092B-C50C-407E-A947-70E740481C1C}">
                <a14:useLocalDpi xmlns:a14="http://schemas.microsoft.com/office/drawing/2010/main" val="0"/>
              </a:ext>
            </a:extLst>
          </a:blip>
          <a:srcRect l="2826" r="9273"/>
          <a:stretch>
            <a:fillRect/>
          </a:stretch>
        </p:blipFill>
        <p:spPr>
          <a:xfrm>
            <a:off x="95693" y="98405"/>
            <a:ext cx="2629727" cy="5295014"/>
          </a:xfrm>
          <a:prstGeom prst="rect">
            <a:avLst/>
          </a:prstGeom>
        </p:spPr>
      </p:pic>
      <p:pic>
        <p:nvPicPr>
          <p:cNvPr id="7" name="Picture Placeholder 25" descr="A black and yellow logo">
            <a:extLst>
              <a:ext uri="{FF2B5EF4-FFF2-40B4-BE49-F238E27FC236}">
                <a16:creationId xmlns:a16="http://schemas.microsoft.com/office/drawing/2014/main" id="{4B8A25E6-5C4B-511D-2CF9-52CD24BA8730}"/>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2280A53D-FF08-3875-DEA6-1F50B70A538D}"/>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9" name="TextBox 8">
            <a:extLst>
              <a:ext uri="{FF2B5EF4-FFF2-40B4-BE49-F238E27FC236}">
                <a16:creationId xmlns:a16="http://schemas.microsoft.com/office/drawing/2014/main" id="{08E94D10-CB00-AE45-38EF-C160627B1EA2}"/>
              </a:ext>
            </a:extLst>
          </p:cNvPr>
          <p:cNvSpPr txBox="1"/>
          <p:nvPr/>
        </p:nvSpPr>
        <p:spPr>
          <a:xfrm>
            <a:off x="2882899" y="248248"/>
            <a:ext cx="8864600" cy="2418419"/>
          </a:xfrm>
          <a:prstGeom prst="rect">
            <a:avLst/>
          </a:prstGeom>
          <a:noFill/>
        </p:spPr>
        <p:txBody>
          <a:bodyPr wrap="square" rtlCol="0">
            <a:spAutoFit/>
          </a:bodyPr>
          <a:lstStyle/>
          <a:p>
            <a:pPr algn="ctr">
              <a:lnSpc>
                <a:spcPct val="200000"/>
              </a:lnSpc>
            </a:pPr>
            <a:r>
              <a:rPr lang="en-GB" sz="2400" b="1" dirty="0"/>
              <a:t>RESEARCH QUESTION</a:t>
            </a:r>
          </a:p>
          <a:p>
            <a:pPr>
              <a:lnSpc>
                <a:spcPct val="200000"/>
              </a:lnSpc>
            </a:pPr>
            <a:r>
              <a:rPr lang="en-GB" dirty="0"/>
              <a:t>How do professional musical theatre performers experience and manage vocal challenges when executing Fosse choreography, and how can these insights inform more integrated and sustainable voice and movement pedagogy in training institutions?</a:t>
            </a:r>
          </a:p>
        </p:txBody>
      </p:sp>
      <p:sp>
        <p:nvSpPr>
          <p:cNvPr id="13" name="TextBox 12">
            <a:extLst>
              <a:ext uri="{FF2B5EF4-FFF2-40B4-BE49-F238E27FC236}">
                <a16:creationId xmlns:a16="http://schemas.microsoft.com/office/drawing/2014/main" id="{E9C41518-9B3B-8181-0C32-76CE772A28DB}"/>
              </a:ext>
            </a:extLst>
          </p:cNvPr>
          <p:cNvSpPr txBox="1"/>
          <p:nvPr/>
        </p:nvSpPr>
        <p:spPr>
          <a:xfrm>
            <a:off x="3552846" y="3714340"/>
            <a:ext cx="7868093" cy="883383"/>
          </a:xfrm>
          <a:prstGeom prst="rect">
            <a:avLst/>
          </a:prstGeom>
          <a:noFill/>
        </p:spPr>
        <p:txBody>
          <a:bodyPr wrap="square" rtlCol="0">
            <a:spAutoFit/>
          </a:bodyPr>
          <a:lstStyle/>
          <a:p>
            <a:pPr>
              <a:lnSpc>
                <a:spcPct val="150000"/>
              </a:lnSpc>
            </a:pPr>
            <a:r>
              <a:rPr lang="en-GB" dirty="0"/>
              <a:t>1)</a:t>
            </a:r>
            <a:r>
              <a:rPr lang="en-GB" b="1" dirty="0"/>
              <a:t> Identify </a:t>
            </a:r>
            <a:r>
              <a:rPr lang="en-GB" dirty="0"/>
              <a:t>vocal challenges performers face when executing Fosse choreography in </a:t>
            </a:r>
            <a:r>
              <a:rPr lang="en-GB" i="1" dirty="0"/>
              <a:t>Chicago</a:t>
            </a:r>
            <a:r>
              <a:rPr lang="en-GB" dirty="0"/>
              <a:t>.</a:t>
            </a:r>
          </a:p>
        </p:txBody>
      </p:sp>
      <p:sp>
        <p:nvSpPr>
          <p:cNvPr id="14" name="TextBox 13">
            <a:extLst>
              <a:ext uri="{FF2B5EF4-FFF2-40B4-BE49-F238E27FC236}">
                <a16:creationId xmlns:a16="http://schemas.microsoft.com/office/drawing/2014/main" id="{285EA538-F25D-6421-7798-9F0F2AEB0CE0}"/>
              </a:ext>
            </a:extLst>
          </p:cNvPr>
          <p:cNvSpPr txBox="1"/>
          <p:nvPr/>
        </p:nvSpPr>
        <p:spPr>
          <a:xfrm>
            <a:off x="3584744" y="4626060"/>
            <a:ext cx="7612911" cy="883383"/>
          </a:xfrm>
          <a:prstGeom prst="rect">
            <a:avLst/>
          </a:prstGeom>
          <a:noFill/>
        </p:spPr>
        <p:txBody>
          <a:bodyPr wrap="square" rtlCol="0">
            <a:spAutoFit/>
          </a:bodyPr>
          <a:lstStyle/>
          <a:p>
            <a:pPr>
              <a:lnSpc>
                <a:spcPct val="150000"/>
              </a:lnSpc>
            </a:pPr>
            <a:r>
              <a:rPr lang="en-GB" dirty="0"/>
              <a:t>2) </a:t>
            </a:r>
            <a:r>
              <a:rPr lang="en-GB" b="1" dirty="0"/>
              <a:t>Review</a:t>
            </a:r>
            <a:r>
              <a:rPr lang="en-GB" dirty="0"/>
              <a:t> literature on integrated singing and dance training in musical theatre.</a:t>
            </a:r>
          </a:p>
        </p:txBody>
      </p:sp>
      <p:sp>
        <p:nvSpPr>
          <p:cNvPr id="15" name="TextBox 14">
            <a:extLst>
              <a:ext uri="{FF2B5EF4-FFF2-40B4-BE49-F238E27FC236}">
                <a16:creationId xmlns:a16="http://schemas.microsoft.com/office/drawing/2014/main" id="{FBDE9054-5BFD-B6D6-DA57-BEC9A90E9B0F}"/>
              </a:ext>
            </a:extLst>
          </p:cNvPr>
          <p:cNvSpPr txBox="1"/>
          <p:nvPr/>
        </p:nvSpPr>
        <p:spPr>
          <a:xfrm>
            <a:off x="3584745" y="5509443"/>
            <a:ext cx="7612911" cy="883383"/>
          </a:xfrm>
          <a:prstGeom prst="rect">
            <a:avLst/>
          </a:prstGeom>
          <a:noFill/>
        </p:spPr>
        <p:txBody>
          <a:bodyPr wrap="square" rtlCol="0">
            <a:spAutoFit/>
          </a:bodyPr>
          <a:lstStyle/>
          <a:p>
            <a:pPr>
              <a:lnSpc>
                <a:spcPct val="150000"/>
              </a:lnSpc>
            </a:pPr>
            <a:r>
              <a:rPr lang="en-GB" dirty="0"/>
              <a:t>3) </a:t>
            </a:r>
            <a:r>
              <a:rPr lang="en-GB" b="1" dirty="0"/>
              <a:t>Apply</a:t>
            </a:r>
            <a:r>
              <a:rPr lang="en-GB" dirty="0"/>
              <a:t> findings to inform sustainable, integrated voice–movement pedagogy to my practice.</a:t>
            </a:r>
          </a:p>
        </p:txBody>
      </p:sp>
      <p:sp>
        <p:nvSpPr>
          <p:cNvPr id="12" name="TextBox 11">
            <a:extLst>
              <a:ext uri="{FF2B5EF4-FFF2-40B4-BE49-F238E27FC236}">
                <a16:creationId xmlns:a16="http://schemas.microsoft.com/office/drawing/2014/main" id="{3B3F5C11-5788-D2BA-3F2D-0175CE8EF27C}"/>
              </a:ext>
            </a:extLst>
          </p:cNvPr>
          <p:cNvSpPr txBox="1"/>
          <p:nvPr/>
        </p:nvSpPr>
        <p:spPr>
          <a:xfrm>
            <a:off x="5482656" y="3131841"/>
            <a:ext cx="3498112" cy="461665"/>
          </a:xfrm>
          <a:prstGeom prst="rect">
            <a:avLst/>
          </a:prstGeom>
          <a:noFill/>
        </p:spPr>
        <p:txBody>
          <a:bodyPr wrap="square" rtlCol="0">
            <a:spAutoFit/>
          </a:bodyPr>
          <a:lstStyle/>
          <a:p>
            <a:r>
              <a:rPr lang="en-GB" sz="2400" b="1" dirty="0"/>
              <a:t>RESEARCH OBJECTIVES</a:t>
            </a:r>
          </a:p>
        </p:txBody>
      </p:sp>
    </p:spTree>
    <p:extLst>
      <p:ext uri="{BB962C8B-B14F-4D97-AF65-F5344CB8AC3E}">
        <p14:creationId xmlns:p14="http://schemas.microsoft.com/office/powerpoint/2010/main" val="1029175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4F9EF5-E336-C680-67E7-8AB2EB0B8CC7}"/>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FB4B4B8E-B60F-6F9C-4E81-1BF981D43482}"/>
              </a:ext>
            </a:extLst>
          </p:cNvPr>
          <p:cNvGraphicFramePr>
            <a:graphicFrameLocks noGrp="1"/>
          </p:cNvGraphicFramePr>
          <p:nvPr>
            <p:extLst>
              <p:ext uri="{D42A27DB-BD31-4B8C-83A1-F6EECF244321}">
                <p14:modId xmlns:p14="http://schemas.microsoft.com/office/powerpoint/2010/main" val="745860079"/>
              </p:ext>
            </p:extLst>
          </p:nvPr>
        </p:nvGraphicFramePr>
        <p:xfrm>
          <a:off x="0" y="0"/>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pic>
        <p:nvPicPr>
          <p:cNvPr id="6" name="Picture 5">
            <a:extLst>
              <a:ext uri="{FF2B5EF4-FFF2-40B4-BE49-F238E27FC236}">
                <a16:creationId xmlns:a16="http://schemas.microsoft.com/office/drawing/2014/main" id="{C2FDF26D-9E8D-3B78-6067-4C0BC74E38B1}"/>
              </a:ext>
            </a:extLst>
          </p:cNvPr>
          <p:cNvPicPr>
            <a:picLocks noChangeAspect="1"/>
          </p:cNvPicPr>
          <p:nvPr/>
        </p:nvPicPr>
        <p:blipFill>
          <a:blip r:embed="rId3">
            <a:extLst>
              <a:ext uri="{28A0092B-C50C-407E-A947-70E740481C1C}">
                <a14:useLocalDpi xmlns:a14="http://schemas.microsoft.com/office/drawing/2010/main" val="0"/>
              </a:ext>
            </a:extLst>
          </a:blip>
          <a:srcRect l="12716" r="12716"/>
          <a:stretch/>
        </p:blipFill>
        <p:spPr>
          <a:xfrm>
            <a:off x="95693" y="98405"/>
            <a:ext cx="2629727" cy="5295014"/>
          </a:xfrm>
          <a:prstGeom prst="rect">
            <a:avLst/>
          </a:prstGeom>
        </p:spPr>
      </p:pic>
      <p:pic>
        <p:nvPicPr>
          <p:cNvPr id="7" name="Picture Placeholder 25" descr="A black and yellow logo">
            <a:extLst>
              <a:ext uri="{FF2B5EF4-FFF2-40B4-BE49-F238E27FC236}">
                <a16:creationId xmlns:a16="http://schemas.microsoft.com/office/drawing/2014/main" id="{A893F56A-115B-429A-C583-043D9FEA5023}"/>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2AF4BB4F-7DA7-3D70-D677-0171612A757C}"/>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9" name="TextBox 8">
            <a:extLst>
              <a:ext uri="{FF2B5EF4-FFF2-40B4-BE49-F238E27FC236}">
                <a16:creationId xmlns:a16="http://schemas.microsoft.com/office/drawing/2014/main" id="{19217A28-7D16-4552-48EA-1F2FF9042A9C}"/>
              </a:ext>
            </a:extLst>
          </p:cNvPr>
          <p:cNvSpPr txBox="1"/>
          <p:nvPr/>
        </p:nvSpPr>
        <p:spPr>
          <a:xfrm>
            <a:off x="3266501" y="0"/>
            <a:ext cx="7974418" cy="2208874"/>
          </a:xfrm>
          <a:prstGeom prst="rect">
            <a:avLst/>
          </a:prstGeom>
          <a:noFill/>
        </p:spPr>
        <p:txBody>
          <a:bodyPr wrap="square" rtlCol="0">
            <a:spAutoFit/>
          </a:bodyPr>
          <a:lstStyle/>
          <a:p>
            <a:pPr algn="ctr">
              <a:lnSpc>
                <a:spcPct val="200000"/>
              </a:lnSpc>
            </a:pPr>
            <a:r>
              <a:rPr lang="en-GB" sz="2400" b="1" dirty="0"/>
              <a:t>The Context</a:t>
            </a:r>
          </a:p>
          <a:p>
            <a:pPr algn="ctr">
              <a:lnSpc>
                <a:spcPct val="200000"/>
              </a:lnSpc>
            </a:pPr>
            <a:r>
              <a:rPr lang="en-GB" sz="2400" b="1" dirty="0"/>
              <a:t>BOB FOSSE and CHICAGO</a:t>
            </a:r>
          </a:p>
          <a:p>
            <a:pPr>
              <a:lnSpc>
                <a:spcPct val="200000"/>
              </a:lnSpc>
            </a:pPr>
            <a:endParaRPr lang="en-GB" sz="2400" b="1" dirty="0"/>
          </a:p>
        </p:txBody>
      </p:sp>
      <p:sp>
        <p:nvSpPr>
          <p:cNvPr id="12" name="TextBox 11">
            <a:extLst>
              <a:ext uri="{FF2B5EF4-FFF2-40B4-BE49-F238E27FC236}">
                <a16:creationId xmlns:a16="http://schemas.microsoft.com/office/drawing/2014/main" id="{71CA42C3-0859-3755-91E7-315CA88FBA55}"/>
              </a:ext>
            </a:extLst>
          </p:cNvPr>
          <p:cNvSpPr txBox="1"/>
          <p:nvPr/>
        </p:nvSpPr>
        <p:spPr>
          <a:xfrm>
            <a:off x="2852717" y="1688493"/>
            <a:ext cx="9103427" cy="2406877"/>
          </a:xfrm>
          <a:prstGeom prst="rect">
            <a:avLst/>
          </a:prstGeom>
          <a:noFill/>
        </p:spPr>
        <p:txBody>
          <a:bodyPr wrap="square" rtlCol="0">
            <a:spAutoFit/>
          </a:bodyPr>
          <a:lstStyle/>
          <a:p>
            <a:r>
              <a:rPr lang="en-GB" dirty="0"/>
              <a:t>1927–1987 American dancer, choreographer, and director from Chicago, Illinois. </a:t>
            </a:r>
            <a:endParaRPr lang="en-GB" b="1" dirty="0"/>
          </a:p>
          <a:p>
            <a:pPr>
              <a:lnSpc>
                <a:spcPct val="150000"/>
              </a:lnSpc>
            </a:pPr>
            <a:r>
              <a:rPr lang="en-GB" b="1" dirty="0"/>
              <a:t>Choreography</a:t>
            </a:r>
          </a:p>
          <a:p>
            <a:pPr marL="285750" indent="-285750">
              <a:lnSpc>
                <a:spcPct val="150000"/>
              </a:lnSpc>
              <a:buFont typeface="Arial" panose="020B0604020202020204" pitchFamily="34" charset="0"/>
              <a:buChar char="•"/>
            </a:pPr>
            <a:r>
              <a:rPr lang="en-GB" dirty="0"/>
              <a:t>Electric and energic movements of the limbs, with sharp, isolated movements.</a:t>
            </a:r>
          </a:p>
          <a:p>
            <a:pPr marL="285750" indent="-285750">
              <a:lnSpc>
                <a:spcPct val="150000"/>
              </a:lnSpc>
              <a:buFont typeface="Arial" panose="020B0604020202020204" pitchFamily="34" charset="0"/>
              <a:buChar char="•"/>
            </a:pPr>
            <a:r>
              <a:rPr lang="en-GB" dirty="0"/>
              <a:t>Hyperextended positions of the head and neck. </a:t>
            </a:r>
          </a:p>
          <a:p>
            <a:pPr marL="285750" indent="-285750">
              <a:lnSpc>
                <a:spcPct val="150000"/>
              </a:lnSpc>
              <a:buFont typeface="Arial" panose="020B0604020202020204" pitchFamily="34" charset="0"/>
              <a:buChar char="•"/>
            </a:pPr>
            <a:r>
              <a:rPr lang="en-GB" dirty="0"/>
              <a:t>Pelvis grinds, undulating shoulders, backward leans, hip isolations, and feet turned in.</a:t>
            </a:r>
          </a:p>
          <a:p>
            <a:pPr>
              <a:lnSpc>
                <a:spcPct val="150000"/>
              </a:lnSpc>
            </a:pPr>
            <a:r>
              <a:rPr lang="en-GB" dirty="0"/>
              <a:t>								(Young, 2008)</a:t>
            </a:r>
          </a:p>
        </p:txBody>
      </p:sp>
      <p:sp>
        <p:nvSpPr>
          <p:cNvPr id="5" name="TextBox 4">
            <a:extLst>
              <a:ext uri="{FF2B5EF4-FFF2-40B4-BE49-F238E27FC236}">
                <a16:creationId xmlns:a16="http://schemas.microsoft.com/office/drawing/2014/main" id="{7031207C-D339-4CBD-2830-080123D5B209}"/>
              </a:ext>
            </a:extLst>
          </p:cNvPr>
          <p:cNvSpPr txBox="1"/>
          <p:nvPr/>
        </p:nvSpPr>
        <p:spPr>
          <a:xfrm>
            <a:off x="3048330" y="4328480"/>
            <a:ext cx="8712200" cy="2129878"/>
          </a:xfrm>
          <a:prstGeom prst="rect">
            <a:avLst/>
          </a:prstGeom>
          <a:noFill/>
        </p:spPr>
        <p:txBody>
          <a:bodyPr wrap="square" rtlCol="0">
            <a:spAutoFit/>
          </a:bodyPr>
          <a:lstStyle/>
          <a:p>
            <a:pPr>
              <a:lnSpc>
                <a:spcPct val="150000"/>
              </a:lnSpc>
            </a:pPr>
            <a:r>
              <a:rPr lang="en-GB" b="1" i="1" dirty="0"/>
              <a:t>CHICAGO</a:t>
            </a:r>
            <a:r>
              <a:rPr lang="en-GB" b="1" dirty="0"/>
              <a:t> the musical</a:t>
            </a:r>
          </a:p>
          <a:p>
            <a:pPr>
              <a:lnSpc>
                <a:spcPct val="150000"/>
              </a:lnSpc>
            </a:pPr>
            <a:r>
              <a:rPr lang="en-GB" dirty="0"/>
              <a:t>John Kander and Fred Ebb</a:t>
            </a:r>
          </a:p>
          <a:p>
            <a:pPr>
              <a:lnSpc>
                <a:spcPct val="150000"/>
              </a:lnSpc>
            </a:pPr>
            <a:r>
              <a:rPr lang="en-GB" dirty="0"/>
              <a:t>It premiered on Broadway in 1975, based on a 1926 play by reporter Maurine Dallas Watkins.</a:t>
            </a:r>
          </a:p>
          <a:p>
            <a:pPr>
              <a:lnSpc>
                <a:spcPct val="150000"/>
              </a:lnSpc>
            </a:pPr>
            <a:r>
              <a:rPr lang="en-GB" dirty="0"/>
              <a:t>75,000 performances to date (Gans, 2024)</a:t>
            </a:r>
          </a:p>
        </p:txBody>
      </p:sp>
    </p:spTree>
    <p:extLst>
      <p:ext uri="{BB962C8B-B14F-4D97-AF65-F5344CB8AC3E}">
        <p14:creationId xmlns:p14="http://schemas.microsoft.com/office/powerpoint/2010/main" val="1350512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CE9EB-CC1A-E3BE-A3C2-B782A85ECFF7}"/>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40794E6-1F3B-45D8-FABB-B6BD1B033CB1}"/>
              </a:ext>
            </a:extLst>
          </p:cNvPr>
          <p:cNvGraphicFramePr>
            <a:graphicFrameLocks noGrp="1"/>
          </p:cNvGraphicFramePr>
          <p:nvPr/>
        </p:nvGraphicFramePr>
        <p:xfrm>
          <a:off x="0" y="0"/>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pic>
        <p:nvPicPr>
          <p:cNvPr id="6" name="Picture 5">
            <a:extLst>
              <a:ext uri="{FF2B5EF4-FFF2-40B4-BE49-F238E27FC236}">
                <a16:creationId xmlns:a16="http://schemas.microsoft.com/office/drawing/2014/main" id="{234968B7-BF7E-5CBF-192D-B54B514FE54B}"/>
              </a:ext>
            </a:extLst>
          </p:cNvPr>
          <p:cNvPicPr>
            <a:picLocks noChangeAspect="1"/>
          </p:cNvPicPr>
          <p:nvPr/>
        </p:nvPicPr>
        <p:blipFill>
          <a:blip r:embed="rId3">
            <a:extLst>
              <a:ext uri="{28A0092B-C50C-407E-A947-70E740481C1C}">
                <a14:useLocalDpi xmlns:a14="http://schemas.microsoft.com/office/drawing/2010/main" val="0"/>
              </a:ext>
            </a:extLst>
          </a:blip>
          <a:srcRect l="18960" r="18960"/>
          <a:stretch/>
        </p:blipFill>
        <p:spPr>
          <a:xfrm>
            <a:off x="95693" y="98405"/>
            <a:ext cx="2629727" cy="5295014"/>
          </a:xfrm>
          <a:prstGeom prst="rect">
            <a:avLst/>
          </a:prstGeom>
        </p:spPr>
      </p:pic>
      <p:pic>
        <p:nvPicPr>
          <p:cNvPr id="7" name="Picture Placeholder 25" descr="A black and yellow logo">
            <a:extLst>
              <a:ext uri="{FF2B5EF4-FFF2-40B4-BE49-F238E27FC236}">
                <a16:creationId xmlns:a16="http://schemas.microsoft.com/office/drawing/2014/main" id="{E73B4589-CF64-55FB-6E7B-C1C64C942CE0}"/>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50128067-824B-6559-7F7E-878AE5B925EA}"/>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9" name="TextBox 8">
            <a:extLst>
              <a:ext uri="{FF2B5EF4-FFF2-40B4-BE49-F238E27FC236}">
                <a16:creationId xmlns:a16="http://schemas.microsoft.com/office/drawing/2014/main" id="{3F91CB10-28FC-B135-81A6-297B2EFB49CD}"/>
              </a:ext>
            </a:extLst>
          </p:cNvPr>
          <p:cNvSpPr txBox="1"/>
          <p:nvPr/>
        </p:nvSpPr>
        <p:spPr>
          <a:xfrm>
            <a:off x="2821113" y="116351"/>
            <a:ext cx="7974418" cy="1470211"/>
          </a:xfrm>
          <a:prstGeom prst="rect">
            <a:avLst/>
          </a:prstGeom>
          <a:noFill/>
        </p:spPr>
        <p:txBody>
          <a:bodyPr wrap="square" rtlCol="0">
            <a:spAutoFit/>
          </a:bodyPr>
          <a:lstStyle/>
          <a:p>
            <a:pPr algn="ctr">
              <a:lnSpc>
                <a:spcPct val="200000"/>
              </a:lnSpc>
            </a:pPr>
            <a:r>
              <a:rPr lang="en-GB" sz="2400" b="1" dirty="0"/>
              <a:t>RESEARCH JUSTIFICATION</a:t>
            </a:r>
          </a:p>
          <a:p>
            <a:pPr>
              <a:lnSpc>
                <a:spcPct val="200000"/>
              </a:lnSpc>
            </a:pPr>
            <a:endParaRPr lang="en-GB" sz="2400" b="1" dirty="0"/>
          </a:p>
        </p:txBody>
      </p:sp>
      <p:sp>
        <p:nvSpPr>
          <p:cNvPr id="17" name="TextBox 16">
            <a:extLst>
              <a:ext uri="{FF2B5EF4-FFF2-40B4-BE49-F238E27FC236}">
                <a16:creationId xmlns:a16="http://schemas.microsoft.com/office/drawing/2014/main" id="{50EA9F07-FA49-ED4E-8E94-F14C5507DC71}"/>
              </a:ext>
            </a:extLst>
          </p:cNvPr>
          <p:cNvSpPr txBox="1"/>
          <p:nvPr/>
        </p:nvSpPr>
        <p:spPr>
          <a:xfrm>
            <a:off x="3560075" y="1116419"/>
            <a:ext cx="7974418" cy="4939814"/>
          </a:xfrm>
          <a:prstGeom prst="rect">
            <a:avLst/>
          </a:prstGeom>
          <a:noFill/>
        </p:spPr>
        <p:txBody>
          <a:bodyPr wrap="square" rtlCol="0">
            <a:spAutoFit/>
          </a:bodyPr>
          <a:lstStyle/>
          <a:p>
            <a:pPr>
              <a:lnSpc>
                <a:spcPct val="150000"/>
              </a:lnSpc>
            </a:pPr>
            <a:r>
              <a:rPr lang="en-GB" b="1" dirty="0"/>
              <a:t>Industry Relevance:</a:t>
            </a:r>
            <a:br>
              <a:rPr lang="en-GB" dirty="0"/>
            </a:br>
            <a:r>
              <a:rPr lang="en-GB" dirty="0"/>
              <a:t>With </a:t>
            </a:r>
            <a:r>
              <a:rPr lang="en-GB" i="1" dirty="0"/>
              <a:t>Chicago</a:t>
            </a:r>
            <a:r>
              <a:rPr lang="en-GB" dirty="0"/>
              <a:t> performed over 35,000 times (</a:t>
            </a:r>
            <a:r>
              <a:rPr lang="en-GB" i="1" dirty="0"/>
              <a:t>Gans, 2024</a:t>
            </a:r>
            <a:r>
              <a:rPr lang="en-GB" dirty="0"/>
              <a:t>), integrated training is essential for preparing students for professional demands.</a:t>
            </a:r>
            <a:endParaRPr lang="en-GB" b="1" dirty="0"/>
          </a:p>
          <a:p>
            <a:pPr>
              <a:lnSpc>
                <a:spcPct val="150000"/>
              </a:lnSpc>
            </a:pPr>
            <a:endParaRPr lang="en-GB" b="1" dirty="0"/>
          </a:p>
          <a:p>
            <a:pPr>
              <a:lnSpc>
                <a:spcPct val="150000"/>
              </a:lnSpc>
            </a:pPr>
            <a:r>
              <a:rPr lang="en-GB" b="1" dirty="0"/>
              <a:t>Peer-Reviewed Research:</a:t>
            </a:r>
            <a:br>
              <a:rPr lang="en-GB" dirty="0"/>
            </a:br>
            <a:r>
              <a:rPr lang="en-GB" dirty="0"/>
              <a:t>Posture and alignment impact vocal quality (Arboleda &amp; Frederick, 2008; Casillo-Allendes et al., 2022).</a:t>
            </a:r>
          </a:p>
          <a:p>
            <a:pPr>
              <a:lnSpc>
                <a:spcPct val="150000"/>
              </a:lnSpc>
            </a:pPr>
            <a:endParaRPr lang="en-GB" dirty="0"/>
          </a:p>
          <a:p>
            <a:pPr>
              <a:lnSpc>
                <a:spcPct val="150000"/>
              </a:lnSpc>
            </a:pPr>
            <a:r>
              <a:rPr lang="en-GB" b="1" dirty="0"/>
              <a:t>Training Gap:</a:t>
            </a:r>
            <a:br>
              <a:rPr lang="en-GB" dirty="0"/>
            </a:br>
            <a:r>
              <a:rPr lang="en-GB" dirty="0"/>
              <a:t>No established teacher-training exists to support integrated voice and movement pedagogy (</a:t>
            </a:r>
            <a:r>
              <a:rPr lang="en-GB" i="1" dirty="0"/>
              <a:t>Portman &amp; Playfair, 2012; Morton, 2015</a:t>
            </a:r>
            <a:r>
              <a:rPr lang="en-GB" dirty="0"/>
              <a:t>).</a:t>
            </a:r>
          </a:p>
          <a:p>
            <a:endParaRPr lang="en-GB" dirty="0"/>
          </a:p>
        </p:txBody>
      </p:sp>
    </p:spTree>
    <p:extLst>
      <p:ext uri="{BB962C8B-B14F-4D97-AF65-F5344CB8AC3E}">
        <p14:creationId xmlns:p14="http://schemas.microsoft.com/office/powerpoint/2010/main" val="1124660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AFBB2-7522-8C47-AF22-48C807E0D2A9}"/>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CCBD17E-68D6-69C7-39EC-CC4B33618AEC}"/>
              </a:ext>
            </a:extLst>
          </p:cNvPr>
          <p:cNvGraphicFramePr>
            <a:graphicFrameLocks noGrp="1"/>
          </p:cNvGraphicFramePr>
          <p:nvPr>
            <p:extLst>
              <p:ext uri="{D42A27DB-BD31-4B8C-83A1-F6EECF244321}">
                <p14:modId xmlns:p14="http://schemas.microsoft.com/office/powerpoint/2010/main" val="2268783401"/>
              </p:ext>
            </p:extLst>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pic>
        <p:nvPicPr>
          <p:cNvPr id="6" name="Picture 5">
            <a:extLst>
              <a:ext uri="{FF2B5EF4-FFF2-40B4-BE49-F238E27FC236}">
                <a16:creationId xmlns:a16="http://schemas.microsoft.com/office/drawing/2014/main" id="{3091F2D4-2515-8F68-A3AD-2B7069F32767}"/>
              </a:ext>
            </a:extLst>
          </p:cNvPr>
          <p:cNvPicPr>
            <a:picLocks noChangeAspect="1"/>
          </p:cNvPicPr>
          <p:nvPr/>
        </p:nvPicPr>
        <p:blipFill>
          <a:blip r:embed="rId3">
            <a:extLst>
              <a:ext uri="{28A0092B-C50C-407E-A947-70E740481C1C}">
                <a14:useLocalDpi xmlns:a14="http://schemas.microsoft.com/office/drawing/2010/main" val="0"/>
              </a:ext>
            </a:extLst>
          </a:blip>
          <a:srcRect l="18357" r="18357"/>
          <a:stretch/>
        </p:blipFill>
        <p:spPr>
          <a:xfrm>
            <a:off x="95693" y="98405"/>
            <a:ext cx="2629727" cy="5295014"/>
          </a:xfrm>
          <a:prstGeom prst="rect">
            <a:avLst/>
          </a:prstGeom>
        </p:spPr>
      </p:pic>
      <p:pic>
        <p:nvPicPr>
          <p:cNvPr id="7" name="Picture Placeholder 25" descr="A black and yellow logo">
            <a:extLst>
              <a:ext uri="{FF2B5EF4-FFF2-40B4-BE49-F238E27FC236}">
                <a16:creationId xmlns:a16="http://schemas.microsoft.com/office/drawing/2014/main" id="{E26AC948-7DCA-2494-E874-9A85D77E8639}"/>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84DF858E-68B7-49B0-51EA-B7000885FCF4}"/>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9" name="TextBox 8">
            <a:extLst>
              <a:ext uri="{FF2B5EF4-FFF2-40B4-BE49-F238E27FC236}">
                <a16:creationId xmlns:a16="http://schemas.microsoft.com/office/drawing/2014/main" id="{13768411-065A-49C6-8C5D-AE2F0F377A9A}"/>
              </a:ext>
            </a:extLst>
          </p:cNvPr>
          <p:cNvSpPr txBox="1"/>
          <p:nvPr/>
        </p:nvSpPr>
        <p:spPr>
          <a:xfrm>
            <a:off x="2821113" y="116351"/>
            <a:ext cx="7974418" cy="1470211"/>
          </a:xfrm>
          <a:prstGeom prst="rect">
            <a:avLst/>
          </a:prstGeom>
          <a:noFill/>
        </p:spPr>
        <p:txBody>
          <a:bodyPr wrap="square" rtlCol="0">
            <a:spAutoFit/>
          </a:bodyPr>
          <a:lstStyle/>
          <a:p>
            <a:pPr algn="ctr">
              <a:lnSpc>
                <a:spcPct val="200000"/>
              </a:lnSpc>
            </a:pPr>
            <a:r>
              <a:rPr lang="en-GB" sz="2400" b="1" dirty="0"/>
              <a:t>RESEARCH METHODOLOGICAL APPROACH</a:t>
            </a:r>
          </a:p>
          <a:p>
            <a:pPr>
              <a:lnSpc>
                <a:spcPct val="200000"/>
              </a:lnSpc>
            </a:pPr>
            <a:endParaRPr lang="en-GB" sz="2400" b="1" dirty="0"/>
          </a:p>
        </p:txBody>
      </p:sp>
      <p:sp>
        <p:nvSpPr>
          <p:cNvPr id="2" name="TextBox 1">
            <a:extLst>
              <a:ext uri="{FF2B5EF4-FFF2-40B4-BE49-F238E27FC236}">
                <a16:creationId xmlns:a16="http://schemas.microsoft.com/office/drawing/2014/main" id="{E785F16C-45E0-9523-73DD-0B1F075F4481}"/>
              </a:ext>
            </a:extLst>
          </p:cNvPr>
          <p:cNvSpPr txBox="1"/>
          <p:nvPr/>
        </p:nvSpPr>
        <p:spPr>
          <a:xfrm>
            <a:off x="3327991" y="1096657"/>
            <a:ext cx="7612911" cy="883383"/>
          </a:xfrm>
          <a:prstGeom prst="rect">
            <a:avLst/>
          </a:prstGeom>
          <a:noFill/>
        </p:spPr>
        <p:txBody>
          <a:bodyPr wrap="square" rtlCol="0">
            <a:spAutoFit/>
          </a:bodyPr>
          <a:lstStyle/>
          <a:p>
            <a:pPr>
              <a:lnSpc>
                <a:spcPct val="150000"/>
              </a:lnSpc>
            </a:pPr>
            <a:r>
              <a:rPr lang="en-GB" b="1" dirty="0"/>
              <a:t>Paradigm:</a:t>
            </a:r>
            <a:r>
              <a:rPr lang="en-GB" dirty="0"/>
              <a:t> Constructivist approach emphasising participant experience and researcher reflexivity (Amineh &amp; Asl, 2015; Mogashoa, 2016).</a:t>
            </a:r>
          </a:p>
        </p:txBody>
      </p:sp>
      <p:sp>
        <p:nvSpPr>
          <p:cNvPr id="10" name="TextBox 9">
            <a:extLst>
              <a:ext uri="{FF2B5EF4-FFF2-40B4-BE49-F238E27FC236}">
                <a16:creationId xmlns:a16="http://schemas.microsoft.com/office/drawing/2014/main" id="{470573F4-A2DD-4788-9E83-0FE3927306B6}"/>
              </a:ext>
            </a:extLst>
          </p:cNvPr>
          <p:cNvSpPr txBox="1"/>
          <p:nvPr/>
        </p:nvSpPr>
        <p:spPr>
          <a:xfrm>
            <a:off x="3327991" y="2036887"/>
            <a:ext cx="7063503" cy="883383"/>
          </a:xfrm>
          <a:prstGeom prst="rect">
            <a:avLst/>
          </a:prstGeom>
          <a:noFill/>
        </p:spPr>
        <p:txBody>
          <a:bodyPr wrap="square" rtlCol="0">
            <a:spAutoFit/>
          </a:bodyPr>
          <a:lstStyle/>
          <a:p>
            <a:pPr>
              <a:lnSpc>
                <a:spcPct val="150000"/>
              </a:lnSpc>
            </a:pPr>
            <a:r>
              <a:rPr lang="en-GB" b="1" dirty="0"/>
              <a:t>Design:</a:t>
            </a:r>
            <a:r>
              <a:rPr lang="en-GB" dirty="0"/>
              <a:t> Practice-led qualitative research grounded in lived experience and insider knowledge (Finlay, 2002).</a:t>
            </a:r>
          </a:p>
        </p:txBody>
      </p:sp>
      <p:sp>
        <p:nvSpPr>
          <p:cNvPr id="11" name="TextBox 10">
            <a:extLst>
              <a:ext uri="{FF2B5EF4-FFF2-40B4-BE49-F238E27FC236}">
                <a16:creationId xmlns:a16="http://schemas.microsoft.com/office/drawing/2014/main" id="{01FC2EB3-7D8E-7503-A9F3-9F22CC3FCBE5}"/>
              </a:ext>
            </a:extLst>
          </p:cNvPr>
          <p:cNvSpPr txBox="1"/>
          <p:nvPr/>
        </p:nvSpPr>
        <p:spPr>
          <a:xfrm>
            <a:off x="3327990" y="2939903"/>
            <a:ext cx="7272669" cy="2446824"/>
          </a:xfrm>
          <a:prstGeom prst="rect">
            <a:avLst/>
          </a:prstGeom>
          <a:noFill/>
        </p:spPr>
        <p:txBody>
          <a:bodyPr wrap="square" rtlCol="0">
            <a:spAutoFit/>
          </a:bodyPr>
          <a:lstStyle/>
          <a:p>
            <a:pPr>
              <a:lnSpc>
                <a:spcPct val="150000"/>
              </a:lnSpc>
            </a:pPr>
            <a:r>
              <a:rPr lang="en-GB" b="1" dirty="0"/>
              <a:t>Methods:</a:t>
            </a:r>
            <a:endParaRPr lang="en-GB" dirty="0"/>
          </a:p>
          <a:p>
            <a:pPr marL="285750" indent="-285750">
              <a:lnSpc>
                <a:spcPct val="150000"/>
              </a:lnSpc>
              <a:buFont typeface="Arial" panose="020B0604020202020204" pitchFamily="34" charset="0"/>
              <a:buChar char="•"/>
            </a:pPr>
            <a:r>
              <a:rPr lang="en-GB" dirty="0"/>
              <a:t>Literature Review</a:t>
            </a:r>
          </a:p>
          <a:p>
            <a:pPr marL="285750" indent="-285750">
              <a:lnSpc>
                <a:spcPct val="150000"/>
              </a:lnSpc>
              <a:buFont typeface="Arial" panose="020B0604020202020204" pitchFamily="34" charset="0"/>
              <a:buChar char="•"/>
            </a:pPr>
            <a:r>
              <a:rPr lang="en-GB" dirty="0"/>
              <a:t>Open-ended questionnaire</a:t>
            </a:r>
          </a:p>
          <a:p>
            <a:pPr marL="285750" indent="-285750">
              <a:lnSpc>
                <a:spcPct val="150000"/>
              </a:lnSpc>
              <a:buFont typeface="Arial" panose="020B0604020202020204" pitchFamily="34" charset="0"/>
              <a:buChar char="•"/>
            </a:pPr>
            <a:r>
              <a:rPr lang="en-GB" dirty="0"/>
              <a:t>Semi-structured interview</a:t>
            </a:r>
          </a:p>
          <a:p>
            <a:pPr marL="285750" indent="-285750">
              <a:lnSpc>
                <a:spcPct val="150000"/>
              </a:lnSpc>
              <a:buFont typeface="Arial" panose="020B0604020202020204" pitchFamily="34" charset="0"/>
              <a:buChar char="•"/>
            </a:pPr>
            <a:r>
              <a:rPr lang="en-GB" dirty="0"/>
              <a:t>Reflexive journal</a:t>
            </a:r>
          </a:p>
          <a:p>
            <a:endParaRPr lang="en-GB" dirty="0"/>
          </a:p>
        </p:txBody>
      </p:sp>
      <p:sp>
        <p:nvSpPr>
          <p:cNvPr id="12" name="TextBox 11">
            <a:extLst>
              <a:ext uri="{FF2B5EF4-FFF2-40B4-BE49-F238E27FC236}">
                <a16:creationId xmlns:a16="http://schemas.microsoft.com/office/drawing/2014/main" id="{F1EA3586-D537-56A9-9FD4-C3C1F18EE590}"/>
              </a:ext>
            </a:extLst>
          </p:cNvPr>
          <p:cNvSpPr txBox="1"/>
          <p:nvPr/>
        </p:nvSpPr>
        <p:spPr>
          <a:xfrm>
            <a:off x="3327991" y="5319651"/>
            <a:ext cx="7467540" cy="883383"/>
          </a:xfrm>
          <a:prstGeom prst="rect">
            <a:avLst/>
          </a:prstGeom>
          <a:noFill/>
        </p:spPr>
        <p:txBody>
          <a:bodyPr wrap="square" rtlCol="0">
            <a:spAutoFit/>
          </a:bodyPr>
          <a:lstStyle/>
          <a:p>
            <a:pPr>
              <a:lnSpc>
                <a:spcPct val="150000"/>
              </a:lnSpc>
            </a:pPr>
            <a:r>
              <a:rPr lang="en-GB" b="1" dirty="0"/>
              <a:t>Analysis:</a:t>
            </a:r>
            <a:r>
              <a:rPr lang="en-GB" dirty="0"/>
              <a:t> Reflexive Thematic Analysis (RTA) used across all data sets to interpret themes (Braun &amp; Clarke, 2019).</a:t>
            </a:r>
          </a:p>
        </p:txBody>
      </p:sp>
    </p:spTree>
    <p:extLst>
      <p:ext uri="{BB962C8B-B14F-4D97-AF65-F5344CB8AC3E}">
        <p14:creationId xmlns:p14="http://schemas.microsoft.com/office/powerpoint/2010/main" val="3451708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25A7D-1BDC-D622-B89E-4CF061C1304D}"/>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6CBC1E7-D589-13B6-771F-F83B5E067A91}"/>
              </a:ext>
            </a:extLst>
          </p:cNvPr>
          <p:cNvGraphicFramePr>
            <a:graphicFrameLocks noGrp="1"/>
          </p:cNvGraphicFramePr>
          <p:nvPr>
            <p:extLst>
              <p:ext uri="{D42A27DB-BD31-4B8C-83A1-F6EECF244321}">
                <p14:modId xmlns:p14="http://schemas.microsoft.com/office/powerpoint/2010/main" val="1983767857"/>
              </p:ext>
            </p:extLst>
          </p:nvPr>
        </p:nvGraphicFramePr>
        <p:xfrm>
          <a:off x="0" y="0"/>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pic>
        <p:nvPicPr>
          <p:cNvPr id="6" name="Picture 5">
            <a:extLst>
              <a:ext uri="{FF2B5EF4-FFF2-40B4-BE49-F238E27FC236}">
                <a16:creationId xmlns:a16="http://schemas.microsoft.com/office/drawing/2014/main" id="{606BBDA5-632D-2DB5-CC13-99FF7B63CF45}"/>
              </a:ext>
            </a:extLst>
          </p:cNvPr>
          <p:cNvPicPr>
            <a:picLocks noChangeAspect="1"/>
          </p:cNvPicPr>
          <p:nvPr/>
        </p:nvPicPr>
        <p:blipFill>
          <a:blip r:embed="rId3">
            <a:extLst>
              <a:ext uri="{28A0092B-C50C-407E-A947-70E740481C1C}">
                <a14:useLocalDpi xmlns:a14="http://schemas.microsoft.com/office/drawing/2010/main" val="0"/>
              </a:ext>
            </a:extLst>
          </a:blip>
          <a:srcRect l="32320" r="32320"/>
          <a:stretch/>
        </p:blipFill>
        <p:spPr>
          <a:xfrm>
            <a:off x="95693" y="98405"/>
            <a:ext cx="2629727" cy="5295014"/>
          </a:xfrm>
          <a:prstGeom prst="rect">
            <a:avLst/>
          </a:prstGeom>
        </p:spPr>
      </p:pic>
      <p:pic>
        <p:nvPicPr>
          <p:cNvPr id="7" name="Picture Placeholder 25" descr="A black and yellow logo">
            <a:extLst>
              <a:ext uri="{FF2B5EF4-FFF2-40B4-BE49-F238E27FC236}">
                <a16:creationId xmlns:a16="http://schemas.microsoft.com/office/drawing/2014/main" id="{71F254B7-14BF-2191-4F93-F6AB1182C981}"/>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FA613529-0D2C-2816-25B3-3F1597AE35B9}"/>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9" name="TextBox 8">
            <a:extLst>
              <a:ext uri="{FF2B5EF4-FFF2-40B4-BE49-F238E27FC236}">
                <a16:creationId xmlns:a16="http://schemas.microsoft.com/office/drawing/2014/main" id="{CB66CC51-7558-7357-D407-C81C79B29DA4}"/>
              </a:ext>
            </a:extLst>
          </p:cNvPr>
          <p:cNvSpPr txBox="1"/>
          <p:nvPr/>
        </p:nvSpPr>
        <p:spPr>
          <a:xfrm>
            <a:off x="2739935" y="231762"/>
            <a:ext cx="7974418" cy="1470211"/>
          </a:xfrm>
          <a:prstGeom prst="rect">
            <a:avLst/>
          </a:prstGeom>
          <a:noFill/>
        </p:spPr>
        <p:txBody>
          <a:bodyPr wrap="square" rtlCol="0">
            <a:spAutoFit/>
          </a:bodyPr>
          <a:lstStyle/>
          <a:p>
            <a:pPr algn="ctr">
              <a:lnSpc>
                <a:spcPct val="200000"/>
              </a:lnSpc>
            </a:pPr>
            <a:r>
              <a:rPr lang="en-GB" sz="2400" b="1" dirty="0"/>
              <a:t>INSIDER RESEARCH</a:t>
            </a:r>
          </a:p>
          <a:p>
            <a:pPr>
              <a:lnSpc>
                <a:spcPct val="200000"/>
              </a:lnSpc>
            </a:pPr>
            <a:endParaRPr lang="en-GB" sz="2400" b="1" dirty="0"/>
          </a:p>
        </p:txBody>
      </p:sp>
      <p:sp>
        <p:nvSpPr>
          <p:cNvPr id="3" name="TextBox 2">
            <a:extLst>
              <a:ext uri="{FF2B5EF4-FFF2-40B4-BE49-F238E27FC236}">
                <a16:creationId xmlns:a16="http://schemas.microsoft.com/office/drawing/2014/main" id="{85C23204-791C-BE76-0BCA-C62AEB6E2208}"/>
              </a:ext>
            </a:extLst>
          </p:cNvPr>
          <p:cNvSpPr txBox="1"/>
          <p:nvPr/>
        </p:nvSpPr>
        <p:spPr>
          <a:xfrm>
            <a:off x="2821113" y="1183842"/>
            <a:ext cx="9209288" cy="2031325"/>
          </a:xfrm>
          <a:prstGeom prst="rect">
            <a:avLst/>
          </a:prstGeom>
          <a:noFill/>
        </p:spPr>
        <p:txBody>
          <a:bodyPr wrap="square" rtlCol="0">
            <a:spAutoFit/>
          </a:bodyPr>
          <a:lstStyle/>
          <a:p>
            <a:pPr>
              <a:lnSpc>
                <a:spcPct val="150000"/>
              </a:lnSpc>
            </a:pPr>
            <a:r>
              <a:rPr lang="en-GB" b="1" dirty="0"/>
              <a:t>Strengths of Insider Research:</a:t>
            </a:r>
            <a:endParaRPr lang="en-GB" dirty="0"/>
          </a:p>
          <a:p>
            <a:pPr marL="285750" indent="-285750">
              <a:lnSpc>
                <a:spcPct val="150000"/>
              </a:lnSpc>
              <a:buFont typeface="Arial" panose="020B0604020202020204" pitchFamily="34" charset="0"/>
              <a:buChar char="•"/>
            </a:pPr>
            <a:r>
              <a:rPr lang="en-GB" dirty="0"/>
              <a:t>Contextual understanding enhances interpretation (Fleming, 2018).</a:t>
            </a:r>
          </a:p>
          <a:p>
            <a:pPr marL="285750" indent="-285750">
              <a:lnSpc>
                <a:spcPct val="150000"/>
              </a:lnSpc>
              <a:buFont typeface="Arial" panose="020B0604020202020204" pitchFamily="34" charset="0"/>
              <a:buChar char="•"/>
            </a:pPr>
            <a:r>
              <a:rPr lang="en-GB" dirty="0"/>
              <a:t>Personal experience contributes to meaning-making (Ezzy, 2002).</a:t>
            </a:r>
          </a:p>
          <a:p>
            <a:pPr marL="285750" indent="-285750">
              <a:lnSpc>
                <a:spcPct val="150000"/>
              </a:lnSpc>
              <a:buFont typeface="Arial" panose="020B0604020202020204" pitchFamily="34" charset="0"/>
              <a:buChar char="•"/>
            </a:pPr>
            <a:r>
              <a:rPr lang="en-GB" dirty="0"/>
              <a:t>Insider status fosters trust, access, and relevance to practice (Gaunt, 2008, 2010, 2011).</a:t>
            </a:r>
          </a:p>
          <a:p>
            <a:endParaRPr lang="en-GB" dirty="0"/>
          </a:p>
        </p:txBody>
      </p:sp>
      <p:sp>
        <p:nvSpPr>
          <p:cNvPr id="5" name="TextBox 4">
            <a:extLst>
              <a:ext uri="{FF2B5EF4-FFF2-40B4-BE49-F238E27FC236}">
                <a16:creationId xmlns:a16="http://schemas.microsoft.com/office/drawing/2014/main" id="{8E16D69B-788F-3B8A-E14E-D21D52067075}"/>
              </a:ext>
            </a:extLst>
          </p:cNvPr>
          <p:cNvSpPr txBox="1"/>
          <p:nvPr/>
        </p:nvSpPr>
        <p:spPr>
          <a:xfrm>
            <a:off x="2887019" y="3028999"/>
            <a:ext cx="7680251" cy="2031325"/>
          </a:xfrm>
          <a:prstGeom prst="rect">
            <a:avLst/>
          </a:prstGeom>
          <a:noFill/>
        </p:spPr>
        <p:txBody>
          <a:bodyPr wrap="square" rtlCol="0">
            <a:spAutoFit/>
          </a:bodyPr>
          <a:lstStyle/>
          <a:p>
            <a:pPr>
              <a:lnSpc>
                <a:spcPct val="150000"/>
              </a:lnSpc>
            </a:pPr>
            <a:r>
              <a:rPr lang="en-GB" b="1" dirty="0"/>
              <a:t>Risks and Limitations:</a:t>
            </a:r>
            <a:endParaRPr lang="en-GB" dirty="0"/>
          </a:p>
          <a:p>
            <a:pPr marL="285750" indent="-285750">
              <a:lnSpc>
                <a:spcPct val="150000"/>
              </a:lnSpc>
              <a:buFont typeface="Arial" panose="020B0604020202020204" pitchFamily="34" charset="0"/>
              <a:buChar char="•"/>
            </a:pPr>
            <a:r>
              <a:rPr lang="en-GB" dirty="0"/>
              <a:t>Risk of bias and lack of objectivity (Ezzy, 2002).</a:t>
            </a:r>
          </a:p>
          <a:p>
            <a:pPr marL="285750" indent="-285750">
              <a:lnSpc>
                <a:spcPct val="150000"/>
              </a:lnSpc>
              <a:buFont typeface="Arial" panose="020B0604020202020204" pitchFamily="34" charset="0"/>
              <a:buChar char="•"/>
            </a:pPr>
            <a:r>
              <a:rPr lang="en-GB" dirty="0"/>
              <a:t>Participant vulnerability</a:t>
            </a:r>
          </a:p>
          <a:p>
            <a:pPr marL="285750" indent="-285750">
              <a:lnSpc>
                <a:spcPct val="150000"/>
              </a:lnSpc>
              <a:buFont typeface="Arial" panose="020B0604020202020204" pitchFamily="34" charset="0"/>
              <a:buChar char="•"/>
            </a:pPr>
            <a:r>
              <a:rPr lang="en-GB" dirty="0"/>
              <a:t>Ethical Vigilance</a:t>
            </a:r>
          </a:p>
          <a:p>
            <a:endParaRPr lang="en-GB" dirty="0"/>
          </a:p>
        </p:txBody>
      </p:sp>
      <p:sp>
        <p:nvSpPr>
          <p:cNvPr id="14" name="TextBox 13">
            <a:extLst>
              <a:ext uri="{FF2B5EF4-FFF2-40B4-BE49-F238E27FC236}">
                <a16:creationId xmlns:a16="http://schemas.microsoft.com/office/drawing/2014/main" id="{9EBDC12F-DCE0-FDAA-E908-A4DE5F1B7928}"/>
              </a:ext>
            </a:extLst>
          </p:cNvPr>
          <p:cNvSpPr txBox="1"/>
          <p:nvPr/>
        </p:nvSpPr>
        <p:spPr>
          <a:xfrm>
            <a:off x="2821113" y="4804531"/>
            <a:ext cx="7588102" cy="1714380"/>
          </a:xfrm>
          <a:prstGeom prst="rect">
            <a:avLst/>
          </a:prstGeom>
          <a:noFill/>
        </p:spPr>
        <p:txBody>
          <a:bodyPr wrap="square" rtlCol="0">
            <a:spAutoFit/>
          </a:bodyPr>
          <a:lstStyle/>
          <a:p>
            <a:pPr>
              <a:lnSpc>
                <a:spcPct val="150000"/>
              </a:lnSpc>
            </a:pPr>
            <a:r>
              <a:rPr lang="en-GB" b="1" dirty="0"/>
              <a:t>Ethical Mitigation Strategies:</a:t>
            </a:r>
            <a:endParaRPr lang="en-GB" dirty="0"/>
          </a:p>
          <a:p>
            <a:pPr marL="285750" indent="-285750">
              <a:lnSpc>
                <a:spcPct val="150000"/>
              </a:lnSpc>
              <a:buFont typeface="Arial" panose="020B0604020202020204" pitchFamily="34" charset="0"/>
              <a:buChar char="•"/>
            </a:pPr>
            <a:r>
              <a:rPr lang="en-GB" dirty="0"/>
              <a:t>Ethical approval granted by UWTSD.</a:t>
            </a:r>
          </a:p>
          <a:p>
            <a:pPr marL="285750" indent="-285750">
              <a:lnSpc>
                <a:spcPct val="150000"/>
              </a:lnSpc>
              <a:buFont typeface="Arial" panose="020B0604020202020204" pitchFamily="34" charset="0"/>
              <a:buChar char="•"/>
            </a:pPr>
            <a:r>
              <a:rPr lang="en-GB" dirty="0"/>
              <a:t>Reflexive journaling used to manage bias </a:t>
            </a:r>
          </a:p>
          <a:p>
            <a:pPr marL="285750" indent="-285750">
              <a:lnSpc>
                <a:spcPct val="150000"/>
              </a:lnSpc>
              <a:buFont typeface="Arial" panose="020B0604020202020204" pitchFamily="34" charset="0"/>
              <a:buChar char="•"/>
            </a:pPr>
            <a:r>
              <a:rPr lang="en-GB" dirty="0"/>
              <a:t>No current students were involved</a:t>
            </a:r>
          </a:p>
        </p:txBody>
      </p:sp>
    </p:spTree>
    <p:extLst>
      <p:ext uri="{BB962C8B-B14F-4D97-AF65-F5344CB8AC3E}">
        <p14:creationId xmlns:p14="http://schemas.microsoft.com/office/powerpoint/2010/main" val="2272817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106A77-973C-B12D-D653-48AC19758187}"/>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C69FDE3-BE39-B382-ADD6-7881EF8144EE}"/>
              </a:ext>
            </a:extLst>
          </p:cNvPr>
          <p:cNvGraphicFramePr>
            <a:graphicFrameLocks noGrp="1"/>
          </p:cNvGraphicFramePr>
          <p:nvPr>
            <p:extLst>
              <p:ext uri="{D42A27DB-BD31-4B8C-83A1-F6EECF244321}">
                <p14:modId xmlns:p14="http://schemas.microsoft.com/office/powerpoint/2010/main" val="1514825341"/>
              </p:ext>
            </p:extLst>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sp>
        <p:nvSpPr>
          <p:cNvPr id="9" name="TextBox 8">
            <a:extLst>
              <a:ext uri="{FF2B5EF4-FFF2-40B4-BE49-F238E27FC236}">
                <a16:creationId xmlns:a16="http://schemas.microsoft.com/office/drawing/2014/main" id="{04A1C33C-9154-F187-A5AF-415FC7148287}"/>
              </a:ext>
            </a:extLst>
          </p:cNvPr>
          <p:cNvSpPr txBox="1"/>
          <p:nvPr/>
        </p:nvSpPr>
        <p:spPr>
          <a:xfrm>
            <a:off x="2669055" y="-47697"/>
            <a:ext cx="8545092" cy="1347100"/>
          </a:xfrm>
          <a:prstGeom prst="rect">
            <a:avLst/>
          </a:prstGeom>
          <a:noFill/>
        </p:spPr>
        <p:txBody>
          <a:bodyPr wrap="square" rtlCol="0">
            <a:spAutoFit/>
          </a:bodyPr>
          <a:lstStyle/>
          <a:p>
            <a:pPr algn="ctr">
              <a:lnSpc>
                <a:spcPct val="200000"/>
              </a:lnSpc>
            </a:pPr>
            <a:r>
              <a:rPr lang="en-GB" sz="2000" b="1" dirty="0"/>
              <a:t>DETAILS OF STUDY</a:t>
            </a:r>
          </a:p>
          <a:p>
            <a:pPr>
              <a:lnSpc>
                <a:spcPct val="200000"/>
              </a:lnSpc>
            </a:pPr>
            <a:endParaRPr lang="en-GB" sz="2400" b="1" dirty="0"/>
          </a:p>
        </p:txBody>
      </p:sp>
      <p:pic>
        <p:nvPicPr>
          <p:cNvPr id="6" name="Picture 5">
            <a:extLst>
              <a:ext uri="{FF2B5EF4-FFF2-40B4-BE49-F238E27FC236}">
                <a16:creationId xmlns:a16="http://schemas.microsoft.com/office/drawing/2014/main" id="{CB51C167-C9F0-BDB9-0BF5-774E77522785}"/>
              </a:ext>
            </a:extLst>
          </p:cNvPr>
          <p:cNvPicPr>
            <a:picLocks noChangeAspect="1"/>
          </p:cNvPicPr>
          <p:nvPr/>
        </p:nvPicPr>
        <p:blipFill>
          <a:blip r:embed="rId3">
            <a:extLst>
              <a:ext uri="{28A0092B-C50C-407E-A947-70E740481C1C}">
                <a14:useLocalDpi xmlns:a14="http://schemas.microsoft.com/office/drawing/2010/main" val="0"/>
              </a:ext>
            </a:extLst>
          </a:blip>
          <a:srcRect l="25168" r="25168"/>
          <a:stretch/>
        </p:blipFill>
        <p:spPr>
          <a:xfrm>
            <a:off x="191445" y="196598"/>
            <a:ext cx="2629727" cy="5295014"/>
          </a:xfrm>
          <a:prstGeom prst="rect">
            <a:avLst/>
          </a:prstGeom>
        </p:spPr>
      </p:pic>
      <p:pic>
        <p:nvPicPr>
          <p:cNvPr id="7" name="Picture Placeholder 25" descr="A black and yellow logo">
            <a:extLst>
              <a:ext uri="{FF2B5EF4-FFF2-40B4-BE49-F238E27FC236}">
                <a16:creationId xmlns:a16="http://schemas.microsoft.com/office/drawing/2014/main" id="{94261A37-EEB0-B208-7F4C-45FA7C5B6A05}"/>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A1FB3554-1D76-006B-4247-66654EB8321C}"/>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2" name="TextBox 1">
            <a:extLst>
              <a:ext uri="{FF2B5EF4-FFF2-40B4-BE49-F238E27FC236}">
                <a16:creationId xmlns:a16="http://schemas.microsoft.com/office/drawing/2014/main" id="{CF7B085C-4359-508D-378A-F58E08D929DD}"/>
              </a:ext>
            </a:extLst>
          </p:cNvPr>
          <p:cNvSpPr txBox="1"/>
          <p:nvPr/>
        </p:nvSpPr>
        <p:spPr>
          <a:xfrm>
            <a:off x="3078224" y="625853"/>
            <a:ext cx="7878871" cy="4616648"/>
          </a:xfrm>
          <a:prstGeom prst="rect">
            <a:avLst/>
          </a:prstGeom>
          <a:noFill/>
        </p:spPr>
        <p:txBody>
          <a:bodyPr wrap="square" rtlCol="0">
            <a:spAutoFit/>
          </a:bodyPr>
          <a:lstStyle/>
          <a:p>
            <a:r>
              <a:rPr lang="en-GB" b="1" dirty="0"/>
              <a:t>The Participants</a:t>
            </a:r>
          </a:p>
          <a:p>
            <a:r>
              <a:rPr lang="en-GB" dirty="0"/>
              <a:t>4 Professional performers</a:t>
            </a:r>
          </a:p>
          <a:p>
            <a:endParaRPr lang="en-GB" dirty="0"/>
          </a:p>
          <a:p>
            <a:r>
              <a:rPr lang="en-GB" dirty="0"/>
              <a:t>3 Female and 1 male</a:t>
            </a:r>
          </a:p>
          <a:p>
            <a:endParaRPr lang="en-GB" dirty="0"/>
          </a:p>
          <a:p>
            <a:r>
              <a:rPr lang="en-GB" dirty="0"/>
              <a:t>Age ranges: 25yr – 60 yr</a:t>
            </a:r>
          </a:p>
          <a:p>
            <a:endParaRPr lang="en-GB" dirty="0"/>
          </a:p>
          <a:p>
            <a:r>
              <a:rPr lang="en-GB" dirty="0"/>
              <a:t>2 performers have + 20 years industry experience</a:t>
            </a:r>
          </a:p>
          <a:p>
            <a:endParaRPr lang="en-GB" dirty="0"/>
          </a:p>
          <a:p>
            <a:r>
              <a:rPr lang="en-GB" dirty="0"/>
              <a:t>2 performers have +5 years industry experience</a:t>
            </a:r>
          </a:p>
          <a:p>
            <a:endParaRPr lang="en-GB" dirty="0"/>
          </a:p>
          <a:p>
            <a:r>
              <a:rPr lang="en-GB" dirty="0"/>
              <a:t>West End</a:t>
            </a:r>
          </a:p>
          <a:p>
            <a:r>
              <a:rPr lang="en-GB" dirty="0"/>
              <a:t>International Tour</a:t>
            </a:r>
          </a:p>
          <a:p>
            <a:r>
              <a:rPr lang="en-GB" dirty="0"/>
              <a:t>UK National Tour</a:t>
            </a:r>
          </a:p>
          <a:p>
            <a:r>
              <a:rPr lang="en-GB" dirty="0"/>
              <a:t>South African National Tour</a:t>
            </a:r>
          </a:p>
          <a:p>
            <a:endParaRPr lang="en-GB" sz="2400" dirty="0"/>
          </a:p>
        </p:txBody>
      </p:sp>
      <p:sp>
        <p:nvSpPr>
          <p:cNvPr id="5" name="TextBox 4">
            <a:extLst>
              <a:ext uri="{FF2B5EF4-FFF2-40B4-BE49-F238E27FC236}">
                <a16:creationId xmlns:a16="http://schemas.microsoft.com/office/drawing/2014/main" id="{831310AC-B66F-7B4D-D524-FE5D0038586F}"/>
              </a:ext>
            </a:extLst>
          </p:cNvPr>
          <p:cNvSpPr txBox="1"/>
          <p:nvPr/>
        </p:nvSpPr>
        <p:spPr>
          <a:xfrm>
            <a:off x="3012617" y="4997243"/>
            <a:ext cx="8545092" cy="2031325"/>
          </a:xfrm>
          <a:prstGeom prst="rect">
            <a:avLst/>
          </a:prstGeom>
          <a:noFill/>
        </p:spPr>
        <p:txBody>
          <a:bodyPr wrap="square" rtlCol="0">
            <a:spAutoFit/>
          </a:bodyPr>
          <a:lstStyle/>
          <a:p>
            <a:pPr>
              <a:lnSpc>
                <a:spcPct val="150000"/>
              </a:lnSpc>
            </a:pPr>
            <a:r>
              <a:rPr lang="en-GB" b="1" dirty="0"/>
              <a:t>Limitations of Research</a:t>
            </a:r>
          </a:p>
          <a:p>
            <a:pPr marL="285750" indent="-285750">
              <a:lnSpc>
                <a:spcPct val="150000"/>
              </a:lnSpc>
              <a:buFont typeface="Arial" panose="020B0604020202020204" pitchFamily="34" charset="0"/>
              <a:buChar char="•"/>
            </a:pPr>
            <a:r>
              <a:rPr lang="en-GB" dirty="0"/>
              <a:t>Participant sample size </a:t>
            </a:r>
          </a:p>
          <a:p>
            <a:pPr marL="285750" indent="-285750">
              <a:lnSpc>
                <a:spcPct val="150000"/>
              </a:lnSpc>
              <a:buFont typeface="Arial" panose="020B0604020202020204" pitchFamily="34" charset="0"/>
              <a:buChar char="•"/>
            </a:pPr>
            <a:r>
              <a:rPr lang="en-GB" dirty="0"/>
              <a:t>Insider Researcher bias</a:t>
            </a:r>
          </a:p>
          <a:p>
            <a:pPr marL="285750" indent="-285750">
              <a:lnSpc>
                <a:spcPct val="150000"/>
              </a:lnSpc>
              <a:buFont typeface="Arial" panose="020B0604020202020204" pitchFamily="34" charset="0"/>
              <a:buChar char="•"/>
            </a:pPr>
            <a:r>
              <a:rPr lang="en-GB" dirty="0"/>
              <a:t>Lack of Peer reviewed literature</a:t>
            </a:r>
          </a:p>
          <a:p>
            <a:endParaRPr lang="en-GB" dirty="0"/>
          </a:p>
        </p:txBody>
      </p:sp>
    </p:spTree>
    <p:extLst>
      <p:ext uri="{BB962C8B-B14F-4D97-AF65-F5344CB8AC3E}">
        <p14:creationId xmlns:p14="http://schemas.microsoft.com/office/powerpoint/2010/main" val="39375906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AB75F6-BE78-2124-C6C8-821AF4BE018E}"/>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3325690-FBDB-DB07-67C4-E6EEAD08B6E7}"/>
              </a:ext>
            </a:extLst>
          </p:cNvPr>
          <p:cNvGraphicFramePr>
            <a:graphicFrameLocks noGrp="1"/>
          </p:cNvGraphicFramePr>
          <p:nvPr>
            <p:extLst>
              <p:ext uri="{D42A27DB-BD31-4B8C-83A1-F6EECF244321}">
                <p14:modId xmlns:p14="http://schemas.microsoft.com/office/powerpoint/2010/main" val="3536237584"/>
              </p:ext>
            </p:extLst>
          </p:nvPr>
        </p:nvGraphicFramePr>
        <p:xfrm>
          <a:off x="12743" y="0"/>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94181021"/>
                  </a:ext>
                </a:extLst>
              </a:tr>
            </a:tbl>
          </a:graphicData>
        </a:graphic>
      </p:graphicFrame>
      <p:sp>
        <p:nvSpPr>
          <p:cNvPr id="9" name="TextBox 8">
            <a:extLst>
              <a:ext uri="{FF2B5EF4-FFF2-40B4-BE49-F238E27FC236}">
                <a16:creationId xmlns:a16="http://schemas.microsoft.com/office/drawing/2014/main" id="{6D7B7A87-0BFC-C9F8-956E-13BE5C6EC20B}"/>
              </a:ext>
            </a:extLst>
          </p:cNvPr>
          <p:cNvSpPr txBox="1"/>
          <p:nvPr/>
        </p:nvSpPr>
        <p:spPr>
          <a:xfrm>
            <a:off x="2999874" y="196598"/>
            <a:ext cx="8545092" cy="1240596"/>
          </a:xfrm>
          <a:prstGeom prst="rect">
            <a:avLst/>
          </a:prstGeom>
          <a:noFill/>
        </p:spPr>
        <p:txBody>
          <a:bodyPr wrap="square" rtlCol="0">
            <a:spAutoFit/>
          </a:bodyPr>
          <a:lstStyle/>
          <a:p>
            <a:pPr algn="ctr"/>
            <a:r>
              <a:rPr lang="en-GB" sz="2000" b="1" dirty="0"/>
              <a:t>THEME ONE:</a:t>
            </a:r>
          </a:p>
          <a:p>
            <a:pPr algn="ctr"/>
            <a:r>
              <a:rPr lang="en-GB" sz="2000" b="1" dirty="0"/>
              <a:t>Professional Adaptions</a:t>
            </a:r>
          </a:p>
          <a:p>
            <a:pPr>
              <a:lnSpc>
                <a:spcPct val="200000"/>
              </a:lnSpc>
            </a:pPr>
            <a:r>
              <a:rPr lang="en-GB" sz="2000" b="1" dirty="0"/>
              <a:t>Training and Professional Background</a:t>
            </a:r>
          </a:p>
        </p:txBody>
      </p:sp>
      <p:pic>
        <p:nvPicPr>
          <p:cNvPr id="6" name="Picture 5">
            <a:extLst>
              <a:ext uri="{FF2B5EF4-FFF2-40B4-BE49-F238E27FC236}">
                <a16:creationId xmlns:a16="http://schemas.microsoft.com/office/drawing/2014/main" id="{202DC79A-6F9E-94AE-3ED7-EA76108F0EE8}"/>
              </a:ext>
            </a:extLst>
          </p:cNvPr>
          <p:cNvPicPr>
            <a:picLocks noChangeAspect="1"/>
          </p:cNvPicPr>
          <p:nvPr/>
        </p:nvPicPr>
        <p:blipFill>
          <a:blip r:embed="rId3">
            <a:extLst>
              <a:ext uri="{28A0092B-C50C-407E-A947-70E740481C1C}">
                <a14:useLocalDpi xmlns:a14="http://schemas.microsoft.com/office/drawing/2010/main" val="0"/>
              </a:ext>
            </a:extLst>
          </a:blip>
          <a:srcRect l="11924" r="11924"/>
          <a:stretch/>
        </p:blipFill>
        <p:spPr>
          <a:xfrm>
            <a:off x="191445" y="196598"/>
            <a:ext cx="2629727" cy="5295014"/>
          </a:xfrm>
          <a:prstGeom prst="rect">
            <a:avLst/>
          </a:prstGeom>
        </p:spPr>
      </p:pic>
      <p:pic>
        <p:nvPicPr>
          <p:cNvPr id="7" name="Picture Placeholder 25" descr="A black and yellow logo">
            <a:extLst>
              <a:ext uri="{FF2B5EF4-FFF2-40B4-BE49-F238E27FC236}">
                <a16:creationId xmlns:a16="http://schemas.microsoft.com/office/drawing/2014/main" id="{0DD746C1-CA1D-C70D-C8A3-080BF42013D3}"/>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3398A58B-3A43-725F-EE9F-0B273DAEE651}"/>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15" name="TextBox 14">
            <a:extLst>
              <a:ext uri="{FF2B5EF4-FFF2-40B4-BE49-F238E27FC236}">
                <a16:creationId xmlns:a16="http://schemas.microsoft.com/office/drawing/2014/main" id="{813B29DA-BFF6-DDDE-252F-5C94EF9E6178}"/>
              </a:ext>
            </a:extLst>
          </p:cNvPr>
          <p:cNvSpPr txBox="1"/>
          <p:nvPr/>
        </p:nvSpPr>
        <p:spPr>
          <a:xfrm>
            <a:off x="3001986" y="1365844"/>
            <a:ext cx="8307572" cy="46788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t>All participants received dance, acting, and singing vocational training</a:t>
            </a:r>
          </a:p>
        </p:txBody>
      </p:sp>
      <p:sp>
        <p:nvSpPr>
          <p:cNvPr id="16" name="TextBox 15">
            <a:extLst>
              <a:ext uri="{FF2B5EF4-FFF2-40B4-BE49-F238E27FC236}">
                <a16:creationId xmlns:a16="http://schemas.microsoft.com/office/drawing/2014/main" id="{6B69D137-71DD-789B-081A-830C1B04E0FD}"/>
              </a:ext>
            </a:extLst>
          </p:cNvPr>
          <p:cNvSpPr txBox="1"/>
          <p:nvPr/>
        </p:nvSpPr>
        <p:spPr>
          <a:xfrm>
            <a:off x="2999874" y="1972041"/>
            <a:ext cx="8928688" cy="1298882"/>
          </a:xfrm>
          <a:prstGeom prst="rect">
            <a:avLst/>
          </a:prstGeom>
          <a:noFill/>
        </p:spPr>
        <p:txBody>
          <a:bodyPr wrap="square" rtlCol="0">
            <a:spAutoFit/>
          </a:bodyPr>
          <a:lstStyle/>
          <a:p>
            <a:pPr lvl="0" eaLnBrk="0" fontAlgn="base" hangingPunct="0">
              <a:lnSpc>
                <a:spcPct val="150000"/>
              </a:lnSpc>
              <a:spcBef>
                <a:spcPct val="0"/>
              </a:spcBef>
              <a:spcAft>
                <a:spcPct val="0"/>
              </a:spcAft>
            </a:pPr>
            <a:r>
              <a:rPr lang="en-US" altLang="en-US" b="1" dirty="0"/>
              <a:t>PARTICIPANTS RESPONSE</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t>Physical stamina was prioritised pre-contract</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dirty="0"/>
              <a:t>Half of participants had vocal coaching pre-contract</a:t>
            </a:r>
          </a:p>
        </p:txBody>
      </p:sp>
      <p:sp>
        <p:nvSpPr>
          <p:cNvPr id="12" name="TextBox 11">
            <a:extLst>
              <a:ext uri="{FF2B5EF4-FFF2-40B4-BE49-F238E27FC236}">
                <a16:creationId xmlns:a16="http://schemas.microsoft.com/office/drawing/2014/main" id="{2EB34895-0F33-761A-9271-49A34B1196FA}"/>
              </a:ext>
            </a:extLst>
          </p:cNvPr>
          <p:cNvSpPr txBox="1"/>
          <p:nvPr/>
        </p:nvSpPr>
        <p:spPr>
          <a:xfrm>
            <a:off x="2999874" y="3566906"/>
            <a:ext cx="8928688" cy="1298882"/>
          </a:xfrm>
          <a:prstGeom prst="rect">
            <a:avLst/>
          </a:prstGeom>
          <a:noFill/>
        </p:spPr>
        <p:txBody>
          <a:bodyPr wrap="square">
            <a:spAutoFit/>
          </a:bodyPr>
          <a:lstStyle/>
          <a:p>
            <a:pPr>
              <a:lnSpc>
                <a:spcPct val="150000"/>
              </a:lnSpc>
            </a:pPr>
            <a:r>
              <a:rPr lang="en-GB" b="1" dirty="0"/>
              <a:t>TRAINING OBSERVATIONS – Self reflexive Journal Entry</a:t>
            </a:r>
          </a:p>
          <a:p>
            <a:pPr marL="285750" indent="-285750">
              <a:lnSpc>
                <a:spcPct val="150000"/>
              </a:lnSpc>
              <a:buFont typeface="Arial" panose="020B0604020202020204" pitchFamily="34" charset="0"/>
              <a:buChar char="•"/>
            </a:pPr>
            <a:r>
              <a:rPr lang="en-GB" dirty="0"/>
              <a:t>Lack of vocal preparation - Performers look after their bodies but not to the same extent their voices</a:t>
            </a:r>
          </a:p>
        </p:txBody>
      </p:sp>
      <p:sp>
        <p:nvSpPr>
          <p:cNvPr id="3" name="TextBox 2">
            <a:extLst>
              <a:ext uri="{FF2B5EF4-FFF2-40B4-BE49-F238E27FC236}">
                <a16:creationId xmlns:a16="http://schemas.microsoft.com/office/drawing/2014/main" id="{DBFC9B74-DCA7-BD62-EC21-5C79A61CD672}"/>
              </a:ext>
            </a:extLst>
          </p:cNvPr>
          <p:cNvSpPr txBox="1"/>
          <p:nvPr/>
        </p:nvSpPr>
        <p:spPr>
          <a:xfrm>
            <a:off x="2999874" y="5161772"/>
            <a:ext cx="8250985" cy="1892826"/>
          </a:xfrm>
          <a:prstGeom prst="rect">
            <a:avLst/>
          </a:prstGeom>
          <a:noFill/>
        </p:spPr>
        <p:txBody>
          <a:bodyPr wrap="square" rtlCol="0">
            <a:spAutoFit/>
          </a:bodyPr>
          <a:lstStyle/>
          <a:p>
            <a:r>
              <a:rPr lang="en-GB" b="1" dirty="0"/>
              <a:t>LITERATURE REVIEW</a:t>
            </a:r>
          </a:p>
          <a:p>
            <a:pPr>
              <a:lnSpc>
                <a:spcPct val="150000"/>
              </a:lnSpc>
            </a:pPr>
            <a:r>
              <a:rPr lang="en-GB" dirty="0"/>
              <a:t>Navigating demands of singing and dancing simultaneously, from a holistic and technically grounded approach requires effective multi-disciplinary training to mitigate any risk of injury (Dayme, 2009). </a:t>
            </a:r>
          </a:p>
          <a:p>
            <a:endParaRPr lang="en-GB" dirty="0"/>
          </a:p>
        </p:txBody>
      </p:sp>
    </p:spTree>
    <p:extLst>
      <p:ext uri="{BB962C8B-B14F-4D97-AF65-F5344CB8AC3E}">
        <p14:creationId xmlns:p14="http://schemas.microsoft.com/office/powerpoint/2010/main" val="1494777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159E39-ABCA-51BD-657F-E3DF51A4E971}"/>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434677E5-1DF4-EBF4-E30F-37002D58C963}"/>
              </a:ext>
            </a:extLst>
          </p:cNvPr>
          <p:cNvGraphicFramePr>
            <a:graphicFrameLocks noGrp="1"/>
          </p:cNvGraphicFramePr>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94181021"/>
                  </a:ext>
                </a:extLst>
              </a:tr>
            </a:tbl>
          </a:graphicData>
        </a:graphic>
      </p:graphicFrame>
      <p:sp>
        <p:nvSpPr>
          <p:cNvPr id="9" name="TextBox 8">
            <a:extLst>
              <a:ext uri="{FF2B5EF4-FFF2-40B4-BE49-F238E27FC236}">
                <a16:creationId xmlns:a16="http://schemas.microsoft.com/office/drawing/2014/main" id="{3B7D0CBA-7C96-3397-3ED9-4AA535DF9DEC}"/>
              </a:ext>
            </a:extLst>
          </p:cNvPr>
          <p:cNvSpPr txBox="1"/>
          <p:nvPr/>
        </p:nvSpPr>
        <p:spPr>
          <a:xfrm>
            <a:off x="3186164" y="273112"/>
            <a:ext cx="8545092" cy="1654877"/>
          </a:xfrm>
          <a:prstGeom prst="rect">
            <a:avLst/>
          </a:prstGeom>
          <a:noFill/>
        </p:spPr>
        <p:txBody>
          <a:bodyPr wrap="square" rtlCol="0">
            <a:spAutoFit/>
          </a:bodyPr>
          <a:lstStyle/>
          <a:p>
            <a:pPr algn="ctr"/>
            <a:r>
              <a:rPr lang="en-GB" sz="2000" b="1" dirty="0"/>
              <a:t>THEME ONE: Training and Professional Background</a:t>
            </a:r>
          </a:p>
          <a:p>
            <a:pPr algn="ctr"/>
            <a:endParaRPr lang="en-GB" sz="2000" b="1" dirty="0"/>
          </a:p>
          <a:p>
            <a:pPr algn="ctr"/>
            <a:r>
              <a:rPr lang="en-GB" sz="2000" b="1" dirty="0"/>
              <a:t>KEY TAKEAWAY</a:t>
            </a:r>
          </a:p>
          <a:p>
            <a:pPr>
              <a:lnSpc>
                <a:spcPct val="200000"/>
              </a:lnSpc>
            </a:pPr>
            <a:endParaRPr lang="en-GB" sz="2400" b="1" dirty="0"/>
          </a:p>
        </p:txBody>
      </p:sp>
      <p:pic>
        <p:nvPicPr>
          <p:cNvPr id="6" name="Picture 5">
            <a:extLst>
              <a:ext uri="{FF2B5EF4-FFF2-40B4-BE49-F238E27FC236}">
                <a16:creationId xmlns:a16="http://schemas.microsoft.com/office/drawing/2014/main" id="{2FFADA68-9A6C-6327-6DCE-B09B54512120}"/>
              </a:ext>
            </a:extLst>
          </p:cNvPr>
          <p:cNvPicPr>
            <a:picLocks noChangeAspect="1"/>
          </p:cNvPicPr>
          <p:nvPr/>
        </p:nvPicPr>
        <p:blipFill>
          <a:blip r:embed="rId3">
            <a:extLst>
              <a:ext uri="{28A0092B-C50C-407E-A947-70E740481C1C}">
                <a14:useLocalDpi xmlns:a14="http://schemas.microsoft.com/office/drawing/2010/main" val="0"/>
              </a:ext>
            </a:extLst>
          </a:blip>
          <a:srcRect l="11924" r="11924"/>
          <a:stretch/>
        </p:blipFill>
        <p:spPr>
          <a:xfrm>
            <a:off x="191445" y="196598"/>
            <a:ext cx="2629727" cy="5295014"/>
          </a:xfrm>
          <a:prstGeom prst="rect">
            <a:avLst/>
          </a:prstGeom>
        </p:spPr>
      </p:pic>
      <p:pic>
        <p:nvPicPr>
          <p:cNvPr id="7" name="Picture Placeholder 25" descr="A black and yellow logo">
            <a:extLst>
              <a:ext uri="{FF2B5EF4-FFF2-40B4-BE49-F238E27FC236}">
                <a16:creationId xmlns:a16="http://schemas.microsoft.com/office/drawing/2014/main" id="{B552A9E2-D276-BD33-4D8B-DFC7AEF97CD0}"/>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20B50C63-92FE-865D-30CA-881C04E7A622}"/>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21" name="TextBox 20">
            <a:extLst>
              <a:ext uri="{FF2B5EF4-FFF2-40B4-BE49-F238E27FC236}">
                <a16:creationId xmlns:a16="http://schemas.microsoft.com/office/drawing/2014/main" id="{8E6AB3B4-7A04-1305-0F34-C4D6947A8E11}"/>
              </a:ext>
            </a:extLst>
          </p:cNvPr>
          <p:cNvSpPr txBox="1"/>
          <p:nvPr/>
        </p:nvSpPr>
        <p:spPr>
          <a:xfrm>
            <a:off x="3012617" y="1466324"/>
            <a:ext cx="8824479" cy="923330"/>
          </a:xfrm>
          <a:prstGeom prst="rect">
            <a:avLst/>
          </a:prstGeom>
          <a:noFill/>
        </p:spPr>
        <p:txBody>
          <a:bodyPr wrap="square" rtlCol="0">
            <a:spAutoFit/>
          </a:bodyPr>
          <a:lstStyle/>
          <a:p>
            <a:endParaRPr lang="en-GB" b="1" dirty="0"/>
          </a:p>
          <a:p>
            <a:r>
              <a:rPr lang="en-GB" b="1" dirty="0"/>
              <a:t>Training is essential</a:t>
            </a:r>
          </a:p>
          <a:p>
            <a:r>
              <a:rPr lang="en-GB" dirty="0"/>
              <a:t>Delport, 2025; Thomas and Alexander, 2025 </a:t>
            </a:r>
            <a:endParaRPr lang="en-GB" b="1" dirty="0"/>
          </a:p>
        </p:txBody>
      </p:sp>
      <p:sp>
        <p:nvSpPr>
          <p:cNvPr id="10" name="TextBox 9">
            <a:extLst>
              <a:ext uri="{FF2B5EF4-FFF2-40B4-BE49-F238E27FC236}">
                <a16:creationId xmlns:a16="http://schemas.microsoft.com/office/drawing/2014/main" id="{EFC56068-9E83-003F-6587-FF423A88DF01}"/>
              </a:ext>
            </a:extLst>
          </p:cNvPr>
          <p:cNvSpPr txBox="1"/>
          <p:nvPr/>
        </p:nvSpPr>
        <p:spPr>
          <a:xfrm>
            <a:off x="3012617" y="2844105"/>
            <a:ext cx="8987938" cy="4207370"/>
          </a:xfrm>
          <a:prstGeom prst="rect">
            <a:avLst/>
          </a:prstGeom>
          <a:noFill/>
        </p:spPr>
        <p:txBody>
          <a:bodyPr wrap="square">
            <a:spAutoFit/>
          </a:bodyPr>
          <a:lstStyle/>
          <a:p>
            <a:pPr>
              <a:lnSpc>
                <a:spcPct val="150000"/>
              </a:lnSpc>
            </a:pPr>
            <a:r>
              <a:rPr lang="en-US" altLang="en-US" b="1" dirty="0"/>
              <a:t>Dance Preparation Stronger than Vocal Readiness</a:t>
            </a:r>
          </a:p>
          <a:p>
            <a:pPr>
              <a:lnSpc>
                <a:spcPct val="150000"/>
              </a:lnSpc>
            </a:pPr>
            <a:r>
              <a:rPr lang="en-GB" dirty="0"/>
              <a:t>Gates, 2018</a:t>
            </a:r>
          </a:p>
          <a:p>
            <a:pPr>
              <a:lnSpc>
                <a:spcPct val="150000"/>
              </a:lnSpc>
            </a:pPr>
            <a:endParaRPr lang="en-GB" dirty="0"/>
          </a:p>
          <a:p>
            <a:pPr>
              <a:lnSpc>
                <a:spcPct val="150000"/>
              </a:lnSpc>
            </a:pPr>
            <a:r>
              <a:rPr lang="en-GB" b="1" dirty="0"/>
              <a:t>CCM Vocal Training preferrable </a:t>
            </a:r>
            <a:endParaRPr lang="en-US" b="1" dirty="0"/>
          </a:p>
          <a:p>
            <a:pPr>
              <a:lnSpc>
                <a:spcPct val="150000"/>
              </a:lnSpc>
            </a:pPr>
            <a:r>
              <a:rPr lang="en-GB" dirty="0"/>
              <a:t>Edwards &amp; Hoch, 2018; Bartlett &amp; Naismith, 2020</a:t>
            </a:r>
          </a:p>
          <a:p>
            <a:pPr>
              <a:lnSpc>
                <a:spcPct val="150000"/>
              </a:lnSpc>
            </a:pPr>
            <a:endParaRPr lang="en-GB" dirty="0"/>
          </a:p>
          <a:p>
            <a:pPr>
              <a:lnSpc>
                <a:spcPct val="150000"/>
              </a:lnSpc>
            </a:pPr>
            <a:r>
              <a:rPr lang="en-GB" b="1" dirty="0"/>
              <a:t>Vocal health care education – preparation is key to longevity</a:t>
            </a:r>
          </a:p>
          <a:p>
            <a:pPr>
              <a:lnSpc>
                <a:spcPct val="150000"/>
              </a:lnSpc>
            </a:pPr>
            <a:r>
              <a:rPr lang="en-GB" dirty="0"/>
              <a:t>Dayme, 2009; Gates, 2018; Hoch &amp; Sandage, 2018</a:t>
            </a:r>
            <a:endParaRPr lang="en-US" altLang="en-US" dirty="0">
              <a:latin typeface="Arial" panose="020B0604020202020204" pitchFamily="34" charset="0"/>
            </a:endParaRPr>
          </a:p>
          <a:p>
            <a:pPr>
              <a:lnSpc>
                <a:spcPct val="150000"/>
              </a:lnSpc>
            </a:pPr>
            <a:endParaRPr lang="en-US" altLang="en-US" b="1" dirty="0"/>
          </a:p>
          <a:p>
            <a:pPr>
              <a:lnSpc>
                <a:spcPct val="150000"/>
              </a:lnSpc>
            </a:pPr>
            <a:endParaRPr lang="en-US" altLang="en-US" b="1" dirty="0"/>
          </a:p>
        </p:txBody>
      </p:sp>
    </p:spTree>
    <p:extLst>
      <p:ext uri="{BB962C8B-B14F-4D97-AF65-F5344CB8AC3E}">
        <p14:creationId xmlns:p14="http://schemas.microsoft.com/office/powerpoint/2010/main" val="668047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53CF40-52B2-CD4B-1AEF-14BDA5569B1D}"/>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F5D1F635-AD53-7A37-2E60-148600C35066}"/>
              </a:ext>
            </a:extLst>
          </p:cNvPr>
          <p:cNvGraphicFramePr>
            <a:graphicFrameLocks noGrp="1"/>
          </p:cNvGraphicFramePr>
          <p:nvPr>
            <p:extLst>
              <p:ext uri="{D42A27DB-BD31-4B8C-83A1-F6EECF244321}">
                <p14:modId xmlns:p14="http://schemas.microsoft.com/office/powerpoint/2010/main" val="2434959161"/>
              </p:ext>
            </p:extLst>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sp>
        <p:nvSpPr>
          <p:cNvPr id="9" name="TextBox 8">
            <a:extLst>
              <a:ext uri="{FF2B5EF4-FFF2-40B4-BE49-F238E27FC236}">
                <a16:creationId xmlns:a16="http://schemas.microsoft.com/office/drawing/2014/main" id="{7ACDCEEE-FF68-B613-AFFE-8E448C621A41}"/>
              </a:ext>
            </a:extLst>
          </p:cNvPr>
          <p:cNvSpPr txBox="1"/>
          <p:nvPr/>
        </p:nvSpPr>
        <p:spPr>
          <a:xfrm>
            <a:off x="2600618" y="230735"/>
            <a:ext cx="9005836" cy="1962653"/>
          </a:xfrm>
          <a:prstGeom prst="rect">
            <a:avLst/>
          </a:prstGeom>
          <a:noFill/>
        </p:spPr>
        <p:txBody>
          <a:bodyPr wrap="square" rtlCol="0">
            <a:spAutoFit/>
          </a:bodyPr>
          <a:lstStyle/>
          <a:p>
            <a:pPr algn="ctr"/>
            <a:r>
              <a:rPr lang="en-GB" sz="2000" b="1" dirty="0"/>
              <a:t>THEME TWO: </a:t>
            </a:r>
          </a:p>
          <a:p>
            <a:pPr algn="ctr"/>
            <a:endParaRPr lang="en-GB" sz="2000" b="1" dirty="0"/>
          </a:p>
          <a:p>
            <a:pPr algn="ctr"/>
            <a:r>
              <a:rPr lang="en-GB" sz="2000" b="1" dirty="0"/>
              <a:t>Understanding and Navigating the Demands of </a:t>
            </a:r>
          </a:p>
          <a:p>
            <a:pPr algn="ctr"/>
            <a:r>
              <a:rPr lang="en-GB" sz="2000" b="1" dirty="0"/>
              <a:t>Singing and Dancing Simultaneously</a:t>
            </a:r>
          </a:p>
          <a:p>
            <a:pPr>
              <a:lnSpc>
                <a:spcPct val="200000"/>
              </a:lnSpc>
            </a:pPr>
            <a:endParaRPr lang="en-GB" sz="2400" b="1" dirty="0"/>
          </a:p>
        </p:txBody>
      </p:sp>
      <p:pic>
        <p:nvPicPr>
          <p:cNvPr id="7" name="Picture Placeholder 25" descr="A black and yellow logo">
            <a:extLst>
              <a:ext uri="{FF2B5EF4-FFF2-40B4-BE49-F238E27FC236}">
                <a16:creationId xmlns:a16="http://schemas.microsoft.com/office/drawing/2014/main" id="{4277B3AB-A2F8-CD9D-B297-65813C14375F}"/>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8AEBC728-3D0E-B51A-AD94-6AB9EBE72CEB}"/>
              </a:ext>
            </a:extLst>
          </p:cNvPr>
          <p:cNvPicPr>
            <a:picLocks noChangeAspect="1"/>
          </p:cNvPicPr>
          <p:nvPr/>
        </p:nvPicPr>
        <p:blipFill>
          <a:blip r:embed="rId5"/>
          <a:stretch>
            <a:fillRect/>
          </a:stretch>
        </p:blipFill>
        <p:spPr>
          <a:xfrm>
            <a:off x="1730323" y="5712058"/>
            <a:ext cx="938732" cy="1047536"/>
          </a:xfrm>
          <a:prstGeom prst="rect">
            <a:avLst/>
          </a:prstGeom>
        </p:spPr>
      </p:pic>
      <p:pic>
        <p:nvPicPr>
          <p:cNvPr id="13" name="Picture 12">
            <a:extLst>
              <a:ext uri="{FF2B5EF4-FFF2-40B4-BE49-F238E27FC236}">
                <a16:creationId xmlns:a16="http://schemas.microsoft.com/office/drawing/2014/main" id="{6C54AD28-8602-15B8-8554-28699B28938C}"/>
              </a:ext>
            </a:extLst>
          </p:cNvPr>
          <p:cNvPicPr>
            <a:picLocks noChangeAspect="1"/>
          </p:cNvPicPr>
          <p:nvPr/>
        </p:nvPicPr>
        <p:blipFill>
          <a:blip r:embed="rId6"/>
          <a:srcRect t="14341"/>
          <a:stretch>
            <a:fillRect/>
          </a:stretch>
        </p:blipFill>
        <p:spPr>
          <a:xfrm>
            <a:off x="225941" y="230736"/>
            <a:ext cx="3519377" cy="4535989"/>
          </a:xfrm>
          <a:prstGeom prst="rect">
            <a:avLst/>
          </a:prstGeom>
          <a:ln>
            <a:solidFill>
              <a:schemeClr val="tx1"/>
            </a:solidFill>
          </a:ln>
        </p:spPr>
      </p:pic>
      <p:sp>
        <p:nvSpPr>
          <p:cNvPr id="6" name="TextBox 5">
            <a:extLst>
              <a:ext uri="{FF2B5EF4-FFF2-40B4-BE49-F238E27FC236}">
                <a16:creationId xmlns:a16="http://schemas.microsoft.com/office/drawing/2014/main" id="{93CB2FC1-D3D8-3160-C3D0-22B1EC068D25}"/>
              </a:ext>
            </a:extLst>
          </p:cNvPr>
          <p:cNvSpPr txBox="1"/>
          <p:nvPr/>
        </p:nvSpPr>
        <p:spPr>
          <a:xfrm>
            <a:off x="3969907" y="1865251"/>
            <a:ext cx="7997503" cy="3791872"/>
          </a:xfrm>
          <a:prstGeom prst="rect">
            <a:avLst/>
          </a:prstGeom>
          <a:noFill/>
        </p:spPr>
        <p:txBody>
          <a:bodyPr wrap="square" rtlCol="0">
            <a:spAutoFit/>
          </a:bodyPr>
          <a:lstStyle/>
          <a:p>
            <a:pPr>
              <a:lnSpc>
                <a:spcPct val="150000"/>
              </a:lnSpc>
            </a:pPr>
            <a:r>
              <a:rPr lang="en-GB" b="1" dirty="0"/>
              <a:t>Participant Experiences:</a:t>
            </a:r>
            <a:endParaRPr lang="en-GB" dirty="0"/>
          </a:p>
          <a:p>
            <a:pPr>
              <a:lnSpc>
                <a:spcPct val="150000"/>
              </a:lnSpc>
            </a:pPr>
            <a:r>
              <a:rPr lang="en-GB" dirty="0"/>
              <a:t>Difficulty in maintaining breath support whilst working in extreme postural states such as the splits or a Fosse “Rake” stance whilst singing.</a:t>
            </a:r>
          </a:p>
          <a:p>
            <a:pPr>
              <a:lnSpc>
                <a:spcPct val="150000"/>
              </a:lnSpc>
            </a:pPr>
            <a:r>
              <a:rPr lang="en-GB" b="1" dirty="0"/>
              <a:t>TRAINING OBSERVATIONS:</a:t>
            </a:r>
          </a:p>
          <a:p>
            <a:pPr marL="285750" lvl="0" indent="-285750">
              <a:lnSpc>
                <a:spcPct val="150000"/>
              </a:lnSpc>
              <a:buFont typeface="Arial" panose="020B0604020202020204" pitchFamily="34" charset="0"/>
              <a:buChar char="•"/>
            </a:pPr>
            <a:r>
              <a:rPr lang="en-GB" dirty="0"/>
              <a:t>Visible pressure increase in the neck and face – reddening, vein popping.</a:t>
            </a:r>
          </a:p>
          <a:p>
            <a:pPr marL="285750" lvl="0" indent="-285750">
              <a:lnSpc>
                <a:spcPct val="150000"/>
              </a:lnSpc>
              <a:buFont typeface="Arial" panose="020B0604020202020204" pitchFamily="34" charset="0"/>
              <a:buChar char="•"/>
            </a:pPr>
            <a:r>
              <a:rPr lang="en-GB" dirty="0"/>
              <a:t>Jaw thrusting forwards</a:t>
            </a:r>
          </a:p>
          <a:p>
            <a:pPr>
              <a:lnSpc>
                <a:spcPct val="150000"/>
              </a:lnSpc>
            </a:pPr>
            <a:endParaRPr lang="en-GB" dirty="0"/>
          </a:p>
          <a:p>
            <a:pPr>
              <a:lnSpc>
                <a:spcPct val="150000"/>
              </a:lnSpc>
            </a:pPr>
            <a:endParaRPr lang="en-GB" dirty="0"/>
          </a:p>
          <a:p>
            <a:pPr>
              <a:lnSpc>
                <a:spcPct val="150000"/>
              </a:lnSpc>
            </a:pPr>
            <a:endParaRPr lang="en-GB" dirty="0"/>
          </a:p>
        </p:txBody>
      </p:sp>
      <p:sp>
        <p:nvSpPr>
          <p:cNvPr id="2" name="TextBox 1">
            <a:extLst>
              <a:ext uri="{FF2B5EF4-FFF2-40B4-BE49-F238E27FC236}">
                <a16:creationId xmlns:a16="http://schemas.microsoft.com/office/drawing/2014/main" id="{8F6B0650-9BFB-BFF3-4F21-53BB6B20CCAA}"/>
              </a:ext>
            </a:extLst>
          </p:cNvPr>
          <p:cNvSpPr txBox="1"/>
          <p:nvPr/>
        </p:nvSpPr>
        <p:spPr>
          <a:xfrm>
            <a:off x="3969907" y="4411453"/>
            <a:ext cx="7636547" cy="2031325"/>
          </a:xfrm>
          <a:prstGeom prst="rect">
            <a:avLst/>
          </a:prstGeom>
          <a:noFill/>
        </p:spPr>
        <p:txBody>
          <a:bodyPr wrap="square" rtlCol="0">
            <a:spAutoFit/>
          </a:bodyPr>
          <a:lstStyle/>
          <a:p>
            <a:pPr>
              <a:lnSpc>
                <a:spcPct val="150000"/>
              </a:lnSpc>
            </a:pPr>
            <a:r>
              <a:rPr lang="en-GB" b="1" dirty="0"/>
              <a:t>Literature Review:</a:t>
            </a:r>
          </a:p>
          <a:p>
            <a:pPr>
              <a:lnSpc>
                <a:spcPct val="150000"/>
              </a:lnSpc>
            </a:pPr>
            <a:r>
              <a:rPr lang="en-GB" b="1" dirty="0"/>
              <a:t>Correct Alignment facilitates better breath support and phonation</a:t>
            </a:r>
          </a:p>
          <a:p>
            <a:pPr>
              <a:lnSpc>
                <a:spcPct val="150000"/>
              </a:lnSpc>
            </a:pPr>
            <a:r>
              <a:rPr lang="en-GB" dirty="0"/>
              <a:t>Save &amp; </a:t>
            </a:r>
            <a:r>
              <a:rPr lang="en-GB" dirty="0" err="1"/>
              <a:t>Bankoff</a:t>
            </a:r>
            <a:r>
              <a:rPr lang="en-GB" dirty="0"/>
              <a:t>, 2003; Ruben et al., 2004; Dayme, 2009; Morton, 2015; Castillo-Allendes et al., 2022</a:t>
            </a:r>
            <a:endParaRPr lang="en-GB" b="1" dirty="0"/>
          </a:p>
          <a:p>
            <a:endParaRPr lang="en-GB" dirty="0"/>
          </a:p>
        </p:txBody>
      </p:sp>
    </p:spTree>
    <p:extLst>
      <p:ext uri="{BB962C8B-B14F-4D97-AF65-F5344CB8AC3E}">
        <p14:creationId xmlns:p14="http://schemas.microsoft.com/office/powerpoint/2010/main" val="1963541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465BEF-2440-6CAA-8FF4-E8A021A6EC6F}"/>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8B0CC4D-3EB4-844B-ED7E-67C5E555D121}"/>
              </a:ext>
            </a:extLst>
          </p:cNvPr>
          <p:cNvGraphicFramePr>
            <a:graphicFrameLocks noGrp="1"/>
          </p:cNvGraphicFramePr>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sp>
        <p:nvSpPr>
          <p:cNvPr id="9" name="TextBox 8">
            <a:extLst>
              <a:ext uri="{FF2B5EF4-FFF2-40B4-BE49-F238E27FC236}">
                <a16:creationId xmlns:a16="http://schemas.microsoft.com/office/drawing/2014/main" id="{9ED517EA-60CB-FFFA-325E-4A5F8E3F18B7}"/>
              </a:ext>
            </a:extLst>
          </p:cNvPr>
          <p:cNvSpPr txBox="1"/>
          <p:nvPr/>
        </p:nvSpPr>
        <p:spPr>
          <a:xfrm>
            <a:off x="2560613" y="0"/>
            <a:ext cx="9005836" cy="2116541"/>
          </a:xfrm>
          <a:prstGeom prst="rect">
            <a:avLst/>
          </a:prstGeom>
          <a:noFill/>
        </p:spPr>
        <p:txBody>
          <a:bodyPr wrap="square" rtlCol="0">
            <a:spAutoFit/>
          </a:bodyPr>
          <a:lstStyle/>
          <a:p>
            <a:pPr algn="ctr">
              <a:lnSpc>
                <a:spcPct val="150000"/>
              </a:lnSpc>
            </a:pPr>
            <a:r>
              <a:rPr lang="en-GB" sz="2000" b="1" dirty="0"/>
              <a:t>THEME TWO: </a:t>
            </a:r>
          </a:p>
          <a:p>
            <a:pPr algn="ctr">
              <a:lnSpc>
                <a:spcPct val="150000"/>
              </a:lnSpc>
            </a:pPr>
            <a:r>
              <a:rPr lang="en-GB" sz="2000" b="1" dirty="0"/>
              <a:t>Understanding and Navigating the Demands of </a:t>
            </a:r>
          </a:p>
          <a:p>
            <a:pPr algn="ctr">
              <a:lnSpc>
                <a:spcPct val="150000"/>
              </a:lnSpc>
            </a:pPr>
            <a:r>
              <a:rPr lang="en-GB" sz="2000" b="1" dirty="0"/>
              <a:t>Singing and Dancing Simultaneously</a:t>
            </a:r>
          </a:p>
          <a:p>
            <a:pPr>
              <a:lnSpc>
                <a:spcPct val="200000"/>
              </a:lnSpc>
            </a:pPr>
            <a:endParaRPr lang="en-GB" sz="2400" b="1" dirty="0"/>
          </a:p>
        </p:txBody>
      </p:sp>
      <p:pic>
        <p:nvPicPr>
          <p:cNvPr id="7" name="Picture Placeholder 25" descr="A black and yellow logo">
            <a:extLst>
              <a:ext uri="{FF2B5EF4-FFF2-40B4-BE49-F238E27FC236}">
                <a16:creationId xmlns:a16="http://schemas.microsoft.com/office/drawing/2014/main" id="{C3495BBC-C510-D763-E0AE-DBBD2BB1D7BC}"/>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6F0D82BA-75B9-11FC-6B50-6BBF4767F8B3}"/>
              </a:ext>
            </a:extLst>
          </p:cNvPr>
          <p:cNvPicPr>
            <a:picLocks noChangeAspect="1"/>
          </p:cNvPicPr>
          <p:nvPr/>
        </p:nvPicPr>
        <p:blipFill>
          <a:blip r:embed="rId5"/>
          <a:stretch>
            <a:fillRect/>
          </a:stretch>
        </p:blipFill>
        <p:spPr>
          <a:xfrm>
            <a:off x="1730323" y="5712058"/>
            <a:ext cx="938732" cy="1047536"/>
          </a:xfrm>
          <a:prstGeom prst="rect">
            <a:avLst/>
          </a:prstGeom>
        </p:spPr>
      </p:pic>
      <p:pic>
        <p:nvPicPr>
          <p:cNvPr id="13" name="Picture 12">
            <a:extLst>
              <a:ext uri="{FF2B5EF4-FFF2-40B4-BE49-F238E27FC236}">
                <a16:creationId xmlns:a16="http://schemas.microsoft.com/office/drawing/2014/main" id="{4C4049A5-8D58-4734-4F7F-41D23C5A2531}"/>
              </a:ext>
            </a:extLst>
          </p:cNvPr>
          <p:cNvPicPr>
            <a:picLocks noChangeAspect="1"/>
          </p:cNvPicPr>
          <p:nvPr/>
        </p:nvPicPr>
        <p:blipFill>
          <a:blip r:embed="rId6"/>
          <a:srcRect t="14341"/>
          <a:stretch>
            <a:fillRect/>
          </a:stretch>
        </p:blipFill>
        <p:spPr>
          <a:xfrm>
            <a:off x="225941" y="230736"/>
            <a:ext cx="3519377" cy="4535989"/>
          </a:xfrm>
          <a:prstGeom prst="rect">
            <a:avLst/>
          </a:prstGeom>
          <a:ln>
            <a:solidFill>
              <a:schemeClr val="tx1"/>
            </a:solidFill>
          </a:ln>
        </p:spPr>
      </p:pic>
      <p:sp>
        <p:nvSpPr>
          <p:cNvPr id="6" name="TextBox 5">
            <a:extLst>
              <a:ext uri="{FF2B5EF4-FFF2-40B4-BE49-F238E27FC236}">
                <a16:creationId xmlns:a16="http://schemas.microsoft.com/office/drawing/2014/main" id="{21877B24-59DF-42DB-A7C2-B9376DAD87A5}"/>
              </a:ext>
            </a:extLst>
          </p:cNvPr>
          <p:cNvSpPr txBox="1"/>
          <p:nvPr/>
        </p:nvSpPr>
        <p:spPr>
          <a:xfrm>
            <a:off x="4171064" y="1532962"/>
            <a:ext cx="7595190" cy="2817951"/>
          </a:xfrm>
          <a:prstGeom prst="rect">
            <a:avLst/>
          </a:prstGeom>
          <a:noFill/>
        </p:spPr>
        <p:txBody>
          <a:bodyPr wrap="square" rtlCol="0">
            <a:spAutoFit/>
          </a:bodyPr>
          <a:lstStyle/>
          <a:p>
            <a:pPr>
              <a:lnSpc>
                <a:spcPct val="150000"/>
              </a:lnSpc>
            </a:pPr>
            <a:r>
              <a:rPr lang="en-GB" sz="2000" b="1" dirty="0"/>
              <a:t>KEY TAKEAWAY </a:t>
            </a:r>
          </a:p>
          <a:p>
            <a:pPr>
              <a:lnSpc>
                <a:spcPct val="150000"/>
              </a:lnSpc>
            </a:pPr>
            <a:r>
              <a:rPr lang="en-GB" sz="2000" b="1" dirty="0"/>
              <a:t>Alignment Between Performer Experience and Literature</a:t>
            </a:r>
            <a:br>
              <a:rPr lang="en-GB" sz="2000" dirty="0"/>
            </a:br>
            <a:r>
              <a:rPr lang="en-GB" sz="2000" dirty="0"/>
              <a:t>Integrating singing and dancing under postural strain causes phonatory challenges (</a:t>
            </a:r>
            <a:r>
              <a:rPr lang="es-ES" sz="2000" dirty="0"/>
              <a:t>Castillo-Allendes, A., Delgado-Bravo, M., Ponce, A.R. and Hunter, E.J.,2022).</a:t>
            </a:r>
            <a:endParaRPr lang="en-GB" sz="2000" dirty="0"/>
          </a:p>
          <a:p>
            <a:pPr>
              <a:lnSpc>
                <a:spcPct val="150000"/>
              </a:lnSpc>
            </a:pPr>
            <a:endParaRPr lang="en-GB" sz="2000" b="1" dirty="0"/>
          </a:p>
        </p:txBody>
      </p:sp>
    </p:spTree>
    <p:extLst>
      <p:ext uri="{BB962C8B-B14F-4D97-AF65-F5344CB8AC3E}">
        <p14:creationId xmlns:p14="http://schemas.microsoft.com/office/powerpoint/2010/main" val="452393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5EEFC6-359A-9107-15E4-3E4B85CE3533}"/>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C8857E6-4C7B-76F9-8732-1865B8EA10CB}"/>
              </a:ext>
            </a:extLst>
          </p:cNvPr>
          <p:cNvGraphicFramePr>
            <a:graphicFrameLocks noGrp="1"/>
          </p:cNvGraphicFramePr>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sp>
        <p:nvSpPr>
          <p:cNvPr id="9" name="TextBox 8">
            <a:extLst>
              <a:ext uri="{FF2B5EF4-FFF2-40B4-BE49-F238E27FC236}">
                <a16:creationId xmlns:a16="http://schemas.microsoft.com/office/drawing/2014/main" id="{CFBFBE39-7C6E-FF7A-97CB-661D04409885}"/>
              </a:ext>
            </a:extLst>
          </p:cNvPr>
          <p:cNvSpPr txBox="1"/>
          <p:nvPr/>
        </p:nvSpPr>
        <p:spPr>
          <a:xfrm>
            <a:off x="2734470" y="98406"/>
            <a:ext cx="9005836" cy="1654877"/>
          </a:xfrm>
          <a:prstGeom prst="rect">
            <a:avLst/>
          </a:prstGeom>
          <a:noFill/>
        </p:spPr>
        <p:txBody>
          <a:bodyPr wrap="square" rtlCol="0">
            <a:spAutoFit/>
          </a:bodyPr>
          <a:lstStyle/>
          <a:p>
            <a:pPr algn="ctr">
              <a:lnSpc>
                <a:spcPct val="150000"/>
              </a:lnSpc>
            </a:pPr>
            <a:r>
              <a:rPr lang="en-GB" sz="2000" b="1" dirty="0"/>
              <a:t>THEME THREE:</a:t>
            </a:r>
          </a:p>
          <a:p>
            <a:pPr algn="ctr">
              <a:lnSpc>
                <a:spcPct val="150000"/>
              </a:lnSpc>
            </a:pPr>
            <a:r>
              <a:rPr lang="en-GB" sz="2000" b="1" dirty="0"/>
              <a:t>The Role of Support and Training </a:t>
            </a:r>
          </a:p>
          <a:p>
            <a:pPr>
              <a:lnSpc>
                <a:spcPct val="200000"/>
              </a:lnSpc>
            </a:pPr>
            <a:endParaRPr lang="en-GB" sz="2400" b="1" dirty="0"/>
          </a:p>
        </p:txBody>
      </p:sp>
      <p:pic>
        <p:nvPicPr>
          <p:cNvPr id="6" name="Picture 5">
            <a:extLst>
              <a:ext uri="{FF2B5EF4-FFF2-40B4-BE49-F238E27FC236}">
                <a16:creationId xmlns:a16="http://schemas.microsoft.com/office/drawing/2014/main" id="{4BB15A31-765A-C7A5-AB94-C5E05EDBCE56}"/>
              </a:ext>
            </a:extLst>
          </p:cNvPr>
          <p:cNvPicPr>
            <a:picLocks noChangeAspect="1"/>
          </p:cNvPicPr>
          <p:nvPr/>
        </p:nvPicPr>
        <p:blipFill>
          <a:blip r:embed="rId3">
            <a:extLst>
              <a:ext uri="{28A0092B-C50C-407E-A947-70E740481C1C}">
                <a14:useLocalDpi xmlns:a14="http://schemas.microsoft.com/office/drawing/2010/main" val="0"/>
              </a:ext>
            </a:extLst>
          </a:blip>
          <a:srcRect l="5869" r="5869"/>
          <a:stretch/>
        </p:blipFill>
        <p:spPr>
          <a:xfrm>
            <a:off x="95693" y="140261"/>
            <a:ext cx="2697531" cy="5431538"/>
          </a:xfrm>
          <a:prstGeom prst="rect">
            <a:avLst/>
          </a:prstGeom>
        </p:spPr>
      </p:pic>
      <p:pic>
        <p:nvPicPr>
          <p:cNvPr id="7" name="Picture Placeholder 25" descr="A black and yellow logo">
            <a:extLst>
              <a:ext uri="{FF2B5EF4-FFF2-40B4-BE49-F238E27FC236}">
                <a16:creationId xmlns:a16="http://schemas.microsoft.com/office/drawing/2014/main" id="{AE69825F-5470-768F-AE7D-950878D28BD5}"/>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56D09F3A-0FD0-F4F6-F78D-AB49294EF994}"/>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13" name="TextBox 12">
            <a:extLst>
              <a:ext uri="{FF2B5EF4-FFF2-40B4-BE49-F238E27FC236}">
                <a16:creationId xmlns:a16="http://schemas.microsoft.com/office/drawing/2014/main" id="{3A3B914E-EF8B-8ED1-49D4-57C56D88CC80}"/>
              </a:ext>
            </a:extLst>
          </p:cNvPr>
          <p:cNvSpPr txBox="1"/>
          <p:nvPr/>
        </p:nvSpPr>
        <p:spPr>
          <a:xfrm>
            <a:off x="2930500" y="1235242"/>
            <a:ext cx="4472640" cy="3791872"/>
          </a:xfrm>
          <a:prstGeom prst="rect">
            <a:avLst/>
          </a:prstGeom>
          <a:noFill/>
        </p:spPr>
        <p:txBody>
          <a:bodyPr wrap="square" rtlCol="0">
            <a:spAutoFit/>
          </a:bodyPr>
          <a:lstStyle/>
          <a:p>
            <a:pPr>
              <a:lnSpc>
                <a:spcPct val="150000"/>
              </a:lnSpc>
            </a:pPr>
            <a:r>
              <a:rPr lang="en-GB" dirty="0"/>
              <a:t>Participants under 30 years old</a:t>
            </a:r>
          </a:p>
          <a:p>
            <a:pPr>
              <a:lnSpc>
                <a:spcPct val="150000"/>
              </a:lnSpc>
            </a:pPr>
            <a:r>
              <a:rPr lang="en-GB" b="1" dirty="0"/>
              <a:t>REHEARSAL ENVIRONMENT:</a:t>
            </a:r>
          </a:p>
          <a:p>
            <a:pPr marL="285750" indent="-285750">
              <a:lnSpc>
                <a:spcPct val="150000"/>
              </a:lnSpc>
              <a:buFont typeface="Arial" panose="020B0604020202020204" pitchFamily="34" charset="0"/>
              <a:buChar char="•"/>
            </a:pPr>
            <a:r>
              <a:rPr lang="en-GB" dirty="0"/>
              <a:t>Supportive</a:t>
            </a:r>
          </a:p>
          <a:p>
            <a:pPr marL="285750" indent="-285750">
              <a:lnSpc>
                <a:spcPct val="150000"/>
              </a:lnSpc>
              <a:buFont typeface="Arial" panose="020B0604020202020204" pitchFamily="34" charset="0"/>
              <a:buChar char="•"/>
            </a:pPr>
            <a:r>
              <a:rPr lang="en-GB" dirty="0"/>
              <a:t>Approachable</a:t>
            </a:r>
          </a:p>
          <a:p>
            <a:pPr>
              <a:lnSpc>
                <a:spcPct val="150000"/>
              </a:lnSpc>
            </a:pPr>
            <a:r>
              <a:rPr lang="en-GB" b="1" dirty="0"/>
              <a:t>PREPARATION ADVICE: </a:t>
            </a:r>
          </a:p>
          <a:p>
            <a:pPr marL="285750" indent="-285750">
              <a:lnSpc>
                <a:spcPct val="150000"/>
              </a:lnSpc>
              <a:buFont typeface="Arial" panose="020B0604020202020204" pitchFamily="34" charset="0"/>
              <a:buChar char="•"/>
            </a:pPr>
            <a:r>
              <a:rPr lang="en-GB" dirty="0"/>
              <a:t>Physiological wellness</a:t>
            </a:r>
            <a:endParaRPr lang="en-GB" b="1" dirty="0"/>
          </a:p>
          <a:p>
            <a:pPr marL="285750" indent="-285750">
              <a:lnSpc>
                <a:spcPct val="150000"/>
              </a:lnSpc>
              <a:buFont typeface="Arial" panose="020B0604020202020204" pitchFamily="34" charset="0"/>
              <a:buChar char="•"/>
            </a:pPr>
            <a:r>
              <a:rPr lang="en-GB" dirty="0"/>
              <a:t>Recommended cross-training for injury prevention</a:t>
            </a:r>
          </a:p>
          <a:p>
            <a:pPr marL="285750" indent="-285750">
              <a:lnSpc>
                <a:spcPct val="150000"/>
              </a:lnSpc>
              <a:buFont typeface="Arial" panose="020B0604020202020204" pitchFamily="34" charset="0"/>
              <a:buChar char="•"/>
            </a:pPr>
            <a:r>
              <a:rPr lang="en-GB" dirty="0"/>
              <a:t>Continue with voice lessons</a:t>
            </a:r>
          </a:p>
        </p:txBody>
      </p:sp>
      <p:sp>
        <p:nvSpPr>
          <p:cNvPr id="14" name="TextBox 13">
            <a:extLst>
              <a:ext uri="{FF2B5EF4-FFF2-40B4-BE49-F238E27FC236}">
                <a16:creationId xmlns:a16="http://schemas.microsoft.com/office/drawing/2014/main" id="{9C71AFF3-42BD-BE0F-FA8F-C57EBFCDDEA4}"/>
              </a:ext>
            </a:extLst>
          </p:cNvPr>
          <p:cNvSpPr txBox="1"/>
          <p:nvPr/>
        </p:nvSpPr>
        <p:spPr>
          <a:xfrm>
            <a:off x="7374664" y="1213184"/>
            <a:ext cx="4817336" cy="5038367"/>
          </a:xfrm>
          <a:prstGeom prst="rect">
            <a:avLst/>
          </a:prstGeom>
          <a:noFill/>
        </p:spPr>
        <p:txBody>
          <a:bodyPr wrap="square" rtlCol="0">
            <a:spAutoFit/>
          </a:bodyPr>
          <a:lstStyle/>
          <a:p>
            <a:pPr>
              <a:lnSpc>
                <a:spcPct val="150000"/>
              </a:lnSpc>
            </a:pPr>
            <a:r>
              <a:rPr lang="en-GB" dirty="0"/>
              <a:t>Participants over 40 years old</a:t>
            </a:r>
          </a:p>
          <a:p>
            <a:pPr>
              <a:lnSpc>
                <a:spcPct val="150000"/>
              </a:lnSpc>
            </a:pPr>
            <a:r>
              <a:rPr lang="en-GB" b="1" dirty="0"/>
              <a:t>REHEARSAL ENVIRONMENT:</a:t>
            </a:r>
          </a:p>
          <a:p>
            <a:pPr marL="285750" indent="-285750">
              <a:lnSpc>
                <a:spcPct val="150000"/>
              </a:lnSpc>
              <a:buFont typeface="Arial" panose="020B0604020202020204" pitchFamily="34" charset="0"/>
              <a:buChar char="•"/>
            </a:pPr>
            <a:r>
              <a:rPr lang="en-GB" dirty="0"/>
              <a:t>Supportive</a:t>
            </a:r>
          </a:p>
          <a:p>
            <a:pPr marL="285750" indent="-285750">
              <a:lnSpc>
                <a:spcPct val="150000"/>
              </a:lnSpc>
              <a:buFont typeface="Arial" panose="020B0604020202020204" pitchFamily="34" charset="0"/>
              <a:buChar char="•"/>
            </a:pPr>
            <a:r>
              <a:rPr lang="en-GB" dirty="0"/>
              <a:t>Less Approachable “</a:t>
            </a:r>
            <a:r>
              <a:rPr lang="en-GB" i="1" dirty="0"/>
              <a:t>Figure it out!”</a:t>
            </a:r>
          </a:p>
          <a:p>
            <a:pPr marL="285750" indent="-285750">
              <a:lnSpc>
                <a:spcPct val="150000"/>
              </a:lnSpc>
              <a:buFont typeface="Arial" panose="020B0604020202020204" pitchFamily="34" charset="0"/>
              <a:buChar char="•"/>
            </a:pPr>
            <a:r>
              <a:rPr lang="en-GB" i="1" dirty="0"/>
              <a:t>“They're quite brutal with us back in the day</a:t>
            </a:r>
            <a:r>
              <a:rPr lang="en-GB" dirty="0"/>
              <a:t>…</a:t>
            </a:r>
            <a:r>
              <a:rPr lang="en-GB" i="1" dirty="0"/>
              <a:t>It was full on. What is expected of us is to just walk in and be able to do it. So, we did.”</a:t>
            </a:r>
            <a:endParaRPr lang="en-GB" dirty="0"/>
          </a:p>
          <a:p>
            <a:pPr>
              <a:lnSpc>
                <a:spcPct val="150000"/>
              </a:lnSpc>
            </a:pPr>
            <a:r>
              <a:rPr lang="en-GB" b="1" dirty="0"/>
              <a:t>PREPARATION ADVICE</a:t>
            </a:r>
            <a:r>
              <a:rPr lang="en-GB" dirty="0"/>
              <a:t>:</a:t>
            </a:r>
          </a:p>
          <a:p>
            <a:pPr marL="285750" indent="-285750">
              <a:lnSpc>
                <a:spcPct val="150000"/>
              </a:lnSpc>
              <a:buFont typeface="Arial" panose="020B0604020202020204" pitchFamily="34" charset="0"/>
              <a:buChar char="•"/>
            </a:pPr>
            <a:r>
              <a:rPr lang="en-GB" dirty="0"/>
              <a:t>Watch study the greats of the time.</a:t>
            </a:r>
          </a:p>
          <a:p>
            <a:pPr marL="285750" indent="-285750">
              <a:lnSpc>
                <a:spcPct val="150000"/>
              </a:lnSpc>
              <a:buFont typeface="Arial" panose="020B0604020202020204" pitchFamily="34" charset="0"/>
              <a:buChar char="•"/>
            </a:pPr>
            <a:r>
              <a:rPr lang="en-GB" dirty="0"/>
              <a:t>Pay attention to the details</a:t>
            </a:r>
          </a:p>
          <a:p>
            <a:pPr marL="285750" indent="-285750">
              <a:lnSpc>
                <a:spcPct val="150000"/>
              </a:lnSpc>
              <a:buFont typeface="Arial" panose="020B0604020202020204" pitchFamily="34" charset="0"/>
              <a:buChar char="•"/>
            </a:pPr>
            <a:r>
              <a:rPr lang="en-GB" dirty="0"/>
              <a:t>Focus on telling the story</a:t>
            </a:r>
          </a:p>
        </p:txBody>
      </p:sp>
    </p:spTree>
    <p:extLst>
      <p:ext uri="{BB962C8B-B14F-4D97-AF65-F5344CB8AC3E}">
        <p14:creationId xmlns:p14="http://schemas.microsoft.com/office/powerpoint/2010/main" val="2438597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29AFF9-B392-B8F8-0FBB-08C16201E9B4}"/>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BB5F14F-B005-EBB0-EBCB-B5AFEC96135D}"/>
              </a:ext>
            </a:extLst>
          </p:cNvPr>
          <p:cNvGraphicFramePr>
            <a:graphicFrameLocks noGrp="1"/>
          </p:cNvGraphicFramePr>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sp>
        <p:nvSpPr>
          <p:cNvPr id="9" name="TextBox 8">
            <a:extLst>
              <a:ext uri="{FF2B5EF4-FFF2-40B4-BE49-F238E27FC236}">
                <a16:creationId xmlns:a16="http://schemas.microsoft.com/office/drawing/2014/main" id="{225A8860-B2B2-9DB0-4AB9-A127EF72923C}"/>
              </a:ext>
            </a:extLst>
          </p:cNvPr>
          <p:cNvSpPr txBox="1"/>
          <p:nvPr/>
        </p:nvSpPr>
        <p:spPr>
          <a:xfrm>
            <a:off x="2725420" y="0"/>
            <a:ext cx="9005836" cy="1654877"/>
          </a:xfrm>
          <a:prstGeom prst="rect">
            <a:avLst/>
          </a:prstGeom>
          <a:noFill/>
        </p:spPr>
        <p:txBody>
          <a:bodyPr wrap="square" rtlCol="0">
            <a:spAutoFit/>
          </a:bodyPr>
          <a:lstStyle/>
          <a:p>
            <a:pPr algn="ctr">
              <a:lnSpc>
                <a:spcPct val="150000"/>
              </a:lnSpc>
            </a:pPr>
            <a:r>
              <a:rPr lang="en-GB" sz="2000" b="1" dirty="0"/>
              <a:t>THEME THREE:</a:t>
            </a:r>
          </a:p>
          <a:p>
            <a:pPr algn="ctr">
              <a:lnSpc>
                <a:spcPct val="150000"/>
              </a:lnSpc>
            </a:pPr>
            <a:r>
              <a:rPr lang="en-GB" sz="2000" b="1" dirty="0"/>
              <a:t>The Role of Support and Training </a:t>
            </a:r>
          </a:p>
          <a:p>
            <a:pPr>
              <a:lnSpc>
                <a:spcPct val="200000"/>
              </a:lnSpc>
            </a:pPr>
            <a:endParaRPr lang="en-GB" sz="2400" b="1" dirty="0"/>
          </a:p>
        </p:txBody>
      </p:sp>
      <p:pic>
        <p:nvPicPr>
          <p:cNvPr id="6" name="Picture 5">
            <a:extLst>
              <a:ext uri="{FF2B5EF4-FFF2-40B4-BE49-F238E27FC236}">
                <a16:creationId xmlns:a16="http://schemas.microsoft.com/office/drawing/2014/main" id="{0140EDB0-C011-2FD3-104A-5BE0B854E47F}"/>
              </a:ext>
            </a:extLst>
          </p:cNvPr>
          <p:cNvPicPr>
            <a:picLocks noChangeAspect="1"/>
          </p:cNvPicPr>
          <p:nvPr/>
        </p:nvPicPr>
        <p:blipFill>
          <a:blip r:embed="rId3">
            <a:extLst>
              <a:ext uri="{28A0092B-C50C-407E-A947-70E740481C1C}">
                <a14:useLocalDpi xmlns:a14="http://schemas.microsoft.com/office/drawing/2010/main" val="0"/>
              </a:ext>
            </a:extLst>
          </a:blip>
          <a:srcRect l="5869" r="5869"/>
          <a:stretch/>
        </p:blipFill>
        <p:spPr>
          <a:xfrm>
            <a:off x="95693" y="140261"/>
            <a:ext cx="2697531" cy="5431538"/>
          </a:xfrm>
          <a:prstGeom prst="rect">
            <a:avLst/>
          </a:prstGeom>
        </p:spPr>
      </p:pic>
      <p:pic>
        <p:nvPicPr>
          <p:cNvPr id="7" name="Picture Placeholder 25" descr="A black and yellow logo">
            <a:extLst>
              <a:ext uri="{FF2B5EF4-FFF2-40B4-BE49-F238E27FC236}">
                <a16:creationId xmlns:a16="http://schemas.microsoft.com/office/drawing/2014/main" id="{01AC7610-B294-ACC9-9DE6-7B410D863A4F}"/>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D7EB9B00-B613-C211-47CD-3FB52132FB6F}"/>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3" name="TextBox 2">
            <a:extLst>
              <a:ext uri="{FF2B5EF4-FFF2-40B4-BE49-F238E27FC236}">
                <a16:creationId xmlns:a16="http://schemas.microsoft.com/office/drawing/2014/main" id="{B7D48EB6-95AA-3ED5-FD6F-A6DF991ECB85}"/>
              </a:ext>
            </a:extLst>
          </p:cNvPr>
          <p:cNvSpPr txBox="1"/>
          <p:nvPr/>
        </p:nvSpPr>
        <p:spPr>
          <a:xfrm>
            <a:off x="2888918" y="1166695"/>
            <a:ext cx="9207389" cy="5038367"/>
          </a:xfrm>
          <a:prstGeom prst="rect">
            <a:avLst/>
          </a:prstGeom>
          <a:noFill/>
        </p:spPr>
        <p:txBody>
          <a:bodyPr wrap="square" rtlCol="0">
            <a:spAutoFit/>
          </a:bodyPr>
          <a:lstStyle/>
          <a:p>
            <a:pPr>
              <a:lnSpc>
                <a:spcPct val="150000"/>
              </a:lnSpc>
            </a:pPr>
            <a:r>
              <a:rPr lang="en-GB" b="1" dirty="0"/>
              <a:t>LITERATURE REVIEW:</a:t>
            </a:r>
          </a:p>
          <a:p>
            <a:pPr>
              <a:lnSpc>
                <a:spcPct val="150000"/>
              </a:lnSpc>
            </a:pPr>
            <a:r>
              <a:rPr lang="en-GB" b="1" dirty="0"/>
              <a:t>Training Environment</a:t>
            </a:r>
          </a:p>
          <a:p>
            <a:pPr>
              <a:lnSpc>
                <a:spcPct val="150000"/>
              </a:lnSpc>
            </a:pPr>
            <a:r>
              <a:rPr lang="en-GB" dirty="0"/>
              <a:t>Authoritarian training can result in more harm than good</a:t>
            </a:r>
          </a:p>
          <a:p>
            <a:pPr>
              <a:lnSpc>
                <a:spcPct val="150000"/>
              </a:lnSpc>
            </a:pPr>
            <a:r>
              <a:rPr lang="en-GB" dirty="0"/>
              <a:t>(Richmond and Bird, 2020, p.129). </a:t>
            </a:r>
          </a:p>
          <a:p>
            <a:pPr>
              <a:lnSpc>
                <a:spcPct val="150000"/>
              </a:lnSpc>
            </a:pPr>
            <a:endParaRPr lang="en-GB" dirty="0"/>
          </a:p>
          <a:p>
            <a:pPr>
              <a:lnSpc>
                <a:spcPct val="150000"/>
              </a:lnSpc>
            </a:pPr>
            <a:r>
              <a:rPr lang="en-GB" dirty="0"/>
              <a:t>Authoritarian training can result in growth and precision</a:t>
            </a:r>
          </a:p>
          <a:p>
            <a:pPr>
              <a:lnSpc>
                <a:spcPct val="150000"/>
              </a:lnSpc>
            </a:pPr>
            <a:r>
              <a:rPr lang="en-GB" dirty="0"/>
              <a:t>(Rasheed and Runswick, 2023).</a:t>
            </a:r>
          </a:p>
          <a:p>
            <a:pPr>
              <a:lnSpc>
                <a:spcPct val="150000"/>
              </a:lnSpc>
            </a:pPr>
            <a:endParaRPr lang="en-GB" dirty="0"/>
          </a:p>
          <a:p>
            <a:pPr>
              <a:lnSpc>
                <a:spcPct val="150000"/>
              </a:lnSpc>
            </a:pPr>
            <a:r>
              <a:rPr lang="en-GB" dirty="0"/>
              <a:t>Outdated approach style of teaching, synonymous with vocational performing colleges and that has since been proved ineffective (Drew, 2021).</a:t>
            </a:r>
          </a:p>
          <a:p>
            <a:pPr>
              <a:lnSpc>
                <a:spcPct val="150000"/>
              </a:lnSpc>
            </a:pPr>
            <a:endParaRPr lang="en-GB" dirty="0"/>
          </a:p>
          <a:p>
            <a:pPr>
              <a:lnSpc>
                <a:spcPct val="150000"/>
              </a:lnSpc>
            </a:pPr>
            <a:endParaRPr lang="en-GB" dirty="0"/>
          </a:p>
        </p:txBody>
      </p:sp>
    </p:spTree>
    <p:extLst>
      <p:ext uri="{BB962C8B-B14F-4D97-AF65-F5344CB8AC3E}">
        <p14:creationId xmlns:p14="http://schemas.microsoft.com/office/powerpoint/2010/main" val="30839448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AC2521-2269-B1E9-7CDC-AD7BC0ACC0C1}"/>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01C8AE8-3BA6-1529-F471-C8CA983757E0}"/>
              </a:ext>
            </a:extLst>
          </p:cNvPr>
          <p:cNvGraphicFramePr>
            <a:graphicFrameLocks noGrp="1"/>
          </p:cNvGraphicFramePr>
          <p:nvPr>
            <p:extLst>
              <p:ext uri="{D42A27DB-BD31-4B8C-83A1-F6EECF244321}">
                <p14:modId xmlns:p14="http://schemas.microsoft.com/office/powerpoint/2010/main" val="3854089602"/>
              </p:ext>
            </p:extLst>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sp>
        <p:nvSpPr>
          <p:cNvPr id="9" name="TextBox 8">
            <a:extLst>
              <a:ext uri="{FF2B5EF4-FFF2-40B4-BE49-F238E27FC236}">
                <a16:creationId xmlns:a16="http://schemas.microsoft.com/office/drawing/2014/main" id="{B1868A72-0373-2711-58B2-9A570E9DE5A5}"/>
              </a:ext>
            </a:extLst>
          </p:cNvPr>
          <p:cNvSpPr txBox="1"/>
          <p:nvPr/>
        </p:nvSpPr>
        <p:spPr>
          <a:xfrm>
            <a:off x="2861000" y="0"/>
            <a:ext cx="9005836" cy="2732095"/>
          </a:xfrm>
          <a:prstGeom prst="rect">
            <a:avLst/>
          </a:prstGeom>
          <a:noFill/>
        </p:spPr>
        <p:txBody>
          <a:bodyPr wrap="square" rtlCol="0">
            <a:spAutoFit/>
          </a:bodyPr>
          <a:lstStyle/>
          <a:p>
            <a:pPr algn="ctr">
              <a:lnSpc>
                <a:spcPct val="150000"/>
              </a:lnSpc>
            </a:pPr>
            <a:r>
              <a:rPr lang="en-GB" sz="2000" b="1" dirty="0"/>
              <a:t>THEME THREE:</a:t>
            </a:r>
          </a:p>
          <a:p>
            <a:pPr algn="ctr">
              <a:lnSpc>
                <a:spcPct val="150000"/>
              </a:lnSpc>
            </a:pPr>
            <a:r>
              <a:rPr lang="en-GB" sz="2000" b="1" dirty="0"/>
              <a:t>The Role of Support and Training</a:t>
            </a:r>
          </a:p>
          <a:p>
            <a:pPr algn="ctr">
              <a:lnSpc>
                <a:spcPct val="150000"/>
              </a:lnSpc>
            </a:pPr>
            <a:r>
              <a:rPr lang="en-GB" sz="2000" b="1" dirty="0"/>
              <a:t>Analysis</a:t>
            </a:r>
          </a:p>
          <a:p>
            <a:pPr algn="ctr">
              <a:lnSpc>
                <a:spcPct val="200000"/>
              </a:lnSpc>
            </a:pPr>
            <a:r>
              <a:rPr lang="en-GB" sz="2000" b="1" dirty="0"/>
              <a:t> </a:t>
            </a:r>
          </a:p>
          <a:p>
            <a:pPr>
              <a:lnSpc>
                <a:spcPct val="200000"/>
              </a:lnSpc>
            </a:pPr>
            <a:endParaRPr lang="en-GB" sz="2400" b="1" dirty="0"/>
          </a:p>
        </p:txBody>
      </p:sp>
      <p:pic>
        <p:nvPicPr>
          <p:cNvPr id="6" name="Picture 5">
            <a:extLst>
              <a:ext uri="{FF2B5EF4-FFF2-40B4-BE49-F238E27FC236}">
                <a16:creationId xmlns:a16="http://schemas.microsoft.com/office/drawing/2014/main" id="{9F5266E0-160B-70EC-ABAA-93B87E11B846}"/>
              </a:ext>
            </a:extLst>
          </p:cNvPr>
          <p:cNvPicPr>
            <a:picLocks noChangeAspect="1"/>
          </p:cNvPicPr>
          <p:nvPr/>
        </p:nvPicPr>
        <p:blipFill>
          <a:blip r:embed="rId3">
            <a:extLst>
              <a:ext uri="{28A0092B-C50C-407E-A947-70E740481C1C}">
                <a14:useLocalDpi xmlns:a14="http://schemas.microsoft.com/office/drawing/2010/main" val="0"/>
              </a:ext>
            </a:extLst>
          </a:blip>
          <a:srcRect l="5869" r="5869"/>
          <a:stretch/>
        </p:blipFill>
        <p:spPr>
          <a:xfrm>
            <a:off x="51126" y="26555"/>
            <a:ext cx="2697531" cy="5431538"/>
          </a:xfrm>
          <a:prstGeom prst="rect">
            <a:avLst/>
          </a:prstGeom>
        </p:spPr>
      </p:pic>
      <p:pic>
        <p:nvPicPr>
          <p:cNvPr id="7" name="Picture Placeholder 25" descr="A black and yellow logo">
            <a:extLst>
              <a:ext uri="{FF2B5EF4-FFF2-40B4-BE49-F238E27FC236}">
                <a16:creationId xmlns:a16="http://schemas.microsoft.com/office/drawing/2014/main" id="{7D38EC0B-305A-D0CA-4D11-8E61ABA7B47F}"/>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9CDEFA7E-C652-4F18-316B-8683085E68EA}"/>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2" name="TextBox 1">
            <a:extLst>
              <a:ext uri="{FF2B5EF4-FFF2-40B4-BE49-F238E27FC236}">
                <a16:creationId xmlns:a16="http://schemas.microsoft.com/office/drawing/2014/main" id="{539DB151-348D-A87B-97FC-0C717EE876C6}"/>
              </a:ext>
            </a:extLst>
          </p:cNvPr>
          <p:cNvSpPr txBox="1"/>
          <p:nvPr/>
        </p:nvSpPr>
        <p:spPr>
          <a:xfrm>
            <a:off x="2766208" y="1755473"/>
            <a:ext cx="9195420" cy="883383"/>
          </a:xfrm>
          <a:prstGeom prst="rect">
            <a:avLst/>
          </a:prstGeom>
          <a:noFill/>
        </p:spPr>
        <p:txBody>
          <a:bodyPr wrap="square" rtlCol="0">
            <a:spAutoFit/>
          </a:bodyPr>
          <a:lstStyle/>
          <a:p>
            <a:pPr algn="ctr">
              <a:lnSpc>
                <a:spcPct val="150000"/>
              </a:lnSpc>
            </a:pPr>
            <a:r>
              <a:rPr lang="en-GB" b="1" dirty="0"/>
              <a:t>Shift in Rehearsal Culture</a:t>
            </a:r>
          </a:p>
          <a:p>
            <a:pPr algn="ctr">
              <a:lnSpc>
                <a:spcPct val="150000"/>
              </a:lnSpc>
            </a:pPr>
            <a:r>
              <a:rPr lang="en-GB" dirty="0"/>
              <a:t>(Willis et al., 2019)</a:t>
            </a:r>
          </a:p>
        </p:txBody>
      </p:sp>
      <p:sp>
        <p:nvSpPr>
          <p:cNvPr id="5" name="TextBox 4">
            <a:extLst>
              <a:ext uri="{FF2B5EF4-FFF2-40B4-BE49-F238E27FC236}">
                <a16:creationId xmlns:a16="http://schemas.microsoft.com/office/drawing/2014/main" id="{0655AD53-6B53-4B0B-B98D-A50A0DDC1E15}"/>
              </a:ext>
            </a:extLst>
          </p:cNvPr>
          <p:cNvSpPr txBox="1"/>
          <p:nvPr/>
        </p:nvSpPr>
        <p:spPr>
          <a:xfrm>
            <a:off x="2991869" y="3429000"/>
            <a:ext cx="8744098" cy="1298882"/>
          </a:xfrm>
          <a:prstGeom prst="rect">
            <a:avLst/>
          </a:prstGeom>
          <a:noFill/>
        </p:spPr>
        <p:txBody>
          <a:bodyPr wrap="square" rtlCol="0">
            <a:spAutoFit/>
          </a:bodyPr>
          <a:lstStyle/>
          <a:p>
            <a:pPr algn="ctr">
              <a:lnSpc>
                <a:spcPct val="150000"/>
              </a:lnSpc>
            </a:pPr>
            <a:r>
              <a:rPr lang="en-GB" b="1" dirty="0"/>
              <a:t>Impact on Teaching Practice</a:t>
            </a:r>
            <a:br>
              <a:rPr lang="en-GB" dirty="0"/>
            </a:br>
            <a:r>
              <a:rPr lang="en-GB" dirty="0"/>
              <a:t>Effectiveness on current teaching methods: shift away from high-pressure tactics versus compassionate, stamina-conscious rehearsal strategies.</a:t>
            </a:r>
          </a:p>
        </p:txBody>
      </p:sp>
    </p:spTree>
    <p:extLst>
      <p:ext uri="{BB962C8B-B14F-4D97-AF65-F5344CB8AC3E}">
        <p14:creationId xmlns:p14="http://schemas.microsoft.com/office/powerpoint/2010/main" val="438644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E791E0-7566-DD06-C782-EA7E67ED4A19}"/>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F491462F-1E1D-9408-D285-FE903A343D67}"/>
              </a:ext>
            </a:extLst>
          </p:cNvPr>
          <p:cNvGraphicFramePr>
            <a:graphicFrameLocks noGrp="1"/>
          </p:cNvGraphicFramePr>
          <p:nvPr>
            <p:extLst>
              <p:ext uri="{D42A27DB-BD31-4B8C-83A1-F6EECF244321}">
                <p14:modId xmlns:p14="http://schemas.microsoft.com/office/powerpoint/2010/main" val="3034541776"/>
              </p:ext>
            </p:extLst>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sp>
        <p:nvSpPr>
          <p:cNvPr id="9" name="TextBox 8">
            <a:extLst>
              <a:ext uri="{FF2B5EF4-FFF2-40B4-BE49-F238E27FC236}">
                <a16:creationId xmlns:a16="http://schemas.microsoft.com/office/drawing/2014/main" id="{AD2BFD53-6FAC-0329-2F53-15962F830CC3}"/>
              </a:ext>
            </a:extLst>
          </p:cNvPr>
          <p:cNvSpPr txBox="1"/>
          <p:nvPr/>
        </p:nvSpPr>
        <p:spPr>
          <a:xfrm>
            <a:off x="2725420" y="0"/>
            <a:ext cx="9005836" cy="1347100"/>
          </a:xfrm>
          <a:prstGeom prst="rect">
            <a:avLst/>
          </a:prstGeom>
          <a:noFill/>
        </p:spPr>
        <p:txBody>
          <a:bodyPr wrap="square" rtlCol="0">
            <a:spAutoFit/>
          </a:bodyPr>
          <a:lstStyle/>
          <a:p>
            <a:pPr algn="ctr">
              <a:lnSpc>
                <a:spcPct val="200000"/>
              </a:lnSpc>
            </a:pPr>
            <a:r>
              <a:rPr lang="en-GB" sz="2000" b="1" dirty="0"/>
              <a:t>OVERALL FINDINGS  </a:t>
            </a:r>
          </a:p>
          <a:p>
            <a:pPr>
              <a:lnSpc>
                <a:spcPct val="200000"/>
              </a:lnSpc>
            </a:pPr>
            <a:endParaRPr lang="en-GB" sz="2400" b="1" dirty="0"/>
          </a:p>
        </p:txBody>
      </p:sp>
      <p:pic>
        <p:nvPicPr>
          <p:cNvPr id="6" name="Picture 5">
            <a:extLst>
              <a:ext uri="{FF2B5EF4-FFF2-40B4-BE49-F238E27FC236}">
                <a16:creationId xmlns:a16="http://schemas.microsoft.com/office/drawing/2014/main" id="{D4BA68BF-7991-9440-1822-0CB34ACFF039}"/>
              </a:ext>
            </a:extLst>
          </p:cNvPr>
          <p:cNvPicPr>
            <a:picLocks noChangeAspect="1"/>
          </p:cNvPicPr>
          <p:nvPr/>
        </p:nvPicPr>
        <p:blipFill>
          <a:blip r:embed="rId3">
            <a:extLst>
              <a:ext uri="{28A0092B-C50C-407E-A947-70E740481C1C}">
                <a14:useLocalDpi xmlns:a14="http://schemas.microsoft.com/office/drawing/2010/main" val="0"/>
              </a:ext>
            </a:extLst>
          </a:blip>
          <a:srcRect l="18666" r="18666"/>
          <a:stretch/>
        </p:blipFill>
        <p:spPr>
          <a:xfrm>
            <a:off x="95693" y="140261"/>
            <a:ext cx="2697531" cy="5431538"/>
          </a:xfrm>
          <a:prstGeom prst="rect">
            <a:avLst/>
          </a:prstGeom>
        </p:spPr>
      </p:pic>
      <p:pic>
        <p:nvPicPr>
          <p:cNvPr id="7" name="Picture Placeholder 25" descr="A black and yellow logo">
            <a:extLst>
              <a:ext uri="{FF2B5EF4-FFF2-40B4-BE49-F238E27FC236}">
                <a16:creationId xmlns:a16="http://schemas.microsoft.com/office/drawing/2014/main" id="{142B54D0-FF2E-E7E8-2FBE-8E934E96590C}"/>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CE9A5893-F24A-B54B-E1AA-7AC94FC2808B}"/>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2" name="TextBox 1">
            <a:extLst>
              <a:ext uri="{FF2B5EF4-FFF2-40B4-BE49-F238E27FC236}">
                <a16:creationId xmlns:a16="http://schemas.microsoft.com/office/drawing/2014/main" id="{93158691-3500-B0BD-F6B2-8B62E02209E4}"/>
              </a:ext>
            </a:extLst>
          </p:cNvPr>
          <p:cNvSpPr txBox="1"/>
          <p:nvPr/>
        </p:nvSpPr>
        <p:spPr>
          <a:xfrm>
            <a:off x="3125972" y="887879"/>
            <a:ext cx="8729330" cy="1714380"/>
          </a:xfrm>
          <a:prstGeom prst="rect">
            <a:avLst/>
          </a:prstGeom>
          <a:noFill/>
        </p:spPr>
        <p:txBody>
          <a:bodyPr wrap="square" rtlCol="0">
            <a:spAutoFit/>
          </a:bodyPr>
          <a:lstStyle/>
          <a:p>
            <a:pPr>
              <a:lnSpc>
                <a:spcPct val="150000"/>
              </a:lnSpc>
            </a:pPr>
            <a:r>
              <a:rPr lang="en-GB" b="1" dirty="0"/>
              <a:t>Integrated Training Is Essential</a:t>
            </a:r>
          </a:p>
          <a:p>
            <a:pPr marL="285750" indent="-285750">
              <a:lnSpc>
                <a:spcPct val="150000"/>
              </a:lnSpc>
              <a:buFont typeface="Arial" panose="020B0604020202020204" pitchFamily="34" charset="0"/>
              <a:buChar char="•"/>
            </a:pPr>
            <a:r>
              <a:rPr lang="en-GB" dirty="0"/>
              <a:t>Performers meet the vocal and physical demands BUT insufficient voice–movement integration in training </a:t>
            </a:r>
          </a:p>
          <a:p>
            <a:pPr marL="285750" indent="-285750">
              <a:lnSpc>
                <a:spcPct val="150000"/>
              </a:lnSpc>
              <a:buFont typeface="Arial" panose="020B0604020202020204" pitchFamily="34" charset="0"/>
              <a:buChar char="•"/>
            </a:pPr>
            <a:r>
              <a:rPr lang="en-GB" dirty="0"/>
              <a:t>High physiological cost, vocal and  performance strain.</a:t>
            </a:r>
          </a:p>
        </p:txBody>
      </p:sp>
      <p:sp>
        <p:nvSpPr>
          <p:cNvPr id="3" name="TextBox 2">
            <a:extLst>
              <a:ext uri="{FF2B5EF4-FFF2-40B4-BE49-F238E27FC236}">
                <a16:creationId xmlns:a16="http://schemas.microsoft.com/office/drawing/2014/main" id="{2C5C10A2-3123-7A78-1195-F079282631A1}"/>
              </a:ext>
            </a:extLst>
          </p:cNvPr>
          <p:cNvSpPr txBox="1"/>
          <p:nvPr/>
        </p:nvSpPr>
        <p:spPr>
          <a:xfrm>
            <a:off x="3125972" y="2856030"/>
            <a:ext cx="8516679" cy="1714380"/>
          </a:xfrm>
          <a:prstGeom prst="rect">
            <a:avLst/>
          </a:prstGeom>
          <a:noFill/>
        </p:spPr>
        <p:txBody>
          <a:bodyPr wrap="square" rtlCol="0">
            <a:spAutoFit/>
          </a:bodyPr>
          <a:lstStyle/>
          <a:p>
            <a:pPr>
              <a:lnSpc>
                <a:spcPct val="150000"/>
              </a:lnSpc>
            </a:pPr>
            <a:r>
              <a:rPr lang="en-GB" b="1" dirty="0"/>
              <a:t>Pedagogical Gaps Identified</a:t>
            </a:r>
          </a:p>
          <a:p>
            <a:pPr marL="285750" indent="-285750">
              <a:lnSpc>
                <a:spcPct val="150000"/>
              </a:lnSpc>
              <a:buFont typeface="Arial" panose="020B0604020202020204" pitchFamily="34" charset="0"/>
              <a:buChar char="•"/>
            </a:pPr>
            <a:r>
              <a:rPr lang="en-GB" dirty="0"/>
              <a:t>Participant reflections and literature both highlight a lack of interdisciplinary training in musical theatre education. </a:t>
            </a:r>
          </a:p>
          <a:p>
            <a:pPr marL="285750" indent="-285750">
              <a:lnSpc>
                <a:spcPct val="150000"/>
              </a:lnSpc>
              <a:buFont typeface="Arial" panose="020B0604020202020204" pitchFamily="34" charset="0"/>
              <a:buChar char="•"/>
            </a:pPr>
            <a:r>
              <a:rPr lang="en-GB" dirty="0"/>
              <a:t>Vocal preparation deprioritised in favour of physical conditioning.</a:t>
            </a:r>
          </a:p>
        </p:txBody>
      </p:sp>
      <p:sp>
        <p:nvSpPr>
          <p:cNvPr id="5" name="TextBox 4">
            <a:extLst>
              <a:ext uri="{FF2B5EF4-FFF2-40B4-BE49-F238E27FC236}">
                <a16:creationId xmlns:a16="http://schemas.microsoft.com/office/drawing/2014/main" id="{723CA2E2-E53C-B452-4D82-1CCF73875210}"/>
              </a:ext>
            </a:extLst>
          </p:cNvPr>
          <p:cNvSpPr txBox="1"/>
          <p:nvPr/>
        </p:nvSpPr>
        <p:spPr>
          <a:xfrm>
            <a:off x="3099593" y="4824181"/>
            <a:ext cx="8325293" cy="2446824"/>
          </a:xfrm>
          <a:prstGeom prst="rect">
            <a:avLst/>
          </a:prstGeom>
          <a:noFill/>
        </p:spPr>
        <p:txBody>
          <a:bodyPr wrap="square" rtlCol="0">
            <a:spAutoFit/>
          </a:bodyPr>
          <a:lstStyle/>
          <a:p>
            <a:pPr>
              <a:lnSpc>
                <a:spcPct val="150000"/>
              </a:lnSpc>
            </a:pPr>
            <a:r>
              <a:rPr lang="en-GB" b="1" dirty="0"/>
              <a:t>Refining Teaching Practice Through Reflexivity</a:t>
            </a:r>
          </a:p>
          <a:p>
            <a:pPr marL="285750" indent="-285750">
              <a:lnSpc>
                <a:spcPct val="150000"/>
              </a:lnSpc>
              <a:buFont typeface="Arial" panose="020B0604020202020204" pitchFamily="34" charset="0"/>
              <a:buChar char="•"/>
            </a:pPr>
            <a:r>
              <a:rPr lang="en-GB" dirty="0"/>
              <a:t>Re-evaluation of personal pedagogy.</a:t>
            </a:r>
          </a:p>
          <a:p>
            <a:pPr marL="285750" indent="-285750">
              <a:lnSpc>
                <a:spcPct val="150000"/>
              </a:lnSpc>
              <a:buFont typeface="Arial" panose="020B0604020202020204" pitchFamily="34" charset="0"/>
              <a:buChar char="•"/>
            </a:pPr>
            <a:r>
              <a:rPr lang="en-GB" dirty="0"/>
              <a:t>foster supportive environments while strengthening technical strategies like vocal load management and adaptive vocal technique.</a:t>
            </a:r>
          </a:p>
          <a:p>
            <a:pPr marL="285750" indent="-285750">
              <a:lnSpc>
                <a:spcPct val="150000"/>
              </a:lnSpc>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2409341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CDC956-E4A5-BD40-CF6B-F5B01C281594}"/>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565EB22-801A-A991-A965-4AE3417524AD}"/>
              </a:ext>
            </a:extLst>
          </p:cNvPr>
          <p:cNvGraphicFramePr>
            <a:graphicFrameLocks noGrp="1"/>
          </p:cNvGraphicFramePr>
          <p:nvPr>
            <p:extLst>
              <p:ext uri="{D42A27DB-BD31-4B8C-83A1-F6EECF244321}">
                <p14:modId xmlns:p14="http://schemas.microsoft.com/office/powerpoint/2010/main" val="2560569595"/>
              </p:ext>
            </p:extLst>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sp>
        <p:nvSpPr>
          <p:cNvPr id="9" name="TextBox 8">
            <a:extLst>
              <a:ext uri="{FF2B5EF4-FFF2-40B4-BE49-F238E27FC236}">
                <a16:creationId xmlns:a16="http://schemas.microsoft.com/office/drawing/2014/main" id="{EC132C4A-CA29-E33F-220C-405B191CF4FA}"/>
              </a:ext>
            </a:extLst>
          </p:cNvPr>
          <p:cNvSpPr txBox="1"/>
          <p:nvPr/>
        </p:nvSpPr>
        <p:spPr>
          <a:xfrm>
            <a:off x="2669055" y="264857"/>
            <a:ext cx="9005836" cy="625043"/>
          </a:xfrm>
          <a:prstGeom prst="rect">
            <a:avLst/>
          </a:prstGeom>
          <a:noFill/>
        </p:spPr>
        <p:txBody>
          <a:bodyPr wrap="square" rtlCol="0">
            <a:spAutoFit/>
          </a:bodyPr>
          <a:lstStyle/>
          <a:p>
            <a:pPr algn="ctr">
              <a:lnSpc>
                <a:spcPct val="200000"/>
              </a:lnSpc>
            </a:pPr>
            <a:r>
              <a:rPr lang="en-GB" sz="2000" b="1" dirty="0"/>
              <a:t>PERSONAL WORK-BASED LEARNING OUTCOMES</a:t>
            </a:r>
          </a:p>
        </p:txBody>
      </p:sp>
      <p:pic>
        <p:nvPicPr>
          <p:cNvPr id="6" name="Picture 5">
            <a:extLst>
              <a:ext uri="{FF2B5EF4-FFF2-40B4-BE49-F238E27FC236}">
                <a16:creationId xmlns:a16="http://schemas.microsoft.com/office/drawing/2014/main" id="{1C1F65AE-9AC7-B539-C8B5-C3AE54FC108B}"/>
              </a:ext>
            </a:extLst>
          </p:cNvPr>
          <p:cNvPicPr>
            <a:picLocks noChangeAspect="1"/>
          </p:cNvPicPr>
          <p:nvPr/>
        </p:nvPicPr>
        <p:blipFill>
          <a:blip r:embed="rId3">
            <a:extLst>
              <a:ext uri="{28A0092B-C50C-407E-A947-70E740481C1C}">
                <a14:useLocalDpi xmlns:a14="http://schemas.microsoft.com/office/drawing/2010/main" val="0"/>
              </a:ext>
            </a:extLst>
          </a:blip>
          <a:srcRect l="31635" r="31635"/>
          <a:stretch/>
        </p:blipFill>
        <p:spPr>
          <a:xfrm>
            <a:off x="95693" y="140261"/>
            <a:ext cx="2697531" cy="5431538"/>
          </a:xfrm>
          <a:prstGeom prst="rect">
            <a:avLst/>
          </a:prstGeom>
        </p:spPr>
      </p:pic>
      <p:pic>
        <p:nvPicPr>
          <p:cNvPr id="7" name="Picture Placeholder 25" descr="A black and yellow logo">
            <a:extLst>
              <a:ext uri="{FF2B5EF4-FFF2-40B4-BE49-F238E27FC236}">
                <a16:creationId xmlns:a16="http://schemas.microsoft.com/office/drawing/2014/main" id="{620C2033-13BA-17B9-6132-FCD990255DF8}"/>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8A77AE73-112E-3D40-C6BC-A489DBCB040F}"/>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13" name="TextBox 12">
            <a:extLst>
              <a:ext uri="{FF2B5EF4-FFF2-40B4-BE49-F238E27FC236}">
                <a16:creationId xmlns:a16="http://schemas.microsoft.com/office/drawing/2014/main" id="{4E7D5A40-223D-6F2A-D76E-3C4ACE7615ED}"/>
              </a:ext>
            </a:extLst>
          </p:cNvPr>
          <p:cNvSpPr txBox="1"/>
          <p:nvPr/>
        </p:nvSpPr>
        <p:spPr>
          <a:xfrm>
            <a:off x="2888917" y="1505453"/>
            <a:ext cx="8830339" cy="2185214"/>
          </a:xfrm>
          <a:prstGeom prst="rect">
            <a:avLst/>
          </a:prstGeom>
          <a:noFill/>
        </p:spPr>
        <p:txBody>
          <a:bodyPr wrap="square" rtlCol="0">
            <a:spAutoFit/>
          </a:bodyPr>
          <a:lstStyle/>
          <a:p>
            <a:pPr algn="ctr"/>
            <a:r>
              <a:rPr lang="en-GB" sz="2000" b="1" dirty="0"/>
              <a:t>Logically structured literature review </a:t>
            </a:r>
          </a:p>
          <a:p>
            <a:pPr algn="ctr"/>
            <a:endParaRPr lang="en-GB" sz="2000" b="1" dirty="0"/>
          </a:p>
          <a:p>
            <a:pPr algn="ctr"/>
            <a:r>
              <a:rPr lang="en-GB" sz="2000" b="1" dirty="0"/>
              <a:t>Academic writing ownership – descriptive to interpretation and analysis</a:t>
            </a:r>
          </a:p>
          <a:p>
            <a:pPr algn="ctr"/>
            <a:endParaRPr lang="en-GB" sz="2000" b="1" dirty="0"/>
          </a:p>
          <a:p>
            <a:pPr algn="ctr"/>
            <a:r>
              <a:rPr lang="en-GB" sz="2000" b="1" dirty="0"/>
              <a:t>Time Management - area for development. </a:t>
            </a:r>
          </a:p>
          <a:p>
            <a:r>
              <a:rPr lang="en-GB" dirty="0"/>
              <a:t>  </a:t>
            </a:r>
          </a:p>
          <a:p>
            <a:endParaRPr lang="en-GB" dirty="0"/>
          </a:p>
        </p:txBody>
      </p:sp>
    </p:spTree>
    <p:extLst>
      <p:ext uri="{BB962C8B-B14F-4D97-AF65-F5344CB8AC3E}">
        <p14:creationId xmlns:p14="http://schemas.microsoft.com/office/powerpoint/2010/main" val="38834021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8531E9-57F9-3831-200A-F1B93E3710C5}"/>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7E6A1B7-1B36-D2BC-97E3-C52E1308253B}"/>
              </a:ext>
            </a:extLst>
          </p:cNvPr>
          <p:cNvGraphicFramePr>
            <a:graphicFrameLocks noGrp="1"/>
          </p:cNvGraphicFramePr>
          <p:nvPr>
            <p:extLst>
              <p:ext uri="{D42A27DB-BD31-4B8C-83A1-F6EECF244321}">
                <p14:modId xmlns:p14="http://schemas.microsoft.com/office/powerpoint/2010/main" val="3533288817"/>
              </p:ext>
            </p:extLst>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sp>
        <p:nvSpPr>
          <p:cNvPr id="9" name="TextBox 8">
            <a:extLst>
              <a:ext uri="{FF2B5EF4-FFF2-40B4-BE49-F238E27FC236}">
                <a16:creationId xmlns:a16="http://schemas.microsoft.com/office/drawing/2014/main" id="{B9AA3D15-9EF2-E61E-320D-C3200908F941}"/>
              </a:ext>
            </a:extLst>
          </p:cNvPr>
          <p:cNvSpPr txBox="1"/>
          <p:nvPr/>
        </p:nvSpPr>
        <p:spPr>
          <a:xfrm>
            <a:off x="2725420" y="0"/>
            <a:ext cx="9005836" cy="1347100"/>
          </a:xfrm>
          <a:prstGeom prst="rect">
            <a:avLst/>
          </a:prstGeom>
          <a:noFill/>
        </p:spPr>
        <p:txBody>
          <a:bodyPr wrap="square" rtlCol="0">
            <a:spAutoFit/>
          </a:bodyPr>
          <a:lstStyle/>
          <a:p>
            <a:pPr algn="ctr">
              <a:lnSpc>
                <a:spcPct val="200000"/>
              </a:lnSpc>
            </a:pPr>
            <a:r>
              <a:rPr lang="en-GB" sz="2000" b="1" dirty="0"/>
              <a:t>REFERENCES </a:t>
            </a:r>
          </a:p>
          <a:p>
            <a:pPr>
              <a:lnSpc>
                <a:spcPct val="200000"/>
              </a:lnSpc>
            </a:pPr>
            <a:endParaRPr lang="en-GB" sz="2400" b="1" dirty="0"/>
          </a:p>
        </p:txBody>
      </p:sp>
      <p:pic>
        <p:nvPicPr>
          <p:cNvPr id="6" name="Picture 5">
            <a:extLst>
              <a:ext uri="{FF2B5EF4-FFF2-40B4-BE49-F238E27FC236}">
                <a16:creationId xmlns:a16="http://schemas.microsoft.com/office/drawing/2014/main" id="{4BD81D96-E22D-83C6-4F98-3C98DFBB1ADA}"/>
              </a:ext>
            </a:extLst>
          </p:cNvPr>
          <p:cNvPicPr>
            <a:picLocks noChangeAspect="1"/>
          </p:cNvPicPr>
          <p:nvPr/>
        </p:nvPicPr>
        <p:blipFill>
          <a:blip r:embed="rId3">
            <a:extLst>
              <a:ext uri="{28A0092B-C50C-407E-A947-70E740481C1C}">
                <a14:useLocalDpi xmlns:a14="http://schemas.microsoft.com/office/drawing/2010/main" val="0"/>
              </a:ext>
            </a:extLst>
          </a:blip>
          <a:srcRect l="31635" r="31635"/>
          <a:stretch/>
        </p:blipFill>
        <p:spPr>
          <a:xfrm>
            <a:off x="95693" y="140261"/>
            <a:ext cx="2697531" cy="5431538"/>
          </a:xfrm>
          <a:prstGeom prst="rect">
            <a:avLst/>
          </a:prstGeom>
        </p:spPr>
      </p:pic>
      <p:pic>
        <p:nvPicPr>
          <p:cNvPr id="7" name="Picture Placeholder 25" descr="A black and yellow logo">
            <a:extLst>
              <a:ext uri="{FF2B5EF4-FFF2-40B4-BE49-F238E27FC236}">
                <a16:creationId xmlns:a16="http://schemas.microsoft.com/office/drawing/2014/main" id="{5BCDE195-B6E5-53FC-390D-2B85A9BB0D95}"/>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238FA459-016D-52BF-48AA-8602F4FC77FA}"/>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5" name="TextBox 4">
            <a:extLst>
              <a:ext uri="{FF2B5EF4-FFF2-40B4-BE49-F238E27FC236}">
                <a16:creationId xmlns:a16="http://schemas.microsoft.com/office/drawing/2014/main" id="{1FF2DC44-5C99-0D6C-0204-1F911FEC5FA0}"/>
              </a:ext>
            </a:extLst>
          </p:cNvPr>
          <p:cNvSpPr txBox="1"/>
          <p:nvPr/>
        </p:nvSpPr>
        <p:spPr>
          <a:xfrm>
            <a:off x="2966484" y="1347100"/>
            <a:ext cx="9005836" cy="5149393"/>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D5601B3A-E49D-4CCA-7CF6-3321E1D3FB26}"/>
              </a:ext>
            </a:extLst>
          </p:cNvPr>
          <p:cNvSpPr txBox="1"/>
          <p:nvPr/>
        </p:nvSpPr>
        <p:spPr>
          <a:xfrm>
            <a:off x="2888917" y="671690"/>
            <a:ext cx="9207390" cy="618630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t>Amineh, R.J. and Asl, H.D. (2015) ‘Review of constructivism and social constructivism’, </a:t>
            </a:r>
            <a:r>
              <a:rPr lang="en-GB" i="1" dirty="0"/>
              <a:t>Journal of Social Sciences, Literature and Languages</a:t>
            </a:r>
            <a:r>
              <a:rPr lang="en-GB" dirty="0"/>
              <a:t>, 1(1), pp. 9–16.</a:t>
            </a:r>
          </a:p>
          <a:p>
            <a:pPr marL="285750" indent="-285750">
              <a:lnSpc>
                <a:spcPct val="150000"/>
              </a:lnSpc>
              <a:buFont typeface="Arial" panose="020B0604020202020204" pitchFamily="34" charset="0"/>
              <a:buChar char="•"/>
            </a:pPr>
            <a:r>
              <a:rPr lang="en-GB" dirty="0"/>
              <a:t>Botham, S. (2012) </a:t>
            </a:r>
            <a:r>
              <a:rPr lang="en-GB" i="1" dirty="0"/>
              <a:t>Ethical issues in the training and development of dance teachers in the private sector</a:t>
            </a:r>
            <a:r>
              <a:rPr lang="en-GB" dirty="0"/>
              <a:t>. University of Brighton.</a:t>
            </a:r>
          </a:p>
          <a:p>
            <a:pPr marL="285750" indent="-285750">
              <a:lnSpc>
                <a:spcPct val="150000"/>
              </a:lnSpc>
              <a:buFont typeface="Arial" panose="020B0604020202020204" pitchFamily="34" charset="0"/>
              <a:buChar char="•"/>
            </a:pPr>
            <a:r>
              <a:rPr lang="en-GB" dirty="0"/>
              <a:t>Braun, V., Clarke, V. and Hayfield, N. (2019) ‘A starting point for your journey, not a map: Nikki Hayfield in conversation with Virginia Braun and Victoria Clarke about thematic analysis’, </a:t>
            </a:r>
            <a:r>
              <a:rPr lang="en-GB" i="1" dirty="0"/>
              <a:t>Qualitative Research in Psychology</a:t>
            </a:r>
            <a:r>
              <a:rPr lang="en-GB" dirty="0"/>
              <a:t>, 19(2), pp. 424–445. </a:t>
            </a:r>
            <a:r>
              <a:rPr lang="en-GB" dirty="0" err="1"/>
              <a:t>doi</a:t>
            </a:r>
            <a:r>
              <a:rPr lang="en-GB" dirty="0"/>
              <a:t>: 10.1080/14780887.2019.1670765</a:t>
            </a:r>
          </a:p>
          <a:p>
            <a:pPr marL="285750" indent="-285750">
              <a:lnSpc>
                <a:spcPct val="150000"/>
              </a:lnSpc>
              <a:buFont typeface="Arial" panose="020B0604020202020204" pitchFamily="34" charset="0"/>
              <a:buChar char="•"/>
            </a:pPr>
            <a:r>
              <a:rPr lang="en-GB" dirty="0"/>
              <a:t>Castillo-Allendes, A., Delgado-Bravo, M., Ponce, A.R. and Hunter, E.J. (2022) ‘Muscle activity and aerodynamic voice changes at different body postures: A pilot study’, </a:t>
            </a:r>
            <a:r>
              <a:rPr lang="en-GB" i="1" dirty="0"/>
              <a:t>Journal of Voice</a:t>
            </a:r>
            <a:r>
              <a:rPr lang="en-GB" dirty="0"/>
              <a:t>, 39(2), pp. 439–447. </a:t>
            </a:r>
            <a:r>
              <a:rPr lang="en-GB" dirty="0">
                <a:hlinkClick r:id="rId7"/>
              </a:rPr>
              <a:t>https://doi.org/10.1016/j.jvoice.2022.09.024</a:t>
            </a:r>
            <a:r>
              <a:rPr lang="en-GB" dirty="0"/>
              <a:t>.</a:t>
            </a:r>
          </a:p>
          <a:p>
            <a:pPr marL="285750" indent="-285750">
              <a:lnSpc>
                <a:spcPct val="150000"/>
              </a:lnSpc>
              <a:buFont typeface="Arial" panose="020B0604020202020204" pitchFamily="34" charset="0"/>
              <a:buChar char="•"/>
            </a:pPr>
            <a:r>
              <a:rPr lang="en-GB" dirty="0"/>
              <a:t>Cox, D. and Forbes, M. (2022) ‘Introducing multi-sited focused ethnography for researching one-to-one (singing voice) pedagogy in higher education’, </a:t>
            </a:r>
            <a:r>
              <a:rPr lang="en-GB" i="1" dirty="0"/>
              <a:t>Music Education Research</a:t>
            </a:r>
            <a:r>
              <a:rPr lang="en-GB" dirty="0"/>
              <a:t>, 24(5), pp. 625–637. </a:t>
            </a:r>
            <a:r>
              <a:rPr lang="en-GB" dirty="0">
                <a:hlinkClick r:id="rId8"/>
              </a:rPr>
              <a:t>https://doi.org/10.1080/14613808.2022.2138842</a:t>
            </a:r>
            <a:r>
              <a:rPr lang="en-GB" dirty="0"/>
              <a:t>.</a:t>
            </a:r>
          </a:p>
          <a:p>
            <a:endParaRPr lang="en-GB" dirty="0"/>
          </a:p>
        </p:txBody>
      </p:sp>
    </p:spTree>
    <p:extLst>
      <p:ext uri="{BB962C8B-B14F-4D97-AF65-F5344CB8AC3E}">
        <p14:creationId xmlns:p14="http://schemas.microsoft.com/office/powerpoint/2010/main" val="35688864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42875B-60F3-3F96-B3B5-7879F93FDE3C}"/>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55EF485-7E68-E5F8-4627-EE5A2B805DE9}"/>
              </a:ext>
            </a:extLst>
          </p:cNvPr>
          <p:cNvGraphicFramePr>
            <a:graphicFrameLocks noGrp="1"/>
          </p:cNvGraphicFramePr>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sp>
        <p:nvSpPr>
          <p:cNvPr id="9" name="TextBox 8">
            <a:extLst>
              <a:ext uri="{FF2B5EF4-FFF2-40B4-BE49-F238E27FC236}">
                <a16:creationId xmlns:a16="http://schemas.microsoft.com/office/drawing/2014/main" id="{9E4B4C7C-9F32-897E-39E2-D5EC88E2858C}"/>
              </a:ext>
            </a:extLst>
          </p:cNvPr>
          <p:cNvSpPr txBox="1"/>
          <p:nvPr/>
        </p:nvSpPr>
        <p:spPr>
          <a:xfrm>
            <a:off x="2725420" y="0"/>
            <a:ext cx="9005836" cy="1347100"/>
          </a:xfrm>
          <a:prstGeom prst="rect">
            <a:avLst/>
          </a:prstGeom>
          <a:noFill/>
        </p:spPr>
        <p:txBody>
          <a:bodyPr wrap="square" rtlCol="0">
            <a:spAutoFit/>
          </a:bodyPr>
          <a:lstStyle/>
          <a:p>
            <a:pPr algn="ctr">
              <a:lnSpc>
                <a:spcPct val="200000"/>
              </a:lnSpc>
            </a:pPr>
            <a:r>
              <a:rPr lang="en-GB" sz="2000" b="1" dirty="0"/>
              <a:t>REFERENCES </a:t>
            </a:r>
          </a:p>
          <a:p>
            <a:pPr>
              <a:lnSpc>
                <a:spcPct val="200000"/>
              </a:lnSpc>
            </a:pPr>
            <a:endParaRPr lang="en-GB" sz="2400" b="1" dirty="0"/>
          </a:p>
        </p:txBody>
      </p:sp>
      <p:pic>
        <p:nvPicPr>
          <p:cNvPr id="6" name="Picture 5">
            <a:extLst>
              <a:ext uri="{FF2B5EF4-FFF2-40B4-BE49-F238E27FC236}">
                <a16:creationId xmlns:a16="http://schemas.microsoft.com/office/drawing/2014/main" id="{7AACA3EF-0146-CA1C-920B-25DFF1830EF2}"/>
              </a:ext>
            </a:extLst>
          </p:cNvPr>
          <p:cNvPicPr>
            <a:picLocks noChangeAspect="1"/>
          </p:cNvPicPr>
          <p:nvPr/>
        </p:nvPicPr>
        <p:blipFill>
          <a:blip r:embed="rId3">
            <a:extLst>
              <a:ext uri="{28A0092B-C50C-407E-A947-70E740481C1C}">
                <a14:useLocalDpi xmlns:a14="http://schemas.microsoft.com/office/drawing/2010/main" val="0"/>
              </a:ext>
            </a:extLst>
          </a:blip>
          <a:srcRect l="31635" r="31635"/>
          <a:stretch/>
        </p:blipFill>
        <p:spPr>
          <a:xfrm>
            <a:off x="95693" y="140261"/>
            <a:ext cx="2697531" cy="5431538"/>
          </a:xfrm>
          <a:prstGeom prst="rect">
            <a:avLst/>
          </a:prstGeom>
        </p:spPr>
      </p:pic>
      <p:pic>
        <p:nvPicPr>
          <p:cNvPr id="7" name="Picture Placeholder 25" descr="A black and yellow logo">
            <a:extLst>
              <a:ext uri="{FF2B5EF4-FFF2-40B4-BE49-F238E27FC236}">
                <a16:creationId xmlns:a16="http://schemas.microsoft.com/office/drawing/2014/main" id="{B9DC38DE-F636-A64B-92C1-0D12DFA0FC8F}"/>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AFD27FEE-B8D2-79F1-421E-4D612EC2B709}"/>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2" name="TextBox 1">
            <a:extLst>
              <a:ext uri="{FF2B5EF4-FFF2-40B4-BE49-F238E27FC236}">
                <a16:creationId xmlns:a16="http://schemas.microsoft.com/office/drawing/2014/main" id="{F8F8E392-69C4-8D64-1B53-49DF3896FC63}"/>
              </a:ext>
            </a:extLst>
          </p:cNvPr>
          <p:cNvSpPr txBox="1"/>
          <p:nvPr/>
        </p:nvSpPr>
        <p:spPr>
          <a:xfrm>
            <a:off x="3019056" y="800100"/>
            <a:ext cx="8712200" cy="618630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t>Dayme, M.B. (2009) </a:t>
            </a:r>
            <a:r>
              <a:rPr lang="en-GB" i="1" dirty="0"/>
              <a:t>Dynamics of the Singing Voice</a:t>
            </a:r>
            <a:r>
              <a:rPr lang="en-GB" dirty="0"/>
              <a:t> (5th ed.). Springer.</a:t>
            </a:r>
          </a:p>
          <a:p>
            <a:pPr marL="285750" indent="-285750">
              <a:lnSpc>
                <a:spcPct val="150000"/>
              </a:lnSpc>
              <a:buFont typeface="Arial" panose="020B0604020202020204" pitchFamily="34" charset="0"/>
              <a:buChar char="•"/>
            </a:pPr>
            <a:r>
              <a:rPr lang="en-GB" dirty="0"/>
              <a:t>Drew, L. (2021) </a:t>
            </a:r>
            <a:r>
              <a:rPr lang="en-GB" i="1" dirty="0"/>
              <a:t>Dance Wellness Pedagogy: A Mixed Methods Approach to Developing, Implementing, and Evaluating a University Level Dance Wellness Curricular Framework</a:t>
            </a:r>
            <a:r>
              <a:rPr lang="en-GB" dirty="0"/>
              <a:t>. MSc thesis. Arizona State University.</a:t>
            </a:r>
          </a:p>
          <a:p>
            <a:pPr marL="285750" indent="-285750">
              <a:lnSpc>
                <a:spcPct val="150000"/>
              </a:lnSpc>
              <a:buFont typeface="Arial" panose="020B0604020202020204" pitchFamily="34" charset="0"/>
              <a:buChar char="•"/>
            </a:pPr>
            <a:r>
              <a:rPr lang="en-GB" dirty="0"/>
              <a:t>Drew, S. (2021) ‘Rehearsal practices and performer wellbeing: Rethinking the authoritarian paradigm in performing arts training’, </a:t>
            </a:r>
            <a:r>
              <a:rPr lang="en-GB" i="1" dirty="0"/>
              <a:t>Theatre, Dance and Performance Training</a:t>
            </a:r>
            <a:r>
              <a:rPr lang="en-GB" dirty="0"/>
              <a:t>, 12(3), pp. 345–359. </a:t>
            </a:r>
            <a:r>
              <a:rPr lang="en-GB" dirty="0">
                <a:hlinkClick r:id="rId7"/>
              </a:rPr>
              <a:t>https://doi.org/10.1080/19443927.2021.1938129</a:t>
            </a:r>
            <a:endParaRPr lang="en-GB" dirty="0"/>
          </a:p>
          <a:p>
            <a:pPr marL="285750" indent="-285750">
              <a:lnSpc>
                <a:spcPct val="150000"/>
              </a:lnSpc>
              <a:buFont typeface="Arial" panose="020B0604020202020204" pitchFamily="34" charset="0"/>
              <a:buChar char="•"/>
            </a:pPr>
            <a:r>
              <a:rPr lang="en-GB" dirty="0"/>
              <a:t>Edwards, M. and Hoch, J. (2018) ‘CCM versus music theatre: A comparison’, </a:t>
            </a:r>
            <a:r>
              <a:rPr lang="en-GB" i="1" dirty="0"/>
              <a:t>Journal of Singing On Stage</a:t>
            </a:r>
            <a:r>
              <a:rPr lang="en-GB" dirty="0"/>
              <a:t>, 75(2), pp. 183–190.</a:t>
            </a:r>
          </a:p>
          <a:p>
            <a:pPr marL="285750" indent="-285750">
              <a:lnSpc>
                <a:spcPct val="150000"/>
              </a:lnSpc>
              <a:buFont typeface="Arial" panose="020B0604020202020204" pitchFamily="34" charset="0"/>
              <a:buChar char="•"/>
            </a:pPr>
            <a:r>
              <a:rPr lang="en-GB" dirty="0"/>
              <a:t>Finlay, L. (2002) ‘“Outing” the researcher: The provenance, process, and practice of reflexivity’, </a:t>
            </a:r>
            <a:r>
              <a:rPr lang="en-GB" i="1" dirty="0"/>
              <a:t>Qualitative Health Research</a:t>
            </a:r>
            <a:r>
              <a:rPr lang="en-GB" dirty="0"/>
              <a:t>, 12(4), pp. 531–545.</a:t>
            </a:r>
          </a:p>
          <a:p>
            <a:pPr marL="285750" indent="-285750">
              <a:lnSpc>
                <a:spcPct val="150000"/>
              </a:lnSpc>
              <a:buFont typeface="Arial" panose="020B0604020202020204" pitchFamily="34" charset="0"/>
              <a:buChar char="•"/>
            </a:pPr>
            <a:r>
              <a:rPr lang="en-GB" dirty="0"/>
              <a:t>Gans, A. (2024) </a:t>
            </a:r>
            <a:r>
              <a:rPr lang="en-GB" i="1" dirty="0"/>
              <a:t>Broadway’s Chicago to Celebrate Another Milestone Performance</a:t>
            </a:r>
            <a:r>
              <a:rPr lang="en-GB" dirty="0"/>
              <a:t>. Playbill, 12 November. Available at: </a:t>
            </a:r>
            <a:r>
              <a:rPr lang="en-GB" dirty="0">
                <a:hlinkClick r:id="rId8"/>
              </a:rPr>
              <a:t>https://playbill.com/article/broadways-chicago-to-celebrate-another-milestone-performance</a:t>
            </a:r>
            <a:r>
              <a:rPr lang="en-GB" dirty="0"/>
              <a:t> (Accessed: 21 July 2025).</a:t>
            </a:r>
          </a:p>
          <a:p>
            <a:endParaRPr lang="en-GB" dirty="0"/>
          </a:p>
        </p:txBody>
      </p:sp>
    </p:spTree>
    <p:extLst>
      <p:ext uri="{BB962C8B-B14F-4D97-AF65-F5344CB8AC3E}">
        <p14:creationId xmlns:p14="http://schemas.microsoft.com/office/powerpoint/2010/main" val="31734396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739B6E-B1AA-F95C-5887-2D58B244D2AB}"/>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C38D514B-FFCF-B1DD-2093-AFBBB0C1B057}"/>
              </a:ext>
            </a:extLst>
          </p:cNvPr>
          <p:cNvGraphicFramePr>
            <a:graphicFrameLocks noGrp="1"/>
          </p:cNvGraphicFramePr>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sp>
        <p:nvSpPr>
          <p:cNvPr id="9" name="TextBox 8">
            <a:extLst>
              <a:ext uri="{FF2B5EF4-FFF2-40B4-BE49-F238E27FC236}">
                <a16:creationId xmlns:a16="http://schemas.microsoft.com/office/drawing/2014/main" id="{99CF80D8-8A5C-3E78-61C0-CA12B39C22BF}"/>
              </a:ext>
            </a:extLst>
          </p:cNvPr>
          <p:cNvSpPr txBox="1"/>
          <p:nvPr/>
        </p:nvSpPr>
        <p:spPr>
          <a:xfrm>
            <a:off x="2725420" y="0"/>
            <a:ext cx="9005836" cy="1347100"/>
          </a:xfrm>
          <a:prstGeom prst="rect">
            <a:avLst/>
          </a:prstGeom>
          <a:noFill/>
        </p:spPr>
        <p:txBody>
          <a:bodyPr wrap="square" rtlCol="0">
            <a:spAutoFit/>
          </a:bodyPr>
          <a:lstStyle/>
          <a:p>
            <a:pPr algn="ctr">
              <a:lnSpc>
                <a:spcPct val="200000"/>
              </a:lnSpc>
            </a:pPr>
            <a:r>
              <a:rPr lang="en-GB" sz="2000" b="1" dirty="0"/>
              <a:t>REFERENCES </a:t>
            </a:r>
          </a:p>
          <a:p>
            <a:pPr>
              <a:lnSpc>
                <a:spcPct val="200000"/>
              </a:lnSpc>
            </a:pPr>
            <a:endParaRPr lang="en-GB" sz="2400" b="1" dirty="0"/>
          </a:p>
        </p:txBody>
      </p:sp>
      <p:pic>
        <p:nvPicPr>
          <p:cNvPr id="6" name="Picture 5">
            <a:extLst>
              <a:ext uri="{FF2B5EF4-FFF2-40B4-BE49-F238E27FC236}">
                <a16:creationId xmlns:a16="http://schemas.microsoft.com/office/drawing/2014/main" id="{9EA1A86A-7D23-387F-2F79-62AA47590507}"/>
              </a:ext>
            </a:extLst>
          </p:cNvPr>
          <p:cNvPicPr>
            <a:picLocks noChangeAspect="1"/>
          </p:cNvPicPr>
          <p:nvPr/>
        </p:nvPicPr>
        <p:blipFill>
          <a:blip r:embed="rId3">
            <a:extLst>
              <a:ext uri="{28A0092B-C50C-407E-A947-70E740481C1C}">
                <a14:useLocalDpi xmlns:a14="http://schemas.microsoft.com/office/drawing/2010/main" val="0"/>
              </a:ext>
            </a:extLst>
          </a:blip>
          <a:srcRect l="31635" r="31635"/>
          <a:stretch/>
        </p:blipFill>
        <p:spPr>
          <a:xfrm>
            <a:off x="95693" y="140261"/>
            <a:ext cx="2697531" cy="5431538"/>
          </a:xfrm>
          <a:prstGeom prst="rect">
            <a:avLst/>
          </a:prstGeom>
        </p:spPr>
      </p:pic>
      <p:pic>
        <p:nvPicPr>
          <p:cNvPr id="7" name="Picture Placeholder 25" descr="A black and yellow logo">
            <a:extLst>
              <a:ext uri="{FF2B5EF4-FFF2-40B4-BE49-F238E27FC236}">
                <a16:creationId xmlns:a16="http://schemas.microsoft.com/office/drawing/2014/main" id="{28AB90EA-19FE-D17C-5825-2E6349FDB1CE}"/>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525CD5FA-53A7-FA98-5D70-43B7EADA5D32}"/>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2" name="TextBox 1">
            <a:extLst>
              <a:ext uri="{FF2B5EF4-FFF2-40B4-BE49-F238E27FC236}">
                <a16:creationId xmlns:a16="http://schemas.microsoft.com/office/drawing/2014/main" id="{CE28E0E7-CB03-90D4-C2A6-B3710217B327}"/>
              </a:ext>
            </a:extLst>
          </p:cNvPr>
          <p:cNvSpPr txBox="1"/>
          <p:nvPr/>
        </p:nvSpPr>
        <p:spPr>
          <a:xfrm>
            <a:off x="3204946" y="800100"/>
            <a:ext cx="8699500" cy="586936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t>Gates, R. (2018) ‘Free to sing: Encouraging postural release for vocal efficiency’, </a:t>
            </a:r>
            <a:r>
              <a:rPr lang="en-GB" i="1" dirty="0"/>
              <a:t>MTNA e-Journal</a:t>
            </a:r>
            <a:r>
              <a:rPr lang="en-GB" dirty="0"/>
              <a:t>, 9(4), pp. 8–23. </a:t>
            </a:r>
            <a:r>
              <a:rPr lang="en-GB" dirty="0">
                <a:hlinkClick r:id="rId7"/>
              </a:rPr>
              <a:t>https://www.proquest.com/openview/9792b5931d169e9d9bdce195ae0598c4</a:t>
            </a:r>
            <a:endParaRPr lang="en-GB" dirty="0"/>
          </a:p>
          <a:p>
            <a:pPr marL="285750" indent="-285750">
              <a:lnSpc>
                <a:spcPct val="150000"/>
              </a:lnSpc>
              <a:buFont typeface="Arial" panose="020B0604020202020204" pitchFamily="34" charset="0"/>
              <a:buChar char="•"/>
            </a:pPr>
            <a:r>
              <a:rPr lang="en-GB" dirty="0"/>
              <a:t>Gaunt, H. (2011) ‘Understanding the one-to-one relationship in instrumental/vocal tuition in higher education: comparing student and teacher perceptions’, </a:t>
            </a:r>
            <a:r>
              <a:rPr lang="en-GB" i="1" dirty="0"/>
              <a:t>British Journal of Music Education</a:t>
            </a:r>
            <a:r>
              <a:rPr lang="en-GB" dirty="0"/>
              <a:t>, 28(2), pp. 159–179. </a:t>
            </a:r>
            <a:r>
              <a:rPr lang="en-GB" dirty="0">
                <a:hlinkClick r:id="rId8"/>
              </a:rPr>
              <a:t>https://doi.org/10.1017/S0265051711000052</a:t>
            </a:r>
            <a:r>
              <a:rPr lang="en-GB" dirty="0"/>
              <a:t>.</a:t>
            </a:r>
          </a:p>
          <a:p>
            <a:pPr marL="285750" indent="-285750">
              <a:lnSpc>
                <a:spcPct val="150000"/>
              </a:lnSpc>
              <a:buFont typeface="Arial" panose="020B0604020202020204" pitchFamily="34" charset="0"/>
              <a:buChar char="•"/>
            </a:pPr>
            <a:r>
              <a:rPr lang="en-GB" dirty="0"/>
              <a:t>Hoch, M. and Sandage, M.J. (2018) ‘Application of exercise physiology principles in vocal training: Developing the vocal athlete’, </a:t>
            </a:r>
            <a:r>
              <a:rPr lang="en-GB" i="1" dirty="0"/>
              <a:t>Journal of Singing</a:t>
            </a:r>
            <a:r>
              <a:rPr lang="en-GB" dirty="0"/>
              <a:t>, 74(5), pp. 521–528.</a:t>
            </a:r>
          </a:p>
          <a:p>
            <a:pPr marL="285750" indent="-285750">
              <a:lnSpc>
                <a:spcPct val="150000"/>
              </a:lnSpc>
              <a:buFont typeface="Arial" panose="020B0604020202020204" pitchFamily="34" charset="0"/>
              <a:buChar char="•"/>
            </a:pPr>
            <a:r>
              <a:rPr lang="en-GB" dirty="0"/>
              <a:t>Kirsh, D. (2011) ‘How marking in dance constitutes thinking with the body’, </a:t>
            </a:r>
            <a:r>
              <a:rPr lang="en-GB" i="1" dirty="0"/>
              <a:t>Cognitive Science Society Proceedings</a:t>
            </a:r>
            <a:r>
              <a:rPr lang="en-GB" dirty="0"/>
              <a:t>. Available at: </a:t>
            </a:r>
            <a:r>
              <a:rPr lang="en-GB" dirty="0">
                <a:hlinkClick r:id="rId9"/>
              </a:rPr>
              <a:t>https://www.researchgate.net/publication/235349571_How_marking_in_dance_constitutes_thinking_with_the_body</a:t>
            </a:r>
            <a:r>
              <a:rPr lang="en-GB" dirty="0"/>
              <a:t> (Accessed: 25 July 2025).</a:t>
            </a:r>
          </a:p>
          <a:p>
            <a:pPr>
              <a:lnSpc>
                <a:spcPct val="150000"/>
              </a:lnSpc>
            </a:pPr>
            <a:endParaRPr lang="en-GB" dirty="0"/>
          </a:p>
        </p:txBody>
      </p:sp>
    </p:spTree>
    <p:extLst>
      <p:ext uri="{BB962C8B-B14F-4D97-AF65-F5344CB8AC3E}">
        <p14:creationId xmlns:p14="http://schemas.microsoft.com/office/powerpoint/2010/main" val="40923701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82385D-4FDF-5F51-E7CA-1C14BF4F6897}"/>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BE52C744-5C1C-9A7B-95A7-71C0727B17FF}"/>
              </a:ext>
            </a:extLst>
          </p:cNvPr>
          <p:cNvGraphicFramePr>
            <a:graphicFrameLocks noGrp="1"/>
          </p:cNvGraphicFramePr>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sp>
        <p:nvSpPr>
          <p:cNvPr id="9" name="TextBox 8">
            <a:extLst>
              <a:ext uri="{FF2B5EF4-FFF2-40B4-BE49-F238E27FC236}">
                <a16:creationId xmlns:a16="http://schemas.microsoft.com/office/drawing/2014/main" id="{6D49AFD1-7D1D-CA98-85D1-E02932956155}"/>
              </a:ext>
            </a:extLst>
          </p:cNvPr>
          <p:cNvSpPr txBox="1"/>
          <p:nvPr/>
        </p:nvSpPr>
        <p:spPr>
          <a:xfrm>
            <a:off x="2725420" y="0"/>
            <a:ext cx="9005836" cy="1347100"/>
          </a:xfrm>
          <a:prstGeom prst="rect">
            <a:avLst/>
          </a:prstGeom>
          <a:noFill/>
        </p:spPr>
        <p:txBody>
          <a:bodyPr wrap="square" rtlCol="0">
            <a:spAutoFit/>
          </a:bodyPr>
          <a:lstStyle/>
          <a:p>
            <a:pPr algn="ctr">
              <a:lnSpc>
                <a:spcPct val="200000"/>
              </a:lnSpc>
            </a:pPr>
            <a:r>
              <a:rPr lang="en-GB" sz="2000" b="1" dirty="0"/>
              <a:t>REFERENCES </a:t>
            </a:r>
          </a:p>
          <a:p>
            <a:pPr>
              <a:lnSpc>
                <a:spcPct val="200000"/>
              </a:lnSpc>
            </a:pPr>
            <a:endParaRPr lang="en-GB" sz="2400" b="1" dirty="0"/>
          </a:p>
        </p:txBody>
      </p:sp>
      <p:pic>
        <p:nvPicPr>
          <p:cNvPr id="6" name="Picture 5">
            <a:extLst>
              <a:ext uri="{FF2B5EF4-FFF2-40B4-BE49-F238E27FC236}">
                <a16:creationId xmlns:a16="http://schemas.microsoft.com/office/drawing/2014/main" id="{287B1355-3630-8C4B-E399-6F626BDD30E3}"/>
              </a:ext>
            </a:extLst>
          </p:cNvPr>
          <p:cNvPicPr>
            <a:picLocks noChangeAspect="1"/>
          </p:cNvPicPr>
          <p:nvPr/>
        </p:nvPicPr>
        <p:blipFill>
          <a:blip r:embed="rId3">
            <a:extLst>
              <a:ext uri="{28A0092B-C50C-407E-A947-70E740481C1C}">
                <a14:useLocalDpi xmlns:a14="http://schemas.microsoft.com/office/drawing/2010/main" val="0"/>
              </a:ext>
            </a:extLst>
          </a:blip>
          <a:srcRect l="31635" r="31635"/>
          <a:stretch/>
        </p:blipFill>
        <p:spPr>
          <a:xfrm>
            <a:off x="95693" y="140261"/>
            <a:ext cx="2697531" cy="5431538"/>
          </a:xfrm>
          <a:prstGeom prst="rect">
            <a:avLst/>
          </a:prstGeom>
        </p:spPr>
      </p:pic>
      <p:pic>
        <p:nvPicPr>
          <p:cNvPr id="7" name="Picture Placeholder 25" descr="A black and yellow logo">
            <a:extLst>
              <a:ext uri="{FF2B5EF4-FFF2-40B4-BE49-F238E27FC236}">
                <a16:creationId xmlns:a16="http://schemas.microsoft.com/office/drawing/2014/main" id="{7097F368-9635-92E2-D7FA-2F040AD96153}"/>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3B6C6F9F-15FA-A46B-01AC-A8125D7DB3CC}"/>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2" name="TextBox 1">
            <a:extLst>
              <a:ext uri="{FF2B5EF4-FFF2-40B4-BE49-F238E27FC236}">
                <a16:creationId xmlns:a16="http://schemas.microsoft.com/office/drawing/2014/main" id="{232C0090-CB51-14A5-F238-83F50E7367A6}"/>
              </a:ext>
            </a:extLst>
          </p:cNvPr>
          <p:cNvSpPr txBox="1"/>
          <p:nvPr/>
        </p:nvSpPr>
        <p:spPr>
          <a:xfrm>
            <a:off x="3136512" y="751344"/>
            <a:ext cx="8712200" cy="577081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t>Lamesch, S., Expert, R., </a:t>
            </a:r>
            <a:r>
              <a:rPr lang="en-GB" dirty="0" err="1"/>
              <a:t>Castellengo</a:t>
            </a:r>
            <a:r>
              <a:rPr lang="en-GB" dirty="0"/>
              <a:t>, M. and Henrich, N. (2007) ‘Investigating voix </a:t>
            </a:r>
            <a:r>
              <a:rPr lang="en-GB" dirty="0" err="1"/>
              <a:t>mixte</a:t>
            </a:r>
            <a:r>
              <a:rPr lang="en-GB" dirty="0"/>
              <a:t>: A scientific challenge towards a renewed vocal pedagogy’, </a:t>
            </a:r>
            <a:r>
              <a:rPr lang="en-GB" i="1" dirty="0"/>
              <a:t>Proceedings of the Conference on Interdisciplinary Musicology (CIM07)</a:t>
            </a:r>
            <a:r>
              <a:rPr lang="en-GB" dirty="0"/>
              <a:t>.</a:t>
            </a:r>
          </a:p>
          <a:p>
            <a:pPr marL="285750" indent="-285750">
              <a:lnSpc>
                <a:spcPct val="150000"/>
              </a:lnSpc>
              <a:buFont typeface="Arial" panose="020B0604020202020204" pitchFamily="34" charset="0"/>
              <a:buChar char="•"/>
            </a:pPr>
            <a:r>
              <a:rPr lang="en-GB" dirty="0"/>
              <a:t>McAllen, R., Forbes, M. and Hughes, D. (2025) ‘Exploring female Broadway performers’ experiences of singing in mix’, </a:t>
            </a:r>
            <a:r>
              <a:rPr lang="en-GB" i="1" dirty="0"/>
              <a:t>Voice &amp; Speech Review</a:t>
            </a:r>
            <a:r>
              <a:rPr lang="en-GB" dirty="0"/>
              <a:t>. Advance online publication.</a:t>
            </a:r>
          </a:p>
          <a:p>
            <a:pPr marL="285750" indent="-285750">
              <a:lnSpc>
                <a:spcPct val="150000"/>
              </a:lnSpc>
              <a:buFont typeface="Arial" panose="020B0604020202020204" pitchFamily="34" charset="0"/>
              <a:buChar char="•"/>
            </a:pPr>
            <a:r>
              <a:rPr lang="en-GB" dirty="0"/>
              <a:t>McDonald, B., Goldstein, T.R. and Kanske, P. (2020) ‘Could acting training improve social cognition and emotional control?’, </a:t>
            </a:r>
            <a:r>
              <a:rPr lang="en-GB" i="1" dirty="0"/>
              <a:t>Frontiers in Human Neuroscience</a:t>
            </a:r>
            <a:r>
              <a:rPr lang="en-GB" dirty="0"/>
              <a:t>, 14, p. 348. </a:t>
            </a:r>
            <a:r>
              <a:rPr lang="en-GB" dirty="0">
                <a:hlinkClick r:id="rId7"/>
              </a:rPr>
              <a:t>https://doi.org/10.3389/fnhum.2020.00348</a:t>
            </a:r>
            <a:r>
              <a:rPr lang="en-GB" dirty="0"/>
              <a:t>.</a:t>
            </a:r>
          </a:p>
          <a:p>
            <a:pPr marL="285750" indent="-285750">
              <a:lnSpc>
                <a:spcPct val="150000"/>
              </a:lnSpc>
              <a:buFont typeface="Arial" panose="020B0604020202020204" pitchFamily="34" charset="0"/>
              <a:buChar char="•"/>
            </a:pPr>
            <a:r>
              <a:rPr lang="en-GB" dirty="0"/>
              <a:t>Mogashoa, T. (2014) ‘Applicability of constructivist theory in qualitative educational research’, </a:t>
            </a:r>
            <a:r>
              <a:rPr lang="en-GB" i="1" dirty="0"/>
              <a:t>American International Journal of Contemporary Research</a:t>
            </a:r>
            <a:r>
              <a:rPr lang="en-GB" dirty="0"/>
              <a:t>, 4(7), pp. 51–59. Available at: </a:t>
            </a:r>
            <a:r>
              <a:rPr lang="en-GB" dirty="0">
                <a:hlinkClick r:id="rId8"/>
              </a:rPr>
              <a:t>http://www.aijcrnet.com/journals/Vol_4_No_7_July_2014/7.pdf</a:t>
            </a:r>
            <a:r>
              <a:rPr lang="en-GB" dirty="0"/>
              <a:t> (Accessed: 22 July 2025).</a:t>
            </a:r>
          </a:p>
          <a:p>
            <a:r>
              <a:rPr lang="en-GB" dirty="0"/>
              <a:t>.</a:t>
            </a:r>
          </a:p>
        </p:txBody>
      </p:sp>
    </p:spTree>
    <p:extLst>
      <p:ext uri="{BB962C8B-B14F-4D97-AF65-F5344CB8AC3E}">
        <p14:creationId xmlns:p14="http://schemas.microsoft.com/office/powerpoint/2010/main" val="976878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3CF65-3DE9-BCED-CBF6-64C2ED67B4FC}"/>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CEC96DA3-DB03-0A72-DBA6-5E1034E3D69C}"/>
              </a:ext>
            </a:extLst>
          </p:cNvPr>
          <p:cNvGraphicFramePr>
            <a:graphicFrameLocks noGrp="1"/>
          </p:cNvGraphicFramePr>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sp>
        <p:nvSpPr>
          <p:cNvPr id="9" name="TextBox 8">
            <a:extLst>
              <a:ext uri="{FF2B5EF4-FFF2-40B4-BE49-F238E27FC236}">
                <a16:creationId xmlns:a16="http://schemas.microsoft.com/office/drawing/2014/main" id="{143B56A4-7B33-F9AF-E562-F3065A8266E1}"/>
              </a:ext>
            </a:extLst>
          </p:cNvPr>
          <p:cNvSpPr txBox="1"/>
          <p:nvPr/>
        </p:nvSpPr>
        <p:spPr>
          <a:xfrm>
            <a:off x="2725420" y="0"/>
            <a:ext cx="9005836" cy="1347100"/>
          </a:xfrm>
          <a:prstGeom prst="rect">
            <a:avLst/>
          </a:prstGeom>
          <a:noFill/>
        </p:spPr>
        <p:txBody>
          <a:bodyPr wrap="square" rtlCol="0">
            <a:spAutoFit/>
          </a:bodyPr>
          <a:lstStyle/>
          <a:p>
            <a:pPr algn="ctr">
              <a:lnSpc>
                <a:spcPct val="200000"/>
              </a:lnSpc>
            </a:pPr>
            <a:r>
              <a:rPr lang="en-GB" sz="2000" b="1" dirty="0"/>
              <a:t>REFERENCES </a:t>
            </a:r>
          </a:p>
          <a:p>
            <a:pPr>
              <a:lnSpc>
                <a:spcPct val="200000"/>
              </a:lnSpc>
            </a:pPr>
            <a:endParaRPr lang="en-GB" sz="2400" b="1" dirty="0"/>
          </a:p>
        </p:txBody>
      </p:sp>
      <p:pic>
        <p:nvPicPr>
          <p:cNvPr id="6" name="Picture 5">
            <a:extLst>
              <a:ext uri="{FF2B5EF4-FFF2-40B4-BE49-F238E27FC236}">
                <a16:creationId xmlns:a16="http://schemas.microsoft.com/office/drawing/2014/main" id="{AA624566-9B14-22B8-5A27-588153D1899C}"/>
              </a:ext>
            </a:extLst>
          </p:cNvPr>
          <p:cNvPicPr>
            <a:picLocks noChangeAspect="1"/>
          </p:cNvPicPr>
          <p:nvPr/>
        </p:nvPicPr>
        <p:blipFill>
          <a:blip r:embed="rId3">
            <a:extLst>
              <a:ext uri="{28A0092B-C50C-407E-A947-70E740481C1C}">
                <a14:useLocalDpi xmlns:a14="http://schemas.microsoft.com/office/drawing/2010/main" val="0"/>
              </a:ext>
            </a:extLst>
          </a:blip>
          <a:srcRect l="31635" r="31635"/>
          <a:stretch/>
        </p:blipFill>
        <p:spPr>
          <a:xfrm>
            <a:off x="95693" y="140261"/>
            <a:ext cx="2697531" cy="5431538"/>
          </a:xfrm>
          <a:prstGeom prst="rect">
            <a:avLst/>
          </a:prstGeom>
        </p:spPr>
      </p:pic>
      <p:pic>
        <p:nvPicPr>
          <p:cNvPr id="7" name="Picture Placeholder 25" descr="A black and yellow logo">
            <a:extLst>
              <a:ext uri="{FF2B5EF4-FFF2-40B4-BE49-F238E27FC236}">
                <a16:creationId xmlns:a16="http://schemas.microsoft.com/office/drawing/2014/main" id="{85CB08DB-28C9-9528-9300-BACB9DCE92B1}"/>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F47F3045-17BA-F416-286C-3184ACC67289}"/>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2" name="TextBox 1">
            <a:extLst>
              <a:ext uri="{FF2B5EF4-FFF2-40B4-BE49-F238E27FC236}">
                <a16:creationId xmlns:a16="http://schemas.microsoft.com/office/drawing/2014/main" id="{10777A30-10B0-9B1A-CAB2-3445A2BAA030}"/>
              </a:ext>
            </a:extLst>
          </p:cNvPr>
          <p:cNvSpPr txBox="1"/>
          <p:nvPr/>
        </p:nvSpPr>
        <p:spPr>
          <a:xfrm>
            <a:off x="3080777" y="673550"/>
            <a:ext cx="8699500" cy="586936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t>Morton, J. (2015) ‘The integration of voice and dance techniques in musical theatre: anatomical considerations’, </a:t>
            </a:r>
            <a:r>
              <a:rPr lang="en-GB" i="1" dirty="0"/>
              <a:t>Medical Problems of Performing Artists</a:t>
            </a:r>
            <a:r>
              <a:rPr lang="en-GB" dirty="0"/>
              <a:t>, 30(2), pp. 71–77. </a:t>
            </a:r>
            <a:r>
              <a:rPr lang="en-GB" dirty="0" err="1"/>
              <a:t>doi</a:t>
            </a:r>
            <a:r>
              <a:rPr lang="en-GB" dirty="0"/>
              <a:t>: 10.21091/mppa.2015.2012.</a:t>
            </a:r>
          </a:p>
          <a:p>
            <a:pPr marL="285750" indent="-285750">
              <a:lnSpc>
                <a:spcPct val="150000"/>
              </a:lnSpc>
              <a:buFont typeface="Arial" panose="020B0604020202020204" pitchFamily="34" charset="0"/>
              <a:buChar char="•"/>
            </a:pPr>
            <a:r>
              <a:rPr lang="en-GB" dirty="0"/>
              <a:t>Paterson, M., Wilcox, S. and Higgs, J. (2006) ‘Exploring dimensions of artistry in reflective practice’, </a:t>
            </a:r>
            <a:r>
              <a:rPr lang="en-GB" i="1" dirty="0"/>
              <a:t>Reflective Practice</a:t>
            </a:r>
            <a:r>
              <a:rPr lang="en-GB" dirty="0"/>
              <a:t>, 7(4), pp. 455–468. </a:t>
            </a:r>
            <a:r>
              <a:rPr lang="en-GB" dirty="0" err="1"/>
              <a:t>doi</a:t>
            </a:r>
            <a:r>
              <a:rPr lang="en-GB" dirty="0"/>
              <a:t>: 10.1080/14623940600987049.</a:t>
            </a:r>
          </a:p>
          <a:p>
            <a:pPr marL="285750" indent="-285750">
              <a:lnSpc>
                <a:spcPct val="150000"/>
              </a:lnSpc>
              <a:buFont typeface="Arial" panose="020B0604020202020204" pitchFamily="34" charset="0"/>
              <a:buChar char="•"/>
            </a:pPr>
            <a:r>
              <a:rPr lang="en-GB" dirty="0"/>
              <a:t>Portman, G. and Playfair, D. (2012) ‘Integrated training for the singing actor: Theory and practice’, </a:t>
            </a:r>
            <a:r>
              <a:rPr lang="en-GB" i="1" dirty="0"/>
              <a:t>The Brock Review</a:t>
            </a:r>
            <a:r>
              <a:rPr lang="en-GB" dirty="0"/>
              <a:t>, 12(2), pp. 62–72. </a:t>
            </a:r>
            <a:r>
              <a:rPr lang="en-GB" dirty="0">
                <a:hlinkClick r:id="rId7"/>
              </a:rPr>
              <a:t>https://doi.org/10.26522/br.v12i2.356</a:t>
            </a:r>
            <a:r>
              <a:rPr lang="en-GB" dirty="0"/>
              <a:t>.</a:t>
            </a:r>
          </a:p>
          <a:p>
            <a:pPr marL="285750" indent="-285750">
              <a:lnSpc>
                <a:spcPct val="150000"/>
              </a:lnSpc>
              <a:buFont typeface="Arial" panose="020B0604020202020204" pitchFamily="34" charset="0"/>
              <a:buChar char="•"/>
            </a:pPr>
            <a:r>
              <a:rPr lang="en-GB" dirty="0"/>
              <a:t>Rabinowitz, C. (2023) </a:t>
            </a:r>
            <a:r>
              <a:rPr lang="en-GB" i="1" dirty="0"/>
              <a:t>Interview: The Genius of Bob Fosse &amp; Gwen Verdon Lives on Through Nicole Fosse, Founder of The Verdon Fosse Legacy</a:t>
            </a:r>
            <a:r>
              <a:rPr lang="en-GB" dirty="0"/>
              <a:t>. </a:t>
            </a:r>
            <a:r>
              <a:rPr lang="en-GB" i="1" dirty="0" err="1"/>
              <a:t>BroadwayWorld</a:t>
            </a:r>
            <a:r>
              <a:rPr lang="en-GB" dirty="0"/>
              <a:t>, 17 March. Available at: </a:t>
            </a:r>
            <a:r>
              <a:rPr lang="en-GB" dirty="0">
                <a:hlinkClick r:id="rId8"/>
              </a:rPr>
              <a:t>https://www.broadwayworld.com/article/Interview-The-Genius-of-Bob-Fosse-Gwen-Verdon-Lives-on-Through-Nicole-Fosse-Founder-of-The-Verdon-Fosse-Legacy-20230317</a:t>
            </a:r>
            <a:r>
              <a:rPr lang="en-GB" dirty="0"/>
              <a:t> (Accessed: 21 July 2025).</a:t>
            </a:r>
          </a:p>
        </p:txBody>
      </p:sp>
    </p:spTree>
    <p:extLst>
      <p:ext uri="{BB962C8B-B14F-4D97-AF65-F5344CB8AC3E}">
        <p14:creationId xmlns:p14="http://schemas.microsoft.com/office/powerpoint/2010/main" val="34024526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6C600F-62F7-4612-6ADF-2651EE2AD7B3}"/>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45A1AEC5-BFA6-3D06-3504-3D93B46F76C6}"/>
              </a:ext>
            </a:extLst>
          </p:cNvPr>
          <p:cNvGraphicFramePr>
            <a:graphicFrameLocks noGrp="1"/>
          </p:cNvGraphicFramePr>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sp>
        <p:nvSpPr>
          <p:cNvPr id="9" name="TextBox 8">
            <a:extLst>
              <a:ext uri="{FF2B5EF4-FFF2-40B4-BE49-F238E27FC236}">
                <a16:creationId xmlns:a16="http://schemas.microsoft.com/office/drawing/2014/main" id="{A7CF2C7A-651A-B47F-8339-1D778C19D4B4}"/>
              </a:ext>
            </a:extLst>
          </p:cNvPr>
          <p:cNvSpPr txBox="1"/>
          <p:nvPr/>
        </p:nvSpPr>
        <p:spPr>
          <a:xfrm>
            <a:off x="2725420" y="0"/>
            <a:ext cx="9005836" cy="1347100"/>
          </a:xfrm>
          <a:prstGeom prst="rect">
            <a:avLst/>
          </a:prstGeom>
          <a:noFill/>
        </p:spPr>
        <p:txBody>
          <a:bodyPr wrap="square" rtlCol="0">
            <a:spAutoFit/>
          </a:bodyPr>
          <a:lstStyle/>
          <a:p>
            <a:pPr algn="ctr">
              <a:lnSpc>
                <a:spcPct val="200000"/>
              </a:lnSpc>
            </a:pPr>
            <a:r>
              <a:rPr lang="en-GB" sz="2000" b="1" dirty="0"/>
              <a:t>REFERENCES </a:t>
            </a:r>
          </a:p>
          <a:p>
            <a:pPr>
              <a:lnSpc>
                <a:spcPct val="200000"/>
              </a:lnSpc>
            </a:pPr>
            <a:endParaRPr lang="en-GB" sz="2400" b="1" dirty="0"/>
          </a:p>
        </p:txBody>
      </p:sp>
      <p:pic>
        <p:nvPicPr>
          <p:cNvPr id="6" name="Picture 5">
            <a:extLst>
              <a:ext uri="{FF2B5EF4-FFF2-40B4-BE49-F238E27FC236}">
                <a16:creationId xmlns:a16="http://schemas.microsoft.com/office/drawing/2014/main" id="{17ED112A-02AC-7588-414E-997AA2B59E59}"/>
              </a:ext>
            </a:extLst>
          </p:cNvPr>
          <p:cNvPicPr>
            <a:picLocks noChangeAspect="1"/>
          </p:cNvPicPr>
          <p:nvPr/>
        </p:nvPicPr>
        <p:blipFill>
          <a:blip r:embed="rId3">
            <a:extLst>
              <a:ext uri="{28A0092B-C50C-407E-A947-70E740481C1C}">
                <a14:useLocalDpi xmlns:a14="http://schemas.microsoft.com/office/drawing/2010/main" val="0"/>
              </a:ext>
            </a:extLst>
          </a:blip>
          <a:srcRect l="31635" r="31635"/>
          <a:stretch/>
        </p:blipFill>
        <p:spPr>
          <a:xfrm>
            <a:off x="95693" y="140261"/>
            <a:ext cx="2697531" cy="5431538"/>
          </a:xfrm>
          <a:prstGeom prst="rect">
            <a:avLst/>
          </a:prstGeom>
        </p:spPr>
      </p:pic>
      <p:pic>
        <p:nvPicPr>
          <p:cNvPr id="7" name="Picture Placeholder 25" descr="A black and yellow logo">
            <a:extLst>
              <a:ext uri="{FF2B5EF4-FFF2-40B4-BE49-F238E27FC236}">
                <a16:creationId xmlns:a16="http://schemas.microsoft.com/office/drawing/2014/main" id="{EDBCCF74-9CA4-661F-15C2-B752642A957B}"/>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BE5DCDE6-A16B-BB59-2032-A006F377AA74}"/>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2" name="TextBox 1">
            <a:extLst>
              <a:ext uri="{FF2B5EF4-FFF2-40B4-BE49-F238E27FC236}">
                <a16:creationId xmlns:a16="http://schemas.microsoft.com/office/drawing/2014/main" id="{55954F1E-0DFC-1FB8-4235-B61E667F57EE}"/>
              </a:ext>
            </a:extLst>
          </p:cNvPr>
          <p:cNvSpPr txBox="1"/>
          <p:nvPr/>
        </p:nvSpPr>
        <p:spPr>
          <a:xfrm>
            <a:off x="3080777" y="781794"/>
            <a:ext cx="8699500" cy="535531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t>Rasheed, E. and Runswick, O.R. (2024) ‘“It was all very toxic”: An initial exploration into dancers’ experiences of social comparison in UK dance schools’, </a:t>
            </a:r>
            <a:r>
              <a:rPr lang="en-GB" i="1" dirty="0"/>
              <a:t>Journal of Dance Education</a:t>
            </a:r>
            <a:r>
              <a:rPr lang="en-GB" dirty="0"/>
              <a:t>, pp. 1–12. </a:t>
            </a:r>
            <a:r>
              <a:rPr lang="en-GB" dirty="0" err="1"/>
              <a:t>doi</a:t>
            </a:r>
            <a:r>
              <a:rPr lang="en-GB" dirty="0"/>
              <a:t>: 10.1080/15290824.2024.2329464.</a:t>
            </a:r>
          </a:p>
          <a:p>
            <a:pPr marL="285750" indent="-285750">
              <a:lnSpc>
                <a:spcPct val="150000"/>
              </a:lnSpc>
              <a:buFont typeface="Arial" panose="020B0604020202020204" pitchFamily="34" charset="0"/>
              <a:buChar char="•"/>
            </a:pPr>
            <a:r>
              <a:rPr lang="en-GB" dirty="0"/>
              <a:t>Richmond, C. and Bird, K. (2020) ‘Dance teaching pedagogy: A time for change’, </a:t>
            </a:r>
            <a:r>
              <a:rPr lang="en-GB" i="1" dirty="0"/>
              <a:t>Dance Research Aotearoa</a:t>
            </a:r>
            <a:r>
              <a:rPr lang="en-GB" dirty="0"/>
              <a:t>, 6, pp. 129–140.</a:t>
            </a:r>
          </a:p>
          <a:p>
            <a:pPr marL="285750" indent="-285750">
              <a:lnSpc>
                <a:spcPct val="150000"/>
              </a:lnSpc>
              <a:buFont typeface="Arial" panose="020B0604020202020204" pitchFamily="34" charset="0"/>
              <a:buChar char="•"/>
            </a:pPr>
            <a:r>
              <a:rPr lang="en-GB" dirty="0"/>
              <a:t>Searl, J., Connor, N.P., and Lulich, S.M. (2020) ‘Daily voice use and vocal health habits of undergraduate voice students: A longitudinal pilot study’, </a:t>
            </a:r>
            <a:r>
              <a:rPr lang="en-GB" i="1" dirty="0"/>
              <a:t>Journal of Voice</a:t>
            </a:r>
            <a:r>
              <a:rPr lang="en-GB" dirty="0"/>
              <a:t>, 34(6), pp. 933.e1–933.e10. </a:t>
            </a:r>
            <a:r>
              <a:rPr lang="en-GB" dirty="0">
                <a:hlinkClick r:id="rId7"/>
              </a:rPr>
              <a:t>https://doi.org/10.1016/j.jvoice.2019.01.005</a:t>
            </a:r>
            <a:r>
              <a:rPr lang="en-GB" dirty="0"/>
              <a:t>.</a:t>
            </a:r>
          </a:p>
          <a:p>
            <a:pPr marL="285750" indent="-285750">
              <a:lnSpc>
                <a:spcPct val="150000"/>
              </a:lnSpc>
              <a:buFont typeface="Arial" panose="020B0604020202020204" pitchFamily="34" charset="0"/>
              <a:buChar char="•"/>
            </a:pPr>
            <a:r>
              <a:rPr lang="en-GB" dirty="0"/>
              <a:t>Stephens, N. and Wyon, M. (2020) ‘Physiological characteristics of musical theatre performers and the effect on cardiorespiratory demand whilst singing and dancing’, </a:t>
            </a:r>
            <a:r>
              <a:rPr lang="en-GB" i="1" dirty="0"/>
              <a:t>Medical Problems of Performing Artists</a:t>
            </a:r>
            <a:r>
              <a:rPr lang="en-GB" dirty="0"/>
              <a:t>, 35(1), pp. 54–58. </a:t>
            </a:r>
            <a:r>
              <a:rPr lang="en-GB" dirty="0" err="1"/>
              <a:t>doi</a:t>
            </a:r>
            <a:r>
              <a:rPr lang="en-GB" dirty="0"/>
              <a:t>: 10.21091/mppa.2020.1007.</a:t>
            </a:r>
          </a:p>
          <a:p>
            <a:endParaRPr lang="en-GB" dirty="0"/>
          </a:p>
        </p:txBody>
      </p:sp>
    </p:spTree>
    <p:extLst>
      <p:ext uri="{BB962C8B-B14F-4D97-AF65-F5344CB8AC3E}">
        <p14:creationId xmlns:p14="http://schemas.microsoft.com/office/powerpoint/2010/main" val="3107253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3215CE-1FB1-CAD8-E0D9-0835E4CBA82A}"/>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5548CA0-CB5B-E928-2E91-6E4954ADEBB8}"/>
              </a:ext>
            </a:extLst>
          </p:cNvPr>
          <p:cNvGraphicFramePr>
            <a:graphicFrameLocks noGrp="1"/>
          </p:cNvGraphicFramePr>
          <p:nvPr/>
        </p:nvGraphicFramePr>
        <p:xfrm>
          <a:off x="0" y="1"/>
          <a:ext cx="12192000" cy="6858000"/>
        </p:xfrm>
        <a:graphic>
          <a:graphicData uri="http://schemas.openxmlformats.org/drawingml/2006/table">
            <a:tbl>
              <a:tblPr/>
              <a:tblGrid>
                <a:gridCol w="12192000">
                  <a:extLst>
                    <a:ext uri="{9D8B030D-6E8A-4147-A177-3AD203B41FA5}">
                      <a16:colId xmlns:a16="http://schemas.microsoft.com/office/drawing/2014/main" val="386807246"/>
                    </a:ext>
                  </a:extLst>
                </a:gridCol>
              </a:tblGrid>
              <a:tr h="6858000">
                <a:tc>
                  <a:txBody>
                    <a:bodyPr/>
                    <a:lstStyle/>
                    <a:p>
                      <a:endParaRPr lang="en-GB" dirty="0"/>
                    </a:p>
                  </a:txBody>
                  <a:tcPr>
                    <a:lnL w="76200" cmpd="sng">
                      <a:solidFill>
                        <a:schemeClr val="tx1"/>
                      </a:solidFill>
                      <a:prstDash val="solid"/>
                    </a:lnL>
                    <a:lnR w="76200" cmpd="sng">
                      <a:solidFill>
                        <a:schemeClr val="tx1"/>
                      </a:solidFill>
                      <a:prstDash val="solid"/>
                    </a:lnR>
                    <a:lnT w="76200" cmpd="sng">
                      <a:solidFill>
                        <a:schemeClr val="tx1"/>
                      </a:solidFill>
                      <a:prstDash val="solid"/>
                    </a:lnT>
                    <a:lnB w="76200" cmpd="sng">
                      <a:solidFill>
                        <a:schemeClr val="tx1"/>
                      </a:solidFill>
                      <a:prstDash val="solid"/>
                    </a:lnB>
                  </a:tcPr>
                </a:tc>
                <a:extLst>
                  <a:ext uri="{0D108BD9-81ED-4DB2-BD59-A6C34878D82A}">
                    <a16:rowId xmlns:a16="http://schemas.microsoft.com/office/drawing/2014/main" val="2994181021"/>
                  </a:ext>
                </a:extLst>
              </a:tr>
            </a:tbl>
          </a:graphicData>
        </a:graphic>
      </p:graphicFrame>
      <p:sp>
        <p:nvSpPr>
          <p:cNvPr id="9" name="TextBox 8">
            <a:extLst>
              <a:ext uri="{FF2B5EF4-FFF2-40B4-BE49-F238E27FC236}">
                <a16:creationId xmlns:a16="http://schemas.microsoft.com/office/drawing/2014/main" id="{1179DC7A-1755-A553-B61E-65C900ACE9C3}"/>
              </a:ext>
            </a:extLst>
          </p:cNvPr>
          <p:cNvSpPr txBox="1"/>
          <p:nvPr/>
        </p:nvSpPr>
        <p:spPr>
          <a:xfrm>
            <a:off x="2725420" y="0"/>
            <a:ext cx="9005836" cy="1347100"/>
          </a:xfrm>
          <a:prstGeom prst="rect">
            <a:avLst/>
          </a:prstGeom>
          <a:noFill/>
        </p:spPr>
        <p:txBody>
          <a:bodyPr wrap="square" rtlCol="0">
            <a:spAutoFit/>
          </a:bodyPr>
          <a:lstStyle/>
          <a:p>
            <a:pPr algn="ctr">
              <a:lnSpc>
                <a:spcPct val="200000"/>
              </a:lnSpc>
            </a:pPr>
            <a:r>
              <a:rPr lang="en-GB" sz="2000" b="1" dirty="0"/>
              <a:t>REFERENCES </a:t>
            </a:r>
          </a:p>
          <a:p>
            <a:pPr>
              <a:lnSpc>
                <a:spcPct val="200000"/>
              </a:lnSpc>
            </a:pPr>
            <a:endParaRPr lang="en-GB" sz="2400" b="1" dirty="0"/>
          </a:p>
        </p:txBody>
      </p:sp>
      <p:pic>
        <p:nvPicPr>
          <p:cNvPr id="6" name="Picture 5">
            <a:extLst>
              <a:ext uri="{FF2B5EF4-FFF2-40B4-BE49-F238E27FC236}">
                <a16:creationId xmlns:a16="http://schemas.microsoft.com/office/drawing/2014/main" id="{14AB6AF4-8FDB-33FA-1930-BE52E8D6E47F}"/>
              </a:ext>
            </a:extLst>
          </p:cNvPr>
          <p:cNvPicPr>
            <a:picLocks noChangeAspect="1"/>
          </p:cNvPicPr>
          <p:nvPr/>
        </p:nvPicPr>
        <p:blipFill>
          <a:blip r:embed="rId3">
            <a:extLst>
              <a:ext uri="{28A0092B-C50C-407E-A947-70E740481C1C}">
                <a14:useLocalDpi xmlns:a14="http://schemas.microsoft.com/office/drawing/2010/main" val="0"/>
              </a:ext>
            </a:extLst>
          </a:blip>
          <a:srcRect l="31635" r="31635"/>
          <a:stretch/>
        </p:blipFill>
        <p:spPr>
          <a:xfrm>
            <a:off x="95693" y="140261"/>
            <a:ext cx="2697531" cy="5431538"/>
          </a:xfrm>
          <a:prstGeom prst="rect">
            <a:avLst/>
          </a:prstGeom>
        </p:spPr>
      </p:pic>
      <p:pic>
        <p:nvPicPr>
          <p:cNvPr id="7" name="Picture Placeholder 25" descr="A black and yellow logo">
            <a:extLst>
              <a:ext uri="{FF2B5EF4-FFF2-40B4-BE49-F238E27FC236}">
                <a16:creationId xmlns:a16="http://schemas.microsoft.com/office/drawing/2014/main" id="{8BBCCAC7-E5C9-FAD7-6050-60910AFB0981}"/>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5693" y="5735907"/>
            <a:ext cx="1651249" cy="1023688"/>
          </a:xfrm>
          <a:noFill/>
        </p:spPr>
      </p:pic>
      <p:pic>
        <p:nvPicPr>
          <p:cNvPr id="8" name="Picture 7" descr="A logo with a white circle and black text&#10;&#10;AI-generated content may be incorrect.">
            <a:extLst>
              <a:ext uri="{FF2B5EF4-FFF2-40B4-BE49-F238E27FC236}">
                <a16:creationId xmlns:a16="http://schemas.microsoft.com/office/drawing/2014/main" id="{493D6AFD-EB30-529E-26C0-16C52EB3B6AD}"/>
              </a:ext>
            </a:extLst>
          </p:cNvPr>
          <p:cNvPicPr>
            <a:picLocks noChangeAspect="1"/>
          </p:cNvPicPr>
          <p:nvPr/>
        </p:nvPicPr>
        <p:blipFill>
          <a:blip r:embed="rId6"/>
          <a:stretch>
            <a:fillRect/>
          </a:stretch>
        </p:blipFill>
        <p:spPr>
          <a:xfrm>
            <a:off x="1730323" y="5712058"/>
            <a:ext cx="938732" cy="1047536"/>
          </a:xfrm>
          <a:prstGeom prst="rect">
            <a:avLst/>
          </a:prstGeom>
        </p:spPr>
      </p:pic>
      <p:sp>
        <p:nvSpPr>
          <p:cNvPr id="2" name="TextBox 1">
            <a:extLst>
              <a:ext uri="{FF2B5EF4-FFF2-40B4-BE49-F238E27FC236}">
                <a16:creationId xmlns:a16="http://schemas.microsoft.com/office/drawing/2014/main" id="{4DB60823-C14D-DE53-A9D8-53E35202C176}"/>
              </a:ext>
            </a:extLst>
          </p:cNvPr>
          <p:cNvSpPr txBox="1"/>
          <p:nvPr/>
        </p:nvSpPr>
        <p:spPr>
          <a:xfrm>
            <a:off x="3396807" y="1089189"/>
            <a:ext cx="8699500" cy="503836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t>Steyn Delport, L. (2025) ‘The value of musical theatre training in performing arts education: a multidisciplinary and interdisciplinary paradigm shift’, </a:t>
            </a:r>
            <a:r>
              <a:rPr lang="en-GB" i="1" dirty="0"/>
              <a:t>International Journal of Theatre and Learning</a:t>
            </a:r>
            <a:r>
              <a:rPr lang="en-GB" dirty="0"/>
              <a:t>, DOI: 10.17159/j3kz6a12.</a:t>
            </a:r>
          </a:p>
          <a:p>
            <a:pPr marL="285750" indent="-285750">
              <a:lnSpc>
                <a:spcPct val="150000"/>
              </a:lnSpc>
              <a:buFont typeface="Arial" panose="020B0604020202020204" pitchFamily="34" charset="0"/>
              <a:buChar char="•"/>
            </a:pPr>
            <a:r>
              <a:rPr lang="en-GB" dirty="0"/>
              <a:t>Tepe, E.S., Tepe, D.M., Fox, R.A. and </a:t>
            </a:r>
            <a:r>
              <a:rPr lang="en-GB" dirty="0" err="1"/>
              <a:t>Sataloff</a:t>
            </a:r>
            <a:r>
              <a:rPr lang="en-GB" dirty="0"/>
              <a:t>, R.T. (2002) ‘Vocal health issues in young singers’, </a:t>
            </a:r>
            <a:r>
              <a:rPr lang="en-GB" i="1" dirty="0"/>
              <a:t>Journal of Voice</a:t>
            </a:r>
            <a:r>
              <a:rPr lang="en-GB" dirty="0"/>
              <a:t>, 16(3), pp. 356–362. </a:t>
            </a:r>
            <a:r>
              <a:rPr lang="en-GB" dirty="0">
                <a:hlinkClick r:id="rId7"/>
              </a:rPr>
              <a:t>https://doi.org/10.1016/S0892-1997(02)00028-1</a:t>
            </a:r>
            <a:endParaRPr lang="en-GB" dirty="0"/>
          </a:p>
          <a:p>
            <a:pPr marL="285750" indent="-285750">
              <a:lnSpc>
                <a:spcPct val="150000"/>
              </a:lnSpc>
              <a:buFont typeface="Arial" panose="020B0604020202020204" pitchFamily="34" charset="0"/>
              <a:buChar char="•"/>
            </a:pPr>
            <a:r>
              <a:rPr lang="en-GB" dirty="0"/>
              <a:t>Wasson, S. (2013) </a:t>
            </a:r>
            <a:r>
              <a:rPr lang="en-GB" i="1" dirty="0"/>
              <a:t>Fosse</a:t>
            </a:r>
            <a:r>
              <a:rPr lang="en-GB" dirty="0"/>
              <a:t>. Boston: Houghton Mifflin Harcourt.</a:t>
            </a:r>
          </a:p>
          <a:p>
            <a:pPr marL="285750" indent="-285750">
              <a:lnSpc>
                <a:spcPct val="150000"/>
              </a:lnSpc>
              <a:buFont typeface="Arial" panose="020B0604020202020204" pitchFamily="34" charset="0"/>
              <a:buChar char="•"/>
            </a:pPr>
            <a:r>
              <a:rPr lang="en-GB" dirty="0"/>
              <a:t>Willis, K., Neil, R. and Mellick, M.C. (2019) ‘The relationship between occupational demands and well‑being of performing artists: A systematic review’, </a:t>
            </a:r>
            <a:r>
              <a:rPr lang="en-GB" i="1" dirty="0"/>
              <a:t>Frontiers in Psychology</a:t>
            </a:r>
            <a:r>
              <a:rPr lang="en-GB" dirty="0"/>
              <a:t>, 10:393. </a:t>
            </a:r>
            <a:r>
              <a:rPr lang="en-GB" dirty="0">
                <a:hlinkClick r:id="rId8"/>
              </a:rPr>
              <a:t>https://doi.org/10.3389/fpsyg.2019.00393</a:t>
            </a:r>
            <a:endParaRPr lang="en-GB" dirty="0"/>
          </a:p>
          <a:p>
            <a:pPr marL="285750" indent="-285750">
              <a:lnSpc>
                <a:spcPct val="150000"/>
              </a:lnSpc>
              <a:buFont typeface="Arial" panose="020B0604020202020204" pitchFamily="34" charset="0"/>
              <a:buChar char="•"/>
            </a:pPr>
            <a:r>
              <a:rPr lang="en-GB" dirty="0"/>
              <a:t>Young, Ct. (2009) ‘Hand on the Pulse: Dancing with Bob Fosse’, </a:t>
            </a:r>
            <a:r>
              <a:rPr lang="en-GB" i="1" dirty="0"/>
              <a:t>Dance Chronicle</a:t>
            </a:r>
            <a:r>
              <a:rPr lang="en-GB" dirty="0"/>
              <a:t>, 32(1), pp. 174–178.</a:t>
            </a:r>
          </a:p>
        </p:txBody>
      </p:sp>
    </p:spTree>
    <p:extLst>
      <p:ext uri="{BB962C8B-B14F-4D97-AF65-F5344CB8AC3E}">
        <p14:creationId xmlns:p14="http://schemas.microsoft.com/office/powerpoint/2010/main" val="10388556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2982</TotalTime>
  <Words>4735</Words>
  <Application>Microsoft Office PowerPoint</Application>
  <PresentationFormat>Widescreen</PresentationFormat>
  <Paragraphs>350</Paragraphs>
  <Slides>23</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Aptos Display</vt:lpstr>
      <vt:lpstr>Arial</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Cathrine Hopkins</dc:creator>
  <cp:lastModifiedBy>Cathrine Hopkins</cp:lastModifiedBy>
  <cp:revision>1</cp:revision>
  <dcterms:created xsi:type="dcterms:W3CDTF">2025-07-27T08:30:36Z</dcterms:created>
  <dcterms:modified xsi:type="dcterms:W3CDTF">2025-08-04T08:11:02Z</dcterms:modified>
</cp:coreProperties>
</file>