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1"/>
  </p:notesMasterIdLst>
  <p:sldIdLst>
    <p:sldId id="267" r:id="rId2"/>
    <p:sldId id="330" r:id="rId3"/>
    <p:sldId id="331" r:id="rId4"/>
    <p:sldId id="280" r:id="rId5"/>
    <p:sldId id="327" r:id="rId6"/>
    <p:sldId id="314" r:id="rId7"/>
    <p:sldId id="283" r:id="rId8"/>
    <p:sldId id="332" r:id="rId9"/>
    <p:sldId id="31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22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EFFFC1-953C-487E-8D75-3B8ADD3152E8}" v="576" dt="2024-10-17T08:13:11.8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F9B723-24DB-4048-9D3C-7744E051F1C5}" type="datetimeFigureOut">
              <a:rPr lang="en-US" smtClean="0"/>
              <a:t>10/24/2024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6881E5-624A-124E-9CA1-59BD26F4C4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01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CEFNDIR SEFYDLU YR EGIN </a:t>
            </a:r>
          </a:p>
          <a:p>
            <a:pPr>
              <a:defRPr/>
            </a:pPr>
            <a:r>
              <a:rPr lang="en-US"/>
              <a:t>AMCANION YR EGIN</a:t>
            </a:r>
            <a:endParaRPr lang="en-US">
              <a:cs typeface="Calibri"/>
            </a:endParaRPr>
          </a:p>
          <a:p>
            <a:pPr>
              <a:defRPr/>
            </a:pP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881E5-624A-124E-9CA1-59BD26F4C40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122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err="1"/>
              <a:t>Profiad</a:t>
            </a:r>
            <a:r>
              <a:rPr lang="en-GB"/>
              <a:t> Gwaith</a:t>
            </a:r>
            <a:endParaRPr lang="en-US"/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GB" err="1"/>
              <a:t>Gyrfa</a:t>
            </a:r>
            <a:r>
              <a:rPr lang="en-GB"/>
              <a:t> Cymru = </a:t>
            </a:r>
            <a:r>
              <a:rPr lang="en-GB" err="1"/>
              <a:t>Diwrnod</a:t>
            </a:r>
            <a:r>
              <a:rPr lang="en-GB"/>
              <a:t> </a:t>
            </a:r>
            <a:r>
              <a:rPr lang="en-GB" err="1"/>
              <a:t>Gyrfaoedd</a:t>
            </a:r>
            <a:r>
              <a:rPr lang="en-GB"/>
              <a:t> Bl.10 &amp; 12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881E5-624A-124E-9CA1-59BD26F4C40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9098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indent="-1714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881E5-624A-124E-9CA1-59BD26F4C40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122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CLWSTWR CREADIGOL</a:t>
            </a:r>
          </a:p>
          <a:p>
            <a:r>
              <a:rPr lang="en-US" err="1">
                <a:cs typeface="Calibri"/>
              </a:rPr>
              <a:t>Pob</a:t>
            </a:r>
            <a:r>
              <a:rPr lang="en-US">
                <a:cs typeface="Calibri"/>
              </a:rPr>
              <a:t> un </a:t>
            </a:r>
            <a:r>
              <a:rPr lang="en-US" err="1">
                <a:cs typeface="Calibri"/>
              </a:rPr>
              <a:t>o'r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cwmniau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medru</a:t>
            </a:r>
            <a:r>
              <a:rPr lang="en-US">
                <a:cs typeface="Calibri"/>
              </a:rPr>
              <a:t> </a:t>
            </a:r>
            <a:r>
              <a:rPr lang="en-US" err="1">
                <a:cs typeface="Calibri"/>
              </a:rPr>
              <a:t>darparu</a:t>
            </a:r>
            <a:r>
              <a:rPr lang="en-US">
                <a:cs typeface="Calibri"/>
              </a:rPr>
              <a:t> </a:t>
            </a:r>
            <a:r>
              <a:rPr lang="en-US" err="1">
                <a:cs typeface="Calibri"/>
              </a:rPr>
              <a:t>profiad</a:t>
            </a:r>
            <a:r>
              <a:rPr lang="en-US">
                <a:cs typeface="Calibri"/>
              </a:rPr>
              <a:t> neu </a:t>
            </a:r>
            <a:r>
              <a:rPr lang="en-US" err="1">
                <a:cs typeface="Calibri"/>
              </a:rPr>
              <a:t>gyfle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i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ategu</a:t>
            </a:r>
            <a:r>
              <a:rPr lang="en-US">
                <a:cs typeface="Calibri"/>
              </a:rPr>
              <a:t> at </a:t>
            </a:r>
            <a:r>
              <a:rPr lang="en-US" err="1">
                <a:cs typeface="Calibri"/>
              </a:rPr>
              <a:t>addysg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881E5-624A-124E-9CA1-59BD26F4C40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75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SWYDDI A GYRFAOEDD</a:t>
            </a:r>
          </a:p>
          <a:p>
            <a:r>
              <a:rPr lang="en-US">
                <a:cs typeface="Calibri"/>
              </a:rPr>
              <a:t>RLP / </a:t>
            </a:r>
            <a:r>
              <a:rPr lang="en-US" err="1">
                <a:cs typeface="Calibri"/>
              </a:rPr>
              <a:t>twf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diwydiannau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creadigol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yn</a:t>
            </a:r>
            <a:r>
              <a:rPr lang="en-US">
                <a:cs typeface="Calibri"/>
              </a:rPr>
              <a:t> y </a:t>
            </a:r>
            <a:r>
              <a:rPr lang="en-US" err="1">
                <a:cs typeface="Calibri"/>
              </a:rPr>
              <a:t>rhanbarth</a:t>
            </a:r>
          </a:p>
          <a:p>
            <a:pPr>
              <a:spcBef>
                <a:spcPct val="20000"/>
              </a:spcBef>
            </a:pPr>
            <a:r>
              <a:rPr lang="en-GB" b="1" err="1"/>
              <a:t>Effaith</a:t>
            </a:r>
            <a:r>
              <a:rPr lang="en-GB" b="1"/>
              <a:t> S4C </a:t>
            </a:r>
            <a:r>
              <a:rPr lang="en-GB" b="1" err="1"/>
              <a:t>ar</a:t>
            </a:r>
            <a:r>
              <a:rPr lang="en-GB" b="1"/>
              <a:t> </a:t>
            </a:r>
            <a:r>
              <a:rPr lang="en-GB" b="1" err="1"/>
              <a:t>gyflogaeth</a:t>
            </a:r>
            <a:r>
              <a:rPr lang="en-GB" b="1"/>
              <a:t>: </a:t>
            </a:r>
            <a:endParaRPr lang="en-GB"/>
          </a:p>
          <a:p>
            <a:pPr>
              <a:spcBef>
                <a:spcPct val="20000"/>
              </a:spcBef>
            </a:pPr>
            <a:r>
              <a:rPr lang="en-GB"/>
              <a:t>o </a:t>
            </a:r>
            <a:r>
              <a:rPr lang="en-GB" b="1"/>
              <a:t>245</a:t>
            </a:r>
            <a:r>
              <a:rPr lang="en-GB"/>
              <a:t> o </a:t>
            </a:r>
            <a:r>
              <a:rPr lang="en-GB" err="1"/>
              <a:t>weithwyr</a:t>
            </a:r>
            <a:r>
              <a:rPr lang="en-GB"/>
              <a:t> a </a:t>
            </a:r>
            <a:r>
              <a:rPr lang="en-GB" err="1"/>
              <a:t>gweithwyr</a:t>
            </a:r>
            <a:r>
              <a:rPr lang="en-GB"/>
              <a:t> </a:t>
            </a:r>
            <a:r>
              <a:rPr lang="en-GB" err="1"/>
              <a:t>llawrydd</a:t>
            </a:r>
            <a:r>
              <a:rPr lang="en-GB"/>
              <a:t> </a:t>
            </a:r>
            <a:r>
              <a:rPr lang="en-GB" err="1"/>
              <a:t>yn</a:t>
            </a:r>
            <a:r>
              <a:rPr lang="en-GB"/>
              <a:t> </a:t>
            </a:r>
            <a:r>
              <a:rPr lang="en-GB" b="1"/>
              <a:t>Sir </a:t>
            </a:r>
            <a:r>
              <a:rPr lang="en-GB" b="1" err="1"/>
              <a:t>Gaerfyrddin</a:t>
            </a:r>
            <a:r>
              <a:rPr lang="en-GB" b="1"/>
              <a:t>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881E5-624A-124E-9CA1-59BD26F4C40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578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054" y="1124712"/>
            <a:ext cx="8277606" cy="3172968"/>
          </a:xfrm>
        </p:spPr>
        <p:txBody>
          <a:bodyPr anchor="b">
            <a:normAutofit/>
          </a:bodyPr>
          <a:lstStyle>
            <a:lvl1pPr algn="l">
              <a:defRPr sz="10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054" y="4727448"/>
            <a:ext cx="8277606" cy="1481328"/>
          </a:xfrm>
        </p:spPr>
        <p:txBody>
          <a:bodyPr>
            <a:normAutofit/>
          </a:bodyPr>
          <a:lstStyle>
            <a:lvl1pPr marL="0" indent="0" algn="l">
              <a:buNone/>
              <a:defRPr sz="3733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2054" y="6356351"/>
            <a:ext cx="20574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52260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624870" y="434802"/>
            <a:ext cx="146304" cy="5280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433989" y="4501201"/>
            <a:ext cx="8276022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9516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478024"/>
            <a:ext cx="7626096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16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418658" y="4981421"/>
            <a:ext cx="8351217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374126" y="5118581"/>
            <a:ext cx="109728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338" y="640080"/>
            <a:ext cx="8167878" cy="4114800"/>
          </a:xfrm>
        </p:spPr>
        <p:txBody>
          <a:bodyPr anchor="b">
            <a:normAutofit/>
          </a:bodyPr>
          <a:lstStyle>
            <a:lvl1pPr>
              <a:defRPr sz="8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936" y="5102352"/>
            <a:ext cx="795528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667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936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76" y="2478024"/>
            <a:ext cx="370332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59452" y="2478024"/>
            <a:ext cx="370332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034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418657" y="0"/>
            <a:ext cx="8375585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374126" y="787352"/>
            <a:ext cx="96012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>
            <a:lvl1pPr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76" y="2372650"/>
            <a:ext cx="3703320" cy="823912"/>
          </a:xfrm>
        </p:spPr>
        <p:txBody>
          <a:bodyPr anchor="b"/>
          <a:lstStyle>
            <a:lvl1pPr marL="0" indent="0">
              <a:buNone/>
              <a:defRPr sz="3200" b="1" cap="none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76" y="3203688"/>
            <a:ext cx="3703320" cy="2968512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59452" y="2372650"/>
            <a:ext cx="3703320" cy="823912"/>
          </a:xfrm>
        </p:spPr>
        <p:txBody>
          <a:bodyPr anchor="b"/>
          <a:lstStyle>
            <a:lvl1pPr marL="0" indent="0">
              <a:buNone/>
              <a:defRPr sz="3200" b="1" cap="none" baseline="0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59452" y="3203688"/>
            <a:ext cx="3703320" cy="2968511"/>
          </a:xfrm>
        </p:spPr>
        <p:txBody>
          <a:bodyPr/>
          <a:lstStyle>
            <a:lvl1pPr>
              <a:defRPr sz="3200"/>
            </a:lvl1pPr>
            <a:lvl2pPr>
              <a:defRPr sz="2667"/>
            </a:lvl2pPr>
            <a:lvl3pPr>
              <a:defRPr sz="24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676" y="6356351"/>
            <a:ext cx="20574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05372" y="6356351"/>
            <a:ext cx="20574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051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499390" y="1533525"/>
            <a:ext cx="8187797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456813" y="2971798"/>
            <a:ext cx="96012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244" y="1938528"/>
            <a:ext cx="7632954" cy="2990088"/>
          </a:xfrm>
        </p:spPr>
        <p:txBody>
          <a:bodyPr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813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166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418658" y="1162033"/>
            <a:ext cx="2805555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374126" y="1618375"/>
            <a:ext cx="109728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10" y="1709928"/>
            <a:ext cx="2324862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45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3894" y="1709928"/>
            <a:ext cx="5047488" cy="4096512"/>
          </a:xfrm>
        </p:spPr>
        <p:txBody>
          <a:bodyPr/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510" y="3429000"/>
            <a:ext cx="2324862" cy="206654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510" y="6356351"/>
            <a:ext cx="20574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8196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418658" y="1162033"/>
            <a:ext cx="2805555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374126" y="1618375"/>
            <a:ext cx="109728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510" y="1709928"/>
            <a:ext cx="2324862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45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723894" y="1161288"/>
            <a:ext cx="5047488" cy="4645152"/>
          </a:xfrm>
        </p:spPr>
        <p:txBody>
          <a:bodyPr anchor="t">
            <a:normAutofit/>
          </a:bodyPr>
          <a:lstStyle>
            <a:lvl1pPr marL="0" indent="0">
              <a:buNone/>
              <a:defRPr sz="3733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1510" y="3438144"/>
            <a:ext cx="2324862" cy="205740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1510" y="6356351"/>
            <a:ext cx="20574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592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240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596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10/24/2024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390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DA6921-5001-1441-B81C-5C82117784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75217" cy="5719864"/>
          </a:xfrm>
        </p:spPr>
      </p:pic>
    </p:spTree>
    <p:extLst>
      <p:ext uri="{BB962C8B-B14F-4D97-AF65-F5344CB8AC3E}">
        <p14:creationId xmlns:p14="http://schemas.microsoft.com/office/powerpoint/2010/main" val="790535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E60B-1B31-02C8-D51E-004E97CEE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CINEMA EXHIBITION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EAC440-FA60-61F9-B028-849816A82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poster of a movie&#10;&#10;Description automatically generated">
            <a:extLst>
              <a:ext uri="{FF2B5EF4-FFF2-40B4-BE49-F238E27FC236}">
                <a16:creationId xmlns:a16="http://schemas.microsoft.com/office/drawing/2014/main" id="{FD595F90-093B-31D6-D4C9-1F46E946AD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898" y="0"/>
            <a:ext cx="4720928" cy="68579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DBF2A90-234C-4584-CCCE-DFA7FC6756CD}"/>
              </a:ext>
            </a:extLst>
          </p:cNvPr>
          <p:cNvSpPr txBox="1"/>
          <p:nvPr/>
        </p:nvSpPr>
        <p:spPr>
          <a:xfrm>
            <a:off x="5245463" y="387266"/>
            <a:ext cx="2916296" cy="369332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ea typeface="Calibri"/>
                <a:cs typeface="Calibri"/>
              </a:rPr>
              <a:t>31 HYDREF | OCTOBER 7PM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E39D44-3035-328E-230E-96908E6CB237}"/>
              </a:ext>
            </a:extLst>
          </p:cNvPr>
          <p:cNvSpPr txBox="1"/>
          <p:nvPr/>
        </p:nvSpPr>
        <p:spPr>
          <a:xfrm>
            <a:off x="832750" y="1716444"/>
            <a:ext cx="427096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Introduction to :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Q Lab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Film Formats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Sound levels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Microphones</a:t>
            </a: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6249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A721B-BD87-C503-C277-0D239DD7E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collage of movie posters&#10;&#10;Description automatically generated">
            <a:extLst>
              <a:ext uri="{FF2B5EF4-FFF2-40B4-BE49-F238E27FC236}">
                <a16:creationId xmlns:a16="http://schemas.microsoft.com/office/drawing/2014/main" id="{57591318-FDE6-1314-05BC-E59FAA6E6F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001" y="3861"/>
            <a:ext cx="9144000" cy="68536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106CFA-91EF-486C-6081-3B4E32260D20}"/>
              </a:ext>
            </a:extLst>
          </p:cNvPr>
          <p:cNvSpPr txBox="1"/>
          <p:nvPr/>
        </p:nvSpPr>
        <p:spPr>
          <a:xfrm rot="-1020000">
            <a:off x="621704" y="4493439"/>
            <a:ext cx="4236136" cy="646331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ea typeface="Calibri"/>
                <a:cs typeface="Calibri"/>
              </a:rPr>
              <a:t>21 TACHWEDD | NOVEMBER 7PM</a:t>
            </a:r>
          </a:p>
          <a:p>
            <a:pPr algn="ctr"/>
            <a:r>
              <a:rPr lang="en-US">
                <a:solidFill>
                  <a:schemeClr val="bg1"/>
                </a:solidFill>
                <a:ea typeface="Calibri"/>
                <a:cs typeface="Calibri"/>
              </a:rPr>
              <a:t>+ Q &amp; A</a:t>
            </a:r>
          </a:p>
        </p:txBody>
      </p:sp>
    </p:spTree>
    <p:extLst>
      <p:ext uri="{BB962C8B-B14F-4D97-AF65-F5344CB8AC3E}">
        <p14:creationId xmlns:p14="http://schemas.microsoft.com/office/powerpoint/2010/main" val="1305757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EB13D-06B9-3A4F-9C2C-A9D7E7F7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35D431-2FD2-5647-9140-6A4CB25D8E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54642" y="719"/>
            <a:ext cx="9256875" cy="616623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68A9A0-38D4-1591-8BF2-42AD3639561F}"/>
              </a:ext>
            </a:extLst>
          </p:cNvPr>
          <p:cNvSpPr txBox="1"/>
          <p:nvPr/>
        </p:nvSpPr>
        <p:spPr>
          <a:xfrm>
            <a:off x="231245" y="2656048"/>
            <a:ext cx="3163587" cy="2585323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cs typeface="Calibri"/>
              </a:rPr>
              <a:t>LIVESTREAM</a:t>
            </a:r>
          </a:p>
          <a:p>
            <a:endParaRPr lang="en-US" dirty="0">
              <a:solidFill>
                <a:srgbClr val="FFFFFF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 err="1">
                <a:solidFill>
                  <a:srgbClr val="FFFFFF"/>
                </a:solidFill>
                <a:cs typeface="Calibri"/>
              </a:rPr>
              <a:t>Tricaster</a:t>
            </a:r>
            <a:r>
              <a:rPr lang="en-US" dirty="0">
                <a:solidFill>
                  <a:srgbClr val="FFFFFF"/>
                </a:solidFill>
                <a:cs typeface="Calibri"/>
              </a:rPr>
              <a:t> Gallery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cs typeface="Calibri"/>
              </a:rPr>
              <a:t>Multi-Cam Vision Mixing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FF"/>
                </a:solidFill>
                <a:cs typeface="Calibri"/>
              </a:rPr>
              <a:t>Live Sound</a:t>
            </a:r>
          </a:p>
          <a:p>
            <a:endParaRPr lang="en-US" dirty="0">
              <a:solidFill>
                <a:srgbClr val="000000"/>
              </a:solidFill>
              <a:cs typeface="Calibri"/>
            </a:endParaRPr>
          </a:p>
          <a:p>
            <a:endParaRPr lang="en-US" dirty="0">
              <a:solidFill>
                <a:srgbClr val="000000"/>
              </a:solidFill>
              <a:cs typeface="Calibri"/>
            </a:endParaRPr>
          </a:p>
          <a:p>
            <a:endParaRPr lang="en-US" dirty="0">
              <a:solidFill>
                <a:srgbClr val="FFFFFF"/>
              </a:solidFill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2802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0E090-934C-68FA-5DA3-6AEE03F81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group of people sitting on a platform with a microphone&#10;&#10;Description automatically generated">
            <a:extLst>
              <a:ext uri="{FF2B5EF4-FFF2-40B4-BE49-F238E27FC236}">
                <a16:creationId xmlns:a16="http://schemas.microsoft.com/office/drawing/2014/main" id="{AFBB98D3-FBEF-31F9-CD91-0EC940E6BE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603849" y="-3691"/>
            <a:ext cx="10118784" cy="677386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C2BB97-D6C8-D92E-3890-61428B702BD6}"/>
              </a:ext>
            </a:extLst>
          </p:cNvPr>
          <p:cNvSpPr txBox="1"/>
          <p:nvPr/>
        </p:nvSpPr>
        <p:spPr>
          <a:xfrm>
            <a:off x="595116" y="388969"/>
            <a:ext cx="412985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Light Ent Livestream </a:t>
            </a:r>
            <a:endParaRPr lang="en-US">
              <a:solidFill>
                <a:schemeClr val="bg1"/>
              </a:solidFill>
              <a:latin typeface="Neue Haas Grotesk Text Pro"/>
              <a:ea typeface="Aptos"/>
              <a:cs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Camera Assistant </a:t>
            </a:r>
            <a:endParaRPr lang="en-US">
              <a:solidFill>
                <a:schemeClr val="bg1"/>
              </a:solidFill>
              <a:latin typeface="Neue Haas Grotesk Text Pro"/>
              <a:ea typeface="Aptos"/>
              <a:cs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Broadcast Engineer Assist </a:t>
            </a:r>
            <a:endParaRPr lang="en-US">
              <a:solidFill>
                <a:schemeClr val="bg1"/>
              </a:solidFill>
              <a:latin typeface="Neue Haas Grotesk Text Pro"/>
              <a:ea typeface="Aptos"/>
              <a:cs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Lighting Assist </a:t>
            </a:r>
            <a:endParaRPr lang="en-US">
              <a:solidFill>
                <a:schemeClr val="bg1"/>
              </a:solidFill>
              <a:latin typeface="Neue Haas Grotesk Text Pro"/>
              <a:ea typeface="Aptos"/>
              <a:cs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Sound Assist </a:t>
            </a:r>
            <a:endParaRPr lang="en-US" dirty="0">
              <a:solidFill>
                <a:schemeClr val="bg1"/>
              </a:solidFill>
              <a:latin typeface="Neue Haas Grotesk Text Pro"/>
              <a:ea typeface="Aptos"/>
              <a:cs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ptos"/>
                <a:ea typeface="Aptos"/>
                <a:cs typeface="Aptos"/>
              </a:rPr>
              <a:t>Runner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127270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" name="Picture 10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7F052CB4-EA30-735D-F325-CFCF29B8D5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821589" y="-709521"/>
            <a:ext cx="11224245" cy="7566580"/>
          </a:xfr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65BF13E-3340-5DBF-00D8-DF7CF0007243}"/>
              </a:ext>
            </a:extLst>
          </p:cNvPr>
          <p:cNvSpPr txBox="1">
            <a:spLocks/>
          </p:cNvSpPr>
          <p:nvPr/>
        </p:nvSpPr>
        <p:spPr>
          <a:xfrm>
            <a:off x="101360" y="5140205"/>
            <a:ext cx="8051471" cy="2615291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en-GB">
              <a:solidFill>
                <a:srgbClr val="F745CE"/>
              </a:solidFill>
              <a:latin typeface="Gotham"/>
              <a:ea typeface="Calibri"/>
              <a:cs typeface="Calibri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D0F33E96-863A-065F-6E2E-6FDC2C2F774A}"/>
              </a:ext>
            </a:extLst>
          </p:cNvPr>
          <p:cNvSpPr txBox="1">
            <a:spLocks/>
          </p:cNvSpPr>
          <p:nvPr/>
        </p:nvSpPr>
        <p:spPr>
          <a:xfrm>
            <a:off x="140898" y="4442933"/>
            <a:ext cx="4040188" cy="639762"/>
          </a:xfrm>
          <a:prstGeom prst="rect">
            <a:avLst/>
          </a:prstGeom>
        </p:spPr>
        <p:txBody>
          <a:bodyPr lIns="91440" tIns="45720" rIns="91440" bIns="45720" anchor="b"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B85EF7-DC07-E968-489C-B6A6683B3DE9}"/>
              </a:ext>
            </a:extLst>
          </p:cNvPr>
          <p:cNvSpPr txBox="1"/>
          <p:nvPr/>
        </p:nvSpPr>
        <p:spPr>
          <a:xfrm>
            <a:off x="1323924" y="5390728"/>
            <a:ext cx="42239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SOCIAL CONTENT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Location Filming</a:t>
            </a:r>
          </a:p>
        </p:txBody>
      </p:sp>
    </p:spTree>
    <p:extLst>
      <p:ext uri="{BB962C8B-B14F-4D97-AF65-F5344CB8AC3E}">
        <p14:creationId xmlns:p14="http://schemas.microsoft.com/office/powerpoint/2010/main" val="43369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</p:transition>
    </mc:Choice>
    <mc:Fallback xmlns=""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5ED07-4AE4-4C28-9B75-518843BA5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5" descr="A close up of a sign&#10;&#10;Description generated with high confidence">
            <a:extLst>
              <a:ext uri="{FF2B5EF4-FFF2-40B4-BE49-F238E27FC236}">
                <a16:creationId xmlns:a16="http://schemas.microsoft.com/office/drawing/2014/main" id="{E3C2FDB2-4C16-4A7E-8688-44E51CDB84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04265" y="2096116"/>
            <a:ext cx="2056606" cy="1723614"/>
          </a:xfrm>
          <a:prstGeom prst="rect">
            <a:avLst/>
          </a:prstGeom>
        </p:spPr>
      </p:pic>
      <p:pic>
        <p:nvPicPr>
          <p:cNvPr id="20" name="Picture 20" descr="A close up of a logo&#10;&#10;Description generated with high confidence">
            <a:extLst>
              <a:ext uri="{FF2B5EF4-FFF2-40B4-BE49-F238E27FC236}">
                <a16:creationId xmlns:a16="http://schemas.microsoft.com/office/drawing/2014/main" id="{33B05E0D-50C8-4EF1-BC06-A6930190B8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5358" y="2571221"/>
            <a:ext cx="2047761" cy="2489126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F34117CF-6490-481F-BA77-FF62B33AB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1709" y="251924"/>
            <a:ext cx="2383767" cy="1686144"/>
          </a:xfrm>
          <a:prstGeom prst="rect">
            <a:avLst/>
          </a:prstGeom>
        </p:spPr>
      </p:pic>
      <p:pic>
        <p:nvPicPr>
          <p:cNvPr id="24" name="Picture 2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E83BFC92-BD6F-4074-8665-640567541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3745" y="274767"/>
            <a:ext cx="2743200" cy="15430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6" name="Picture 2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8F889660-E078-411C-91D2-0E0842A8D6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9220" y="4526782"/>
            <a:ext cx="2743200" cy="907779"/>
          </a:xfrm>
          <a:prstGeom prst="rect">
            <a:avLst/>
          </a:prstGeom>
        </p:spPr>
      </p:pic>
      <p:pic>
        <p:nvPicPr>
          <p:cNvPr id="4" name="Picture 5" descr="Logo&#10;&#10;Description automatically generated">
            <a:extLst>
              <a:ext uri="{FF2B5EF4-FFF2-40B4-BE49-F238E27FC236}">
                <a16:creationId xmlns:a16="http://schemas.microsoft.com/office/drawing/2014/main" id="{604E8DB3-7945-418D-B0B9-6571FAB7EE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07842" y="4224588"/>
            <a:ext cx="1625362" cy="1384938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68E77290-9279-936B-AAB0-078139FBC7A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3090" y="2094775"/>
            <a:ext cx="1466491" cy="2135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73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C69B5-54DA-703B-E43A-5205B9127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US" dirty="0">
                <a:cs typeface="Calibri"/>
              </a:rPr>
              <a:t>How to apply?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69516-DD0C-CD6B-F07A-E7143447F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>
                <a:cs typeface="Calibri"/>
              </a:rPr>
              <a:t>CV</a:t>
            </a:r>
          </a:p>
          <a:p>
            <a:r>
              <a:rPr lang="en-US" dirty="0">
                <a:cs typeface="Calibri"/>
              </a:rPr>
              <a:t>Short paragraph as to what you want to gain from the shadowing / placement</a:t>
            </a:r>
          </a:p>
          <a:p>
            <a:r>
              <a:rPr lang="en-US" dirty="0">
                <a:cs typeface="Calibri"/>
              </a:rPr>
              <a:t>What is your expectation how this will assist you and the company in future?</a:t>
            </a:r>
          </a:p>
          <a:p>
            <a:r>
              <a:rPr lang="en-US" dirty="0">
                <a:cs typeface="Calibri"/>
              </a:rPr>
              <a:t>Email to : carys.ifan@uwtsd.ac.uk</a:t>
            </a: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b="1" dirty="0">
                <a:cs typeface="Calibri"/>
              </a:rPr>
              <a:t>DATE : 28 OCTOBER</a:t>
            </a:r>
          </a:p>
        </p:txBody>
      </p:sp>
    </p:spTree>
    <p:extLst>
      <p:ext uri="{BB962C8B-B14F-4D97-AF65-F5344CB8AC3E}">
        <p14:creationId xmlns:p14="http://schemas.microsoft.com/office/powerpoint/2010/main" val="2837842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person, crowd&#10;&#10;Description automatically generated">
            <a:extLst>
              <a:ext uri="{FF2B5EF4-FFF2-40B4-BE49-F238E27FC236}">
                <a16:creationId xmlns:a16="http://schemas.microsoft.com/office/drawing/2014/main" id="{297B7B2A-E8E4-ED81-0D28-52DB9228AF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0062" y="-581"/>
            <a:ext cx="10977831" cy="690588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46189AD-1ED7-3833-1D08-9409A2ED7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A54134BB-6984-EBF3-0A29-63B7076E4D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693" y="5467201"/>
            <a:ext cx="4040188" cy="639762"/>
          </a:xfrm>
        </p:spPr>
        <p:txBody>
          <a:bodyPr lIns="91440" tIns="45720" rIns="91440" bIns="45720" anchor="b"/>
          <a:lstStyle/>
          <a:p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AC7F6-F996-A8CE-FCA3-09A3651A42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0115" y="5327110"/>
            <a:ext cx="8953650" cy="2392442"/>
          </a:xfrm>
        </p:spPr>
        <p:txBody>
          <a:bodyPr lIns="91440" tIns="45720" rIns="91440" bIns="45720" anchor="t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2800">
              <a:solidFill>
                <a:srgbClr val="F745CE"/>
              </a:solidFill>
              <a:latin typeface="Gotham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latin typeface="Gotham"/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5EC48-BA73-370F-93A9-371637F2F5E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lIns="91440" tIns="45720" rIns="91440" bIns="45720" anchor="t">
            <a:normAutofit/>
          </a:bodyPr>
          <a:lstStyle/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298988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9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AccentBoxVTI</vt:lpstr>
      <vt:lpstr>PowerPoint Presentation</vt:lpstr>
      <vt:lpstr>CINEMA EXHIBITION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to apply?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revision>154</cp:revision>
  <dcterms:created xsi:type="dcterms:W3CDTF">2019-02-06T13:23:47Z</dcterms:created>
  <dcterms:modified xsi:type="dcterms:W3CDTF">2024-10-24T14:41:19Z</dcterms:modified>
</cp:coreProperties>
</file>