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8" r:id="rId3"/>
    <p:sldId id="342" r:id="rId4"/>
    <p:sldId id="366" r:id="rId5"/>
    <p:sldId id="373" r:id="rId6"/>
    <p:sldId id="374" r:id="rId7"/>
    <p:sldId id="375" r:id="rId8"/>
    <p:sldId id="376" r:id="rId9"/>
    <p:sldId id="377" r:id="rId10"/>
    <p:sldId id="378" r:id="rId11"/>
    <p:sldId id="379" r:id="rId12"/>
    <p:sldId id="380" r:id="rId13"/>
    <p:sldId id="368" r:id="rId14"/>
    <p:sldId id="369" r:id="rId15"/>
    <p:sldId id="370" r:id="rId16"/>
    <p:sldId id="371" r:id="rId17"/>
    <p:sldId id="381" r:id="rId18"/>
    <p:sldId id="382" r:id="rId19"/>
    <p:sldId id="383" r:id="rId20"/>
    <p:sldId id="384" r:id="rId21"/>
    <p:sldId id="385" r:id="rId22"/>
    <p:sldId id="372" r:id="rId23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20" autoAdjust="0"/>
    <p:restoredTop sz="94660"/>
  </p:normalViewPr>
  <p:slideViewPr>
    <p:cSldViewPr>
      <p:cViewPr varScale="1">
        <p:scale>
          <a:sx n="103" d="100"/>
          <a:sy n="103" d="100"/>
        </p:scale>
        <p:origin x="16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theory looks at a child’s development within the context of the system of relationships that form his or her environment.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6D899F-4829-2742-BCFB-D3891CADEF1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566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11/09/2019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medcentral.com/content/figures/1471-2458-9-94-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ECES4004/C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Session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7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Impact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Bronfenbrenner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Cysylltiad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Impact of the environment</a:t>
            </a:r>
          </a:p>
          <a:p>
            <a:r>
              <a:rPr lang="en-GB" sz="32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Bronfenbrenner</a:t>
            </a:r>
            <a:endParaRPr lang="en-GB" sz="32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Link to assignment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</a:t>
            </a:r>
            <a:r>
              <a:rPr lang="en-GB" sz="4000" i="1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Arddangos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cysyniadau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ffisiolegol</a:t>
            </a:r>
            <a:r>
              <a:rPr lang="en-GB" dirty="0"/>
              <a:t> a </a:t>
            </a:r>
            <a:r>
              <a:rPr lang="en-GB" dirty="0" err="1"/>
              <a:t>seicolegol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cerrig</a:t>
            </a:r>
            <a:r>
              <a:rPr lang="en-GB" dirty="0"/>
              <a:t> </a:t>
            </a:r>
            <a:r>
              <a:rPr lang="en-GB" dirty="0" err="1"/>
              <a:t>milltir</a:t>
            </a:r>
            <a:r>
              <a:rPr lang="en-GB" dirty="0"/>
              <a:t> a </a:t>
            </a:r>
            <a:r>
              <a:rPr lang="en-GB" dirty="0" err="1"/>
              <a:t>wynebir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0904" y="1920085"/>
            <a:ext cx="4038600" cy="4434840"/>
          </a:xfrm>
        </p:spPr>
        <p:txBody>
          <a:bodyPr>
            <a:normAutofit fontScale="92500"/>
          </a:bodyPr>
          <a:lstStyle/>
          <a:p>
            <a:r>
              <a:rPr lang="en-GB" i="1" dirty="0"/>
              <a:t>Demonstrate an understanding of the theories and concepts that determine physiological and psychological development of an individual </a:t>
            </a:r>
            <a:endParaRPr lang="en-GB" i="1" dirty="0" smtClean="0"/>
          </a:p>
          <a:p>
            <a:r>
              <a:rPr lang="en-GB" i="1" dirty="0" smtClean="0"/>
              <a:t>Discuss </a:t>
            </a:r>
            <a:r>
              <a:rPr lang="en-GB" i="1" dirty="0"/>
              <a:t>the key challenges and milestones faced by individuals </a:t>
            </a:r>
          </a:p>
        </p:txBody>
      </p:sp>
      <p:pic>
        <p:nvPicPr>
          <p:cNvPr id="2050" name="Picture 2" descr="C:\Users\l.roberts\AppData\Local\Microsoft\Windows\Temporary Internet Files\Content.IE5\FDGQFACQ\child-1354354842lF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0713"/>
            <a:ext cx="2160240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66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TASG/TASK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Beth </a:t>
            </a:r>
            <a:r>
              <a:rPr lang="en-GB" sz="2800" dirty="0" err="1" smtClean="0"/>
              <a:t>ydych</a:t>
            </a:r>
            <a:r>
              <a:rPr lang="en-GB" sz="2800" dirty="0" smtClean="0"/>
              <a:t> </a:t>
            </a:r>
            <a:r>
              <a:rPr lang="en-GB" sz="2800" dirty="0" err="1" smtClean="0"/>
              <a:t>chi’n</a:t>
            </a:r>
            <a:r>
              <a:rPr lang="en-GB" sz="2800" dirty="0" smtClean="0"/>
              <a:t> </a:t>
            </a:r>
            <a:r>
              <a:rPr lang="en-GB" sz="2800" dirty="0" err="1" smtClean="0"/>
              <a:t>deall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amgylchedd</a:t>
            </a:r>
            <a:r>
              <a:rPr lang="en-GB" sz="2800" dirty="0" smtClean="0"/>
              <a:t>?</a:t>
            </a:r>
          </a:p>
          <a:p>
            <a:r>
              <a:rPr lang="en-GB" sz="2800" dirty="0" smtClean="0"/>
              <a:t>Beth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dirty="0" err="1" smtClean="0"/>
              <a:t>lles</a:t>
            </a:r>
            <a:r>
              <a:rPr lang="en-GB" sz="2800" dirty="0" smtClean="0"/>
              <a:t>?</a:t>
            </a:r>
          </a:p>
          <a:p>
            <a:r>
              <a:rPr lang="en-GB" sz="2800" dirty="0" smtClean="0"/>
              <a:t>Pam </a:t>
            </a:r>
            <a:r>
              <a:rPr lang="en-GB" sz="2800" dirty="0" err="1" smtClean="0"/>
              <a:t>ydych</a:t>
            </a:r>
            <a:r>
              <a:rPr lang="en-GB" sz="2800" dirty="0" smtClean="0"/>
              <a:t> </a:t>
            </a:r>
            <a:r>
              <a:rPr lang="en-GB" sz="2800" dirty="0" err="1" smtClean="0"/>
              <a:t>chi’n</a:t>
            </a:r>
            <a:r>
              <a:rPr lang="en-GB" sz="2800" dirty="0" smtClean="0"/>
              <a:t> </a:t>
            </a:r>
            <a:r>
              <a:rPr lang="en-GB" sz="2800" dirty="0" err="1" smtClean="0"/>
              <a:t>meddwl</a:t>
            </a:r>
            <a:r>
              <a:rPr lang="en-GB" sz="2800" dirty="0" smtClean="0"/>
              <a:t> </a:t>
            </a:r>
            <a:r>
              <a:rPr lang="en-GB" sz="2800" dirty="0" err="1" smtClean="0"/>
              <a:t>fod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amgylchedd</a:t>
            </a:r>
            <a:r>
              <a:rPr lang="en-GB" sz="2800" dirty="0" smtClean="0"/>
              <a:t> ag impact </a:t>
            </a:r>
            <a:r>
              <a:rPr lang="en-GB" sz="2800" dirty="0" err="1" smtClean="0"/>
              <a:t>ar</a:t>
            </a:r>
            <a:r>
              <a:rPr lang="en-GB" sz="2800" dirty="0" smtClean="0"/>
              <a:t> 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a </a:t>
            </a:r>
            <a:r>
              <a:rPr lang="en-GB" sz="2800" dirty="0" err="1" smtClean="0"/>
              <a:t>lles</a:t>
            </a:r>
            <a:r>
              <a:rPr lang="en-GB" sz="2800" dirty="0" smtClean="0"/>
              <a:t>?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What do you understand by ‘environment’?</a:t>
            </a:r>
          </a:p>
          <a:p>
            <a:r>
              <a:rPr lang="en-GB" sz="2800" i="1" dirty="0" smtClean="0"/>
              <a:t>What is wellbeing?</a:t>
            </a:r>
          </a:p>
          <a:p>
            <a:r>
              <a:rPr lang="en-GB" sz="2800" i="1" dirty="0" smtClean="0"/>
              <a:t>Why do you think the environment has an impact on development and wellbeing?</a:t>
            </a:r>
            <a:endParaRPr lang="cy-GB" sz="2800" i="1" dirty="0"/>
          </a:p>
        </p:txBody>
      </p:sp>
      <p:pic>
        <p:nvPicPr>
          <p:cNvPr id="102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342900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19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err="1"/>
              <a:t>D</a:t>
            </a:r>
            <a:r>
              <a:rPr lang="en-GB" sz="3600" dirty="0" err="1" smtClean="0"/>
              <a:t>ylanwad</a:t>
            </a:r>
            <a:r>
              <a:rPr lang="en-GB" sz="3600" dirty="0" smtClean="0"/>
              <a:t> </a:t>
            </a:r>
            <a:r>
              <a:rPr lang="en-GB" sz="3600" dirty="0" err="1" smtClean="0"/>
              <a:t>yr</a:t>
            </a:r>
            <a:r>
              <a:rPr lang="en-GB" sz="3600" dirty="0" smtClean="0"/>
              <a:t> </a:t>
            </a:r>
            <a:r>
              <a:rPr lang="en-GB" sz="3600" dirty="0" err="1" smtClean="0"/>
              <a:t>amgylchedd</a:t>
            </a:r>
            <a:r>
              <a:rPr lang="en-GB" sz="3600" dirty="0" smtClean="0"/>
              <a:t>: </a:t>
            </a:r>
            <a:r>
              <a:rPr lang="en-GB" sz="3600" dirty="0" err="1" smtClean="0"/>
              <a:t>Bronfenbrenner</a:t>
            </a: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/>
              <a:t>Influence of environment </a:t>
            </a:r>
            <a:r>
              <a:rPr lang="en-GB" sz="3600" dirty="0" smtClean="0"/>
              <a:t>: </a:t>
            </a:r>
            <a:r>
              <a:rPr lang="en-GB" sz="3600" dirty="0" err="1" smtClean="0"/>
              <a:t>Bronfenbrenner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85800" y="1905000"/>
            <a:ext cx="3657600" cy="350824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dirty="0" smtClean="0"/>
              <a:t>Model </a:t>
            </a:r>
            <a:r>
              <a:rPr lang="en-GB" sz="2800" dirty="0" err="1" smtClean="0"/>
              <a:t>damcaniaethol</a:t>
            </a:r>
            <a:r>
              <a:rPr lang="en-GB" sz="2800" dirty="0" smtClean="0"/>
              <a:t> o </a:t>
            </a:r>
            <a:r>
              <a:rPr lang="en-GB" sz="2800" dirty="0" err="1" smtClean="0"/>
              <a:t>ddylanwad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</a:t>
            </a:r>
            <a:r>
              <a:rPr lang="en-GB" sz="2800" dirty="0" err="1" smtClean="0"/>
              <a:t>amgylchedd</a:t>
            </a:r>
            <a:r>
              <a:rPr lang="en-GB" sz="2800" dirty="0" smtClean="0"/>
              <a:t> </a:t>
            </a:r>
            <a:r>
              <a:rPr lang="en-GB" sz="2800" dirty="0" err="1" smtClean="0"/>
              <a:t>dysgu</a:t>
            </a:r>
            <a:r>
              <a:rPr lang="en-GB" sz="2800" dirty="0" smtClean="0"/>
              <a:t> </a:t>
            </a:r>
          </a:p>
          <a:p>
            <a:r>
              <a:rPr lang="en-GB" sz="2800" dirty="0" err="1" smtClean="0"/>
              <a:t>Amgylchedd</a:t>
            </a:r>
            <a:r>
              <a:rPr lang="en-GB" sz="2800" dirty="0" smtClean="0"/>
              <a:t> </a:t>
            </a:r>
            <a:r>
              <a:rPr lang="en-GB" sz="2800" dirty="0" err="1" smtClean="0"/>
              <a:t>eang</a:t>
            </a:r>
            <a:r>
              <a:rPr lang="en-GB" sz="2800" dirty="0" smtClean="0"/>
              <a:t> a </a:t>
            </a:r>
            <a:r>
              <a:rPr lang="en-GB" sz="2800" dirty="0" err="1" smtClean="0"/>
              <a:t>chymhleth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800600" y="1905000"/>
            <a:ext cx="3657600" cy="350824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i="1" dirty="0" smtClean="0"/>
              <a:t>A theoretical model of the influence of the learning environment</a:t>
            </a:r>
          </a:p>
          <a:p>
            <a:r>
              <a:rPr lang="en-GB" sz="2800" i="1" dirty="0" smtClean="0"/>
              <a:t>A wide and complex environment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1839501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442424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Bronfenbrenner’s</a:t>
            </a:r>
            <a:r>
              <a:rPr lang="en-US" sz="3200" dirty="0" smtClean="0"/>
              <a:t> 1979 bio-ecological system</a:t>
            </a:r>
            <a:endParaRPr lang="en-US" sz="3200" dirty="0"/>
          </a:p>
        </p:txBody>
      </p:sp>
      <p:pic>
        <p:nvPicPr>
          <p:cNvPr id="4" name="Content Placeholder 3" descr="1471-2458-9-94-1.jpg"/>
          <p:cNvPicPr>
            <a:picLocks noGrp="1" noChangeAspect="1"/>
          </p:cNvPicPr>
          <p:nvPr>
            <p:ph idx="1"/>
          </p:nvPr>
        </p:nvPicPr>
        <p:blipFill>
          <a:blip r:embed="rId3"/>
          <a:srcRect l="-42272" r="-42272"/>
          <a:stretch>
            <a:fillRect/>
          </a:stretch>
        </p:blipFill>
        <p:spPr>
          <a:xfrm>
            <a:off x="539551" y="1916832"/>
            <a:ext cx="8352929" cy="4242861"/>
          </a:xfrm>
        </p:spPr>
      </p:pic>
      <p:sp>
        <p:nvSpPr>
          <p:cNvPr id="5" name="TextBox 4"/>
          <p:cNvSpPr txBox="1"/>
          <p:nvPr/>
        </p:nvSpPr>
        <p:spPr>
          <a:xfrm>
            <a:off x="6002644" y="6332535"/>
            <a:ext cx="2588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Bronfenbrenner</a:t>
            </a:r>
            <a:r>
              <a:rPr lang="en-US" dirty="0" smtClean="0"/>
              <a:t>, 1979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119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en-US" dirty="0" smtClean="0"/>
              <a:t>Micro system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9275" y="1600201"/>
            <a:ext cx="3840480" cy="43434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dirty="0" smtClean="0"/>
              <a:t> </a:t>
            </a:r>
            <a:r>
              <a:rPr lang="en-GB" sz="2800" dirty="0" err="1" smtClean="0">
                <a:solidFill>
                  <a:srgbClr val="000000"/>
                </a:solidFill>
              </a:rPr>
              <a:t>Mae’r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plentyn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yn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y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canol</a:t>
            </a:r>
            <a:endParaRPr lang="en-GB" sz="2800" dirty="0" smtClean="0">
              <a:solidFill>
                <a:srgbClr val="000000"/>
              </a:solidFill>
            </a:endParaRPr>
          </a:p>
          <a:p>
            <a:r>
              <a:rPr lang="en-GB" sz="2800" dirty="0" smtClean="0">
                <a:solidFill>
                  <a:srgbClr val="000000"/>
                </a:solidFill>
              </a:rPr>
              <a:t>Y system </a:t>
            </a:r>
            <a:r>
              <a:rPr lang="en-GB" sz="2800" dirty="0" err="1" smtClean="0">
                <a:solidFill>
                  <a:srgbClr val="000000"/>
                </a:solidFill>
              </a:rPr>
              <a:t>agosaf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yw’r</a:t>
            </a:r>
            <a:r>
              <a:rPr lang="en-GB" sz="2800" dirty="0" smtClean="0">
                <a:solidFill>
                  <a:srgbClr val="000000"/>
                </a:solidFill>
              </a:rPr>
              <a:t> ‘micro system- </a:t>
            </a:r>
            <a:r>
              <a:rPr lang="en-GB" sz="2800" dirty="0" err="1" smtClean="0">
                <a:solidFill>
                  <a:srgbClr val="000000"/>
                </a:solidFill>
              </a:rPr>
              <a:t>dyma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yw’r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lleoliadau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lle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mae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gan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y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plentyn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brofiad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personol</a:t>
            </a:r>
            <a:r>
              <a:rPr lang="en-GB" sz="2800" dirty="0" smtClean="0">
                <a:solidFill>
                  <a:srgbClr val="000000"/>
                </a:solidFill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</a:rPr>
              <a:t>e.e</a:t>
            </a:r>
            <a:r>
              <a:rPr lang="en-GB" sz="2800" dirty="0" smtClean="0">
                <a:solidFill>
                  <a:srgbClr val="000000"/>
                </a:solidFill>
              </a:rPr>
              <a:t>. </a:t>
            </a:r>
            <a:r>
              <a:rPr lang="en-GB" sz="2800" dirty="0" err="1" smtClean="0">
                <a:solidFill>
                  <a:srgbClr val="000000"/>
                </a:solidFill>
              </a:rPr>
              <a:t>teulu</a:t>
            </a:r>
            <a:r>
              <a:rPr lang="en-GB" sz="2800" dirty="0" smtClean="0">
                <a:solidFill>
                  <a:srgbClr val="000000"/>
                </a:solidFill>
              </a:rPr>
              <a:t>, </a:t>
            </a:r>
            <a:r>
              <a:rPr lang="en-GB" sz="2800" dirty="0" err="1" smtClean="0">
                <a:solidFill>
                  <a:srgbClr val="000000"/>
                </a:solidFill>
              </a:rPr>
              <a:t>ysgol</a:t>
            </a:r>
            <a:endParaRPr lang="en-GB" sz="2800" dirty="0" smtClean="0">
              <a:solidFill>
                <a:srgbClr val="000000"/>
              </a:solidFill>
            </a:endParaRPr>
          </a:p>
          <a:p>
            <a:endParaRPr lang="en-US" sz="2400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751071" y="1600201"/>
            <a:ext cx="3840480" cy="43434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800" i="1" dirty="0" smtClean="0">
                <a:solidFill>
                  <a:srgbClr val="000000"/>
                </a:solidFill>
              </a:rPr>
              <a:t>The child is at the centre.</a:t>
            </a:r>
          </a:p>
          <a:p>
            <a:r>
              <a:rPr lang="en-GB" sz="2800" i="1" dirty="0" smtClean="0">
                <a:solidFill>
                  <a:srgbClr val="000000"/>
                </a:solidFill>
              </a:rPr>
              <a:t>The closest layer / circle is the micro system – this is made up of those settings where the child has direct personal experience e.g. family, school </a:t>
            </a:r>
            <a:endParaRPr lang="en-US" sz="2800" i="1" dirty="0" smtClean="0">
              <a:solidFill>
                <a:srgbClr val="000000"/>
              </a:solidFill>
            </a:endParaRPr>
          </a:p>
          <a:p>
            <a:endParaRPr lang="en-US" sz="2800" i="1" dirty="0" smtClean="0">
              <a:solidFill>
                <a:srgbClr val="000000"/>
              </a:solidFill>
            </a:endParaRPr>
          </a:p>
          <a:p>
            <a:endParaRPr lang="en-US" sz="2800" dirty="0">
              <a:solidFill>
                <a:srgbClr val="000000"/>
              </a:solidFill>
            </a:endParaRPr>
          </a:p>
        </p:txBody>
      </p:sp>
      <p:pic>
        <p:nvPicPr>
          <p:cNvPr id="3074" name="Picture 2" descr="C:\Users\l.roberts\AppData\Local\Microsoft\Windows\Temporary Internet Files\Content.IE5\HEPN0LIZ\MP9004022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28600"/>
            <a:ext cx="281940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851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96113"/>
          </a:xfrm>
        </p:spPr>
        <p:txBody>
          <a:bodyPr/>
          <a:lstStyle/>
          <a:p>
            <a:r>
              <a:rPr lang="en-US" dirty="0" err="1" smtClean="0"/>
              <a:t>Exosystem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9275" y="1600201"/>
            <a:ext cx="3840480" cy="43434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000000"/>
                </a:solidFill>
              </a:rPr>
              <a:t>Y </a:t>
            </a:r>
            <a:r>
              <a:rPr lang="en-US" sz="2800" dirty="0" err="1" smtClean="0">
                <a:solidFill>
                  <a:srgbClr val="000000"/>
                </a:solidFill>
              </a:rPr>
              <a:t>cylch</a:t>
            </a:r>
            <a:r>
              <a:rPr lang="en-US" sz="2800" dirty="0" smtClean="0">
                <a:solidFill>
                  <a:srgbClr val="000000"/>
                </a:solidFill>
              </a:rPr>
              <a:t> / </a:t>
            </a:r>
            <a:r>
              <a:rPr lang="en-US" sz="2800" dirty="0" err="1" smtClean="0">
                <a:solidFill>
                  <a:srgbClr val="000000"/>
                </a:solidFill>
              </a:rPr>
              <a:t>haen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nesaf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yw’r</a:t>
            </a:r>
            <a:r>
              <a:rPr lang="en-US" sz="2800" dirty="0" smtClean="0">
                <a:solidFill>
                  <a:srgbClr val="000000"/>
                </a:solidFill>
              </a:rPr>
              <a:t> ‘</a:t>
            </a:r>
            <a:r>
              <a:rPr lang="en-US" sz="2800" dirty="0" err="1" smtClean="0">
                <a:solidFill>
                  <a:srgbClr val="000000"/>
                </a:solidFill>
              </a:rPr>
              <a:t>exosystem</a:t>
            </a:r>
            <a:r>
              <a:rPr lang="en-US" sz="2800" dirty="0" smtClean="0">
                <a:solidFill>
                  <a:srgbClr val="000000"/>
                </a:solidFill>
              </a:rPr>
              <a:t>’ – </a:t>
            </a:r>
            <a:r>
              <a:rPr lang="en-US" sz="2800" dirty="0" err="1" smtClean="0">
                <a:solidFill>
                  <a:srgbClr val="000000"/>
                </a:solidFill>
              </a:rPr>
              <a:t>efallai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na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gaiff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plentyn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brofiad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uniongyrchol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o’r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systemau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hyn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e.e</a:t>
            </a:r>
            <a:r>
              <a:rPr lang="en-US" sz="2800" dirty="0" smtClean="0">
                <a:solidFill>
                  <a:srgbClr val="000000"/>
                </a:solidFill>
              </a:rPr>
              <a:t>. </a:t>
            </a:r>
            <a:r>
              <a:rPr lang="en-US" sz="2800" dirty="0" err="1" smtClean="0">
                <a:solidFill>
                  <a:srgbClr val="000000"/>
                </a:solidFill>
              </a:rPr>
              <a:t>lle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gwaith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rhieni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neu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diffyg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waith</a:t>
            </a:r>
            <a:r>
              <a:rPr lang="en-US" sz="2800" dirty="0" smtClean="0">
                <a:solidFill>
                  <a:srgbClr val="000000"/>
                </a:solidFill>
              </a:rPr>
              <a:t>, </a:t>
            </a:r>
            <a:r>
              <a:rPr lang="en-US" sz="2800" dirty="0" err="1" smtClean="0">
                <a:solidFill>
                  <a:srgbClr val="000000"/>
                </a:solidFill>
              </a:rPr>
              <a:t>ond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mae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gan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rhain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ddylanwad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uniongyrchol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ar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</a:t>
            </a:r>
            <a:r>
              <a:rPr lang="en-US" sz="2800" dirty="0" smtClean="0">
                <a:solidFill>
                  <a:srgbClr val="000000"/>
                </a:solidFill>
              </a:rPr>
              <a:t> ‘micro-system’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751071" y="1600201"/>
            <a:ext cx="3840480" cy="43434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2800" i="1" dirty="0" smtClean="0">
                <a:solidFill>
                  <a:srgbClr val="000000"/>
                </a:solidFill>
              </a:rPr>
              <a:t>The next layer / circle is the </a:t>
            </a:r>
            <a:r>
              <a:rPr lang="en-GB" sz="2800" i="1" dirty="0" err="1" smtClean="0">
                <a:solidFill>
                  <a:srgbClr val="000000"/>
                </a:solidFill>
              </a:rPr>
              <a:t>exo</a:t>
            </a:r>
            <a:r>
              <a:rPr lang="en-GB" sz="2800" i="1" dirty="0" smtClean="0">
                <a:solidFill>
                  <a:srgbClr val="000000"/>
                </a:solidFill>
              </a:rPr>
              <a:t>-system – the child may not have direct experience of these systems e.g. the parents’ work environment or lack of but these have a direct influence on the </a:t>
            </a:r>
            <a:r>
              <a:rPr lang="en-GB" sz="2800" i="1" dirty="0" err="1" smtClean="0">
                <a:solidFill>
                  <a:srgbClr val="000000"/>
                </a:solidFill>
              </a:rPr>
              <a:t>microsystem</a:t>
            </a:r>
            <a:r>
              <a:rPr lang="en-GB" sz="2800" i="1" dirty="0" smtClean="0">
                <a:solidFill>
                  <a:srgbClr val="000000"/>
                </a:solidFill>
              </a:rPr>
              <a:t>. </a:t>
            </a:r>
            <a:endParaRPr lang="en-US" sz="2800" i="1" dirty="0" smtClean="0">
              <a:solidFill>
                <a:srgbClr val="000000"/>
              </a:solidFill>
            </a:endParaRPr>
          </a:p>
          <a:p>
            <a:endParaRPr lang="en-US" sz="2800" i="1" dirty="0"/>
          </a:p>
        </p:txBody>
      </p:sp>
      <p:pic>
        <p:nvPicPr>
          <p:cNvPr id="4098" name="Picture 2" descr="C:\Users\l.roberts\AppData\Local\Microsoft\Windows\Temporary Internet Files\Content.IE5\VT7L4AUG\MP9003857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457200"/>
            <a:ext cx="30480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37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96113"/>
          </a:xfrm>
        </p:spPr>
        <p:txBody>
          <a:bodyPr/>
          <a:lstStyle/>
          <a:p>
            <a:r>
              <a:rPr lang="en-US" dirty="0" err="1" smtClean="0"/>
              <a:t>Macrosystem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9275" y="1600201"/>
            <a:ext cx="3840480" cy="43434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 sz="2800" dirty="0" smtClean="0">
                <a:solidFill>
                  <a:srgbClr val="000000"/>
                </a:solidFill>
              </a:rPr>
              <a:t>Y ‘</a:t>
            </a:r>
            <a:r>
              <a:rPr lang="en-US" sz="2800" dirty="0" err="1" smtClean="0">
                <a:solidFill>
                  <a:srgbClr val="000000"/>
                </a:solidFill>
              </a:rPr>
              <a:t>macrosystem</a:t>
            </a:r>
            <a:r>
              <a:rPr lang="en-US" sz="2800" dirty="0" smtClean="0">
                <a:solidFill>
                  <a:srgbClr val="000000"/>
                </a:solidFill>
              </a:rPr>
              <a:t>’ </a:t>
            </a:r>
            <a:r>
              <a:rPr lang="en-US" sz="2800" dirty="0" err="1" smtClean="0">
                <a:solidFill>
                  <a:srgbClr val="000000"/>
                </a:solidFill>
              </a:rPr>
              <a:t>yw’r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lleoliad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mwy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diwylliannol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neu</a:t>
            </a:r>
            <a:r>
              <a:rPr lang="en-US" sz="2800" dirty="0" smtClean="0">
                <a:solidFill>
                  <a:srgbClr val="000000"/>
                </a:solidFill>
              </a:rPr>
              <a:t> is-</a:t>
            </a:r>
            <a:r>
              <a:rPr lang="en-US" sz="2800" dirty="0" err="1" smtClean="0">
                <a:solidFill>
                  <a:srgbClr val="000000"/>
                </a:solidFill>
              </a:rPr>
              <a:t>ddiwylliant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sydd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yn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cynnwys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gymdogaeth</a:t>
            </a:r>
            <a:r>
              <a:rPr lang="en-US" sz="2800" dirty="0" smtClean="0">
                <a:solidFill>
                  <a:srgbClr val="000000"/>
                </a:solidFill>
              </a:rPr>
              <a:t>, </a:t>
            </a:r>
            <a:r>
              <a:rPr lang="en-US" sz="2800" dirty="0" err="1" smtClean="0">
                <a:solidFill>
                  <a:srgbClr val="000000"/>
                </a:solidFill>
              </a:rPr>
              <a:t>hunaniaeth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ethnig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teulu</a:t>
            </a:r>
            <a:r>
              <a:rPr lang="en-US" sz="2800" dirty="0" smtClean="0">
                <a:solidFill>
                  <a:srgbClr val="000000"/>
                </a:solidFill>
              </a:rPr>
              <a:t>, </a:t>
            </a:r>
            <a:r>
              <a:rPr lang="en-US" sz="2800" dirty="0" err="1" smtClean="0">
                <a:solidFill>
                  <a:srgbClr val="000000"/>
                </a:solidFill>
              </a:rPr>
              <a:t>a’r</a:t>
            </a:r>
            <a:r>
              <a:rPr lang="en-US" sz="2800" dirty="0" smtClean="0">
                <a:solidFill>
                  <a:srgbClr val="000000"/>
                </a:solidFill>
              </a:rPr>
              <a:t> system </a:t>
            </a:r>
            <a:r>
              <a:rPr lang="en-US" sz="2800" dirty="0" err="1" smtClean="0">
                <a:solidFill>
                  <a:srgbClr val="000000"/>
                </a:solidFill>
              </a:rPr>
              <a:t>economaidd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neu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wleidyddol</a:t>
            </a:r>
            <a:endParaRPr lang="en-US" sz="2800" dirty="0" smtClean="0">
              <a:solidFill>
                <a:srgbClr val="000000"/>
              </a:solidFill>
            </a:endParaRPr>
          </a:p>
          <a:p>
            <a:endParaRPr lang="en-US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751071" y="1600201"/>
            <a:ext cx="3840480" cy="4343400"/>
          </a:xfrm>
          <a:prstGeom prst="rect">
            <a:avLst/>
          </a:prstGeom>
        </p:spPr>
        <p:txBody>
          <a:bodyPr/>
          <a:lstStyle/>
          <a:p>
            <a:r>
              <a:rPr lang="en-GB" sz="2800" i="1" dirty="0" smtClean="0">
                <a:solidFill>
                  <a:srgbClr val="000000"/>
                </a:solidFill>
              </a:rPr>
              <a:t>The macro-system is the larger cultural or sub-cultural setting which would include the neighbourhood, the ethnic identity of the family, and the larger economic and political system. </a:t>
            </a:r>
            <a:endParaRPr lang="en-US" sz="2800" i="1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  <a:p>
            <a:endParaRPr lang="en-US" dirty="0"/>
          </a:p>
        </p:txBody>
      </p:sp>
      <p:pic>
        <p:nvPicPr>
          <p:cNvPr id="5122" name="Picture 2" descr="C:\Users\l.roberts\AppData\Local\Microsoft\Windows\Temporary Internet Files\Content.IE5\HEPN0LIZ\MP9004253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5334000"/>
            <a:ext cx="23622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86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Chronosystem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549275" y="1600201"/>
            <a:ext cx="3840480" cy="43434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000000"/>
                </a:solidFill>
              </a:rPr>
              <a:t>Y </a:t>
            </a:r>
            <a:r>
              <a:rPr lang="en-US" sz="2800" dirty="0" err="1" smtClean="0">
                <a:solidFill>
                  <a:srgbClr val="000000"/>
                </a:solidFill>
              </a:rPr>
              <a:t>chronosystem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yw</a:t>
            </a:r>
            <a:r>
              <a:rPr lang="en-US" sz="2800" dirty="0" smtClean="0">
                <a:solidFill>
                  <a:srgbClr val="000000"/>
                </a:solidFill>
              </a:rPr>
              <a:t> impact a </a:t>
            </a:r>
            <a:r>
              <a:rPr lang="en-US" sz="2800" dirty="0" err="1" smtClean="0">
                <a:solidFill>
                  <a:srgbClr val="000000"/>
                </a:solidFill>
              </a:rPr>
              <a:t>dylanwad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amser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ar</a:t>
            </a:r>
            <a:r>
              <a:rPr lang="en-US" sz="2800" dirty="0" smtClean="0">
                <a:solidFill>
                  <a:srgbClr val="000000"/>
                </a:solidFill>
              </a:rPr>
              <a:t> </a:t>
            </a:r>
            <a:r>
              <a:rPr lang="en-US" sz="2800" dirty="0" err="1" smtClean="0">
                <a:solidFill>
                  <a:srgbClr val="000000"/>
                </a:solidFill>
              </a:rPr>
              <a:t>y</a:t>
            </a:r>
            <a:r>
              <a:rPr lang="en-US" sz="2800" dirty="0" smtClean="0">
                <a:solidFill>
                  <a:srgbClr val="000000"/>
                </a:solidFill>
              </a:rPr>
              <a:t> system </a:t>
            </a:r>
            <a:r>
              <a:rPr lang="en-US" sz="2800" dirty="0" err="1" smtClean="0">
                <a:solidFill>
                  <a:srgbClr val="000000"/>
                </a:solidFill>
              </a:rPr>
              <a:t>gyfan</a:t>
            </a:r>
            <a:endParaRPr lang="en-US" sz="2800" dirty="0">
              <a:solidFill>
                <a:srgbClr val="0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4751071" y="1600201"/>
            <a:ext cx="3840480" cy="43434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i="1" dirty="0" smtClean="0">
                <a:solidFill>
                  <a:srgbClr val="000000"/>
                </a:solidFill>
              </a:rPr>
              <a:t>The </a:t>
            </a:r>
            <a:r>
              <a:rPr lang="en-US" sz="3200" i="1" dirty="0" err="1" smtClean="0">
                <a:solidFill>
                  <a:srgbClr val="000000"/>
                </a:solidFill>
              </a:rPr>
              <a:t>chronosystem</a:t>
            </a:r>
            <a:r>
              <a:rPr lang="en-US" sz="3200" i="1" dirty="0" smtClean="0">
                <a:solidFill>
                  <a:srgbClr val="000000"/>
                </a:solidFill>
              </a:rPr>
              <a:t> refers to the impact and interaction of time on the whole system </a:t>
            </a:r>
            <a:endParaRPr lang="en-US" sz="3200" i="1" dirty="0">
              <a:solidFill>
                <a:srgbClr val="000000"/>
              </a:solidFill>
            </a:endParaRPr>
          </a:p>
        </p:txBody>
      </p:sp>
      <p:pic>
        <p:nvPicPr>
          <p:cNvPr id="6147" name="Picture 3" descr="C:\Users\l.roberts\AppData\Local\Microsoft\Windows\Temporary Internet Files\Content.IE5\N7NKQ001\MC900297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8862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53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Mesosystem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49275" y="1600201"/>
            <a:ext cx="3840480" cy="43434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3200" dirty="0" err="1" smtClean="0">
                <a:solidFill>
                  <a:srgbClr val="000000"/>
                </a:solidFill>
              </a:rPr>
              <a:t>Mae’r</a:t>
            </a:r>
            <a:r>
              <a:rPr lang="en-US" sz="3200" dirty="0" smtClean="0">
                <a:solidFill>
                  <a:srgbClr val="000000"/>
                </a:solidFill>
              </a:rPr>
              <a:t> </a:t>
            </a:r>
            <a:r>
              <a:rPr lang="en-US" sz="3200" dirty="0" err="1" smtClean="0">
                <a:solidFill>
                  <a:srgbClr val="000000"/>
                </a:solidFill>
              </a:rPr>
              <a:t>mesosystem</a:t>
            </a:r>
            <a:r>
              <a:rPr lang="en-US" sz="3200" dirty="0" smtClean="0">
                <a:solidFill>
                  <a:srgbClr val="000000"/>
                </a:solidFill>
              </a:rPr>
              <a:t> </a:t>
            </a:r>
            <a:r>
              <a:rPr lang="en-US" sz="3200" dirty="0" err="1" smtClean="0">
                <a:solidFill>
                  <a:srgbClr val="000000"/>
                </a:solidFill>
              </a:rPr>
              <a:t>yn</a:t>
            </a:r>
            <a:r>
              <a:rPr lang="en-US" sz="3200" dirty="0" smtClean="0">
                <a:solidFill>
                  <a:srgbClr val="000000"/>
                </a:solidFill>
              </a:rPr>
              <a:t> </a:t>
            </a:r>
            <a:r>
              <a:rPr lang="en-US" sz="3200" dirty="0" err="1" smtClean="0">
                <a:solidFill>
                  <a:srgbClr val="000000"/>
                </a:solidFill>
              </a:rPr>
              <a:t>cyfeirio</a:t>
            </a:r>
            <a:r>
              <a:rPr lang="en-US" sz="3200" dirty="0" smtClean="0">
                <a:solidFill>
                  <a:srgbClr val="000000"/>
                </a:solidFill>
              </a:rPr>
              <a:t> at </a:t>
            </a:r>
            <a:r>
              <a:rPr lang="en-US" sz="3200" dirty="0" err="1" smtClean="0">
                <a:solidFill>
                  <a:srgbClr val="000000"/>
                </a:solidFill>
              </a:rPr>
              <a:t>y</a:t>
            </a:r>
            <a:r>
              <a:rPr lang="en-US" sz="3200" dirty="0" smtClean="0">
                <a:solidFill>
                  <a:srgbClr val="000000"/>
                </a:solidFill>
              </a:rPr>
              <a:t> </a:t>
            </a:r>
            <a:r>
              <a:rPr lang="en-US" sz="3200" dirty="0" err="1" smtClean="0">
                <a:solidFill>
                  <a:srgbClr val="000000"/>
                </a:solidFill>
              </a:rPr>
              <a:t>rhyngweithio</a:t>
            </a:r>
            <a:r>
              <a:rPr lang="en-US" sz="3200" dirty="0" smtClean="0">
                <a:solidFill>
                  <a:srgbClr val="000000"/>
                </a:solidFill>
              </a:rPr>
              <a:t> </a:t>
            </a:r>
            <a:r>
              <a:rPr lang="en-US" sz="3200" dirty="0" err="1" smtClean="0">
                <a:solidFill>
                  <a:srgbClr val="000000"/>
                </a:solidFill>
              </a:rPr>
              <a:t>rhwng</a:t>
            </a:r>
            <a:r>
              <a:rPr lang="en-US" sz="3200" dirty="0" smtClean="0">
                <a:solidFill>
                  <a:srgbClr val="000000"/>
                </a:solidFill>
              </a:rPr>
              <a:t> </a:t>
            </a:r>
            <a:r>
              <a:rPr lang="en-US" sz="3200" dirty="0" err="1" smtClean="0">
                <a:solidFill>
                  <a:srgbClr val="000000"/>
                </a:solidFill>
              </a:rPr>
              <a:t>y</a:t>
            </a:r>
            <a:r>
              <a:rPr lang="en-US" sz="3200" dirty="0" smtClean="0">
                <a:solidFill>
                  <a:srgbClr val="000000"/>
                </a:solidFill>
              </a:rPr>
              <a:t> </a:t>
            </a:r>
            <a:r>
              <a:rPr lang="en-US" sz="3200" dirty="0" err="1" smtClean="0">
                <a:solidFill>
                  <a:srgbClr val="000000"/>
                </a:solidFill>
              </a:rPr>
              <a:t>systemau</a:t>
            </a:r>
            <a:endParaRPr lang="en-US" sz="3200" dirty="0">
              <a:solidFill>
                <a:srgbClr val="00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751071" y="1600201"/>
            <a:ext cx="3840480" cy="43434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solidFill>
                  <a:srgbClr val="000000"/>
                </a:solidFill>
              </a:rPr>
              <a:t>The </a:t>
            </a:r>
            <a:r>
              <a:rPr lang="en-GB" sz="3200" i="1" dirty="0" err="1" smtClean="0">
                <a:solidFill>
                  <a:srgbClr val="000000"/>
                </a:solidFill>
              </a:rPr>
              <a:t>mesosystem</a:t>
            </a:r>
            <a:r>
              <a:rPr lang="en-GB" sz="3200" i="1" dirty="0" smtClean="0">
                <a:solidFill>
                  <a:srgbClr val="000000"/>
                </a:solidFill>
              </a:rPr>
              <a:t> refers to the interaction between the systems. </a:t>
            </a:r>
            <a:endParaRPr lang="en-US" sz="3200" i="1" dirty="0" smtClean="0">
              <a:solidFill>
                <a:srgbClr val="000000"/>
              </a:solidFill>
            </a:endParaRPr>
          </a:p>
          <a:p>
            <a:endParaRPr lang="en-US" sz="2800" dirty="0">
              <a:solidFill>
                <a:srgbClr val="000000"/>
              </a:solidFill>
            </a:endParaRPr>
          </a:p>
        </p:txBody>
      </p:sp>
      <p:pic>
        <p:nvPicPr>
          <p:cNvPr id="7170" name="Picture 2" descr="C:\Users\l.roberts\AppData\Local\Microsoft\Windows\Temporary Internet Files\Content.IE5\HEPN0LIZ\MC90044194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4038600"/>
            <a:ext cx="50292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635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TASG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trafodwch</a:t>
            </a:r>
            <a:r>
              <a:rPr lang="en-GB" dirty="0" smtClean="0"/>
              <a:t> system bio-</a:t>
            </a:r>
            <a:r>
              <a:rPr lang="en-GB" dirty="0" err="1" smtClean="0"/>
              <a:t>ecolegol</a:t>
            </a:r>
            <a:r>
              <a:rPr lang="en-GB" dirty="0" smtClean="0"/>
              <a:t> </a:t>
            </a:r>
            <a:r>
              <a:rPr lang="en-GB" dirty="0" err="1" smtClean="0"/>
              <a:t>Bronfenbrenner</a:t>
            </a:r>
            <a:endParaRPr lang="en-GB" dirty="0" smtClean="0"/>
          </a:p>
          <a:p>
            <a:r>
              <a:rPr lang="en-GB" dirty="0" err="1" smtClean="0"/>
              <a:t>Ffurfiwch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gwestiwn</a:t>
            </a:r>
            <a:r>
              <a:rPr lang="en-GB" dirty="0" smtClean="0"/>
              <a:t> am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egluro</a:t>
            </a:r>
            <a:endParaRPr lang="en-GB" dirty="0" smtClean="0"/>
          </a:p>
          <a:p>
            <a:r>
              <a:rPr lang="en-GB" dirty="0" err="1" smtClean="0"/>
              <a:t>Trafodwch</a:t>
            </a:r>
            <a:r>
              <a:rPr lang="en-GB" dirty="0" smtClean="0"/>
              <a:t> y </a:t>
            </a: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endParaRPr lang="en-GB" dirty="0" smtClean="0"/>
          </a:p>
          <a:p>
            <a:r>
              <a:rPr lang="en-GB" dirty="0" err="1" smtClean="0"/>
              <a:t>Adroddwch</a:t>
            </a:r>
            <a:r>
              <a:rPr lang="en-GB" dirty="0" smtClean="0"/>
              <a:t> ‘</a:t>
            </a:r>
            <a:r>
              <a:rPr lang="en-GB" dirty="0" err="1" smtClean="0"/>
              <a:t>nôl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ddatryswyd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In your groups, discuss </a:t>
            </a:r>
            <a:r>
              <a:rPr lang="en-GB" i="1" dirty="0" err="1" smtClean="0"/>
              <a:t>Bronfenbrenner’s</a:t>
            </a:r>
            <a:r>
              <a:rPr lang="en-GB" i="1" dirty="0" smtClean="0"/>
              <a:t> bio-ecological system</a:t>
            </a:r>
          </a:p>
          <a:p>
            <a:r>
              <a:rPr lang="en-GB" i="1" dirty="0" smtClean="0"/>
              <a:t>Construct two questions about issues that need clarification</a:t>
            </a:r>
          </a:p>
          <a:p>
            <a:r>
              <a:rPr lang="en-GB" i="1" dirty="0" smtClean="0"/>
              <a:t>Discuss these two questions with another group</a:t>
            </a:r>
          </a:p>
          <a:p>
            <a:r>
              <a:rPr lang="en-GB" i="1" dirty="0" smtClean="0"/>
              <a:t>Feedback unresolved issues</a:t>
            </a:r>
            <a:endParaRPr lang="cy-GB" i="1" dirty="0"/>
          </a:p>
        </p:txBody>
      </p:sp>
      <p:pic>
        <p:nvPicPr>
          <p:cNvPr id="2050" name="Picture 2" descr="C:\Users\l.roberts\AppData\Local\Microsoft\Windows\Temporary Internet Files\Content.IE5\FDGQFACQ\question-mark-clip-art-0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8" y="55883"/>
            <a:ext cx="285750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256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/ Task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503730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Ysytyriwch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blentyn</a:t>
            </a:r>
            <a:r>
              <a:rPr lang="en-GB" dirty="0" smtClean="0"/>
              <a:t> </a:t>
            </a:r>
            <a:r>
              <a:rPr lang="en-GB" dirty="0" err="1" smtClean="0"/>
              <a:t>damcaniaethaol</a:t>
            </a:r>
            <a:r>
              <a:rPr lang="en-GB" dirty="0" smtClean="0"/>
              <a:t> </a:t>
            </a:r>
            <a:r>
              <a:rPr lang="en-GB" dirty="0" err="1" smtClean="0"/>
              <a:t>Americanaidd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tyfu</a:t>
            </a:r>
            <a:r>
              <a:rPr lang="en-GB" dirty="0" smtClean="0"/>
              <a:t> </a:t>
            </a:r>
            <a:r>
              <a:rPr lang="en-GB" dirty="0" err="1" smtClean="0"/>
              <a:t>lan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system </a:t>
            </a:r>
            <a:r>
              <a:rPr lang="en-GB" dirty="0" err="1" smtClean="0"/>
              <a:t>ecolegol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. </a:t>
            </a:r>
          </a:p>
          <a:p>
            <a:pPr>
              <a:lnSpc>
                <a:spcPct val="120000"/>
              </a:lnSpc>
            </a:pPr>
            <a:r>
              <a:rPr lang="en-GB" dirty="0" err="1" smtClean="0"/>
              <a:t>Lluniwch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model </a:t>
            </a:r>
            <a:r>
              <a:rPr lang="en-GB" dirty="0" err="1" smtClean="0"/>
              <a:t>Bronfenbrenner</a:t>
            </a:r>
            <a:r>
              <a:rPr lang="en-GB" dirty="0" smtClean="0"/>
              <a:t> (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)</a:t>
            </a:r>
          </a:p>
          <a:p>
            <a:pPr>
              <a:lnSpc>
                <a:spcPct val="120000"/>
              </a:lnSpc>
            </a:pPr>
            <a:r>
              <a:rPr lang="en-GB" dirty="0" err="1" smtClean="0"/>
              <a:t>Dychmygwch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systemau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Medrwch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y </a:t>
            </a:r>
            <a:r>
              <a:rPr lang="en-GB" dirty="0" err="1" smtClean="0"/>
              <a:t>teimlad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ffyrdd</a:t>
            </a:r>
            <a:r>
              <a:rPr lang="en-GB" dirty="0" smtClean="0"/>
              <a:t> </a:t>
            </a:r>
            <a:r>
              <a:rPr lang="en-GB" dirty="0" err="1" smtClean="0"/>
              <a:t>cymhleth</a:t>
            </a:r>
            <a:r>
              <a:rPr lang="en-GB" dirty="0" smtClean="0"/>
              <a:t> y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a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darnau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rhyngweithio</a:t>
            </a:r>
            <a:r>
              <a:rPr lang="en-GB" dirty="0" smtClean="0"/>
              <a:t> </a:t>
            </a:r>
            <a:r>
              <a:rPr lang="en-GB" dirty="0" err="1" smtClean="0"/>
              <a:t>gyda’u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93791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i="1" dirty="0"/>
              <a:t>Consider two hypothetical 4-year-old American children, growing up in two different ecological settings. </a:t>
            </a:r>
            <a:endParaRPr lang="en-GB" i="1" dirty="0" smtClean="0"/>
          </a:p>
          <a:p>
            <a:pPr>
              <a:lnSpc>
                <a:spcPct val="120000"/>
              </a:lnSpc>
            </a:pPr>
            <a:r>
              <a:rPr lang="en-GB" i="1" dirty="0" smtClean="0"/>
              <a:t>Illustrate </a:t>
            </a:r>
            <a:r>
              <a:rPr lang="en-GB" i="1" dirty="0"/>
              <a:t>these ecologies in </a:t>
            </a:r>
            <a:r>
              <a:rPr lang="en-GB" i="1" dirty="0" err="1"/>
              <a:t>Bronfenbrenner’s</a:t>
            </a:r>
            <a:r>
              <a:rPr lang="en-GB" i="1" dirty="0"/>
              <a:t> </a:t>
            </a:r>
            <a:r>
              <a:rPr lang="en-GB" i="1" dirty="0" smtClean="0"/>
              <a:t>model</a:t>
            </a:r>
            <a:r>
              <a:rPr lang="en-GB" i="1" dirty="0"/>
              <a:t> </a:t>
            </a:r>
            <a:r>
              <a:rPr lang="en-GB" i="1" dirty="0" smtClean="0"/>
              <a:t>( provided)</a:t>
            </a:r>
          </a:p>
          <a:p>
            <a:pPr>
              <a:lnSpc>
                <a:spcPct val="120000"/>
              </a:lnSpc>
            </a:pPr>
            <a:r>
              <a:rPr lang="en-GB" i="1" dirty="0"/>
              <a:t>I</a:t>
            </a:r>
            <a:r>
              <a:rPr lang="en-GB" i="1" dirty="0" smtClean="0"/>
              <a:t>magine </a:t>
            </a:r>
            <a:r>
              <a:rPr lang="en-GB" i="1" dirty="0"/>
              <a:t>yourself living within each of these systems. </a:t>
            </a:r>
            <a:endParaRPr lang="en-GB" i="1" dirty="0" smtClean="0"/>
          </a:p>
          <a:p>
            <a:pPr>
              <a:lnSpc>
                <a:spcPct val="120000"/>
              </a:lnSpc>
            </a:pPr>
            <a:r>
              <a:rPr lang="en-GB" i="1" dirty="0" smtClean="0"/>
              <a:t>You </a:t>
            </a:r>
            <a:r>
              <a:rPr lang="en-GB" i="1" dirty="0"/>
              <a:t>can get a feeling for the many complex ways in which they differ and how all their pieces interact with each other </a:t>
            </a:r>
            <a:endParaRPr lang="en-GB" i="1" dirty="0" smtClean="0"/>
          </a:p>
          <a:p>
            <a:pPr>
              <a:lnSpc>
                <a:spcPct val="120000"/>
              </a:lnSpc>
            </a:pPr>
            <a:r>
              <a:rPr lang="en-GB" sz="1900" i="1" dirty="0" smtClean="0"/>
              <a:t>(</a:t>
            </a:r>
            <a:r>
              <a:rPr lang="en-GB" sz="1900" i="1" dirty="0"/>
              <a:t>from Boyd &amp; Bee 2012).</a:t>
            </a:r>
            <a:endParaRPr lang="cy-GB" sz="1900" i="1" dirty="0"/>
          </a:p>
          <a:p>
            <a:endParaRPr lang="cy-GB" dirty="0"/>
          </a:p>
        </p:txBody>
      </p:sp>
      <p:pic>
        <p:nvPicPr>
          <p:cNvPr id="3074" name="Picture 2" descr="C:\Users\l.roberts\AppData\Local\Microsoft\Windows\Temporary Internet Files\Content.IE5\UU4Z21D1\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3" y="19270"/>
            <a:ext cx="3391779" cy="168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599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Plentyn</a:t>
            </a:r>
            <a:r>
              <a:rPr lang="en-GB" dirty="0" smtClean="0"/>
              <a:t> A</a:t>
            </a:r>
            <a:br>
              <a:rPr lang="en-GB" dirty="0" smtClean="0"/>
            </a:br>
            <a:r>
              <a:rPr lang="en-GB" dirty="0" smtClean="0"/>
              <a:t>Child A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Teulu</a:t>
            </a:r>
            <a:r>
              <a:rPr lang="en-GB" dirty="0" smtClean="0"/>
              <a:t>: mam, dad, </a:t>
            </a:r>
            <a:r>
              <a:rPr lang="en-GB" dirty="0" err="1" smtClean="0"/>
              <a:t>brawd</a:t>
            </a:r>
            <a:r>
              <a:rPr lang="en-GB" dirty="0" smtClean="0"/>
              <a:t> 6 </a:t>
            </a:r>
            <a:r>
              <a:rPr lang="en-GB" dirty="0" err="1" smtClean="0"/>
              <a:t>oed</a:t>
            </a:r>
            <a:r>
              <a:rPr lang="en-GB" dirty="0" smtClean="0"/>
              <a:t>, </a:t>
            </a:r>
            <a:r>
              <a:rPr lang="en-GB" dirty="0" err="1" smtClean="0"/>
              <a:t>gofal</a:t>
            </a:r>
            <a:r>
              <a:rPr lang="en-GB" dirty="0" smtClean="0"/>
              <a:t> </a:t>
            </a:r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ffrind</a:t>
            </a:r>
            <a:r>
              <a:rPr lang="en-GB" dirty="0" smtClean="0"/>
              <a:t>, </a:t>
            </a:r>
            <a:r>
              <a:rPr lang="en-GB" dirty="0" err="1" smtClean="0"/>
              <a:t>cyfrifiadur</a:t>
            </a:r>
            <a:r>
              <a:rPr lang="en-GB" dirty="0" smtClean="0"/>
              <a:t> </a:t>
            </a:r>
            <a:r>
              <a:rPr lang="en-GB" dirty="0" err="1" smtClean="0"/>
              <a:t>adref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Swydd</a:t>
            </a:r>
            <a:r>
              <a:rPr lang="en-GB" dirty="0" smtClean="0"/>
              <a:t> Dad – </a:t>
            </a:r>
            <a:r>
              <a:rPr lang="en-GB" dirty="0" err="1" smtClean="0"/>
              <a:t>straen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, </a:t>
            </a:r>
            <a:r>
              <a:rPr lang="en-GB" dirty="0" err="1" smtClean="0"/>
              <a:t>cymhleth</a:t>
            </a:r>
            <a:r>
              <a:rPr lang="en-GB" dirty="0" smtClean="0"/>
              <a:t>. </a:t>
            </a:r>
            <a:r>
              <a:rPr lang="en-GB" dirty="0" err="1" smtClean="0"/>
              <a:t>Swydd</a:t>
            </a:r>
            <a:r>
              <a:rPr lang="en-GB" dirty="0" smtClean="0"/>
              <a:t> Mam-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bodloni</a:t>
            </a:r>
            <a:r>
              <a:rPr lang="en-GB" dirty="0" smtClean="0"/>
              <a:t>. Tad Dad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r>
              <a:rPr lang="en-GB" dirty="0" smtClean="0"/>
              <a:t> </a:t>
            </a:r>
            <a:r>
              <a:rPr lang="en-GB" dirty="0" err="1" smtClean="0"/>
              <a:t>yna</a:t>
            </a:r>
            <a:r>
              <a:rPr lang="en-GB" dirty="0" smtClean="0"/>
              <a:t> </a:t>
            </a:r>
            <a:r>
              <a:rPr lang="en-GB" dirty="0" err="1" smtClean="0"/>
              <a:t>gos</a:t>
            </a:r>
            <a:r>
              <a:rPr lang="en-GB" dirty="0" smtClean="0"/>
              <a:t>. Mam â </a:t>
            </a:r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ffrind</a:t>
            </a:r>
            <a:r>
              <a:rPr lang="en-GB" dirty="0" smtClean="0"/>
              <a:t> </a:t>
            </a:r>
            <a:r>
              <a:rPr lang="en-GB" dirty="0" err="1" smtClean="0"/>
              <a:t>agos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Ardal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canol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da, </a:t>
            </a:r>
            <a:r>
              <a:rPr lang="en-GB" dirty="0" err="1" smtClean="0"/>
              <a:t>trosedd</a:t>
            </a:r>
            <a:r>
              <a:rPr lang="en-GB" dirty="0" smtClean="0"/>
              <a:t> </a:t>
            </a:r>
            <a:r>
              <a:rPr lang="en-GB" dirty="0" err="1" smtClean="0"/>
              <a:t>isel</a:t>
            </a:r>
            <a:r>
              <a:rPr lang="en-GB" dirty="0" smtClean="0"/>
              <a:t>. </a:t>
            </a:r>
            <a:r>
              <a:rPr lang="en-GB" dirty="0" err="1" smtClean="0"/>
              <a:t>Diwylliant</a:t>
            </a:r>
            <a:r>
              <a:rPr lang="en-GB" dirty="0" smtClean="0"/>
              <a:t> </a:t>
            </a:r>
            <a:r>
              <a:rPr lang="en-GB" dirty="0" err="1" smtClean="0"/>
              <a:t>mwyafrif</a:t>
            </a:r>
            <a:r>
              <a:rPr lang="en-GB" dirty="0" smtClean="0"/>
              <a:t> ( Gwyn). </a:t>
            </a:r>
            <a:r>
              <a:rPr lang="en-GB" dirty="0" err="1" smtClean="0"/>
              <a:t>Teledu</a:t>
            </a:r>
            <a:r>
              <a:rPr lang="en-GB" dirty="0" smtClean="0"/>
              <a:t> </a:t>
            </a:r>
            <a:r>
              <a:rPr lang="en-GB" dirty="0" err="1" smtClean="0"/>
              <a:t>masnachol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Saesneg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67726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i="1" dirty="0" smtClean="0"/>
              <a:t>Family</a:t>
            </a:r>
            <a:r>
              <a:rPr lang="en-GB" i="1" dirty="0"/>
              <a:t>: mother, father, and 6 year old brother, day care centre with two friends, computer at home. </a:t>
            </a:r>
            <a:endParaRPr lang="en-GB" i="1" dirty="0" smtClean="0"/>
          </a:p>
          <a:p>
            <a:pPr>
              <a:lnSpc>
                <a:spcPct val="120000"/>
              </a:lnSpc>
            </a:pPr>
            <a:r>
              <a:rPr lang="en-GB" i="1" dirty="0" smtClean="0"/>
              <a:t>Father’s </a:t>
            </a:r>
            <a:r>
              <a:rPr lang="en-GB" i="1" dirty="0"/>
              <a:t>job- high stress, complex. Mother’s job- not always satisfying. Father’s brother lives nearby. Mother has two close women friends. </a:t>
            </a:r>
            <a:endParaRPr lang="en-GB" i="1" dirty="0" smtClean="0"/>
          </a:p>
          <a:p>
            <a:pPr>
              <a:lnSpc>
                <a:spcPct val="120000"/>
              </a:lnSpc>
            </a:pPr>
            <a:r>
              <a:rPr lang="en-GB" i="1" dirty="0" smtClean="0"/>
              <a:t>Middle </a:t>
            </a:r>
            <a:r>
              <a:rPr lang="en-GB" i="1" dirty="0"/>
              <a:t>class neighbourhood with good schools, low crime. Majority (White) culture. Commercial English-language television.</a:t>
            </a:r>
            <a:endParaRPr lang="cy-GB" i="1" dirty="0"/>
          </a:p>
          <a:p>
            <a:endParaRPr lang="cy-GB" dirty="0"/>
          </a:p>
        </p:txBody>
      </p:sp>
      <p:pic>
        <p:nvPicPr>
          <p:cNvPr id="4098" name="Picture 2" descr="C:\Users\l.roberts\AppData\Local\Microsoft\Windows\Temporary Internet Files\Content.IE5\S9T0P2O1\child-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583"/>
            <a:ext cx="3779912" cy="168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543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Plentyn</a:t>
            </a:r>
            <a:r>
              <a:rPr lang="en-GB" dirty="0" smtClean="0"/>
              <a:t> B</a:t>
            </a:r>
            <a:br>
              <a:rPr lang="en-GB" dirty="0" smtClean="0"/>
            </a:br>
            <a:r>
              <a:rPr lang="en-GB" dirty="0" smtClean="0"/>
              <a:t>Child B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Teulu</a:t>
            </a:r>
            <a:r>
              <a:rPr lang="en-GB" dirty="0" smtClean="0"/>
              <a:t>: mam , dad, </a:t>
            </a:r>
            <a:r>
              <a:rPr lang="en-GB" dirty="0" err="1" smtClean="0"/>
              <a:t>chwaer</a:t>
            </a:r>
            <a:r>
              <a:rPr lang="en-GB" dirty="0" smtClean="0"/>
              <a:t> </a:t>
            </a:r>
            <a:r>
              <a:rPr lang="en-GB" dirty="0" err="1" smtClean="0"/>
              <a:t>fach</a:t>
            </a:r>
            <a:r>
              <a:rPr lang="en-GB" dirty="0" smtClean="0"/>
              <a:t>, </a:t>
            </a:r>
            <a:r>
              <a:rPr lang="en-GB" dirty="0" err="1" smtClean="0"/>
              <a:t>dau</a:t>
            </a:r>
            <a:r>
              <a:rPr lang="en-GB" dirty="0" smtClean="0"/>
              <a:t> sibling h</a:t>
            </a:r>
            <a:r>
              <a:rPr lang="cy-GB" dirty="0" err="1" smtClean="0">
                <a:cs typeface="Lucida Sans Unicode"/>
              </a:rPr>
              <a:t>ŷn</a:t>
            </a:r>
            <a:r>
              <a:rPr lang="cy-GB" dirty="0" smtClean="0">
                <a:cs typeface="Lucida Sans Unicode"/>
              </a:rPr>
              <a:t>, </a:t>
            </a:r>
            <a:r>
              <a:rPr lang="cy-GB" dirty="0" err="1" smtClean="0">
                <a:cs typeface="Lucida Sans Unicode"/>
              </a:rPr>
              <a:t>mamgu</a:t>
            </a:r>
            <a:endParaRPr lang="cy-GB" dirty="0" smtClean="0">
              <a:cs typeface="Lucida Sans Unicode"/>
            </a:endParaRPr>
          </a:p>
          <a:p>
            <a:pPr>
              <a:lnSpc>
                <a:spcPct val="120000"/>
              </a:lnSpc>
            </a:pPr>
            <a:r>
              <a:rPr lang="cy-GB" dirty="0" smtClean="0">
                <a:cs typeface="Lucida Sans Unicode"/>
              </a:rPr>
              <a:t>Mam llawn amser adref. Swydd dad- gweithiwr llaw.</a:t>
            </a:r>
          </a:p>
          <a:p>
            <a:pPr>
              <a:lnSpc>
                <a:spcPct val="120000"/>
              </a:lnSpc>
            </a:pPr>
            <a:r>
              <a:rPr lang="en-GB" dirty="0" err="1" smtClean="0">
                <a:cs typeface="Lucida Sans Unicode"/>
              </a:rPr>
              <a:t>Chwiorydd</a:t>
            </a:r>
            <a:r>
              <a:rPr lang="en-GB" dirty="0" smtClean="0">
                <a:cs typeface="Lucida Sans Unicode"/>
              </a:rPr>
              <a:t> Mam </a:t>
            </a:r>
            <a:r>
              <a:rPr lang="en-GB" dirty="0" err="1" smtClean="0">
                <a:cs typeface="Lucida Sans Unicode"/>
              </a:rPr>
              <a:t>yn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byw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yn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lleol</a:t>
            </a:r>
            <a:r>
              <a:rPr lang="en-GB" dirty="0" smtClean="0">
                <a:cs typeface="Lucida Sans Unicode"/>
              </a:rPr>
              <a:t>. </a:t>
            </a:r>
            <a:r>
              <a:rPr lang="en-GB" dirty="0" err="1" smtClean="0">
                <a:cs typeface="Lucida Sans Unicode"/>
              </a:rPr>
              <a:t>Saith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cefnder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gan</a:t>
            </a:r>
            <a:r>
              <a:rPr lang="en-GB" dirty="0" smtClean="0">
                <a:cs typeface="Lucida Sans Unicode"/>
              </a:rPr>
              <a:t> y </a:t>
            </a:r>
            <a:r>
              <a:rPr lang="en-GB" dirty="0" err="1" smtClean="0">
                <a:cs typeface="Lucida Sans Unicode"/>
              </a:rPr>
              <a:t>plentyn</a:t>
            </a:r>
            <a:r>
              <a:rPr lang="en-GB" dirty="0" smtClean="0">
                <a:cs typeface="Lucida Sans Unicode"/>
              </a:rPr>
              <a:t>. </a:t>
            </a:r>
            <a:r>
              <a:rPr lang="en-GB" dirty="0" err="1" smtClean="0">
                <a:cs typeface="Lucida Sans Unicode"/>
              </a:rPr>
              <a:t>Teulu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mawr</a:t>
            </a:r>
            <a:r>
              <a:rPr lang="en-GB" dirty="0" smtClean="0">
                <a:cs typeface="Lucida Sans Unicode"/>
              </a:rPr>
              <a:t> Dad </a:t>
            </a:r>
            <a:r>
              <a:rPr lang="en-GB" dirty="0" err="1" smtClean="0">
                <a:cs typeface="Lucida Sans Unicode"/>
              </a:rPr>
              <a:t>yn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byw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yn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lleol</a:t>
            </a:r>
            <a:endParaRPr lang="en-GB" dirty="0" smtClean="0">
              <a:cs typeface="Lucida Sans Unicode"/>
            </a:endParaRPr>
          </a:p>
          <a:p>
            <a:pPr>
              <a:lnSpc>
                <a:spcPct val="120000"/>
              </a:lnSpc>
            </a:pPr>
            <a:r>
              <a:rPr lang="en-GB" dirty="0" err="1" smtClean="0">
                <a:cs typeface="Lucida Sans Unicode"/>
              </a:rPr>
              <a:t>Diwylliant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Hispanig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Americanaidd</a:t>
            </a:r>
            <a:r>
              <a:rPr lang="en-GB" dirty="0" smtClean="0">
                <a:cs typeface="Lucida Sans Unicode"/>
              </a:rPr>
              <a:t>. </a:t>
            </a:r>
            <a:r>
              <a:rPr lang="en-GB" dirty="0" err="1" smtClean="0">
                <a:cs typeface="Lucida Sans Unicode"/>
              </a:rPr>
              <a:t>Teledu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iaith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Sbaeneg</a:t>
            </a:r>
            <a:r>
              <a:rPr lang="en-GB" dirty="0" smtClean="0">
                <a:cs typeface="Lucida Sans Unicode"/>
              </a:rPr>
              <a:t>. </a:t>
            </a:r>
            <a:r>
              <a:rPr lang="en-GB" dirty="0" err="1" smtClean="0">
                <a:cs typeface="Lucida Sans Unicode"/>
              </a:rPr>
              <a:t>Ardal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dlawd</a:t>
            </a:r>
            <a:r>
              <a:rPr lang="en-GB" dirty="0" smtClean="0">
                <a:cs typeface="Lucida Sans Unicode"/>
              </a:rPr>
              <a:t>, </a:t>
            </a:r>
            <a:r>
              <a:rPr lang="en-GB" dirty="0" err="1" smtClean="0">
                <a:cs typeface="Lucida Sans Unicode"/>
              </a:rPr>
              <a:t>trosedd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gymharol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uchel</a:t>
            </a:r>
            <a:r>
              <a:rPr lang="en-GB" dirty="0" smtClean="0">
                <a:cs typeface="Lucida Sans Unicode"/>
              </a:rPr>
              <a:t>. </a:t>
            </a:r>
            <a:r>
              <a:rPr lang="en-GB" dirty="0" err="1" smtClean="0">
                <a:cs typeface="Lucida Sans Unicode"/>
              </a:rPr>
              <a:t>Ardal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iaith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Sbaeneg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74927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i="1" dirty="0" smtClean="0"/>
              <a:t>Family</a:t>
            </a:r>
            <a:r>
              <a:rPr lang="en-GB" i="1" dirty="0"/>
              <a:t>: mother, father, baby sister, two older siblings, grandmother, </a:t>
            </a:r>
            <a:endParaRPr lang="en-GB" i="1" dirty="0" smtClean="0"/>
          </a:p>
          <a:p>
            <a:pPr>
              <a:lnSpc>
                <a:spcPct val="120000"/>
              </a:lnSpc>
            </a:pPr>
            <a:r>
              <a:rPr lang="en-GB" i="1" dirty="0" smtClean="0"/>
              <a:t>Mum </a:t>
            </a:r>
            <a:r>
              <a:rPr lang="en-GB" i="1" dirty="0"/>
              <a:t>full time at home. Father’s job: manual labour. Mother’s three sisters live in the neighbourhood – child has seven cousins. Father’s large family lives </a:t>
            </a:r>
            <a:r>
              <a:rPr lang="en-GB" i="1" dirty="0" smtClean="0"/>
              <a:t>nearby.</a:t>
            </a:r>
          </a:p>
          <a:p>
            <a:pPr>
              <a:lnSpc>
                <a:spcPct val="120000"/>
              </a:lnSpc>
            </a:pPr>
            <a:r>
              <a:rPr lang="en-GB" i="1" dirty="0" smtClean="0"/>
              <a:t>Hispanic </a:t>
            </a:r>
            <a:r>
              <a:rPr lang="en-GB" i="1" dirty="0"/>
              <a:t>American culture. Spanish language television. Poor neighbourhood, relatively high crime. Spanish language neighbourhood.</a:t>
            </a:r>
            <a:endParaRPr lang="cy-GB" i="1" dirty="0"/>
          </a:p>
          <a:p>
            <a:endParaRPr lang="cy-GB" dirty="0"/>
          </a:p>
        </p:txBody>
      </p:sp>
      <p:pic>
        <p:nvPicPr>
          <p:cNvPr id="5123" name="Picture 3" descr="C:\Users\l.roberts\AppData\Local\Microsoft\Windows\Temporary Internet Files\Content.IE5\N7NKQ001\child-1374393113vY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067944" cy="177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008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1034" name="Picture 10" descr="C:\Users\l.roberts\AppData\Local\Microsoft\Windows\Temporary Internet Files\Content.IE5\UU4Z21D1\system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208912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781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Adborth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Feedback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Cymharwch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model </a:t>
            </a:r>
            <a:r>
              <a:rPr lang="en-GB" dirty="0" err="1" smtClean="0"/>
              <a:t>gyda</a:t>
            </a:r>
            <a:r>
              <a:rPr lang="en-GB" dirty="0" smtClean="0"/>
              <a:t> model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endParaRPr lang="en-GB" dirty="0" smtClean="0"/>
          </a:p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modelau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union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fath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Cymharwch</a:t>
            </a:r>
            <a:r>
              <a:rPr lang="en-GB" dirty="0" smtClean="0"/>
              <a:t> a </a:t>
            </a:r>
            <a:r>
              <a:rPr lang="en-GB" dirty="0" err="1" smtClean="0"/>
              <a:t>chyferbynnwch</a:t>
            </a:r>
            <a:endParaRPr lang="en-GB" dirty="0"/>
          </a:p>
          <a:p>
            <a:r>
              <a:rPr lang="en-GB" dirty="0" err="1" smtClean="0"/>
              <a:t>Adborth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Compare your model with another group’s model</a:t>
            </a:r>
          </a:p>
          <a:p>
            <a:r>
              <a:rPr lang="en-GB" i="1" dirty="0" smtClean="0"/>
              <a:t>Are your models identical?</a:t>
            </a:r>
          </a:p>
          <a:p>
            <a:r>
              <a:rPr lang="en-GB" i="1" dirty="0" smtClean="0"/>
              <a:t>Compare and contrast</a:t>
            </a:r>
          </a:p>
          <a:p>
            <a:r>
              <a:rPr lang="en-GB" i="1" dirty="0" smtClean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220889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Defnydd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model</a:t>
            </a:r>
            <a:br>
              <a:rPr lang="en-GB" dirty="0" smtClean="0"/>
            </a:br>
            <a:r>
              <a:rPr lang="en-GB" dirty="0" smtClean="0"/>
              <a:t>Applications of the model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Pwysigrwydd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y </a:t>
            </a:r>
            <a:r>
              <a:rPr lang="en-GB" dirty="0" err="1" smtClean="0"/>
              <a:t>systemau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impact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ddatblygiad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plant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Importance of considering the systems which can have an impact on child development and wellbeing</a:t>
            </a:r>
          </a:p>
          <a:p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36132494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>
            <a:normAutofit/>
          </a:bodyPr>
          <a:lstStyle/>
          <a:p>
            <a:pPr algn="r"/>
            <a:r>
              <a:rPr lang="en-GB" dirty="0" err="1" smtClean="0"/>
              <a:t>Lles</a:t>
            </a:r>
            <a:r>
              <a:rPr lang="en-GB" dirty="0" smtClean="0"/>
              <a:t>/Wellbeing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32859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err="1" smtClean="0"/>
              <a:t>Diffiniad</a:t>
            </a:r>
            <a:r>
              <a:rPr lang="en-GB" dirty="0" smtClean="0"/>
              <a:t>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Deddf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( </a:t>
            </a:r>
            <a:r>
              <a:rPr lang="en-GB" dirty="0" err="1" smtClean="0"/>
              <a:t>Cymru</a:t>
            </a:r>
            <a:r>
              <a:rPr lang="en-GB" dirty="0" smtClean="0"/>
              <a:t>) (2014)</a:t>
            </a:r>
          </a:p>
          <a:p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a </a:t>
            </a:r>
            <a:r>
              <a:rPr lang="en-GB" dirty="0" err="1" smtClean="0"/>
              <a:t>chorfforol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endParaRPr lang="en-GB" dirty="0" smtClean="0"/>
          </a:p>
          <a:p>
            <a:r>
              <a:rPr lang="en-GB" dirty="0" err="1" smtClean="0"/>
              <a:t>Amddiffyn</a:t>
            </a:r>
            <a:r>
              <a:rPr lang="en-GB" dirty="0" smtClean="0"/>
              <a:t> </a:t>
            </a:r>
            <a:r>
              <a:rPr lang="en-GB" dirty="0" err="1" smtClean="0"/>
              <a:t>rhag</a:t>
            </a:r>
            <a:r>
              <a:rPr lang="en-GB" dirty="0" smtClean="0"/>
              <a:t> </a:t>
            </a:r>
            <a:r>
              <a:rPr lang="en-GB" dirty="0" err="1" smtClean="0"/>
              <a:t>camdriniaeth</a:t>
            </a:r>
            <a:r>
              <a:rPr lang="en-GB" dirty="0" smtClean="0"/>
              <a:t> ac </a:t>
            </a:r>
            <a:r>
              <a:rPr lang="en-GB" dirty="0" err="1" smtClean="0"/>
              <a:t>esgeulustra</a:t>
            </a:r>
            <a:endParaRPr lang="en-GB" dirty="0" smtClean="0"/>
          </a:p>
          <a:p>
            <a:r>
              <a:rPr lang="en-GB" dirty="0" err="1" smtClean="0"/>
              <a:t>Addysg</a:t>
            </a:r>
            <a:r>
              <a:rPr lang="en-GB" dirty="0" smtClean="0"/>
              <a:t>, </a:t>
            </a:r>
            <a:r>
              <a:rPr lang="en-GB" dirty="0" err="1" smtClean="0"/>
              <a:t>hyfforddiant</a:t>
            </a:r>
            <a:r>
              <a:rPr lang="en-GB" dirty="0" smtClean="0"/>
              <a:t> a </a:t>
            </a:r>
            <a:r>
              <a:rPr lang="en-GB" dirty="0" err="1" smtClean="0"/>
              <a:t>difyrrwch</a:t>
            </a:r>
            <a:endParaRPr lang="en-GB" dirty="0" smtClean="0"/>
          </a:p>
          <a:p>
            <a:r>
              <a:rPr lang="en-GB" dirty="0" err="1" smtClean="0"/>
              <a:t>Perthnasau</a:t>
            </a:r>
            <a:r>
              <a:rPr lang="en-GB" dirty="0" smtClean="0"/>
              <a:t> </a:t>
            </a:r>
            <a:r>
              <a:rPr lang="en-GB" dirty="0" err="1" smtClean="0"/>
              <a:t>domestig</a:t>
            </a:r>
            <a:r>
              <a:rPr lang="en-GB" dirty="0" smtClean="0"/>
              <a:t>, </a:t>
            </a:r>
            <a:r>
              <a:rPr lang="en-GB" dirty="0" err="1" smtClean="0"/>
              <a:t>teuluol</a:t>
            </a:r>
            <a:r>
              <a:rPr lang="en-GB" dirty="0" smtClean="0"/>
              <a:t> a </a:t>
            </a:r>
            <a:r>
              <a:rPr lang="en-GB" dirty="0" err="1" smtClean="0"/>
              <a:t>phersonol</a:t>
            </a:r>
            <a:endParaRPr lang="en-GB" dirty="0" smtClean="0"/>
          </a:p>
          <a:p>
            <a:r>
              <a:rPr lang="en-GB" dirty="0" err="1" smtClean="0"/>
              <a:t>Cyfraniad</a:t>
            </a:r>
            <a:r>
              <a:rPr lang="en-GB" dirty="0" smtClean="0"/>
              <a:t> I </a:t>
            </a:r>
            <a:r>
              <a:rPr lang="en-GB" dirty="0" err="1" smtClean="0"/>
              <a:t>gymdeithas</a:t>
            </a:r>
            <a:endParaRPr lang="en-GB" dirty="0" smtClean="0"/>
          </a:p>
          <a:p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 a </a:t>
            </a:r>
            <a:r>
              <a:rPr lang="en-GB" dirty="0" err="1" smtClean="0"/>
              <a:t>iawnderau</a:t>
            </a:r>
            <a:endParaRPr lang="en-GB" dirty="0" smtClean="0"/>
          </a:p>
          <a:p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ac </a:t>
            </a:r>
            <a:r>
              <a:rPr lang="en-GB" dirty="0" err="1" smtClean="0"/>
              <a:t>economaidd</a:t>
            </a:r>
            <a:endParaRPr lang="en-GB" dirty="0" smtClean="0"/>
          </a:p>
          <a:p>
            <a:r>
              <a:rPr lang="en-GB" dirty="0" err="1" smtClean="0"/>
              <a:t>Addasrwydd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byw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604867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900" i="1" dirty="0" smtClean="0"/>
              <a:t>Welsh Government definition</a:t>
            </a:r>
          </a:p>
          <a:p>
            <a:pPr marL="0" indent="0">
              <a:buNone/>
            </a:pPr>
            <a:r>
              <a:rPr lang="en-US" sz="2900" i="1" dirty="0"/>
              <a:t>The Social Services and Well-being (Wales) </a:t>
            </a:r>
            <a:r>
              <a:rPr lang="en-US" sz="2900" i="1" dirty="0" smtClean="0"/>
              <a:t>Act (2014)</a:t>
            </a:r>
            <a:endParaRPr lang="cy-GB" sz="2900" i="1" dirty="0"/>
          </a:p>
          <a:p>
            <a:r>
              <a:rPr lang="en-US" sz="2900" i="1" dirty="0"/>
              <a:t>physical and mental health and emotional well-being; </a:t>
            </a:r>
          </a:p>
          <a:p>
            <a:r>
              <a:rPr lang="en-US" sz="2900" i="1" dirty="0" smtClean="0"/>
              <a:t>protection </a:t>
            </a:r>
            <a:r>
              <a:rPr lang="en-US" sz="2900" i="1" dirty="0"/>
              <a:t>from abuse and neglect; </a:t>
            </a:r>
          </a:p>
          <a:p>
            <a:r>
              <a:rPr lang="en-US" sz="2900" i="1" dirty="0" smtClean="0"/>
              <a:t>education</a:t>
            </a:r>
            <a:r>
              <a:rPr lang="en-US" sz="2900" i="1" dirty="0"/>
              <a:t>, training and recreation; </a:t>
            </a:r>
          </a:p>
          <a:p>
            <a:r>
              <a:rPr lang="en-US" sz="2900" i="1" dirty="0" smtClean="0"/>
              <a:t>domestic</a:t>
            </a:r>
            <a:r>
              <a:rPr lang="en-US" sz="2900" i="1" dirty="0"/>
              <a:t>, family and personal relationships; </a:t>
            </a:r>
          </a:p>
          <a:p>
            <a:r>
              <a:rPr lang="en-US" sz="2900" i="1" dirty="0" smtClean="0"/>
              <a:t>contribution </a:t>
            </a:r>
            <a:r>
              <a:rPr lang="en-US" sz="2900" i="1" dirty="0"/>
              <a:t>made to society; </a:t>
            </a:r>
          </a:p>
          <a:p>
            <a:r>
              <a:rPr lang="en-US" sz="2900" i="1" dirty="0" smtClean="0"/>
              <a:t>securing </a:t>
            </a:r>
            <a:r>
              <a:rPr lang="en-US" sz="2900" i="1" dirty="0"/>
              <a:t>rights and entitlements; </a:t>
            </a:r>
          </a:p>
          <a:p>
            <a:r>
              <a:rPr lang="en-US" sz="2900" i="1" dirty="0" smtClean="0"/>
              <a:t>social </a:t>
            </a:r>
            <a:r>
              <a:rPr lang="en-US" sz="2900" i="1" dirty="0"/>
              <a:t>and economic well-being; </a:t>
            </a:r>
          </a:p>
          <a:p>
            <a:r>
              <a:rPr lang="en-US" sz="2900" i="1" dirty="0" smtClean="0"/>
              <a:t>suitability </a:t>
            </a:r>
            <a:r>
              <a:rPr lang="en-US" sz="2900" i="1" dirty="0"/>
              <a:t>of living accommodation. </a:t>
            </a:r>
          </a:p>
          <a:p>
            <a:endParaRPr lang="en-GB" sz="2900" dirty="0" smtClean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431671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â </a:t>
            </a:r>
            <a:r>
              <a:rPr lang="en-GB" dirty="0" err="1" smtClean="0"/>
              <a:t>phlant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‘</a:t>
            </a:r>
            <a:r>
              <a:rPr lang="en-GB" dirty="0" err="1" smtClean="0"/>
              <a:t>lles</a:t>
            </a:r>
            <a:r>
              <a:rPr lang="en-GB" dirty="0" smtClean="0"/>
              <a:t>’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endParaRPr lang="en-GB" dirty="0" smtClean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, </a:t>
            </a:r>
            <a:r>
              <a:rPr lang="en-GB" dirty="0" err="1" smtClean="0"/>
              <a:t>deallusol</a:t>
            </a:r>
            <a:r>
              <a:rPr lang="en-GB" dirty="0" smtClean="0"/>
              <a:t>, </a:t>
            </a:r>
            <a:r>
              <a:rPr lang="en-GB" dirty="0" err="1" smtClean="0"/>
              <a:t>cymdeithasol</a:t>
            </a:r>
            <a:r>
              <a:rPr lang="en-GB" dirty="0" smtClean="0"/>
              <a:t> ac </a:t>
            </a:r>
            <a:r>
              <a:rPr lang="en-GB" dirty="0" err="1" smtClean="0"/>
              <a:t>ymddygiadol</a:t>
            </a:r>
            <a:endParaRPr lang="en-GB" dirty="0" smtClean="0"/>
          </a:p>
          <a:p>
            <a:r>
              <a:rPr lang="en-GB" dirty="0" err="1" smtClean="0"/>
              <a:t>Llesiant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y’i</a:t>
            </a:r>
            <a:r>
              <a:rPr lang="en-GB" dirty="0" smtClean="0"/>
              <a:t> </a:t>
            </a:r>
            <a:r>
              <a:rPr lang="en-GB" dirty="0" err="1" smtClean="0"/>
              <a:t>dehonglir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pwrpasau</a:t>
            </a:r>
            <a:r>
              <a:rPr lang="en-GB" dirty="0" smtClean="0"/>
              <a:t> </a:t>
            </a:r>
            <a:r>
              <a:rPr lang="en-GB" dirty="0" err="1" smtClean="0"/>
              <a:t>Deddf</a:t>
            </a:r>
            <a:r>
              <a:rPr lang="en-GB" dirty="0" smtClean="0"/>
              <a:t> Plant 1989</a:t>
            </a:r>
          </a:p>
          <a:p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i="1" dirty="0"/>
              <a:t>In relation to a child, “well-being” also includes— </a:t>
            </a:r>
          </a:p>
          <a:p>
            <a:r>
              <a:rPr lang="en-US" i="1" dirty="0" smtClean="0"/>
              <a:t>physical</a:t>
            </a:r>
            <a:r>
              <a:rPr lang="en-US" i="1" dirty="0"/>
              <a:t>, intellectual, emotional, social and </a:t>
            </a:r>
            <a:r>
              <a:rPr lang="en-US" i="1" dirty="0" err="1"/>
              <a:t>behavioural</a:t>
            </a:r>
            <a:r>
              <a:rPr lang="en-US" i="1" dirty="0"/>
              <a:t> development; </a:t>
            </a:r>
          </a:p>
          <a:p>
            <a:r>
              <a:rPr lang="en-US" i="1" dirty="0" smtClean="0"/>
              <a:t>“welfare</a:t>
            </a:r>
            <a:r>
              <a:rPr lang="en-US" i="1" dirty="0"/>
              <a:t>” as that word is interpreted for the purposes of the Children Act 1989.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596125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TASG/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Cysylltwch</a:t>
            </a:r>
            <a:r>
              <a:rPr lang="en-GB" dirty="0" smtClean="0"/>
              <a:t> </a:t>
            </a:r>
            <a:r>
              <a:rPr lang="en-GB" dirty="0" err="1" smtClean="0"/>
              <a:t>ddiffiniad</a:t>
            </a:r>
            <a:r>
              <a:rPr lang="en-GB" dirty="0" smtClean="0"/>
              <a:t>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o les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fodel</a:t>
            </a:r>
            <a:r>
              <a:rPr lang="en-GB" dirty="0" smtClean="0"/>
              <a:t> </a:t>
            </a:r>
            <a:r>
              <a:rPr lang="en-GB" dirty="0" err="1" smtClean="0"/>
              <a:t>Bronfenbrenner</a:t>
            </a:r>
            <a:endParaRPr lang="en-GB" dirty="0" smtClean="0"/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medr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amgylchedd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ddatblygiad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Link the Welsh Government definition of wellbeing to </a:t>
            </a:r>
            <a:r>
              <a:rPr lang="en-GB" i="1" dirty="0" err="1" smtClean="0"/>
              <a:t>Bronfenbrenner’s</a:t>
            </a:r>
            <a:r>
              <a:rPr lang="en-GB" i="1" dirty="0" smtClean="0"/>
              <a:t> model</a:t>
            </a:r>
          </a:p>
          <a:p>
            <a:r>
              <a:rPr lang="en-GB" i="1" dirty="0" smtClean="0"/>
              <a:t>Discuss the impact that the environment can have on a child’s development and wellbeing </a:t>
            </a:r>
          </a:p>
          <a:p>
            <a:endParaRPr lang="cy-GB" i="1" dirty="0"/>
          </a:p>
        </p:txBody>
      </p:sp>
      <p:pic>
        <p:nvPicPr>
          <p:cNvPr id="7170" name="Picture 2" descr="C:\Users\l.roberts\AppData\Local\Microsoft\Windows\Temporary Internet Files\Content.IE5\6IDJCSBB\group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406400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4164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Frederickson, N. &amp; Cline, T. ( 2009) ( 2</a:t>
            </a:r>
            <a:r>
              <a:rPr lang="en-GB" sz="1600" baseline="30000" dirty="0"/>
              <a:t>nd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) </a:t>
            </a:r>
            <a:r>
              <a:rPr lang="en-GB" sz="1600" i="1" dirty="0"/>
              <a:t>Special educational needs, inclusion and diversity</a:t>
            </a:r>
            <a:r>
              <a:rPr lang="en-GB" sz="1600" dirty="0"/>
              <a:t>. Maidenhead: Open University </a:t>
            </a:r>
            <a:r>
              <a:rPr lang="en-GB" sz="1600" dirty="0" smtClean="0"/>
              <a:t>Press</a:t>
            </a:r>
          </a:p>
          <a:p>
            <a:r>
              <a:rPr lang="en-GB" sz="1600" dirty="0" smtClean="0"/>
              <a:t>Wales: Welsh Government ( 2014) </a:t>
            </a:r>
            <a:r>
              <a:rPr lang="cy-GB" sz="1600" dirty="0"/>
              <a:t> </a:t>
            </a:r>
            <a:r>
              <a:rPr lang="cy-GB" sz="1600" i="1" dirty="0" smtClean="0"/>
              <a:t>The </a:t>
            </a:r>
            <a:r>
              <a:rPr lang="cy-GB" sz="1600" i="1" dirty="0"/>
              <a:t>N</a:t>
            </a:r>
            <a:r>
              <a:rPr lang="cy-GB" sz="1600" i="1" dirty="0" smtClean="0"/>
              <a:t>ational </a:t>
            </a:r>
            <a:r>
              <a:rPr lang="cy-GB" sz="1600" i="1" dirty="0"/>
              <a:t>O</a:t>
            </a:r>
            <a:r>
              <a:rPr lang="cy-GB" sz="1600" i="1" dirty="0" smtClean="0"/>
              <a:t>utcomes </a:t>
            </a:r>
            <a:r>
              <a:rPr lang="cy-GB" sz="1600" i="1" dirty="0"/>
              <a:t>F</a:t>
            </a:r>
            <a:r>
              <a:rPr lang="cy-GB" sz="1600" i="1" dirty="0" smtClean="0"/>
              <a:t>ramework </a:t>
            </a:r>
            <a:r>
              <a:rPr lang="en-US" sz="1600" i="1" dirty="0" smtClean="0"/>
              <a:t>for </a:t>
            </a:r>
            <a:r>
              <a:rPr lang="en-US" sz="1600" i="1" dirty="0"/>
              <a:t>P</a:t>
            </a:r>
            <a:r>
              <a:rPr lang="en-US" sz="1600" i="1" dirty="0" smtClean="0"/>
              <a:t>eople </a:t>
            </a:r>
            <a:r>
              <a:rPr lang="en-US" sz="1600" i="1" dirty="0"/>
              <a:t>who need </a:t>
            </a:r>
            <a:r>
              <a:rPr lang="en-US" sz="1600" i="1" dirty="0" smtClean="0"/>
              <a:t>Care </a:t>
            </a:r>
            <a:r>
              <a:rPr lang="en-US" sz="1600" i="1" dirty="0"/>
              <a:t>and </a:t>
            </a:r>
            <a:r>
              <a:rPr lang="en-US" sz="1600" i="1" dirty="0" smtClean="0"/>
              <a:t>Support </a:t>
            </a:r>
            <a:r>
              <a:rPr lang="en-US" sz="1600" i="1" dirty="0"/>
              <a:t>and </a:t>
            </a:r>
            <a:r>
              <a:rPr lang="en-US" sz="1600" i="1" dirty="0" err="1"/>
              <a:t>C</a:t>
            </a:r>
            <a:r>
              <a:rPr lang="en-US" sz="1600" i="1" dirty="0" err="1" smtClean="0"/>
              <a:t>arers</a:t>
            </a:r>
            <a:r>
              <a:rPr lang="en-US" sz="1600" i="1" dirty="0" smtClean="0"/>
              <a:t> </a:t>
            </a:r>
            <a:r>
              <a:rPr lang="en-US" sz="1600" i="1" dirty="0"/>
              <a:t>who need S</a:t>
            </a:r>
            <a:r>
              <a:rPr lang="en-US" sz="1600" i="1" dirty="0" smtClean="0"/>
              <a:t>upport</a:t>
            </a:r>
            <a:r>
              <a:rPr lang="en-US" sz="1600" dirty="0" smtClean="0"/>
              <a:t>. Cardiff: WG</a:t>
            </a:r>
          </a:p>
          <a:p>
            <a:r>
              <a:rPr lang="en-US" sz="1600" u="sng" dirty="0" smtClean="0"/>
              <a:t>Images</a:t>
            </a:r>
            <a:endParaRPr lang="en-US" sz="1600" u="sng" dirty="0"/>
          </a:p>
          <a:p>
            <a:r>
              <a:rPr lang="en-US" sz="1600" i="1" dirty="0" err="1"/>
              <a:t>Bronfenbrenner’s</a:t>
            </a:r>
            <a:r>
              <a:rPr lang="en-US" sz="1600" i="1" dirty="0"/>
              <a:t> bio ecological systems </a:t>
            </a:r>
            <a:r>
              <a:rPr lang="en-US" sz="1600" dirty="0"/>
              <a:t>theory. Available at </a:t>
            </a:r>
            <a:r>
              <a:rPr lang="en-US" sz="1600" dirty="0">
                <a:hlinkClick r:id="rId2"/>
              </a:rPr>
              <a:t>www.biomedcentral.com/content/figures/1471-2458-9-94-1.jpg</a:t>
            </a:r>
            <a:r>
              <a:rPr lang="en-US" sz="1600" dirty="0"/>
              <a:t> </a:t>
            </a:r>
            <a:r>
              <a:rPr lang="en-US" sz="1600" dirty="0" smtClean="0"/>
              <a:t>(Accessed 22/11/13)</a:t>
            </a:r>
            <a:endParaRPr lang="en-US" sz="16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621586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1152</TotalTime>
  <Words>1223</Words>
  <Application>Microsoft Office PowerPoint</Application>
  <PresentationFormat>On-screen Show (4:3)</PresentationFormat>
  <Paragraphs>131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Lucida Sans Unicode</vt:lpstr>
      <vt:lpstr>Wingdings 2</vt:lpstr>
      <vt:lpstr>Flow</vt:lpstr>
      <vt:lpstr>ECES4004/C Individual Development Datblygiad Unigol</vt:lpstr>
      <vt:lpstr>Gorolwg Sesiwn / Session Overview</vt:lpstr>
      <vt:lpstr>Deilliannau Dysgu perthnasol Relevant Learning Outcomes </vt:lpstr>
      <vt:lpstr>TASG/TASK</vt:lpstr>
      <vt:lpstr> Dylanwad yr amgylchedd: Bronfenbrenner Influence of environment : Bronfenbrenner</vt:lpstr>
      <vt:lpstr>Bronfenbrenner’s 1979 bio-ecological system</vt:lpstr>
      <vt:lpstr>Micro system</vt:lpstr>
      <vt:lpstr>Exosystem</vt:lpstr>
      <vt:lpstr>Macrosystem</vt:lpstr>
      <vt:lpstr>Chronosystem</vt:lpstr>
      <vt:lpstr>Mesosystem</vt:lpstr>
      <vt:lpstr>TASG / TASK</vt:lpstr>
      <vt:lpstr>Tasg/ Task </vt:lpstr>
      <vt:lpstr>Plentyn A Child A</vt:lpstr>
      <vt:lpstr>Plentyn B Child B</vt:lpstr>
      <vt:lpstr>PowerPoint Presentation</vt:lpstr>
      <vt:lpstr>Adborth  Feedback</vt:lpstr>
      <vt:lpstr>Defnydd o’r model Applications of the model</vt:lpstr>
      <vt:lpstr>Lles/Wellbeing</vt:lpstr>
      <vt:lpstr>PowerPoint Presentation</vt:lpstr>
      <vt:lpstr>TASG/ TASK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Lynwen Roberts</cp:lastModifiedBy>
  <cp:revision>103</cp:revision>
  <dcterms:created xsi:type="dcterms:W3CDTF">2015-01-21T10:50:09Z</dcterms:created>
  <dcterms:modified xsi:type="dcterms:W3CDTF">2019-09-11T10:38:45Z</dcterms:modified>
</cp:coreProperties>
</file>