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4"/>
    <p:restoredTop sz="87817"/>
  </p:normalViewPr>
  <p:slideViewPr>
    <p:cSldViewPr snapToGrid="0">
      <p:cViewPr varScale="1">
        <p:scale>
          <a:sx n="107" d="100"/>
          <a:sy n="107" d="100"/>
        </p:scale>
        <p:origin x="6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4FC7C0-37CE-D148-96C9-08C7EAFCB246}" type="datetimeFigureOut">
              <a:rPr lang="en-US" smtClean="0"/>
              <a:t>2/14/26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22848E-242C-1345-95FD-910EAA77F5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72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6250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71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63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4603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7186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2583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902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7188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9959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5561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8878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4288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22848E-242C-1345-95FD-910EAA77F57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607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CD7CA-9A46-23BD-40FA-5DABDACFBC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4FC40E-389F-6C2D-DBEC-29C1A14F03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62D68-5B5A-F3F9-2232-E02B44BBF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71FA7C-62FF-B35E-30B9-377EC294A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7AB6F5-CDD9-B350-91BE-158151295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105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EE4EF-F3FE-C261-B3DF-48EDF1E88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026EF-C9BB-5E1E-02CF-21107D7FB3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091879-EBE8-6428-AE8D-207726975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C337E3-EB51-4615-4269-0B075BCD1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837AC3-A929-164E-8298-BBF0AD075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806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A6045-EFFD-30C3-B1B1-DF01208B3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DD164E-8251-2D43-75C9-75A97C52DB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4C649F-6899-8FB4-390C-E6D4EE830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9B719-9E7D-C267-46F4-655D22923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77136-CF9A-D79E-D135-406F4956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022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BD4AE-BC22-3391-A67E-1ACBC1301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E1C4C-F81C-C983-DD9A-A375AE2679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A9F7A5-F3A4-B0B3-9ADB-50EFDD193E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C282DD-80DD-0F3C-F3A8-52D6694C5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4FB63C-2408-017E-2CAA-2DF723952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DB0A8B-2458-2447-DE39-9C895E5EC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129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CEEE1-C6B8-8C7C-09A2-A9A6FD27A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EE9237-360B-6450-B8BE-D3401A69E8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E75558-A6FD-B29F-123C-803ED2035D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4A16F6-69F2-F2D4-B40F-87B5EC04E3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4AC4F3-6EB9-E340-E985-48A26F78AF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5F1BE0-78C0-6689-9E2D-0042A849E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B31C79-FEC6-8E06-6D7C-234371CE6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BAE929-D3A0-E60F-A646-4DE8CE8E8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196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5447-776E-D218-A2DB-557770167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BDC9E-DCD9-087F-A461-242958034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95E8F3-B07B-0EB8-123E-AFEF4171D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0559C2-C4B9-6AA2-68C0-63CC0F587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26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1477E5-2119-C7E0-300B-2BCE63B5D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A9A746-8926-6D89-FCD6-CFC424145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CD5593-CF39-6EEC-872B-D469A630A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456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022EC-EE4F-7D72-FA48-E3D7CF30F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D5F88-2500-11D1-F890-4C406CC64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89333-93F1-BD53-FD06-1E9D2872EC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7C062B-F6E1-E734-E730-AD361ADFE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BC056A-9F38-73CD-5A6B-7717938EB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A9A173-B6EA-A26E-D444-2811475B5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142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FD565-8D59-5442-D639-ADDA35AB1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ACF75B-6B9F-4DF8-4444-89FE38BE77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F9C5BB-D590-1116-425E-BB63715C7C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0B3DFE-7660-BD33-3FBF-5E7DCC491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A46C29-A051-4C7C-AD8C-81E590AD5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B35BF6-8CC8-6F12-EC01-8C0B13C2C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85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641F8-7F43-C02D-AFC6-04F4C7C46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B9FEBF-3963-87FB-85A1-BC3BC4398E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E8C17-6B91-074A-3E0A-F84F943D7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19C02-5C94-AFB0-8926-4273FF0D0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31E65-89E7-4334-7EB6-3524A7D6A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368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754F64-C9B0-C131-C4F9-B5666F1F13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FC406A-DA44-888A-CB46-5FC42DD86C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31B58-32E3-2E07-F6FF-F5D0EF5DA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392EC-3AF6-33DC-9F00-926A1E336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4C4CEB-5EF0-FE8F-981E-9B9A0B626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383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DED517-7727-FAF1-B622-58C41FDCB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6D7D68-7411-FA31-9CB2-AEC282F147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38534-5CBD-5CF2-D637-F8503765A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A41E18-187E-D24B-BACA-12D3E7E59189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57789C-2167-8AC6-3C6F-4011F22288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E89AE-7220-D5D8-2604-1ADF9A9096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4222A0-5C78-A04D-9821-308294170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708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D7A6E-E5F1-C385-A112-52AB98B6105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9C6F85-C14E-6095-0A7F-848C29A461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472191"/>
          </a:xfrm>
        </p:spPr>
        <p:txBody>
          <a:bodyPr>
            <a:no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Student Name: Abdullah Navsarka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Student Number: 2419942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Module Code: LCLM5002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Module Title: Developing and Managing Individual Teams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Assignment Title: Recruitment &amp; Learning Analysis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Company: Tesco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Date: 16/02/2026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6290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FF53F-82B6-DB87-F07B-856CEB6EF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D64796C-2F13-F05E-0C92-3ABCC2DDB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1. Introduction of Company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2. Company Background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3. Company Operations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4. Job Analysis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5. Job Description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6. Person Specification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7. Recruitment Process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8. Learning &amp; Development Needs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9. Behaviorist Learning Theory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10. Cognitivist Learning Theory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11. Humanist / Experiential Learning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12. Evaluation of Training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13. Conclusion</a:t>
            </a:r>
          </a:p>
          <a:p>
            <a:pPr lvl="1"/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14. References</a:t>
            </a:r>
          </a:p>
        </p:txBody>
      </p:sp>
    </p:spTree>
    <p:extLst>
      <p:ext uri="{BB962C8B-B14F-4D97-AF65-F5344CB8AC3E}">
        <p14:creationId xmlns:p14="http://schemas.microsoft.com/office/powerpoint/2010/main" val="3676109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83C76-169F-DB8F-ED3D-49988CFE4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 of company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5BB8A-79F0-1438-E675-7A50B627E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Founded in 1919 in the United Kingdom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One of the largest grocery retailers in the UK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Operates physical stores and online retail services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Employs thousands of staff across multiple locations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Operates in a highly competitive retail market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Focuses on customer satisfaction, cost efficiency and operational performance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3190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BD08-DAF8-95CC-FB34-1BD11E4A7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Company Background &amp; Strategic Context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9C4AB-CD11-DFD6-3597-DEFE382AB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Expanded from a small grocery business to a multinational retailer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Operates different store formats (Tesco Extra, Express, Superstore)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Significant investment in online retail and digital services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Reinartz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Wiegand and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Imschloss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Faces strong competition from Aldi, Lidl and Sainsbury’s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Focus on efficiency, cost control and customer loyalty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competitive retail environment increases pressure on cost efficiency and service quality.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Technological developments (self-checkout, online orders) require employees to adapt and develop new skills.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Effective workforce planning ensures Tesco has the right number of skilled employees to meet operational demand 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Technological developments (self-checkout, online orders) require employees to adapt and develop new skills.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Effective workforce planning ensures Tesco has the right number of skilled employees to meet operational demand 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223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D4CE6-182B-3352-D5B5-ABBC32E1A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Tesco Operations and Employee Contribution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9C803-E0C9-E7F8-12BC-B038E36B2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In-store customer service and checkout operations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Stock replenishment and inventory management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Online order fulfilment and delivery services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Sales targets and performance monitoring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Team-based store operations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6773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EC092-CE68-01A0-04D8-BE20A285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Analysis (Customer Assistant)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1D918-8968-DA9D-4E12-82F6101F5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Delivering customer service at checkout and on shop floor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Stock replenishment and inventory support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Handling customer queries and complaints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Operating point-of-sale (POS) systems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Maintaining store cleanliness and safety standards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Working collaboratively within a team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129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BA587-2BE0-1183-FA22-237A345EE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Description – Customer Assistant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3ECCD-A767-9CB0-17AB-E1D03425B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Reports To: Shift Leader / Store Manager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Main Responsibilities: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Deliver excellent customer service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Operate checkout systems accurately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Replenish stock and maintain displays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Assist customers with queries and complaints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Follow health and safety procedures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Performance Expectations: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Meet customer service standards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Maintain productivity and accuracy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952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74F0C-50A3-73B9-4EA7-C09C5A356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 Specification – Customer Assistant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91D03-7A5E-9FBE-34AC-EB7FBDA86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11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Essential Criteria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communication skills (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Nadales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-Gallego, Galindo-Reyes and Garrido-Moreno, 2025)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Ability to work effectively in a team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Basic numeracy and IT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Customer-focused attitude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Reliability and punctuality</a:t>
            </a:r>
          </a:p>
          <a:p>
            <a:pPr algn="l"/>
            <a:r>
              <a:rPr lang="en-GB" sz="11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Desirable Criteria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Previous retail experience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Problem-solving ability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Flexibility to work shifts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9593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F7418-B0A8-9B3D-2766-7133FE32D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A137F-1F92-0615-8AA6-820B243DA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Identification of Vacancy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Job Analysis &amp; Approval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Advertisement (Tesco website / job platforms)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Online Application &amp; Shortlisting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Interview (Competency-Based Questions)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Selection Decision &amp; Job Offer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Onboarding and Induction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8865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27B07-3EC3-2DAD-7673-30FCFBC6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&amp; Development Needs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8931B-59E5-26A5-6A11-9A796BA2CF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Customer service and complaint handling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Use of point-of-sale (POS) systems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 and safety procedures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Team communication and collaboration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(Kozlowski and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Ilgen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2006)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Time management and productivity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(Aeon and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Aguinis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8601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6B43E-0CC1-B210-1286-3CF376B19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Behaviourist Learning Theory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48B44-E1C1-EC15-B5E2-9B64EB8D5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occurs through reinforcement and repetition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 shaped by rewards and feedback (Podsakoff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2005)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Performance targets encourage desired behaviours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Monitoring and supervision support skill development</a:t>
            </a:r>
          </a:p>
          <a:p>
            <a:pPr algn="l"/>
            <a:r>
              <a:rPr lang="en-GB" sz="11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 at Tesco:</a:t>
            </a:r>
            <a:endParaRPr lang="en-GB" sz="11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satisfaction targets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Sales performance incentives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Feedback from supervisors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Recognition for meeting KPIs (Key performance indicators)</a:t>
            </a:r>
          </a:p>
          <a:p>
            <a:pPr marL="0" indent="0" algn="l">
              <a:buNone/>
            </a:pPr>
            <a:endParaRPr lang="en-GB" sz="11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1654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972B7-329A-6BD4-D1F7-FAABE974D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Cognitivist Learning Theory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989D2-A6DE-08C3-2C05-E156F8766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involves mental processes and understanding (Kirschner,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Sweller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Clark, 2006)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Focuses on problem-solving and knowledge acquisition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Develops cognitive structures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Encourages insight and comprehension</a:t>
            </a:r>
          </a:p>
          <a:p>
            <a:pPr algn="l"/>
            <a:r>
              <a:rPr lang="en-GB" sz="11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 at Tesco:</a:t>
            </a:r>
            <a:endParaRPr lang="en-GB" sz="11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on complaint resolution procedures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store policies and return processes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to operate POS systems correctly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Scenario-based training exercises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6448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69B34-9CA7-6EA4-7692-0DC8AC0AD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Humanist / Experiential Learning</a:t>
            </a:r>
            <a:b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44328-B039-BB3B-AB71-9FDA16F42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occurs through experience and reflection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 personal growth and self-awareness (Seibert,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Kraimer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Crant, 2001)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Learner-centred approach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Encourages autonomy and confidence</a:t>
            </a:r>
          </a:p>
          <a:p>
            <a:pPr algn="l"/>
            <a:r>
              <a:rPr lang="en-GB" sz="11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 at Tesco:</a:t>
            </a:r>
            <a:endParaRPr lang="en-GB" sz="11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Shadowing experienced employees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On-the-job training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Coaching from supervisors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from real customer interactions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44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8DCFF-8A45-54B2-774F-347D24E83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Evaluation of Training</a:t>
            </a:r>
            <a:b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D29A7-2A5E-B7E8-9EBE-E5448A7D2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11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Level 1 – Reaction</a:t>
            </a:r>
            <a:b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Did employees find the training useful?</a:t>
            </a:r>
          </a:p>
          <a:p>
            <a:pPr algn="l"/>
            <a:r>
              <a:rPr lang="en-GB" sz="11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Level 2 – Learning</a:t>
            </a:r>
            <a:b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Did they gain knowledge and skills?</a:t>
            </a:r>
          </a:p>
          <a:p>
            <a:pPr algn="l"/>
            <a:r>
              <a:rPr lang="en-GB" sz="11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Level 3 – Behaviour</a:t>
            </a:r>
            <a:b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Are they applying skills in the workplace?</a:t>
            </a:r>
          </a:p>
          <a:p>
            <a:pPr algn="l"/>
            <a:r>
              <a:rPr lang="en-GB" sz="11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Level 4 – Results</a:t>
            </a:r>
            <a:b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Has organisational performance improved?</a:t>
            </a:r>
          </a:p>
          <a:p>
            <a:pPr marL="0" indent="0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(Kolb, 1984)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990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1D63C-69EF-4395-1FEC-48ABBF98A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953AA-CB2A-AED7-A75C-6139A7AC2A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Effective job analysis ensures recruitment accuracy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Clear job description and person specification support fair selection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Structured recruitment improves team fit and performance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Training and development enhance individual capability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Applying learning theories supports skill development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Evaluation ensures training contributes to organisational success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735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54226-F985-73B2-8101-AB4801169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DACF4-3938-7BE8-6B35-0A74A6603C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1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Aeon, B. and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Aguinis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H. (2017) 'It’s About Time: New Perspectives and Insights on Time Management,'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Academy of Management Perspectives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31(4), pp. 309–330. https://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/10.5465/amp.2016.0166.</a:t>
            </a:r>
          </a:p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Kirschner, P.A.,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Sweller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and Clark, R.E. (2006) 'Why minimal guidance during instruction does not work: An analysis of the failure of constructivist, discovery, Problem-Based, experiential, and Inquiry-Based teaching,'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Educational Psychologist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41(2), pp. 75–86. https://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/10.1207/s15326985ep4102_1.</a:t>
            </a:r>
          </a:p>
          <a:p>
            <a:r>
              <a:rPr lang="en-GB" sz="11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Kolb, D.A. (1984) </a:t>
            </a:r>
            <a:r>
              <a:rPr lang="en-GB" sz="11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Experiential learning: experience as the source of learning and development</a:t>
            </a:r>
            <a:r>
              <a:rPr lang="en-GB" sz="11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Englewood Cliffs, NJ: Prentice Hall</a:t>
            </a:r>
            <a:endParaRPr lang="en-GB" sz="11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Kozlowski, S.W.J. and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Ilgen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D.R. (2006) 'Enhancing the effectiveness of work groups and teams,' </a:t>
            </a:r>
            <a:r>
              <a:rPr lang="en-GB" sz="1100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Gothic.net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7(3), pp. 77–124. https://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/10.1111/j.1529-1006.2006.00030.x.</a:t>
            </a:r>
          </a:p>
          <a:p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Nadales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-Gallego, A., Galindo-Reyes, F. and Garrido-Moreno, A. (2025) 'Connecting Internal Communication and Employee Engagement in Organisation: A Systematic Literature review,'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SAGE Open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15(4). https://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/10.1177/21582440251399773.</a:t>
            </a:r>
          </a:p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Podsakoff, P.M.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(2005) 'Relationships between leader reward and punishment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subordinate attitudes, perceptions, and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 meta-analytic review of existing and new research,'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Organizational </a:t>
            </a:r>
            <a:r>
              <a:rPr lang="en-GB" sz="1100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Human Decision Processes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99(2), pp. 113–142. https://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/10.1016/j.obhdp.2005.09.002.</a:t>
            </a:r>
          </a:p>
          <a:p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Reinartz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W., Wiegand, N. and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Imschloss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(2019) 'The impact of digital transformation on the retailing value chain,'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Research in Marketing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36(3), pp. 350–366. https://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/10.1016/j.ijresmar.2018.12.002.</a:t>
            </a:r>
          </a:p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Seibert, S.E.,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Kraimer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M.L. and Crant, J.M. (2001) 'WHAT DO PROACTIVE PEOPLE DO? A LONGITUDINAL MODEL LINKING PROACTIVE PERSONALITY AND CAREER SUCCESS,'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Personnel Psychology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54(4), pp. 845–874. https://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/10.1111/j.1744-6570.2001.tb00234.x.</a:t>
            </a:r>
            <a:r>
              <a:rPr lang="en-GB" sz="800" b="0" i="0" u="none" strike="noStrike" dirty="0">
                <a:solidFill>
                  <a:srgbClr val="E6E8F0"/>
                </a:solidFill>
                <a:effectLst/>
                <a:latin typeface="Google Sans"/>
              </a:rPr>
              <a:t>.</a:t>
            </a:r>
          </a:p>
          <a:p>
            <a:pPr algn="l" rtl="0"/>
            <a:r>
              <a:rPr lang="en-GB" sz="800" b="0" i="0" u="none" strike="noStrike" dirty="0">
                <a:solidFill>
                  <a:srgbClr val="E6E8F0"/>
                </a:solidFill>
                <a:effectLst/>
                <a:latin typeface="Google Sans"/>
              </a:rPr>
              <a:t> </a:t>
            </a:r>
          </a:p>
          <a:p>
            <a:pPr algn="l"/>
            <a:endParaRPr lang="en-GB" sz="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00224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3706</TotalTime>
  <Words>1230</Words>
  <Application>Microsoft Macintosh PowerPoint</Application>
  <PresentationFormat>Widescreen</PresentationFormat>
  <Paragraphs>162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Google Sans</vt:lpstr>
      <vt:lpstr>Office Theme</vt:lpstr>
      <vt:lpstr>Individual presentation</vt:lpstr>
      <vt:lpstr>Table of Contents</vt:lpstr>
      <vt:lpstr>Introduction of company </vt:lpstr>
      <vt:lpstr>Company Background &amp; Strategic Context</vt:lpstr>
      <vt:lpstr>Tesco Operations and Employee Contribution</vt:lpstr>
      <vt:lpstr>Job Analysis (Customer Assistant)</vt:lpstr>
      <vt:lpstr>Job Description – Customer Assistant</vt:lpstr>
      <vt:lpstr>Person Specification – Customer Assistant</vt:lpstr>
      <vt:lpstr>Recruitment Process</vt:lpstr>
      <vt:lpstr>Learning &amp; Development Needs</vt:lpstr>
      <vt:lpstr>Behaviourist Learning Theory</vt:lpstr>
      <vt:lpstr>Cognitivist Learning Theory</vt:lpstr>
      <vt:lpstr>Humanist / Experiential Learning </vt:lpstr>
      <vt:lpstr>Evaluation of Training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Abdullah Navsarka (2419942)</dc:creator>
  <cp:lastModifiedBy>Abdullah Navsarka (2419942)</cp:lastModifiedBy>
  <cp:revision>8</cp:revision>
  <dcterms:created xsi:type="dcterms:W3CDTF">2026-02-13T19:34:32Z</dcterms:created>
  <dcterms:modified xsi:type="dcterms:W3CDTF">2026-02-16T09:20:45Z</dcterms:modified>
</cp:coreProperties>
</file>