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61" r:id="rId6"/>
    <p:sldId id="287" r:id="rId7"/>
    <p:sldId id="262" r:id="rId8"/>
    <p:sldId id="263" r:id="rId9"/>
    <p:sldId id="265" r:id="rId10"/>
    <p:sldId id="267" r:id="rId11"/>
    <p:sldId id="271" r:id="rId12"/>
    <p:sldId id="274" r:id="rId13"/>
    <p:sldId id="276" r:id="rId14"/>
    <p:sldId id="290" r:id="rId15"/>
    <p:sldId id="291" r:id="rId16"/>
    <p:sldId id="292" r:id="rId17"/>
    <p:sldId id="293" r:id="rId18"/>
    <p:sldId id="302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3" r:id="rId27"/>
    <p:sldId id="301" r:id="rId28"/>
    <p:sldId id="304" r:id="rId29"/>
    <p:sldId id="281" r:id="rId30"/>
    <p:sldId id="282" r:id="rId31"/>
    <p:sldId id="286" r:id="rId32"/>
    <p:sldId id="277" r:id="rId33"/>
    <p:sldId id="278" r:id="rId34"/>
    <p:sldId id="279" r:id="rId35"/>
    <p:sldId id="280" r:id="rId36"/>
    <p:sldId id="283" r:id="rId37"/>
    <p:sldId id="289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08"/>
    <p:restoredTop sz="93248" autoAdjust="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54253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11465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0047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4460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24677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0734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6721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5128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2579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86814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7301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F1D25-53F0-449F-A523-5C3F7E02E0CA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53FB78-4C88-4C90-BD71-40453FC9D3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63798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w.lmu.ac.u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ots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BMSK4001</a:t>
            </a:r>
            <a:br>
              <a:rPr lang="en-GB" dirty="0"/>
            </a:br>
            <a:r>
              <a:rPr lang="en-GB" dirty="0"/>
              <a:t>Academic and Employability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4221088"/>
            <a:ext cx="6400800" cy="985664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Inter-personal Communication </a:t>
            </a:r>
            <a:r>
              <a:rPr lang="en-GB" sz="3600" dirty="0" smtClean="0">
                <a:solidFill>
                  <a:schemeClr val="bg1"/>
                </a:solidFill>
              </a:rPr>
              <a:t>2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706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" y="0"/>
            <a:ext cx="8229600" cy="1143000"/>
          </a:xfrm>
        </p:spPr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752" y="1143000"/>
            <a:ext cx="8503920" cy="48542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Verbal</a:t>
            </a:r>
          </a:p>
          <a:p>
            <a:pPr marL="0" indent="0">
              <a:buNone/>
            </a:pPr>
            <a:r>
              <a:rPr lang="en-GB" dirty="0"/>
              <a:t>Non-verbal</a:t>
            </a:r>
          </a:p>
          <a:p>
            <a:pPr marL="0" indent="0">
              <a:buNone/>
            </a:pPr>
            <a:r>
              <a:rPr lang="en-GB" dirty="0"/>
              <a:t>Written</a:t>
            </a:r>
          </a:p>
          <a:p>
            <a:pPr marL="0" indent="0">
              <a:buNone/>
            </a:pPr>
            <a:r>
              <a:rPr lang="en-GB" dirty="0"/>
              <a:t>Face to face </a:t>
            </a:r>
          </a:p>
          <a:p>
            <a:pPr marL="0" indent="0">
              <a:buNone/>
            </a:pPr>
            <a:r>
              <a:rPr lang="en-GB" dirty="0"/>
              <a:t>Sign language for </a:t>
            </a:r>
            <a:r>
              <a:rPr lang="en-GB" dirty="0" smtClean="0"/>
              <a:t>the deaf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Braille for </a:t>
            </a:r>
            <a:r>
              <a:rPr lang="en-GB" dirty="0" smtClean="0"/>
              <a:t>the blind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Electronic</a:t>
            </a:r>
          </a:p>
          <a:p>
            <a:pPr marL="0" indent="0">
              <a:buNone/>
            </a:pPr>
            <a:r>
              <a:rPr lang="en-GB" dirty="0"/>
              <a:t>Instant</a:t>
            </a:r>
          </a:p>
          <a:p>
            <a:pPr marL="0" indent="0">
              <a:buNone/>
            </a:pPr>
            <a:r>
              <a:rPr lang="en-GB" dirty="0"/>
              <a:t>Worldwide</a:t>
            </a:r>
          </a:p>
          <a:p>
            <a:pPr marL="0" indent="0">
              <a:buNone/>
            </a:pPr>
            <a:r>
              <a:rPr lang="en-GB" dirty="0"/>
              <a:t>In different languages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74276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Thinking about the way you communicate list your top 5 methods.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Ways to communicate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26702" y="1700808"/>
            <a:ext cx="4040188" cy="3414365"/>
          </a:xfrm>
        </p:spPr>
        <p:txBody>
          <a:bodyPr>
            <a:normAutofit/>
          </a:bodyPr>
          <a:lstStyle/>
          <a:p>
            <a:r>
              <a:rPr lang="en-GB" dirty="0"/>
              <a:t>Texts</a:t>
            </a:r>
          </a:p>
          <a:p>
            <a:r>
              <a:rPr lang="en-GB" dirty="0"/>
              <a:t>Emails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Posts</a:t>
            </a:r>
          </a:p>
          <a:p>
            <a:r>
              <a:rPr lang="en-GB" dirty="0"/>
              <a:t>Blogs</a:t>
            </a:r>
          </a:p>
          <a:p>
            <a:r>
              <a:rPr lang="en-GB" dirty="0"/>
              <a:t>Letters</a:t>
            </a:r>
          </a:p>
          <a:p>
            <a:r>
              <a:rPr lang="en-GB" dirty="0"/>
              <a:t>Morse code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88024" y="1700808"/>
            <a:ext cx="4038600" cy="4016703"/>
          </a:xfrm>
        </p:spPr>
        <p:txBody>
          <a:bodyPr/>
          <a:lstStyle/>
          <a:p>
            <a:r>
              <a:rPr lang="en-GB" dirty="0"/>
              <a:t>Snapchat</a:t>
            </a:r>
          </a:p>
          <a:p>
            <a:r>
              <a:rPr lang="en-GB" dirty="0" err="1" smtClean="0"/>
              <a:t>WhatsApp</a:t>
            </a:r>
            <a:endParaRPr lang="en-GB" dirty="0"/>
          </a:p>
          <a:p>
            <a:r>
              <a:rPr lang="en-GB" dirty="0"/>
              <a:t>FaceTime</a:t>
            </a:r>
          </a:p>
          <a:p>
            <a:r>
              <a:rPr lang="en-GB" dirty="0"/>
              <a:t>Skype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Twitter</a:t>
            </a:r>
          </a:p>
        </p:txBody>
      </p:sp>
    </p:spTree>
    <p:extLst>
      <p:ext uri="{BB962C8B-B14F-4D97-AF65-F5344CB8AC3E}">
        <p14:creationId xmlns="" xmlns:p14="http://schemas.microsoft.com/office/powerpoint/2010/main" val="1385808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Human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 smtClean="0"/>
              <a:t>An adult </a:t>
            </a:r>
            <a:r>
              <a:rPr lang="en-GB" sz="3600" dirty="0"/>
              <a:t>human has a vocabulary of</a:t>
            </a:r>
          </a:p>
          <a:p>
            <a:pPr marL="0" indent="0">
              <a:buNone/>
            </a:pPr>
            <a:r>
              <a:rPr lang="en-GB" sz="3600" dirty="0"/>
              <a:t>  </a:t>
            </a:r>
            <a:r>
              <a:rPr lang="en-GB" sz="3600" dirty="0" smtClean="0"/>
              <a:t>60,000 </a:t>
            </a:r>
            <a:r>
              <a:rPr lang="en-GB" sz="3600" dirty="0"/>
              <a:t>words at their disposal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6,000 </a:t>
            </a:r>
            <a:r>
              <a:rPr lang="en-GB" sz="3600" dirty="0"/>
              <a:t>languages </a:t>
            </a:r>
          </a:p>
          <a:p>
            <a:pPr marL="0" indent="0">
              <a:buNone/>
            </a:pPr>
            <a:r>
              <a:rPr lang="en-GB" sz="3600" dirty="0"/>
              <a:t>( mutually incomprehensible 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02106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 </a:t>
            </a:r>
            <a:r>
              <a:rPr lang="en-GB" dirty="0"/>
              <a:t>take it for granted that if we know what we mean – everybody knows what we mean.</a:t>
            </a:r>
          </a:p>
          <a:p>
            <a:endParaRPr lang="en-GB" sz="6000" dirty="0"/>
          </a:p>
        </p:txBody>
      </p:sp>
    </p:spTree>
    <p:extLst>
      <p:ext uri="{BB962C8B-B14F-4D97-AF65-F5344CB8AC3E}">
        <p14:creationId xmlns="" xmlns:p14="http://schemas.microsoft.com/office/powerpoint/2010/main" val="1332542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 dirty="0"/>
              <a:t>Pass me the doodah next to the thingamajig on top of the whatchamacallit next to the right off the middle shelf.</a:t>
            </a:r>
          </a:p>
          <a:p>
            <a:pPr marL="0" indent="0">
              <a:buNone/>
            </a:pPr>
            <a:r>
              <a:rPr lang="en-GB" sz="4800" dirty="0"/>
              <a:t>Quickly!!!</a:t>
            </a:r>
          </a:p>
        </p:txBody>
      </p:sp>
    </p:spTree>
    <p:extLst>
      <p:ext uri="{BB962C8B-B14F-4D97-AF65-F5344CB8AC3E}">
        <p14:creationId xmlns="" xmlns:p14="http://schemas.microsoft.com/office/powerpoint/2010/main" val="3601937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Albert Mehrabian (1981) classified the elements of the messages as: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7% words that are spoken</a:t>
            </a:r>
          </a:p>
          <a:p>
            <a:r>
              <a:rPr lang="en-GB" dirty="0"/>
              <a:t>38% the way that the words are said</a:t>
            </a:r>
          </a:p>
          <a:p>
            <a:r>
              <a:rPr lang="en-GB" dirty="0"/>
              <a:t>55% facial expression and body language</a:t>
            </a:r>
          </a:p>
        </p:txBody>
      </p:sp>
    </p:spTree>
    <p:extLst>
      <p:ext uri="{BB962C8B-B14F-4D97-AF65-F5344CB8AC3E}">
        <p14:creationId xmlns="" xmlns:p14="http://schemas.microsoft.com/office/powerpoint/2010/main" val="3480855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We tend to listen with our eyes!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066798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Listening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Sense </a:t>
            </a:r>
          </a:p>
          <a:p>
            <a:r>
              <a:rPr lang="en-GB" sz="6000" dirty="0"/>
              <a:t>Consider </a:t>
            </a:r>
          </a:p>
          <a:p>
            <a:r>
              <a:rPr lang="en-GB" sz="6000" dirty="0"/>
              <a:t>Respond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943356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How to Reference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mtClean="0"/>
              <a:t>In your assessments you will refer to publications:</a:t>
            </a:r>
          </a:p>
          <a:p>
            <a:pPr eaLnBrk="1" hangingPunct="1"/>
            <a:r>
              <a:rPr lang="en-GB" smtClean="0"/>
              <a:t>To make direct quotes.</a:t>
            </a:r>
          </a:p>
          <a:p>
            <a:pPr eaLnBrk="1" hangingPunct="1"/>
            <a:r>
              <a:rPr lang="en-GB" smtClean="0"/>
              <a:t>To demonstrate that your findings are supported or not by others in published works.</a:t>
            </a:r>
          </a:p>
          <a:p>
            <a:pPr eaLnBrk="1" hangingPunct="1"/>
            <a:r>
              <a:rPr lang="en-GB" smtClean="0"/>
              <a:t>To refer the reader to other sources should they wish to find out more information. 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00063"/>
            <a:ext cx="7772400" cy="5595937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sz="2400" smtClean="0"/>
              <a:t>      If you use other people’s work, even where you have </a:t>
            </a:r>
          </a:p>
          <a:p>
            <a:pPr eaLnBrk="1" hangingPunct="1">
              <a:buFontTx/>
              <a:buNone/>
            </a:pPr>
            <a:r>
              <a:rPr lang="en-GB" sz="2400" smtClean="0"/>
              <a:t>      reworded them, you will need to acknowledge this by </a:t>
            </a:r>
          </a:p>
          <a:p>
            <a:pPr eaLnBrk="1" hangingPunct="1">
              <a:buFontTx/>
              <a:buNone/>
            </a:pPr>
            <a:r>
              <a:rPr lang="en-GB" sz="2400" smtClean="0"/>
              <a:t>      referring to the original works. </a:t>
            </a:r>
          </a:p>
          <a:p>
            <a:pPr algn="just" eaLnBrk="1" hangingPunct="1">
              <a:buFontTx/>
              <a:buNone/>
            </a:pPr>
            <a:r>
              <a:rPr lang="en-GB" sz="2400" smtClean="0"/>
              <a:t> </a:t>
            </a:r>
          </a:p>
          <a:p>
            <a:pPr algn="just" eaLnBrk="1" hangingPunct="1">
              <a:buFontTx/>
              <a:buNone/>
            </a:pPr>
            <a:r>
              <a:rPr lang="en-GB" sz="2400" smtClean="0"/>
              <a:t>      Referencing, therefore, is giving details of the original </a:t>
            </a:r>
          </a:p>
          <a:p>
            <a:pPr algn="just" eaLnBrk="1" hangingPunct="1">
              <a:buFontTx/>
              <a:buNone/>
            </a:pPr>
            <a:r>
              <a:rPr lang="en-GB" sz="2400" smtClean="0"/>
              <a:t>      source of information.</a:t>
            </a:r>
          </a:p>
          <a:p>
            <a:pPr eaLnBrk="1" hangingPunct="1">
              <a:buFontTx/>
              <a:buNone/>
            </a:pPr>
            <a:r>
              <a:rPr lang="en-GB" sz="2400" smtClean="0"/>
              <a:t>     and</a:t>
            </a:r>
          </a:p>
          <a:p>
            <a:pPr eaLnBrk="1" hangingPunct="1"/>
            <a:r>
              <a:rPr lang="en-GB" sz="2400" smtClean="0"/>
              <a:t>To avoid plagiarism</a:t>
            </a:r>
          </a:p>
          <a:p>
            <a:pPr eaLnBrk="1" hangingPunct="1"/>
            <a:r>
              <a:rPr lang="en-GB" sz="2400" smtClean="0"/>
              <a:t>To help the reader find the sources you have  referenced</a:t>
            </a:r>
          </a:p>
          <a:p>
            <a:pPr eaLnBrk="1" hangingPunct="1"/>
            <a:r>
              <a:rPr lang="en-GB" sz="2400" smtClean="0"/>
              <a:t>To demonstrate that you have researched your work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Harvard System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/>
              <a:t>References in the text give the author’s surname and the year of publication.</a:t>
            </a:r>
          </a:p>
          <a:p>
            <a:pPr eaLnBrk="1" hangingPunct="1"/>
            <a:r>
              <a:rPr lang="en-GB" sz="2800" dirty="0" smtClean="0"/>
              <a:t> Wider discussion of the subject of motivation and money (Mullins,1992) shows…………..(put the ideas in Mullins in your own words.  This is known as paraphrasing.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mtClean="0"/>
              <a:t>Referencing a Direct Quote within text.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z="2000" smtClean="0"/>
              <a:t>If you quote directly from another source, you will need the following information:-</a:t>
            </a:r>
          </a:p>
          <a:p>
            <a:pPr eaLnBrk="1" hangingPunct="1"/>
            <a:r>
              <a:rPr lang="en-GB" sz="2000" smtClean="0"/>
              <a:t>The page number (p) or pages (pp)</a:t>
            </a:r>
          </a:p>
          <a:p>
            <a:pPr eaLnBrk="1" hangingPunct="1"/>
            <a:r>
              <a:rPr lang="en-GB" sz="2000" smtClean="0"/>
              <a:t>The date, use (no date) where the date is not known</a:t>
            </a:r>
          </a:p>
          <a:p>
            <a:pPr eaLnBrk="1" hangingPunct="1"/>
            <a:r>
              <a:rPr lang="en-GB" sz="2000" smtClean="0"/>
              <a:t>Short quotations need to be in inverted comas, for example,</a:t>
            </a:r>
          </a:p>
          <a:p>
            <a:pPr eaLnBrk="1" hangingPunct="1"/>
            <a:r>
              <a:rPr lang="en-GB" sz="2000" smtClean="0"/>
              <a:t>Jones (2002, p.230 states that “Good study skills go hand in hand with high grades”.</a:t>
            </a:r>
          </a:p>
          <a:p>
            <a:pPr eaLnBrk="1" hangingPunct="1"/>
            <a:r>
              <a:rPr lang="en-GB" sz="2000" smtClean="0"/>
              <a:t>Long quotations (20 words and over) need to be distinguished by indenting and separate  from the rest of the text. A colon ( :) </a:t>
            </a:r>
          </a:p>
          <a:p>
            <a:pPr eaLnBrk="1" hangingPunct="1"/>
            <a:r>
              <a:rPr lang="en-GB" sz="2000" smtClean="0"/>
              <a:t>normally precedes the quotation.  </a:t>
            </a:r>
          </a:p>
          <a:p>
            <a:pPr eaLnBrk="1" hangingPunct="1"/>
            <a:r>
              <a:rPr lang="en-GB" sz="2000" smtClean="0"/>
              <a:t>Jones (2002 p230) :</a:t>
            </a:r>
          </a:p>
          <a:p>
            <a:pPr eaLnBrk="1" hangingPunct="1"/>
            <a:r>
              <a:rPr lang="en-GB" sz="2000" smtClean="0"/>
              <a:t>                  “         20 plus words     ” </a:t>
            </a:r>
          </a:p>
          <a:p>
            <a:pPr eaLnBrk="1" hangingPunct="1"/>
            <a:endParaRPr lang="en-GB" sz="20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Manchester City FC – </a:t>
            </a:r>
            <a:r>
              <a:rPr lang="en-GB" smtClean="0"/>
              <a:t>Case Study.</a:t>
            </a:r>
          </a:p>
          <a:p>
            <a:r>
              <a:rPr lang="en-GB" dirty="0" smtClean="0"/>
              <a:t>Exercise on paraphrasing</a:t>
            </a:r>
          </a:p>
          <a:p>
            <a:r>
              <a:rPr lang="en-GB" dirty="0" smtClean="0"/>
              <a:t>Exercise on in text citation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Reference List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Include the following information.  The order is: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Author(s), editor(s) or institution responsible for writing the book.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Date of publication (in brackets)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Page No.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Title and subtitle (if any) Underlined or Highlighted or in italics but BE CONSISTENT.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Series and individual volume number (if any)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Edition if not the first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Place of publication if known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Publisher</a:t>
            </a:r>
          </a:p>
          <a:p>
            <a:pPr eaLnBrk="1" hangingPunct="1"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Examples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Spence, B. ed. (1983) </a:t>
            </a:r>
            <a:r>
              <a:rPr lang="en-GB" sz="2400" u="sng" smtClean="0"/>
              <a:t>Secondary school management in</a:t>
            </a:r>
            <a:r>
              <a:rPr lang="en-GB" sz="2400" smtClean="0"/>
              <a:t> </a:t>
            </a:r>
            <a:r>
              <a:rPr lang="en-GB" sz="2400" u="sng" smtClean="0"/>
              <a:t>the 1990’s: challenge and change</a:t>
            </a:r>
            <a:r>
              <a:rPr lang="en-GB" sz="2400" smtClean="0"/>
              <a:t>. Aspects of Education Series, 48. London, Independent Publishers.</a:t>
            </a:r>
          </a:p>
          <a:p>
            <a:pPr eaLnBrk="1" hangingPunct="1"/>
            <a:endParaRPr lang="en-GB" sz="2400" smtClean="0"/>
          </a:p>
          <a:p>
            <a:pPr eaLnBrk="1" hangingPunct="1"/>
            <a:r>
              <a:rPr lang="en-GB" sz="2400" smtClean="0"/>
              <a:t>Mohr,L.B. (1996) </a:t>
            </a:r>
            <a:r>
              <a:rPr lang="en-GB" sz="2400" u="sng" smtClean="0"/>
              <a:t>Impact analysis for program evaluation.</a:t>
            </a:r>
            <a:r>
              <a:rPr lang="en-GB" sz="2400" smtClean="0"/>
              <a:t> 2</a:t>
            </a:r>
            <a:r>
              <a:rPr lang="en-GB" sz="2400" baseline="30000" smtClean="0"/>
              <a:t>nd</a:t>
            </a:r>
            <a:r>
              <a:rPr lang="en-GB" sz="2400" smtClean="0"/>
              <a:t> ed. London, Sage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Journal articles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Include the following information in this order:-</a:t>
            </a:r>
          </a:p>
          <a:p>
            <a:pPr eaLnBrk="1" hangingPunct="1"/>
            <a:r>
              <a:rPr lang="en-GB" sz="2400" smtClean="0"/>
              <a:t>Author of the article</a:t>
            </a:r>
          </a:p>
          <a:p>
            <a:pPr eaLnBrk="1" hangingPunct="1"/>
            <a:r>
              <a:rPr lang="en-GB" sz="2400" smtClean="0"/>
              <a:t>Year of publication in brackets</a:t>
            </a:r>
          </a:p>
          <a:p>
            <a:pPr eaLnBrk="1" hangingPunct="1"/>
            <a:r>
              <a:rPr lang="en-GB" sz="2400" smtClean="0"/>
              <a:t>Title of the article </a:t>
            </a:r>
          </a:p>
          <a:p>
            <a:pPr eaLnBrk="1" hangingPunct="1"/>
            <a:r>
              <a:rPr lang="en-GB" sz="2400" smtClean="0"/>
              <a:t>Title of the journal, Underlined or Highlighted or in italics but be consistent throughout the bibliography.</a:t>
            </a:r>
          </a:p>
          <a:p>
            <a:pPr eaLnBrk="1" hangingPunct="1"/>
            <a:r>
              <a:rPr lang="en-GB" sz="2400" smtClean="0"/>
              <a:t>Volume and part number, month or season of the year.</a:t>
            </a:r>
          </a:p>
          <a:p>
            <a:pPr eaLnBrk="1" hangingPunct="1"/>
            <a:r>
              <a:rPr lang="en-GB" sz="2400" smtClean="0"/>
              <a:t>Page number of article.</a:t>
            </a:r>
          </a:p>
          <a:p>
            <a:pPr eaLnBrk="1" hangingPunct="1"/>
            <a:endParaRPr lang="en-GB" sz="240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Examples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Where author (s) is known:-</a:t>
            </a:r>
          </a:p>
          <a:p>
            <a:pPr eaLnBrk="1" hangingPunct="1"/>
            <a:r>
              <a:rPr lang="en-GB" sz="2400" smtClean="0"/>
              <a:t>E.g.</a:t>
            </a:r>
          </a:p>
          <a:p>
            <a:pPr eaLnBrk="1" hangingPunct="1"/>
            <a:r>
              <a:rPr lang="en-GB" sz="2400" smtClean="0"/>
              <a:t>Bennett, Reid, S. (1996) Through a glass darkly:images of appraisal. </a:t>
            </a:r>
            <a:r>
              <a:rPr lang="en-GB" sz="2400" u="sng" smtClean="0"/>
              <a:t>Journal of Teacher Development</a:t>
            </a:r>
            <a:r>
              <a:rPr lang="en-GB" sz="2400" smtClean="0"/>
              <a:t> 5 (3) October, pp. 39-46</a:t>
            </a:r>
          </a:p>
          <a:p>
            <a:pPr eaLnBrk="1" hangingPunct="1"/>
            <a:r>
              <a:rPr lang="en-GB" sz="2400" smtClean="0"/>
              <a:t>Where the article is anonymous:-</a:t>
            </a:r>
          </a:p>
          <a:p>
            <a:pPr eaLnBrk="1" hangingPunct="1"/>
            <a:r>
              <a:rPr lang="en-GB" sz="2400" smtClean="0"/>
              <a:t>E.g.</a:t>
            </a:r>
          </a:p>
          <a:p>
            <a:pPr eaLnBrk="1" hangingPunct="1"/>
            <a:r>
              <a:rPr lang="en-GB" sz="2400" smtClean="0"/>
              <a:t>How dangerous is obesity? (1977) </a:t>
            </a:r>
            <a:r>
              <a:rPr lang="en-GB" sz="2400" u="sng" smtClean="0"/>
              <a:t>British Medical Journal</a:t>
            </a:r>
            <a:r>
              <a:rPr lang="en-GB" sz="2400" smtClean="0"/>
              <a:t> No 6069, 28</a:t>
            </a:r>
            <a:r>
              <a:rPr lang="en-GB" sz="2400" baseline="30000" smtClean="0"/>
              <a:t>th</a:t>
            </a:r>
            <a:r>
              <a:rPr lang="en-GB" sz="2400" smtClean="0"/>
              <a:t> April, p 115</a:t>
            </a:r>
          </a:p>
          <a:p>
            <a:pPr eaLnBrk="1" hangingPunct="1"/>
            <a:endParaRPr lang="en-GB" sz="240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Newspaper Articles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E.g.</a:t>
            </a:r>
          </a:p>
          <a:p>
            <a:pPr eaLnBrk="1" hangingPunct="1"/>
            <a:r>
              <a:rPr lang="en-GB" sz="2400" smtClean="0"/>
              <a:t>Baty, P (1998) Learners are born, says report. </a:t>
            </a:r>
            <a:r>
              <a:rPr lang="en-GB" sz="2400" u="sng" smtClean="0"/>
              <a:t>Times Higher Education Supplement</a:t>
            </a:r>
            <a:r>
              <a:rPr lang="en-GB" sz="2400" smtClean="0"/>
              <a:t> 16</a:t>
            </a:r>
            <a:r>
              <a:rPr lang="en-GB" sz="2400" baseline="30000" smtClean="0"/>
              <a:t>th</a:t>
            </a:r>
            <a:r>
              <a:rPr lang="en-GB" sz="2400" smtClean="0"/>
              <a:t> January, p.5</a:t>
            </a:r>
          </a:p>
          <a:p>
            <a:pPr eaLnBrk="1" hangingPunct="1"/>
            <a:endParaRPr lang="en-GB" sz="240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Electronic Journal Articles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000" smtClean="0"/>
              <a:t>Include the following information. The order should be:-</a:t>
            </a:r>
          </a:p>
          <a:p>
            <a:pPr eaLnBrk="1" hangingPunct="1">
              <a:buFontTx/>
              <a:buNone/>
            </a:pPr>
            <a:r>
              <a:rPr lang="en-GB" sz="2000" smtClean="0"/>
              <a:t>Author(s) Editor(s)</a:t>
            </a:r>
          </a:p>
          <a:p>
            <a:pPr eaLnBrk="1" hangingPunct="1">
              <a:buFontTx/>
              <a:buNone/>
            </a:pPr>
            <a:r>
              <a:rPr lang="en-GB" sz="2000" smtClean="0"/>
              <a:t>Year</a:t>
            </a:r>
          </a:p>
          <a:p>
            <a:pPr eaLnBrk="1" hangingPunct="1">
              <a:buFontTx/>
              <a:buNone/>
            </a:pPr>
            <a:r>
              <a:rPr lang="en-GB" sz="2000" smtClean="0"/>
              <a:t>Title of Article</a:t>
            </a:r>
          </a:p>
          <a:p>
            <a:pPr eaLnBrk="1" hangingPunct="1">
              <a:buFontTx/>
              <a:buNone/>
            </a:pPr>
            <a:r>
              <a:rPr lang="en-GB" sz="2000" smtClean="0"/>
              <a:t>Title of Journal, Underlined or Highlighted or in italics but be consistent</a:t>
            </a:r>
          </a:p>
          <a:p>
            <a:pPr eaLnBrk="1" hangingPunct="1">
              <a:buFontTx/>
              <a:buNone/>
            </a:pPr>
            <a:r>
              <a:rPr lang="en-GB" sz="2000" smtClean="0"/>
              <a:t>(type of medium)</a:t>
            </a:r>
          </a:p>
          <a:p>
            <a:pPr eaLnBrk="1" hangingPunct="1">
              <a:buFontTx/>
              <a:buNone/>
            </a:pPr>
            <a:r>
              <a:rPr lang="en-GB" sz="2000" smtClean="0"/>
              <a:t>Date of publication</a:t>
            </a:r>
          </a:p>
          <a:p>
            <a:pPr eaLnBrk="1" hangingPunct="1">
              <a:buFontTx/>
              <a:buNone/>
            </a:pPr>
            <a:r>
              <a:rPr lang="en-GB" sz="2000" smtClean="0"/>
              <a:t>Volume number (issue number), pagination or online equivalent</a:t>
            </a:r>
          </a:p>
          <a:p>
            <a:pPr eaLnBrk="1" hangingPunct="1">
              <a:buFontTx/>
              <a:buNone/>
            </a:pPr>
            <a:r>
              <a:rPr lang="en-GB" sz="2000" smtClean="0"/>
              <a:t>Available from (web address) Accessed date</a:t>
            </a:r>
          </a:p>
          <a:p>
            <a:pPr eaLnBrk="1" hangingPunct="1"/>
            <a:endParaRPr lang="en-GB" sz="200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000" smtClean="0"/>
              <a:t>E.G.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Smith, J (1996) Time to go home </a:t>
            </a:r>
            <a:r>
              <a:rPr lang="en-GB" sz="2000" u="sng" smtClean="0"/>
              <a:t>Journal of Hyperactivity</a:t>
            </a:r>
            <a:r>
              <a:rPr lang="en-GB" sz="2000" smtClean="0"/>
              <a:t> (Internet) 12</a:t>
            </a:r>
            <a:r>
              <a:rPr lang="en-GB" sz="2000" baseline="30000" smtClean="0"/>
              <a:t>th</a:t>
            </a:r>
            <a:r>
              <a:rPr lang="en-GB" sz="2000" smtClean="0"/>
              <a:t> October, 6 (4), pp 122-3 Available from :  </a:t>
            </a:r>
            <a:r>
              <a:rPr lang="en-GB" sz="2000" smtClean="0">
                <a:hlinkClick r:id="rId2"/>
              </a:rPr>
              <a:t>http://wwww.lmu.ac.uk</a:t>
            </a:r>
            <a:r>
              <a:rPr lang="en-GB" sz="2000" smtClean="0"/>
              <a:t> (Accessed June 6</a:t>
            </a:r>
            <a:r>
              <a:rPr lang="en-GB" sz="2000" baseline="30000" smtClean="0"/>
              <a:t>th</a:t>
            </a:r>
            <a:r>
              <a:rPr lang="en-GB" sz="2000" smtClean="0"/>
              <a:t>, 1997)</a:t>
            </a:r>
          </a:p>
          <a:p>
            <a:pPr eaLnBrk="1" hangingPunct="1">
              <a:lnSpc>
                <a:spcPct val="90000"/>
              </a:lnSpc>
            </a:pPr>
            <a:endParaRPr lang="en-GB" sz="2000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Reference List</a:t>
            </a:r>
          </a:p>
          <a:p>
            <a:r>
              <a:rPr lang="en-GB" sz="2800" dirty="0" err="1" smtClean="0"/>
              <a:t>BootsGroup</a:t>
            </a:r>
            <a:r>
              <a:rPr lang="en-GB" sz="2800" dirty="0" smtClean="0"/>
              <a:t> Plc., 2017.</a:t>
            </a:r>
          </a:p>
          <a:p>
            <a:r>
              <a:rPr lang="en-GB" sz="2800" dirty="0" smtClean="0"/>
              <a:t>Corporate social responsibility. (online)</a:t>
            </a:r>
          </a:p>
          <a:p>
            <a:r>
              <a:rPr lang="en-GB" sz="2800" dirty="0" smtClean="0"/>
              <a:t>Available at </a:t>
            </a:r>
            <a:r>
              <a:rPr lang="en-GB" sz="2800" dirty="0" smtClean="0">
                <a:hlinkClick r:id="rId2"/>
              </a:rPr>
              <a:t>www.Boots</a:t>
            </a:r>
            <a:r>
              <a:rPr lang="en-GB" sz="2800" dirty="0" smtClean="0"/>
              <a:t> (Accessed 30/9/2017)</a:t>
            </a:r>
          </a:p>
          <a:p>
            <a:r>
              <a:rPr lang="en-GB" sz="2800" dirty="0" smtClean="0"/>
              <a:t>For use in ‘text’- Direct quote and paraphrasing-</a:t>
            </a:r>
          </a:p>
          <a:p>
            <a:r>
              <a:rPr lang="en-GB" sz="2800" dirty="0" smtClean="0">
                <a:hlinkClick r:id="rId2"/>
              </a:rPr>
              <a:t>www.Boots</a:t>
            </a:r>
            <a:r>
              <a:rPr lang="en-GB" sz="2800" dirty="0" smtClean="0"/>
              <a:t> (Accessed 30/9/2017)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Finally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Your work will be checked for plagiarism so it is vital that you reference correctly.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If you have three or more authors to quote on the same work then use the name/date of the first author and use et.al but place all the names in the reference or bibliography list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If you have placed a text etc in your reference list you do not need to mention it again in your bibliography.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Make sure you put things in the correct order.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Activity- Referencing your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various textbooks/journals undertake the referencing activity.</a:t>
            </a:r>
          </a:p>
          <a:p>
            <a:r>
              <a:rPr lang="en-GB" dirty="0" smtClean="0"/>
              <a:t>This is an individual activity and your work will be required to be submitted to your tutor at the end.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634" y="198884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From time-to-time, conflict and disagreement will arise as the differing </a:t>
            </a:r>
            <a:r>
              <a:rPr lang="en-GB" sz="4000" dirty="0" smtClean="0"/>
              <a:t>needs, wants</a:t>
            </a:r>
            <a:r>
              <a:rPr lang="en-GB" sz="4000" dirty="0"/>
              <a:t>, </a:t>
            </a:r>
            <a:r>
              <a:rPr lang="en-GB" sz="4000" dirty="0" smtClean="0"/>
              <a:t>aims  beliefs of </a:t>
            </a:r>
            <a:r>
              <a:rPr lang="en-GB" sz="4000" dirty="0"/>
              <a:t>people are brought together</a:t>
            </a:r>
            <a:r>
              <a:rPr lang="en-GB" dirty="0"/>
              <a:t>.  </a:t>
            </a:r>
          </a:p>
        </p:txBody>
      </p:sp>
    </p:spTree>
    <p:extLst>
      <p:ext uri="{BB962C8B-B14F-4D97-AF65-F5344CB8AC3E}">
        <p14:creationId xmlns="" xmlns:p14="http://schemas.microsoft.com/office/powerpoint/2010/main" val="18478493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Without negotiation, such conflicts may lead to argument and resentment resulting in one or all of the parties feeling dissatisfied.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0418869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The </a:t>
            </a:r>
            <a:r>
              <a:rPr lang="en-GB" sz="3600" dirty="0"/>
              <a:t>point of negotiation is to try to reach agreements without causing future barriers to communications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4004038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493" y="184482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Good negotiators are ALWAYS good communicators!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 smtClean="0"/>
              <a:t>It is </a:t>
            </a:r>
            <a:r>
              <a:rPr lang="en-GB" sz="4400" dirty="0"/>
              <a:t>all about listening.</a:t>
            </a:r>
          </a:p>
        </p:txBody>
      </p:sp>
    </p:spTree>
    <p:extLst>
      <p:ext uri="{BB962C8B-B14F-4D97-AF65-F5344CB8AC3E}">
        <p14:creationId xmlns="" xmlns:p14="http://schemas.microsoft.com/office/powerpoint/2010/main" val="18506609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Transactional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11" y="177281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In the late 1950s a </a:t>
            </a:r>
            <a:r>
              <a:rPr lang="en-GB" sz="3600" dirty="0" smtClean="0"/>
              <a:t>psychiatrist, </a:t>
            </a:r>
            <a:r>
              <a:rPr lang="en-GB" sz="3600" dirty="0"/>
              <a:t>Eric Berne developed the concept of TA.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Transactions – interactions of a person with other people.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8273774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4 life positions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/>
          <a:lstStyle/>
          <a:p>
            <a:r>
              <a:rPr lang="en-GB" sz="4400" dirty="0"/>
              <a:t>I'm OK and you are OK</a:t>
            </a:r>
          </a:p>
          <a:p>
            <a:r>
              <a:rPr lang="en-GB" sz="4400" dirty="0"/>
              <a:t>I'm OK and you are not OK</a:t>
            </a:r>
          </a:p>
          <a:p>
            <a:r>
              <a:rPr lang="en-GB" sz="4400" dirty="0"/>
              <a:t>I'm not OK and you are OK</a:t>
            </a:r>
          </a:p>
          <a:p>
            <a:r>
              <a:rPr lang="en-GB" sz="4400" dirty="0"/>
              <a:t>I'm not OK and you are not OK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9479189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Assertiveness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dirty="0"/>
              <a:t>You should aim to be neither passive nor aggressive.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Being assertive is about expressing your feelings and beliefs in a way that others can understand and respect. 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And is fundamental to successful negotiation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24330464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Stages of Negotiation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Preparation</a:t>
            </a:r>
          </a:p>
          <a:p>
            <a:r>
              <a:rPr lang="en-GB" sz="3600" dirty="0"/>
              <a:t>Discussion</a:t>
            </a:r>
          </a:p>
          <a:p>
            <a:r>
              <a:rPr lang="en-GB" sz="3600" dirty="0"/>
              <a:t>Clarification of goals </a:t>
            </a:r>
          </a:p>
          <a:p>
            <a:r>
              <a:rPr lang="en-GB" sz="3600" dirty="0"/>
              <a:t>Negotiate towards a Win-Win outcome</a:t>
            </a:r>
          </a:p>
          <a:p>
            <a:r>
              <a:rPr lang="en-GB" sz="3600" dirty="0"/>
              <a:t>Agreement</a:t>
            </a:r>
          </a:p>
          <a:p>
            <a:r>
              <a:rPr lang="en-GB" sz="3600" dirty="0"/>
              <a:t>Implementation of a course of action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Saving face!</a:t>
            </a:r>
          </a:p>
        </p:txBody>
      </p:sp>
    </p:spTree>
    <p:extLst>
      <p:ext uri="{BB962C8B-B14F-4D97-AF65-F5344CB8AC3E}">
        <p14:creationId xmlns="" xmlns:p14="http://schemas.microsoft.com/office/powerpoint/2010/main" val="6956800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Conflict and negotiation exercise- </a:t>
            </a:r>
            <a:r>
              <a:rPr lang="en-GB" dirty="0" err="1" smtClean="0"/>
              <a:t>Phildesit</a:t>
            </a:r>
            <a:r>
              <a:rPr lang="en-GB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Theme" id="{6A327307-4690-464D-93CB-AFA1B0CA119C}" vid="{2D10E7D3-A463-174B-BAA0-CBD8A8C746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E84BA19-1D17-434D-8729-26056DA51C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6E2FE48-5772-49F0-9F01-BA4EA00AC3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6FB9B6-44C3-4923-AE39-BEDD9A4BC92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2875</TotalTime>
  <Words>1200</Words>
  <Application>Microsoft Macintosh PowerPoint</Application>
  <PresentationFormat>On-screen Show (4:3)</PresentationFormat>
  <Paragraphs>179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UWTSD Theme</vt:lpstr>
      <vt:lpstr>BMSK4001 Academic and Employability Skills</vt:lpstr>
      <vt:lpstr>Communication</vt:lpstr>
      <vt:lpstr>Activity</vt:lpstr>
      <vt:lpstr>Ways to communicate</vt:lpstr>
      <vt:lpstr>Human</vt:lpstr>
      <vt:lpstr>Slide 6</vt:lpstr>
      <vt:lpstr>Slide 7</vt:lpstr>
      <vt:lpstr>Message</vt:lpstr>
      <vt:lpstr>Slide 9</vt:lpstr>
      <vt:lpstr>Listening</vt:lpstr>
      <vt:lpstr>How to Reference</vt:lpstr>
      <vt:lpstr>Slide 12</vt:lpstr>
      <vt:lpstr>Harvard System</vt:lpstr>
      <vt:lpstr>Referencing a Direct Quote within text.</vt:lpstr>
      <vt:lpstr>Referencing Activity</vt:lpstr>
      <vt:lpstr>Reference List</vt:lpstr>
      <vt:lpstr>Examples</vt:lpstr>
      <vt:lpstr>Journal articles</vt:lpstr>
      <vt:lpstr>Examples</vt:lpstr>
      <vt:lpstr>Newspaper Articles</vt:lpstr>
      <vt:lpstr>Electronic Journal Articles</vt:lpstr>
      <vt:lpstr>Slide 22</vt:lpstr>
      <vt:lpstr>Websites</vt:lpstr>
      <vt:lpstr>Finally</vt:lpstr>
      <vt:lpstr>Activity- Referencing your sources</vt:lpstr>
      <vt:lpstr>Negotiations and Conflict Management</vt:lpstr>
      <vt:lpstr>Negotiations and Conflict Management</vt:lpstr>
      <vt:lpstr>Negotiations and Conflict Management</vt:lpstr>
      <vt:lpstr>Negotiation</vt:lpstr>
      <vt:lpstr>Transactional Analysis</vt:lpstr>
      <vt:lpstr>4 life positions</vt:lpstr>
      <vt:lpstr>Assertiveness</vt:lpstr>
      <vt:lpstr>Stages of Negotiation</vt:lpstr>
      <vt:lpstr>Activity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Interpersonal Communication</dc:title>
  <dc:creator>m.schriek</dc:creator>
  <cp:lastModifiedBy>0wner</cp:lastModifiedBy>
  <cp:revision>27</cp:revision>
  <dcterms:created xsi:type="dcterms:W3CDTF">2015-04-09T15:22:44Z</dcterms:created>
  <dcterms:modified xsi:type="dcterms:W3CDTF">2017-10-16T17:21:56Z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