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030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7" r:id="rId8"/>
    <p:sldId id="264" r:id="rId9"/>
    <p:sldId id="268" r:id="rId10"/>
    <p:sldId id="269" r:id="rId11"/>
    <p:sldId id="288" r:id="rId12"/>
    <p:sldId id="270" r:id="rId13"/>
    <p:sldId id="275" r:id="rId14"/>
    <p:sldId id="276" r:id="rId15"/>
    <p:sldId id="271" r:id="rId16"/>
    <p:sldId id="273" r:id="rId17"/>
    <p:sldId id="272" r:id="rId18"/>
    <p:sldId id="265" r:id="rId19"/>
    <p:sldId id="274" r:id="rId20"/>
    <p:sldId id="278" r:id="rId21"/>
    <p:sldId id="277" r:id="rId22"/>
    <p:sldId id="279" r:id="rId23"/>
    <p:sldId id="280" r:id="rId24"/>
    <p:sldId id="281" r:id="rId25"/>
    <p:sldId id="282" r:id="rId26"/>
    <p:sldId id="290" r:id="rId27"/>
    <p:sldId id="283" r:id="rId28"/>
    <p:sldId id="284" r:id="rId29"/>
    <p:sldId id="285" r:id="rId30"/>
    <p:sldId id="291" r:id="rId31"/>
    <p:sldId id="292" r:id="rId32"/>
    <p:sldId id="286" r:id="rId33"/>
    <p:sldId id="266" r:id="rId34"/>
    <p:sldId id="28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74" autoAdjust="0"/>
  </p:normalViewPr>
  <p:slideViewPr>
    <p:cSldViewPr snapToGrid="0">
      <p:cViewPr varScale="1">
        <p:scale>
          <a:sx n="68" d="100"/>
          <a:sy n="68" d="100"/>
        </p:scale>
        <p:origin x="780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261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972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8410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8368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5597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836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3500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8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107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266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791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1112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8489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6587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4355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119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3482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6B968-7F69-490B-B34C-17A8646A00C4}" type="datetimeFigureOut">
              <a:rPr lang="en-US"/>
              <a:pPr>
                <a:defRPr/>
              </a:pPr>
              <a:t>9/26/2020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5A46C-A465-42A9-BED9-284E1E2AD9E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11333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5B227E0-AD67-418D-877F-451ED671669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45A6672-6A1F-4D72-AD2B-8246578CF93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E20D16-7134-4B75-8A1E-E1CC09A5A6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20FE830-FC94-4796-9024-969B23E51F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9159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1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59CA58F-586E-4336-9EE0-9B9EB28B85FF}" type="datetimeFigureOut">
              <a:rPr lang="en-GB" smtClean="0"/>
              <a:t>26/09/2020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878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031" r:id="rId1"/>
    <p:sldLayoutId id="2147485032" r:id="rId2"/>
    <p:sldLayoutId id="2147485033" r:id="rId3"/>
    <p:sldLayoutId id="2147485034" r:id="rId4"/>
    <p:sldLayoutId id="2147485035" r:id="rId5"/>
    <p:sldLayoutId id="2147485036" r:id="rId6"/>
    <p:sldLayoutId id="2147485037" r:id="rId7"/>
    <p:sldLayoutId id="2147485038" r:id="rId8"/>
    <p:sldLayoutId id="2147485039" r:id="rId9"/>
    <p:sldLayoutId id="2147485040" r:id="rId10"/>
    <p:sldLayoutId id="2147485041" r:id="rId11"/>
    <p:sldLayoutId id="2147485042" r:id="rId12"/>
    <p:sldLayoutId id="2147485043" r:id="rId13"/>
    <p:sldLayoutId id="2147485044" r:id="rId14"/>
    <p:sldLayoutId id="2147485045" r:id="rId15"/>
    <p:sldLayoutId id="2147485046" r:id="rId16"/>
    <p:sldLayoutId id="2147485047" r:id="rId17"/>
    <p:sldLayoutId id="2147485048" r:id="rId18"/>
    <p:sldLayoutId id="2147485049" r:id="rId1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youtu.be/litXW91Uau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youtu.be/7DdM-4siaQw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youtu.be/LpFQxQagsyw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books.google.co.uk/books?id=mTs--Kt-9a0C&amp;pg=PA57&amp;dq=CRITICISMS+OF+THE+HUMANISTIC+APPROACH&amp;hl=en&amp;sa=X&amp;ved=0ahUKEwj6kevE6P7RAhXqDsAKHRwLDjoQ6AEIKTAC#v=onepage&amp;q=CRITICISMS%20OF%20THE%20HUMANISTIC%20APPROACH&amp;f=false" TargetMode="External"/><Relationship Id="rId13" Type="http://schemas.openxmlformats.org/officeDocument/2006/relationships/image" Target="../media/image18.jpg"/><Relationship Id="rId3" Type="http://schemas.openxmlformats.org/officeDocument/2006/relationships/image" Target="../media/image13.jpg"/><Relationship Id="rId7" Type="http://schemas.openxmlformats.org/officeDocument/2006/relationships/image" Target="../media/image15.jpg"/><Relationship Id="rId12" Type="http://schemas.openxmlformats.org/officeDocument/2006/relationships/hyperlink" Target="https://books.google.co.uk/books?id=Hx6EAgAAQBAJ&amp;printsec=frontcover&amp;dq=the+humanistic+approach+CONTRIBUTIONS+TO+PSYCHOLOGY&amp;hl=en&amp;sa=X&amp;ved=0ahUKEwi_n9ud6f7RAhVjI8AKHZs2DwMQ6AEILDAB#v=onepage&amp;q=the%20humanistic%20approach%20CONTRIBUTIONS%20TO%20PSYCHOLOGY&amp;f=false" TargetMode="External"/><Relationship Id="rId17" Type="http://schemas.openxmlformats.org/officeDocument/2006/relationships/image" Target="../media/image20.jpg"/><Relationship Id="rId2" Type="http://schemas.openxmlformats.org/officeDocument/2006/relationships/hyperlink" Target="https://books.google.co.uk/books?id=hLfRQXUuHw4C&amp;pg=PR21&amp;dq=CRITICISMS+OF+THE+HUMANISTIC+APPROACH&amp;hl=en&amp;sa=X&amp;ved=0ahUKEwiiiZnD5_7RAhVSOMAKHfrPA18Q6AEINzAE#v=onepage&amp;q=CRITICISMS%20OF%20THE%20HUMANISTIC%20APPROACH&amp;f=false" TargetMode="External"/><Relationship Id="rId16" Type="http://schemas.openxmlformats.org/officeDocument/2006/relationships/hyperlink" Target="https://books.google.co.uk/books?id=YJFkEYBWtVEC&amp;printsec=frontcover&amp;dq=strengths+of+the+humanistic+approach&amp;hl=en&amp;sa=X&amp;ved=0ahUKEwi8yvaA6v7RAhUGCcAKHXinC-YQ6AEIJzAC#v=onepage&amp;q=strengths%20of%20the%20humanistic%20approach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ks.google.co.uk/books?id=jtO7czidPeYC&amp;pg=PA625&amp;dq=CRITICISMS+OF+THE+HUMANISTIC+APPROACH&amp;hl=en&amp;sa=X&amp;ved=0ahUKEwiMtpqZ6P7RAhUhCMAKHcNFCKcQ6AEIIjAB#v=onepage&amp;q=CRITICISMS%20OF%20THE%20HUMANISTIC%20APPROACH&amp;f=false" TargetMode="External"/><Relationship Id="rId11" Type="http://schemas.openxmlformats.org/officeDocument/2006/relationships/image" Target="../media/image17.jpg"/><Relationship Id="rId5" Type="http://schemas.openxmlformats.org/officeDocument/2006/relationships/image" Target="../media/image14.jpg"/><Relationship Id="rId15" Type="http://schemas.openxmlformats.org/officeDocument/2006/relationships/image" Target="../media/image19.jpg"/><Relationship Id="rId10" Type="http://schemas.openxmlformats.org/officeDocument/2006/relationships/hyperlink" Target="https://books.google.co.uk/books?id=7a3mCgAAQBAJ&amp;pg=PT17&amp;dq=the+humanistic+approach+CONTRIBUTIONS+TO+PSYCHOLOGY&amp;hl=en&amp;sa=X&amp;ved=0ahUKEwj-75uB6f7RAhVrJcAKHVPBCeYQ6AEIIzAA#v=onepage&amp;q=the%20humanistic%20approach%20CONTRIBUTIONS%20TO%20PSYCHOLOGY&amp;f=false" TargetMode="External"/><Relationship Id="rId4" Type="http://schemas.openxmlformats.org/officeDocument/2006/relationships/hyperlink" Target="https://books.google.co.uk/books?id=UrQ8AwAAQBAJ&amp;pg=PA303&amp;dq=CRITICISMS+OF+THE+HUMANISTIC+APPROACH&amp;hl=en&amp;sa=X&amp;ved=0ahUKEwjoloP05_7RAhWmIcAKHe7uCEgQ6AEIHDAA#v=onepage&amp;q=CRITICISMS%20OF%20THE%20HUMANISTIC%20APPROACH&amp;f=false" TargetMode="External"/><Relationship Id="rId9" Type="http://schemas.openxmlformats.org/officeDocument/2006/relationships/image" Target="../media/image16.jpg"/><Relationship Id="rId14" Type="http://schemas.openxmlformats.org/officeDocument/2006/relationships/hyperlink" Target="https://books.google.co.uk/books?id=vUcXBAAAQBAJ&amp;printsec=frontcover&amp;dq=the+humanistic+approach+CONTRIBUTIONS+TO+PSYCHOLOGY&amp;hl=en&amp;sa=X&amp;ved=0ahUKEwjXp_jA6f7RAhUnLcAKHQBMBycQ6AEIMjAC#v=onepage&amp;q=the%20humanistic%20approach%20CONTRIBUTIONS%20TO%20PSYCHOLOGY&amp;f=false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Humanistic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/>
              <a:t>(Humanistic, Humanism, Humanist)</a:t>
            </a:r>
          </a:p>
        </p:txBody>
      </p:sp>
    </p:spTree>
    <p:extLst>
      <p:ext uri="{BB962C8B-B14F-4D97-AF65-F5344CB8AC3E}">
        <p14:creationId xmlns:p14="http://schemas.microsoft.com/office/powerpoint/2010/main" val="2230458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913774" y="263667"/>
            <a:ext cx="10364451" cy="843755"/>
          </a:xfrm>
        </p:spPr>
        <p:txBody>
          <a:bodyPr/>
          <a:lstStyle/>
          <a:p>
            <a:pPr eaLnBrk="1" hangingPunct="1"/>
            <a:r>
              <a:rPr lang="en-US" altLang="en-US" dirty="0"/>
              <a:t>Origins &amp; History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1258253" y="1495223"/>
            <a:ext cx="8825659" cy="4217773"/>
          </a:xfrm>
        </p:spPr>
        <p:txBody>
          <a:bodyPr>
            <a:noAutofit/>
          </a:bodyPr>
          <a:lstStyle/>
          <a:p>
            <a:pPr marL="625056" eaLnBrk="1" hangingPunct="1"/>
            <a:r>
              <a:rPr lang="en-US" altLang="en-US" sz="2400" dirty="0"/>
              <a:t>Looks at the whole person and their uniqueness</a:t>
            </a:r>
          </a:p>
          <a:p>
            <a:pPr marL="625056" eaLnBrk="1" hangingPunct="1"/>
            <a:r>
              <a:rPr lang="en-US" altLang="en-US" sz="2400" dirty="0"/>
              <a:t>Grounded in the belief that people are innately good.</a:t>
            </a:r>
          </a:p>
          <a:p>
            <a:pPr marL="1025106" lvl="1"/>
            <a:r>
              <a:rPr lang="en-US" altLang="en-US" sz="2400" dirty="0"/>
              <a:t>Morality</a:t>
            </a:r>
          </a:p>
          <a:p>
            <a:pPr marL="1025106" lvl="1"/>
            <a:r>
              <a:rPr lang="en-US" altLang="en-US" sz="2400" dirty="0"/>
              <a:t>Ethical Values</a:t>
            </a:r>
          </a:p>
          <a:p>
            <a:pPr marL="1025106" lvl="1"/>
            <a:r>
              <a:rPr lang="en-US" altLang="en-US" sz="2400" dirty="0"/>
              <a:t>Good Intentions </a:t>
            </a:r>
          </a:p>
          <a:p>
            <a:pPr marL="625056" eaLnBrk="1" hangingPunct="1"/>
            <a:r>
              <a:rPr lang="en-US" altLang="en-US" sz="2400" dirty="0"/>
              <a:t>Arose in the late 1950’s as a rebellion to Behaviorist and Psychodynamic approaches</a:t>
            </a:r>
          </a:p>
          <a:p>
            <a:pPr marL="1025106" lvl="1"/>
            <a:r>
              <a:rPr lang="en-US" altLang="en-US" sz="2200" dirty="0"/>
              <a:t>‘the focus of psychology is not behavior or the unconscious’</a:t>
            </a:r>
          </a:p>
        </p:txBody>
      </p:sp>
      <p:sp>
        <p:nvSpPr>
          <p:cNvPr id="2" name="Cloud 1"/>
          <p:cNvSpPr/>
          <p:nvPr/>
        </p:nvSpPr>
        <p:spPr>
          <a:xfrm>
            <a:off x="5782962" y="2691741"/>
            <a:ext cx="2356021" cy="1268627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The</a:t>
            </a:r>
            <a:r>
              <a:rPr lang="en-GB" dirty="0"/>
              <a:t> driving forces of our behaviour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4007708" y="2794713"/>
            <a:ext cx="1524000" cy="3624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4456670" y="3332204"/>
            <a:ext cx="1326292" cy="247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971535" y="3555249"/>
            <a:ext cx="1120346" cy="378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5938123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uiExpand="1" build="p" bldLvl="5" autoUpdateAnimBg="0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260172"/>
            <a:ext cx="10364451" cy="926078"/>
          </a:xfrm>
        </p:spPr>
        <p:txBody>
          <a:bodyPr/>
          <a:lstStyle/>
          <a:p>
            <a:r>
              <a:rPr lang="en-GB" dirty="0"/>
              <a:t>Humanistic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285104"/>
            <a:ext cx="10363826" cy="45060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humanistic approach is therefore called the ‘Third Force’ in Psychology!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u="sng" dirty="0"/>
              <a:t>It offered</a:t>
            </a:r>
          </a:p>
          <a:p>
            <a:r>
              <a:rPr lang="en-GB" dirty="0"/>
              <a:t>New values for approaching an understanding of human behaviour</a:t>
            </a:r>
          </a:p>
          <a:p>
            <a:r>
              <a:rPr lang="en-GB" dirty="0"/>
              <a:t>New methods of inquiry</a:t>
            </a:r>
          </a:p>
          <a:p>
            <a:r>
              <a:rPr lang="en-GB" dirty="0"/>
              <a:t>New effective methods in treatment  (psychotherapy)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531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200" y="193183"/>
            <a:ext cx="10364451" cy="1236372"/>
          </a:xfrm>
        </p:spPr>
        <p:txBody>
          <a:bodyPr/>
          <a:lstStyle/>
          <a:p>
            <a:r>
              <a:rPr lang="en-GB" dirty="0"/>
              <a:t>Assumptions…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1276" y="1121403"/>
            <a:ext cx="11355859" cy="5330913"/>
          </a:xfrm>
        </p:spPr>
        <p:txBody>
          <a:bodyPr>
            <a:normAutofit/>
          </a:bodyPr>
          <a:lstStyle/>
          <a:p>
            <a:r>
              <a:rPr lang="en-GB" dirty="0"/>
              <a:t>What we Experience is central to our behaviour</a:t>
            </a:r>
          </a:p>
          <a:p>
            <a:r>
              <a:rPr lang="en-GB" dirty="0"/>
              <a:t>Especially The subjective experience </a:t>
            </a:r>
          </a:p>
          <a:p>
            <a:pPr lvl="1"/>
            <a:r>
              <a:rPr lang="en-GB" dirty="0"/>
              <a:t>Personal feelings</a:t>
            </a:r>
          </a:p>
          <a:p>
            <a:pPr lvl="1"/>
            <a:r>
              <a:rPr lang="en-GB" dirty="0"/>
              <a:t>Tastes</a:t>
            </a:r>
          </a:p>
          <a:p>
            <a:pPr lvl="1"/>
            <a:r>
              <a:rPr lang="en-GB" dirty="0"/>
              <a:t>opinions</a:t>
            </a:r>
          </a:p>
          <a:p>
            <a:r>
              <a:rPr lang="en-GB" dirty="0"/>
              <a:t>An accurate understanding of human behaviour cannot be achieved by studying animals</a:t>
            </a:r>
          </a:p>
          <a:p>
            <a:r>
              <a:rPr lang="en-GB" dirty="0"/>
              <a:t>Free will exists… not all behaviour is pre-determined</a:t>
            </a:r>
          </a:p>
          <a:p>
            <a:pPr lvl="1"/>
            <a:r>
              <a:rPr lang="en-GB" dirty="0"/>
              <a:t>Personal agency</a:t>
            </a:r>
          </a:p>
          <a:p>
            <a:pPr lvl="2"/>
            <a:r>
              <a:rPr lang="en-GB" dirty="0"/>
              <a:t>Choices we make </a:t>
            </a:r>
          </a:p>
          <a:p>
            <a:pPr lvl="2"/>
            <a:r>
              <a:rPr lang="en-GB" dirty="0"/>
              <a:t>Paths we choose</a:t>
            </a:r>
          </a:p>
          <a:p>
            <a:pPr lvl="2"/>
            <a:r>
              <a:rPr lang="en-GB" dirty="0"/>
              <a:t>consequences</a:t>
            </a:r>
          </a:p>
          <a:p>
            <a:r>
              <a:rPr lang="en-GB" dirty="0"/>
              <a:t>Self-actualisation is normal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1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533" y="219273"/>
            <a:ext cx="10364451" cy="1248920"/>
          </a:xfrm>
        </p:spPr>
        <p:txBody>
          <a:bodyPr/>
          <a:lstStyle/>
          <a:p>
            <a:r>
              <a:rPr lang="en-GB" dirty="0"/>
              <a:t>Assumptions continued…..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712891" y="1210615"/>
            <a:ext cx="8976574" cy="4304360"/>
          </a:xfrm>
        </p:spPr>
        <p:txBody>
          <a:bodyPr>
            <a:normAutofit/>
          </a:bodyPr>
          <a:lstStyle/>
          <a:p>
            <a:r>
              <a:rPr lang="en-GB" dirty="0"/>
              <a:t>People are inherently good, and will experience growth if provided with suitable conditions, especially during childhood</a:t>
            </a:r>
          </a:p>
          <a:p>
            <a:r>
              <a:rPr lang="en-GB" dirty="0"/>
              <a:t>Phenomenology is central</a:t>
            </a:r>
          </a:p>
          <a:p>
            <a:pPr lvl="1"/>
            <a:r>
              <a:rPr lang="en-GB" dirty="0"/>
              <a:t>The study of consciousness and the direct experience</a:t>
            </a:r>
          </a:p>
          <a:p>
            <a:r>
              <a:rPr lang="en-GB" dirty="0"/>
              <a:t>As People are basically good, We have an innate need to make ourselves and the world around us, better!</a:t>
            </a:r>
          </a:p>
          <a:p>
            <a:r>
              <a:rPr lang="en-GB" dirty="0"/>
              <a:t>Each person &amp; each experience is unique</a:t>
            </a:r>
          </a:p>
          <a:p>
            <a:pPr lvl="1"/>
            <a:r>
              <a:rPr lang="en-GB" dirty="0"/>
              <a:t>Psychologists should treat each case individually</a:t>
            </a:r>
          </a:p>
          <a:p>
            <a:pPr lvl="1"/>
            <a:r>
              <a:rPr lang="en-GB" dirty="0"/>
              <a:t>No group studies</a:t>
            </a:r>
          </a:p>
        </p:txBody>
      </p:sp>
    </p:spTree>
    <p:extLst>
      <p:ext uri="{BB962C8B-B14F-4D97-AF65-F5344CB8AC3E}">
        <p14:creationId xmlns:p14="http://schemas.microsoft.com/office/powerpoint/2010/main" val="66938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 continued….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080899" y="2214694"/>
            <a:ext cx="8030201" cy="3424107"/>
          </a:xfrm>
        </p:spPr>
        <p:txBody>
          <a:bodyPr/>
          <a:lstStyle/>
          <a:p>
            <a:r>
              <a:rPr lang="en-GB" dirty="0"/>
              <a:t>Emphasises the personal worth of the individual</a:t>
            </a:r>
          </a:p>
          <a:p>
            <a:pPr lvl="1"/>
            <a:r>
              <a:rPr lang="en-GB" dirty="0"/>
              <a:t>Human values and the creative, active nature of humans</a:t>
            </a:r>
          </a:p>
          <a:p>
            <a:pPr lvl="1"/>
            <a:r>
              <a:rPr lang="en-GB" dirty="0"/>
              <a:t>Optimistic – focuses on the noble human capacity to overcome hardship, pain and despair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Psychological therapies should be client </a:t>
            </a:r>
            <a:r>
              <a:rPr lang="en-GB" dirty="0" err="1"/>
              <a:t>centered</a:t>
            </a:r>
            <a:r>
              <a:rPr lang="en-GB" dirty="0"/>
              <a:t> and involve warmth, empathy and genuineness</a:t>
            </a:r>
          </a:p>
        </p:txBody>
      </p:sp>
    </p:spTree>
    <p:extLst>
      <p:ext uri="{BB962C8B-B14F-4D97-AF65-F5344CB8AC3E}">
        <p14:creationId xmlns:p14="http://schemas.microsoft.com/office/powerpoint/2010/main" val="310198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3200400" y="333375"/>
            <a:ext cx="7467600" cy="1143000"/>
          </a:xfrm>
        </p:spPr>
        <p:txBody>
          <a:bodyPr rtlCol="0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r>
              <a:rPr lang="en-GB" sz="4800" b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Carl Rogers (1902-1987)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6629400" y="1647114"/>
            <a:ext cx="4038600" cy="4495800"/>
          </a:xfrm>
        </p:spPr>
        <p:txBody>
          <a:bodyPr rtlCol="0">
            <a:normAutofit fontScale="92500" lnSpcReduction="10000"/>
          </a:bodyPr>
          <a:lstStyle/>
          <a:p>
            <a:pPr marL="274320" indent="-274320">
              <a:lnSpc>
                <a:spcPct val="90000"/>
              </a:lnSpc>
              <a:defRPr/>
            </a:pPr>
            <a:r>
              <a:rPr lang="en-GB" sz="3000" dirty="0"/>
              <a:t>Key theorist in Humanistic Psychology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GB" sz="3000" dirty="0"/>
          </a:p>
          <a:p>
            <a:pPr marL="274320" indent="-274320">
              <a:lnSpc>
                <a:spcPct val="90000"/>
              </a:lnSpc>
              <a:defRPr/>
            </a:pPr>
            <a:r>
              <a:rPr lang="en-GB" sz="3000" dirty="0"/>
              <a:t>Considered by many to be the founder of the approach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GB" sz="3000" dirty="0"/>
          </a:p>
          <a:p>
            <a:pPr marL="274320" indent="-274320">
              <a:lnSpc>
                <a:spcPct val="90000"/>
              </a:lnSpc>
              <a:defRPr/>
            </a:pPr>
            <a:r>
              <a:rPr lang="en-GB" sz="3000" i="1" dirty="0">
                <a:latin typeface="Algerian" pitchFamily="82" charset="0"/>
              </a:rPr>
              <a:t>‘</a:t>
            </a:r>
            <a:r>
              <a:rPr lang="en-GB" sz="3000" i="1" cap="none" dirty="0">
                <a:latin typeface="Bradley Hand ITC" pitchFamily="66" charset="0"/>
              </a:rPr>
              <a:t>The whole is greater than the sum of its parts’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GB" sz="3000" dirty="0"/>
          </a:p>
        </p:txBody>
      </p:sp>
      <p:pic>
        <p:nvPicPr>
          <p:cNvPr id="14340" name="Content Placeholder 3" descr="carl rogers.bmp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17076" y="1657043"/>
            <a:ext cx="2857173" cy="4165415"/>
          </a:xfrm>
        </p:spPr>
      </p:pic>
    </p:spTree>
    <p:extLst>
      <p:ext uri="{BB962C8B-B14F-4D97-AF65-F5344CB8AC3E}">
        <p14:creationId xmlns:p14="http://schemas.microsoft.com/office/powerpoint/2010/main" val="294674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200" dirty="0">
                <a:latin typeface="Adobe Arabic" pitchFamily="18" charset="-78"/>
                <a:cs typeface="Adobe Arabic" pitchFamily="18" charset="-78"/>
              </a:rPr>
              <a:t>“</a:t>
            </a:r>
            <a:r>
              <a:rPr lang="en-GB" sz="3200" i="1" dirty="0">
                <a:latin typeface="Adobe Arabic" pitchFamily="18" charset="-78"/>
                <a:cs typeface="Adobe Arabic" pitchFamily="18" charset="-78"/>
              </a:rPr>
              <a:t>The organism has one basic tendency and striving - to actualize, maintain, and enhance the experiencing organism</a:t>
            </a:r>
            <a:r>
              <a:rPr lang="en-GB" sz="3200" dirty="0">
                <a:latin typeface="Adobe Arabic" pitchFamily="18" charset="-78"/>
                <a:cs typeface="Adobe Arabic" pitchFamily="18" charset="-78"/>
              </a:rPr>
              <a:t>”</a:t>
            </a:r>
          </a:p>
          <a:p>
            <a:pPr marL="0" indent="0" algn="ctr">
              <a:buNone/>
            </a:pPr>
            <a:r>
              <a:rPr lang="en-GB" sz="3200" dirty="0">
                <a:latin typeface="Adobe Arabic" pitchFamily="18" charset="-78"/>
                <a:cs typeface="Adobe Arabic" pitchFamily="18" charset="-78"/>
              </a:rPr>
              <a:t>(Carl Rogers, 1951)</a:t>
            </a:r>
            <a:endParaRPr lang="en-US" sz="3200" dirty="0">
              <a:latin typeface="Adobe Arabic" pitchFamily="18" charset="-78"/>
              <a:cs typeface="Adobe Arabic" pitchFamily="18" charset="-7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023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076933"/>
          </a:xfrm>
        </p:spPr>
        <p:txBody>
          <a:bodyPr/>
          <a:lstStyle/>
          <a:p>
            <a:pPr algn="l"/>
            <a:r>
              <a:rPr lang="en-GB" dirty="0"/>
              <a:t>Carl rogers…</a:t>
            </a:r>
          </a:p>
        </p:txBody>
      </p:sp>
      <p:sp>
        <p:nvSpPr>
          <p:cNvPr id="18433" name="Rectangle 1"/>
          <p:cNvSpPr>
            <a:spLocks noGrp="1" noChangeArrowheads="1"/>
          </p:cNvSpPr>
          <p:nvPr>
            <p:ph sz="quarter" idx="13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625056"/>
            <a:r>
              <a:rPr lang="en-US" altLang="en-US" sz="2109" dirty="0"/>
              <a:t>Humans have a basic need to feel nurtured &amp; valued by significant people in their lives, such as parents (love, praise &amp; acceptance).</a:t>
            </a:r>
          </a:p>
          <a:p>
            <a:pPr marL="625056"/>
            <a:r>
              <a:rPr lang="en-US" altLang="en-US" sz="2109" dirty="0"/>
              <a:t>If this is given freely, without conditions (unconditional positive regard), then people will develop a healthy sense of self-worth, </a:t>
            </a:r>
            <a:r>
              <a:rPr lang="en-US" altLang="en-US" sz="2109" dirty="0" err="1"/>
              <a:t>recognising</a:t>
            </a:r>
            <a:r>
              <a:rPr lang="en-US" altLang="en-US" sz="2109" dirty="0"/>
              <a:t> their abilities &amp; difficulties.</a:t>
            </a:r>
          </a:p>
          <a:p>
            <a:pPr marL="625056"/>
            <a:r>
              <a:rPr lang="en-US" altLang="en-US" sz="2109" dirty="0"/>
              <a:t>Children who receive negative regard, such as criticism &amp; blame, develop low self-esteem.</a:t>
            </a:r>
          </a:p>
          <a:p>
            <a:pPr marL="625056"/>
            <a:r>
              <a:rPr lang="en-US" altLang="en-US" sz="2109" dirty="0"/>
              <a:t>To avoid this, the parent’s should blame the </a:t>
            </a:r>
            <a:r>
              <a:rPr lang="en-US" altLang="en-US" sz="2109" dirty="0" err="1"/>
              <a:t>behaviour</a:t>
            </a:r>
            <a:r>
              <a:rPr lang="en-US" altLang="en-US" sz="2109" dirty="0"/>
              <a:t> not the child.</a:t>
            </a:r>
          </a:p>
          <a:p>
            <a:pPr marL="625056"/>
            <a:endParaRPr lang="en-US" altLang="en-US" dirty="0"/>
          </a:p>
          <a:p>
            <a:pPr marL="625056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84932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4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4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 build="p" bldLvl="5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7" r="5617"/>
          <a:stretch>
            <a:fillRect/>
          </a:stretch>
        </p:blipFill>
        <p:spPr bwMode="auto">
          <a:xfrm>
            <a:off x="2568773" y="1862138"/>
            <a:ext cx="7054453" cy="4768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570"/>
              <a:t>Ideal self versus real self</a:t>
            </a:r>
          </a:p>
        </p:txBody>
      </p:sp>
    </p:spTree>
    <p:extLst>
      <p:ext uri="{BB962C8B-B14F-4D97-AF65-F5344CB8AC3E}">
        <p14:creationId xmlns:p14="http://schemas.microsoft.com/office/powerpoint/2010/main" val="1125439028"/>
      </p:ext>
    </p:extLst>
  </p:cSld>
  <p:clrMapOvr>
    <a:masterClrMapping/>
  </p:clrMapOvr>
  <p:transition spd="med"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A5E99-7D50-47DC-BE52-36E4D971D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7A025-8A56-4558-90FA-C53EB58D276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 </a:t>
            </a:r>
            <a:endParaRPr lang="en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F261D4E-1CB8-455D-B169-7E48024157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3724" y="535751"/>
            <a:ext cx="7604976" cy="570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020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ChangeArrowheads="1"/>
          </p:cNvSpPr>
          <p:nvPr>
            <p:ph type="title"/>
          </p:nvPr>
        </p:nvSpPr>
        <p:spPr>
          <a:xfrm>
            <a:off x="913775" y="-76199"/>
            <a:ext cx="10364451" cy="2290894"/>
          </a:xfrm>
        </p:spPr>
        <p:txBody>
          <a:bodyPr/>
          <a:lstStyle/>
          <a:p>
            <a:pPr eaLnBrk="1" hangingPunct="1"/>
            <a:r>
              <a:rPr lang="en-US" altLang="en-US" dirty="0"/>
              <a:t>A sense of wellbeing</a:t>
            </a: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78794" y="1481071"/>
            <a:ext cx="9710671" cy="4576830"/>
          </a:xfrm>
          <a:prstGeom prst="rect">
            <a:avLst/>
          </a:prstGeom>
        </p:spPr>
        <p:txBody>
          <a:bodyPr/>
          <a:lstStyle/>
          <a:p>
            <a:pPr marL="396456" indent="0" algn="ctr">
              <a:buNone/>
            </a:pPr>
            <a:r>
              <a:rPr lang="en-US" altLang="en-US" sz="2250" dirty="0"/>
              <a:t>Perceived-self – actual-self – Ideal-self</a:t>
            </a:r>
          </a:p>
          <a:p>
            <a:pPr marL="625056"/>
            <a:endParaRPr lang="en-US" altLang="en-US" sz="2250" dirty="0"/>
          </a:p>
          <a:p>
            <a:pPr marL="625056"/>
            <a:r>
              <a:rPr lang="en-US" altLang="en-US" sz="2250" dirty="0"/>
              <a:t>A healthy sense of wellbeing is established if an individual maintains a reasonable consistency between ideal self &amp; actual self.  This is known as congruence.</a:t>
            </a:r>
          </a:p>
          <a:p>
            <a:pPr marL="625056"/>
            <a:r>
              <a:rPr lang="en-US" altLang="en-US" sz="2250" dirty="0"/>
              <a:t>The greater the gap between the ideal self and the actual self, the greater the incongruence. </a:t>
            </a:r>
          </a:p>
          <a:p>
            <a:pPr marL="625056"/>
            <a:r>
              <a:rPr lang="en-US" altLang="en-US" sz="2250" dirty="0"/>
              <a:t>Incongruence can lead to low self-worth and maladjustment.</a:t>
            </a:r>
          </a:p>
          <a:p>
            <a:pPr marL="1082256" lvl="1"/>
            <a:r>
              <a:rPr lang="en-US" altLang="en-US" sz="2050" dirty="0"/>
              <a:t>Failing to cope with normal social situations </a:t>
            </a:r>
          </a:p>
        </p:txBody>
      </p:sp>
    </p:spTree>
    <p:extLst>
      <p:ext uri="{BB962C8B-B14F-4D97-AF65-F5344CB8AC3E}">
        <p14:creationId xmlns:p14="http://schemas.microsoft.com/office/powerpoint/2010/main" val="396102100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8331776" presetClass="entr" presetSubtype="11015700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8331776" presetClass="entr" presetSubtype="11015700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8331776" presetClass="entr" presetSubtype="11015700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8331776" presetClass="entr" presetSubtype="11015700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8331776" presetClass="entr" presetSubtype="11015700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build="p" bldLvl="5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1"/>
          <p:cNvSpPr>
            <a:spLocks noGrp="1"/>
          </p:cNvSpPr>
          <p:nvPr>
            <p:ph idx="4294967295"/>
          </p:nvPr>
        </p:nvSpPr>
        <p:spPr>
          <a:xfrm>
            <a:off x="1981200" y="1554163"/>
            <a:ext cx="8686800" cy="4525962"/>
          </a:xfrm>
        </p:spPr>
        <p:txBody>
          <a:bodyPr/>
          <a:lstStyle/>
          <a:p>
            <a:pPr eaLnBrk="1" hangingPunct="1"/>
            <a:r>
              <a:rPr lang="en-GB" altLang="en-US" dirty="0"/>
              <a:t>Rogers believed that every person could achieve their goals, wishes and desires in life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When they did so self actualisation or self fulfilment took place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People who are able to self actualise are referred to as a fully functioning person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1981200" y="457200"/>
            <a:ext cx="8686800" cy="838200"/>
          </a:xfrm>
        </p:spPr>
        <p:txBody>
          <a:bodyPr rtlCol="0">
            <a:no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l">
              <a:defRPr/>
            </a:pPr>
            <a:r>
              <a:rPr lang="en-GB" sz="4000" b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ROGERS….</a:t>
            </a:r>
          </a:p>
        </p:txBody>
      </p:sp>
    </p:spTree>
    <p:extLst>
      <p:ext uri="{BB962C8B-B14F-4D97-AF65-F5344CB8AC3E}">
        <p14:creationId xmlns:p14="http://schemas.microsoft.com/office/powerpoint/2010/main" val="193488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1"/>
          <p:cNvSpPr>
            <a:spLocks noGrp="1"/>
          </p:cNvSpPr>
          <p:nvPr>
            <p:ph idx="4294967295"/>
          </p:nvPr>
        </p:nvSpPr>
        <p:spPr>
          <a:xfrm>
            <a:off x="1184856" y="1341437"/>
            <a:ext cx="9994006" cy="5188151"/>
          </a:xfrm>
        </p:spPr>
        <p:txBody>
          <a:bodyPr rtlCol="0">
            <a:normAutofit fontScale="55000" lnSpcReduction="20000"/>
          </a:bodyPr>
          <a:lstStyle/>
          <a:p>
            <a:pPr marL="274320" indent="-274320">
              <a:defRPr/>
            </a:pPr>
            <a:endParaRPr lang="en-GB" dirty="0"/>
          </a:p>
          <a:p>
            <a:pPr marL="274320" indent="-274320">
              <a:defRPr/>
            </a:pPr>
            <a:r>
              <a:rPr lang="en-GB" sz="3300" dirty="0"/>
              <a:t>Open to experience</a:t>
            </a:r>
          </a:p>
          <a:p>
            <a:pPr marL="274320" indent="-274320">
              <a:buNone/>
              <a:defRPr/>
            </a:pPr>
            <a:endParaRPr lang="en-GB" sz="3300" dirty="0"/>
          </a:p>
          <a:p>
            <a:pPr marL="274320" indent="-274320">
              <a:defRPr/>
            </a:pPr>
            <a:r>
              <a:rPr lang="en-GB" sz="3300" dirty="0"/>
              <a:t>Existential living</a:t>
            </a:r>
          </a:p>
          <a:p>
            <a:pPr marL="731520" lvl="1" indent="-274320">
              <a:defRPr/>
            </a:pPr>
            <a:r>
              <a:rPr lang="en-GB" sz="3300" dirty="0"/>
              <a:t>defining the essence of who we really are and accepting our unique place in the world.</a:t>
            </a:r>
          </a:p>
          <a:p>
            <a:pPr marL="731520" lvl="1" indent="-274320">
              <a:defRPr/>
            </a:pPr>
            <a:r>
              <a:rPr lang="en-GB" sz="3300" dirty="0"/>
              <a:t>Living life to the full</a:t>
            </a:r>
          </a:p>
          <a:p>
            <a:pPr marL="274320" indent="-274320">
              <a:buNone/>
              <a:defRPr/>
            </a:pPr>
            <a:endParaRPr lang="en-GB" sz="3300" dirty="0"/>
          </a:p>
          <a:p>
            <a:pPr marL="274320" indent="-274320">
              <a:defRPr/>
            </a:pPr>
            <a:r>
              <a:rPr lang="en-GB" sz="3300" dirty="0"/>
              <a:t>Trust feelings</a:t>
            </a:r>
          </a:p>
          <a:p>
            <a:pPr marL="274320" indent="-274320">
              <a:buNone/>
              <a:defRPr/>
            </a:pPr>
            <a:endParaRPr lang="en-GB" sz="3300" dirty="0"/>
          </a:p>
          <a:p>
            <a:pPr marL="274320" indent="-274320">
              <a:defRPr/>
            </a:pPr>
            <a:r>
              <a:rPr lang="en-GB" sz="3300" dirty="0"/>
              <a:t>Creativity</a:t>
            </a:r>
          </a:p>
          <a:p>
            <a:pPr marL="274320" indent="-274320">
              <a:buNone/>
              <a:defRPr/>
            </a:pPr>
            <a:endParaRPr lang="en-GB" sz="3300" dirty="0"/>
          </a:p>
          <a:p>
            <a:pPr marL="274320" indent="-274320">
              <a:defRPr/>
            </a:pPr>
            <a:r>
              <a:rPr lang="en-GB" sz="3300" dirty="0"/>
              <a:t>Fulfilled life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1847528" y="260648"/>
            <a:ext cx="9372922" cy="1143000"/>
          </a:xfrm>
        </p:spPr>
        <p:txBody>
          <a:bodyPr rtlCol="0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r>
              <a:rPr lang="en-GB" sz="4100" b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ROGERS FULLY FUNCTIONING PERSON...</a:t>
            </a:r>
          </a:p>
        </p:txBody>
      </p:sp>
    </p:spTree>
    <p:extLst>
      <p:ext uri="{BB962C8B-B14F-4D97-AF65-F5344CB8AC3E}">
        <p14:creationId xmlns:p14="http://schemas.microsoft.com/office/powerpoint/2010/main" val="163210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5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5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5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53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53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53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Content Placeholder 1"/>
          <p:cNvSpPr>
            <a:spLocks noGrp="1"/>
          </p:cNvSpPr>
          <p:nvPr>
            <p:ph idx="4294967295"/>
          </p:nvPr>
        </p:nvSpPr>
        <p:spPr>
          <a:xfrm>
            <a:off x="1524000" y="1628775"/>
            <a:ext cx="4330700" cy="449580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2800" dirty="0"/>
              <a:t>Tries to understand and measure human motivation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sz="2800" dirty="0"/>
              <a:t>Maslow stated that human motivation is based on people seeking fulfilment and change through personal growth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1524000" y="331788"/>
            <a:ext cx="8229600" cy="1143000"/>
          </a:xfrm>
        </p:spPr>
        <p:txBody>
          <a:bodyPr rtlCol="0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r>
              <a:rPr lang="en-GB" sz="4100" b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Abraham Maslow </a:t>
            </a:r>
            <a:r>
              <a:rPr lang="en-GB" sz="4000" dirty="0"/>
              <a:t>(1908-1970)</a:t>
            </a:r>
            <a:endParaRPr lang="en-GB" sz="4100" b="1" dirty="0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11268" name="Content Placeholder 4" descr="abraham-maslow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00" y="1700214"/>
            <a:ext cx="3048000" cy="412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372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1898871"/>
          </a:xfrm>
        </p:spPr>
        <p:txBody>
          <a:bodyPr/>
          <a:lstStyle/>
          <a:p>
            <a:r>
              <a:rPr lang="en-GB" dirty="0"/>
              <a:t>QUESTION......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WHAT DO YOU THINK IS NEEDED TO LEAD A HAPPY AND FULFILLING LIFE?</a:t>
            </a:r>
          </a:p>
        </p:txBody>
      </p:sp>
    </p:spTree>
    <p:extLst>
      <p:ext uri="{BB962C8B-B14F-4D97-AF65-F5344CB8AC3E}">
        <p14:creationId xmlns:p14="http://schemas.microsoft.com/office/powerpoint/2010/main" val="42032035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914069"/>
          </a:xfrm>
        </p:spPr>
        <p:txBody>
          <a:bodyPr/>
          <a:lstStyle/>
          <a:p>
            <a:pPr algn="l"/>
            <a:r>
              <a:rPr lang="en-GB" dirty="0"/>
              <a:t>Prioritise…..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333" y="1206751"/>
            <a:ext cx="7237073" cy="5592284"/>
          </a:xfrm>
          <a:prstGeom prst="rect">
            <a:avLst/>
          </a:prstGeom>
        </p:spPr>
      </p:pic>
      <p:sp>
        <p:nvSpPr>
          <p:cNvPr id="4" name="Cloud 3"/>
          <p:cNvSpPr/>
          <p:nvPr/>
        </p:nvSpPr>
        <p:spPr>
          <a:xfrm>
            <a:off x="4831486" y="292351"/>
            <a:ext cx="2500765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 esteem needs</a:t>
            </a:r>
          </a:p>
        </p:txBody>
      </p:sp>
      <p:sp>
        <p:nvSpPr>
          <p:cNvPr id="5" name="Cloud 4"/>
          <p:cNvSpPr/>
          <p:nvPr/>
        </p:nvSpPr>
        <p:spPr>
          <a:xfrm>
            <a:off x="1489146" y="1300294"/>
            <a:ext cx="2305050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Physiological needs</a:t>
            </a:r>
          </a:p>
        </p:txBody>
      </p:sp>
      <p:sp>
        <p:nvSpPr>
          <p:cNvPr id="6" name="Cloud 5"/>
          <p:cNvSpPr/>
          <p:nvPr/>
        </p:nvSpPr>
        <p:spPr>
          <a:xfrm>
            <a:off x="561975" y="4295775"/>
            <a:ext cx="2305050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 actualisation</a:t>
            </a:r>
          </a:p>
        </p:txBody>
      </p:sp>
      <p:sp>
        <p:nvSpPr>
          <p:cNvPr id="7" name="Cloud 6"/>
          <p:cNvSpPr/>
          <p:nvPr/>
        </p:nvSpPr>
        <p:spPr>
          <a:xfrm>
            <a:off x="8973176" y="4049664"/>
            <a:ext cx="2305050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Safety needs</a:t>
            </a:r>
          </a:p>
        </p:txBody>
      </p:sp>
      <p:sp>
        <p:nvSpPr>
          <p:cNvPr id="8" name="Cloud 7"/>
          <p:cNvSpPr/>
          <p:nvPr/>
        </p:nvSpPr>
        <p:spPr>
          <a:xfrm>
            <a:off x="7430109" y="2019300"/>
            <a:ext cx="2305050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Belongingness &amp; love</a:t>
            </a:r>
          </a:p>
        </p:txBody>
      </p:sp>
    </p:spTree>
    <p:extLst>
      <p:ext uri="{BB962C8B-B14F-4D97-AF65-F5344CB8AC3E}">
        <p14:creationId xmlns:p14="http://schemas.microsoft.com/office/powerpoint/2010/main" val="201573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3300" y="180975"/>
            <a:ext cx="10364451" cy="1671769"/>
          </a:xfrm>
        </p:spPr>
        <p:txBody>
          <a:bodyPr/>
          <a:lstStyle/>
          <a:p>
            <a:r>
              <a:rPr lang="en-GB" dirty="0"/>
              <a:t>Maslow’s hierarchy of needs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9483" y="911351"/>
            <a:ext cx="5858767" cy="5946649"/>
          </a:xfrm>
        </p:spPr>
      </p:pic>
    </p:spTree>
    <p:extLst>
      <p:ext uri="{BB962C8B-B14F-4D97-AF65-F5344CB8AC3E}">
        <p14:creationId xmlns:p14="http://schemas.microsoft.com/office/powerpoint/2010/main" val="1678817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149" y="199417"/>
            <a:ext cx="10364451" cy="1115033"/>
          </a:xfrm>
        </p:spPr>
        <p:txBody>
          <a:bodyPr/>
          <a:lstStyle/>
          <a:p>
            <a:pPr algn="l"/>
            <a:r>
              <a:rPr lang="en-GB" dirty="0"/>
              <a:t>MASLOW….</a:t>
            </a:r>
          </a:p>
        </p:txBody>
      </p:sp>
      <p:sp>
        <p:nvSpPr>
          <p:cNvPr id="28673" name="Rectangle 1"/>
          <p:cNvSpPr>
            <a:spLocks noGrp="1" noChangeArrowheads="1"/>
          </p:cNvSpPr>
          <p:nvPr>
            <p:ph sz="quarter" idx="13"/>
          </p:nvPr>
        </p:nvSpPr>
        <p:spPr>
          <a:xfrm>
            <a:off x="939532" y="1765211"/>
            <a:ext cx="10363826" cy="447674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625056"/>
            <a:r>
              <a:rPr lang="en-US" altLang="en-US" sz="2109" dirty="0"/>
              <a:t>Maslow’s theory </a:t>
            </a:r>
            <a:r>
              <a:rPr lang="en-US" altLang="en-US" sz="2109" dirty="0" err="1"/>
              <a:t>emphasises</a:t>
            </a:r>
            <a:r>
              <a:rPr lang="en-US" altLang="en-US" sz="2109" dirty="0"/>
              <a:t> uniquely human motivational factors.</a:t>
            </a:r>
          </a:p>
          <a:p>
            <a:pPr marL="625056"/>
            <a:r>
              <a:rPr lang="en-US" altLang="en-US" sz="2109" dirty="0"/>
              <a:t>Survival or deficiency needs (BASIC NEEDS) are engaged in because they are a means to an end.</a:t>
            </a:r>
          </a:p>
          <a:p>
            <a:pPr marL="625056"/>
            <a:r>
              <a:rPr lang="en-US" altLang="en-US" sz="2109" dirty="0"/>
              <a:t>Self-</a:t>
            </a:r>
            <a:r>
              <a:rPr lang="en-US" altLang="en-US" sz="2109" dirty="0" err="1"/>
              <a:t>actualisation</a:t>
            </a:r>
            <a:r>
              <a:rPr lang="en-US" altLang="en-US" sz="2109" dirty="0"/>
              <a:t> is intrinsically satisfying.</a:t>
            </a:r>
          </a:p>
          <a:p>
            <a:pPr marL="1082256" lvl="1"/>
            <a:r>
              <a:rPr lang="en-US" altLang="en-US" sz="1909" dirty="0"/>
              <a:t>As are all needs but self-</a:t>
            </a:r>
            <a:r>
              <a:rPr lang="en-US" altLang="en-US" sz="1909" dirty="0" err="1"/>
              <a:t>actualisation</a:t>
            </a:r>
            <a:r>
              <a:rPr lang="en-US" altLang="en-US" sz="1909" dirty="0"/>
              <a:t> more so.</a:t>
            </a:r>
          </a:p>
          <a:p>
            <a:pPr marL="625056"/>
            <a:r>
              <a:rPr lang="en-US" altLang="en-US" sz="2109" dirty="0"/>
              <a:t>Maslow regards human motives as more than just drives.</a:t>
            </a:r>
          </a:p>
        </p:txBody>
      </p:sp>
    </p:spTree>
    <p:extLst>
      <p:ext uri="{BB962C8B-B14F-4D97-AF65-F5344CB8AC3E}">
        <p14:creationId xmlns:p14="http://schemas.microsoft.com/office/powerpoint/2010/main" val="14067530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6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6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6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6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 build="p" bldLvl="5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MASLOW…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quarter" idx="13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GB" altLang="en-US" dirty="0"/>
              <a:t>Maslow described the experience of self-actualisation as having a ‘peak experience’.</a:t>
            </a:r>
          </a:p>
          <a:p>
            <a:r>
              <a:rPr lang="en-GB" altLang="en-US" dirty="0"/>
              <a:t>Some may regard self-actualisation as a deeply religious experience or mythical experience that is of great significance in their life.</a:t>
            </a:r>
          </a:p>
          <a:p>
            <a:r>
              <a:rPr lang="en-GB" altLang="en-US" dirty="0"/>
              <a:t>Moments of self-actualisation do not often occur in life and some people may never achieve this.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4356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Key characteristics of people who self-actualise (Maslow 1970)</a:t>
            </a:r>
            <a:endParaRPr lang="en-US" altLang="en-US" sz="400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8454" y="2124683"/>
            <a:ext cx="8229600" cy="4114800"/>
          </a:xfrm>
          <a:prstGeom prst="rect">
            <a:avLst/>
          </a:prstGeom>
        </p:spPr>
        <p:txBody>
          <a:bodyPr/>
          <a:lstStyle/>
          <a:p>
            <a:endParaRPr lang="en-GB" altLang="en-US" dirty="0"/>
          </a:p>
          <a:p>
            <a:r>
              <a:rPr lang="en-GB" altLang="en-US" dirty="0"/>
              <a:t>Accurate perceptions of the world;</a:t>
            </a:r>
          </a:p>
          <a:p>
            <a:r>
              <a:rPr lang="en-GB" altLang="en-US" dirty="0"/>
              <a:t>Acceptance of other people;</a:t>
            </a:r>
          </a:p>
          <a:p>
            <a:r>
              <a:rPr lang="en-GB" altLang="en-US" dirty="0"/>
              <a:t>Creative;</a:t>
            </a:r>
          </a:p>
          <a:p>
            <a:r>
              <a:rPr lang="en-GB" altLang="en-US" dirty="0"/>
              <a:t>Good sense of humour;</a:t>
            </a:r>
          </a:p>
          <a:p>
            <a:r>
              <a:rPr lang="en-GB" altLang="en-US" dirty="0"/>
              <a:t>Can Detach and need privacy.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516965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Box 1"/>
          <p:cNvSpPr txBox="1">
            <a:spLocks noChangeArrowheads="1"/>
          </p:cNvSpPr>
          <p:nvPr/>
        </p:nvSpPr>
        <p:spPr bwMode="auto">
          <a:xfrm>
            <a:off x="2351088" y="2133600"/>
            <a:ext cx="7777162" cy="292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b="1" dirty="0"/>
              <a:t>TO WHAT EXTENT DO YOU AGREE WITH THE HUMANISTIC PERSPECTIVE?</a:t>
            </a:r>
          </a:p>
          <a:p>
            <a:pPr algn="ctr" eaLnBrk="1" hangingPunct="1"/>
            <a:endParaRPr lang="en-GB" altLang="en-US" sz="3200" dirty="0"/>
          </a:p>
          <a:p>
            <a:pPr algn="ctr" eaLnBrk="1" hangingPunct="1"/>
            <a:endParaRPr lang="en-US" altLang="en-US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3697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58" r="21248"/>
          <a:stretch>
            <a:fillRect/>
          </a:stretch>
        </p:blipFill>
        <p:spPr bwMode="auto">
          <a:xfrm>
            <a:off x="7620001" y="1347789"/>
            <a:ext cx="3338513" cy="4414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842338" y="0"/>
            <a:ext cx="10364451" cy="1228725"/>
          </a:xfrm>
        </p:spPr>
        <p:txBody>
          <a:bodyPr vert="horz" lIns="64291" tIns="32146" rIns="64291" bIns="32146" rtlCol="0" anchor="ctr">
            <a:normAutofit/>
          </a:bodyPr>
          <a:lstStyle/>
          <a:p>
            <a:pPr>
              <a:defRPr/>
            </a:pPr>
            <a:r>
              <a:rPr lang="en-GB" dirty="0"/>
              <a:t>TREATMENT…</a:t>
            </a:r>
            <a:endParaRPr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14325" y="1221665"/>
            <a:ext cx="6534150" cy="4917855"/>
          </a:xfrm>
          <a:prstGeom prst="rect">
            <a:avLst/>
          </a:prstGeom>
        </p:spPr>
        <p:txBody>
          <a:bodyPr lIns="64291" tIns="32146" rIns="64291" bIns="32146">
            <a:normAutofit/>
          </a:bodyPr>
          <a:lstStyle/>
          <a:p>
            <a:pPr marL="592138"/>
            <a:r>
              <a:rPr lang="en-US" altLang="en-US" dirty="0"/>
              <a:t>The humanistic approach’s primary application has been to therapeutic treatment.</a:t>
            </a:r>
          </a:p>
          <a:p>
            <a:pPr marL="592138"/>
            <a:r>
              <a:rPr lang="en-US" altLang="en-US" dirty="0"/>
              <a:t>Client-centered therapy- whereby the client is encouraged to develop positive self-regard &amp; overcome mismatch between their perceived self, actual self &amp; ideal self.</a:t>
            </a:r>
          </a:p>
          <a:p>
            <a:pPr marL="592138"/>
            <a:r>
              <a:rPr lang="en-US" altLang="en-US" dirty="0"/>
              <a:t>Gestalt therapy- developed by Fritz </a:t>
            </a:r>
            <a:r>
              <a:rPr lang="en-US" altLang="en-US" dirty="0" err="1"/>
              <a:t>Perls</a:t>
            </a:r>
            <a:r>
              <a:rPr lang="en-US" altLang="en-US" dirty="0"/>
              <a:t>, the aim is to help the client become a ‘whole’ (gestalt) person by getting them to accept every aspect of themselves. Techniques of gestalt therapy include confrontation, dream analysis, and role playing.</a:t>
            </a:r>
          </a:p>
        </p:txBody>
      </p:sp>
    </p:spTree>
    <p:extLst>
      <p:ext uri="{BB962C8B-B14F-4D97-AF65-F5344CB8AC3E}">
        <p14:creationId xmlns:p14="http://schemas.microsoft.com/office/powerpoint/2010/main" val="127295166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 bldLvl="5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36781" y="1247775"/>
            <a:ext cx="10104439" cy="4257674"/>
          </a:xfrm>
          <a:prstGeom prst="rect">
            <a:avLst/>
          </a:prstGeo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/>
              <a:t>Humanists take a phenomenological approach </a:t>
            </a:r>
          </a:p>
          <a:p>
            <a:pPr marL="0" indent="0" eaLnBrk="1" hangingPunct="1">
              <a:buNone/>
            </a:pPr>
            <a:r>
              <a:rPr lang="en-GB" altLang="en-US" sz="2400" dirty="0"/>
              <a:t>(a method used to examine a human experience and how people should live their lives)</a:t>
            </a:r>
          </a:p>
          <a:p>
            <a:pPr marL="0" indent="0" eaLnBrk="1" hangingPunct="1">
              <a:buNone/>
            </a:pPr>
            <a:endParaRPr lang="en-GB" altLang="en-US" sz="24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Therefore, they use methods such as:</a:t>
            </a:r>
          </a:p>
          <a:p>
            <a:pPr eaLnBrk="1" hangingPunct="1"/>
            <a:r>
              <a:rPr lang="en-GB" altLang="en-US" sz="2400" dirty="0"/>
              <a:t>Unstructured interviews</a:t>
            </a:r>
          </a:p>
          <a:p>
            <a:pPr eaLnBrk="1" hangingPunct="1"/>
            <a:r>
              <a:rPr lang="en-GB" altLang="en-US" sz="2400" dirty="0"/>
              <a:t>Diaries, letters and biographical material</a:t>
            </a: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836781" y="151792"/>
            <a:ext cx="10364451" cy="1095983"/>
          </a:xfrm>
        </p:spPr>
        <p:txBody>
          <a:bodyPr/>
          <a:lstStyle/>
          <a:p>
            <a:pPr>
              <a:defRPr/>
            </a:pPr>
            <a:r>
              <a:rPr lang="en-GB" b="1" dirty="0"/>
              <a:t>TREATMENT…</a:t>
            </a:r>
          </a:p>
        </p:txBody>
      </p:sp>
    </p:spTree>
    <p:extLst>
      <p:ext uri="{BB962C8B-B14F-4D97-AF65-F5344CB8AC3E}">
        <p14:creationId xmlns:p14="http://schemas.microsoft.com/office/powerpoint/2010/main" val="137285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981200" y="1600201"/>
            <a:ext cx="7467600" cy="4873625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  <a:defRPr/>
            </a:pPr>
            <a:r>
              <a:rPr lang="en-GB" sz="2400" b="1" dirty="0"/>
              <a:t>Qualitative research </a:t>
            </a:r>
            <a:r>
              <a:rPr lang="en-GB" sz="2400" dirty="0"/>
              <a:t>gathers information that is </a:t>
            </a:r>
            <a:r>
              <a:rPr lang="en-GB" sz="2400" b="1" dirty="0"/>
              <a:t>not</a:t>
            </a:r>
            <a:r>
              <a:rPr lang="en-GB" sz="2400" dirty="0"/>
              <a:t> in </a:t>
            </a:r>
            <a:r>
              <a:rPr lang="en-GB" sz="2400" b="1" dirty="0"/>
              <a:t>numerical form</a:t>
            </a:r>
            <a:r>
              <a:rPr lang="en-GB" sz="2400" dirty="0"/>
              <a:t>  </a:t>
            </a:r>
          </a:p>
          <a:p>
            <a:pPr marL="274320" indent="-274320">
              <a:buFont typeface="Wingdings"/>
              <a:buChar char=""/>
              <a:defRPr/>
            </a:pPr>
            <a:endParaRPr lang="en-GB" sz="2200" dirty="0"/>
          </a:p>
          <a:p>
            <a:pPr marL="274320" indent="-274320">
              <a:buFont typeface="Wingdings 2"/>
              <a:buChar char=""/>
              <a:defRPr/>
            </a:pPr>
            <a:r>
              <a:rPr lang="en-GB" sz="2200" dirty="0"/>
              <a:t>For example, diary accounts, open-ended questionnaires, unstructured interviews and unstructured observations</a:t>
            </a:r>
          </a:p>
          <a:p>
            <a:pPr marL="274320" indent="-274320">
              <a:buFont typeface="Wingdings"/>
              <a:buChar char=""/>
              <a:defRPr/>
            </a:pPr>
            <a:endParaRPr lang="en-GB" sz="2200" dirty="0"/>
          </a:p>
          <a:p>
            <a:pPr marL="274320" indent="-274320">
              <a:buFont typeface="Wingdings 2"/>
              <a:buChar char=""/>
              <a:defRPr/>
            </a:pPr>
            <a:r>
              <a:rPr lang="en-GB" sz="2200" dirty="0"/>
              <a:t>Qualitative data is typically descriptive data and as such is harder to analyse than quantitative data</a:t>
            </a:r>
            <a:br>
              <a:rPr lang="en-GB" sz="2200" dirty="0"/>
            </a:br>
            <a:endParaRPr lang="en-GB" sz="2200" dirty="0"/>
          </a:p>
          <a:p>
            <a:pPr marL="274320" indent="-274320">
              <a:buFont typeface="Wingdings 2"/>
              <a:buChar char=""/>
              <a:defRPr/>
            </a:pPr>
            <a:r>
              <a:rPr lang="en-GB" sz="2200" dirty="0"/>
              <a:t>Qualitative research is useful for studies at the individual level, and to find out, in depth, the ways in which people think or feel (e.g. case studies)</a:t>
            </a:r>
            <a:br>
              <a:rPr lang="en-GB" dirty="0"/>
            </a:br>
            <a:endParaRPr lang="en-GB" dirty="0"/>
          </a:p>
          <a:p>
            <a:pPr marL="274320" indent="-274320">
              <a:buFont typeface="Wingdings"/>
              <a:buChar char=""/>
              <a:defRPr/>
            </a:pPr>
            <a:endParaRPr lang="en-US" dirty="0"/>
          </a:p>
        </p:txBody>
      </p:sp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818525" y="75592"/>
            <a:ext cx="10364451" cy="1596177"/>
          </a:xfrm>
        </p:spPr>
        <p:txBody>
          <a:bodyPr/>
          <a:lstStyle/>
          <a:p>
            <a:pPr>
              <a:defRPr/>
            </a:pPr>
            <a:r>
              <a:rPr lang="en-GB" b="1" dirty="0"/>
              <a:t>Qualitative Research</a:t>
            </a:r>
            <a:endParaRPr b="1" dirty="0"/>
          </a:p>
        </p:txBody>
      </p:sp>
    </p:spTree>
    <p:extLst>
      <p:ext uri="{BB962C8B-B14F-4D97-AF65-F5344CB8AC3E}">
        <p14:creationId xmlns:p14="http://schemas.microsoft.com/office/powerpoint/2010/main" val="333296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r>
              <a:rPr lang="en-GB" altLang="en-US"/>
              <a:t>Evaluation….</a:t>
            </a:r>
          </a:p>
        </p:txBody>
      </p:sp>
      <p:pic>
        <p:nvPicPr>
          <p:cNvPr id="58371" name="Content Placeholder 6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62250" y="2362201"/>
            <a:ext cx="6667500" cy="3095625"/>
          </a:xfrm>
        </p:spPr>
      </p:pic>
    </p:spTree>
    <p:extLst>
      <p:ext uri="{BB962C8B-B14F-4D97-AF65-F5344CB8AC3E}">
        <p14:creationId xmlns:p14="http://schemas.microsoft.com/office/powerpoint/2010/main" val="1053090916"/>
      </p:ext>
    </p:extLst>
  </p:cSld>
  <p:clrMapOvr>
    <a:masterClrMapping/>
  </p:clrMapOvr>
  <p:transition spd="slow">
    <p:dissolv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18036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Strengths of the Humanistic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981199" y="1776544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Emphasises the need to study consciousness and human experience.</a:t>
            </a:r>
            <a:br>
              <a:rPr lang="en-GB" dirty="0"/>
            </a:br>
            <a:endParaRPr lang="en-GB" dirty="0"/>
          </a:p>
          <a:p>
            <a:r>
              <a:rPr lang="en-GB" dirty="0"/>
              <a:t>Looks to fill the gaps not explained by other approaches.</a:t>
            </a:r>
            <a:br>
              <a:rPr lang="en-GB" dirty="0"/>
            </a:br>
            <a:endParaRPr lang="en-GB" dirty="0"/>
          </a:p>
          <a:p>
            <a:r>
              <a:rPr lang="en-GB" dirty="0"/>
              <a:t>Emphasises individualism – personality and abnormality are not uniform.</a:t>
            </a:r>
            <a:br>
              <a:rPr lang="en-GB" dirty="0"/>
            </a:br>
            <a:endParaRPr lang="en-GB" dirty="0"/>
          </a:p>
          <a:p>
            <a:r>
              <a:rPr lang="en-GB" dirty="0"/>
              <a:t>Emphasises motivation and self-actualisation.</a:t>
            </a:r>
          </a:p>
        </p:txBody>
      </p:sp>
    </p:spTree>
    <p:extLst>
      <p:ext uri="{BB962C8B-B14F-4D97-AF65-F5344CB8AC3E}">
        <p14:creationId xmlns:p14="http://schemas.microsoft.com/office/powerpoint/2010/main" val="298222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276351" y="2046288"/>
            <a:ext cx="9410699" cy="34020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buNone/>
              <a:defRPr/>
            </a:pPr>
            <a:r>
              <a:rPr lang="en-GB" dirty="0"/>
              <a:t>The Humanistic approach has contributed to Psychology by:</a:t>
            </a:r>
          </a:p>
          <a:p>
            <a:pPr marL="274320" indent="-274320">
              <a:buFont typeface="Wingdings 2"/>
              <a:buChar char=""/>
              <a:defRPr/>
            </a:pPr>
            <a:r>
              <a:rPr lang="en-GB" dirty="0"/>
              <a:t>Highlighting the value of more individualistic methods of study, particularly in the areas of personality and abnormality</a:t>
            </a:r>
          </a:p>
          <a:p>
            <a:pPr marL="274320" indent="-274320">
              <a:buNone/>
              <a:defRPr/>
            </a:pPr>
            <a:endParaRPr lang="en-GB" dirty="0"/>
          </a:p>
          <a:p>
            <a:pPr marL="274320" indent="-274320">
              <a:buFont typeface="Wingdings 2"/>
              <a:buChar char=""/>
              <a:defRPr/>
            </a:pPr>
            <a:r>
              <a:rPr lang="en-GB" dirty="0"/>
              <a:t>Emphasising the importance of self actualisation, responsibility, freedom of choice and social context in therapy</a:t>
            </a:r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942350" y="227993"/>
            <a:ext cx="10364451" cy="895958"/>
          </a:xfrm>
        </p:spPr>
        <p:txBody>
          <a:bodyPr/>
          <a:lstStyle/>
          <a:p>
            <a:pPr>
              <a:defRPr/>
            </a:pPr>
            <a:r>
              <a:rPr lang="en-GB" dirty="0"/>
              <a:t>Strengths…</a:t>
            </a:r>
          </a:p>
        </p:txBody>
      </p:sp>
    </p:spTree>
    <p:extLst>
      <p:ext uri="{BB962C8B-B14F-4D97-AF65-F5344CB8AC3E}">
        <p14:creationId xmlns:p14="http://schemas.microsoft.com/office/powerpoint/2010/main" val="80132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2"/>
          <p:cNvSpPr>
            <a:spLocks noGrp="1"/>
          </p:cNvSpPr>
          <p:nvPr>
            <p:ph idx="4294967295"/>
          </p:nvPr>
        </p:nvSpPr>
        <p:spPr>
          <a:xfrm>
            <a:off x="1992314" y="1341439"/>
            <a:ext cx="8074025" cy="5132387"/>
          </a:xfrm>
          <a:prstGeom prst="rect">
            <a:avLst/>
          </a:prstGeom>
        </p:spPr>
        <p:txBody>
          <a:bodyPr/>
          <a:lstStyle/>
          <a:p>
            <a:pPr marL="292100" indent="-292100">
              <a:lnSpc>
                <a:spcPct val="80000"/>
              </a:lnSpc>
            </a:pPr>
            <a:endParaRPr lang="en-GB" altLang="en-US" sz="2400" dirty="0"/>
          </a:p>
          <a:p>
            <a:pPr marL="292100" indent="-292100">
              <a:lnSpc>
                <a:spcPct val="80000"/>
              </a:lnSpc>
            </a:pPr>
            <a:r>
              <a:rPr lang="en-GB" altLang="en-US" dirty="0"/>
              <a:t>The belief in individual free-will goes against the deterministic nature of science</a:t>
            </a:r>
          </a:p>
          <a:p>
            <a:pPr marL="292100" indent="-292100">
              <a:lnSpc>
                <a:spcPct val="80000"/>
              </a:lnSpc>
              <a:buNone/>
            </a:pPr>
            <a:endParaRPr lang="en-GB" altLang="en-US" dirty="0"/>
          </a:p>
          <a:p>
            <a:pPr marL="292100" indent="-292100">
              <a:lnSpc>
                <a:spcPct val="80000"/>
              </a:lnSpc>
            </a:pPr>
            <a:r>
              <a:rPr lang="en-GB" altLang="en-US" dirty="0"/>
              <a:t>Focuses too much on individualism and not on theories that can be generalised</a:t>
            </a:r>
          </a:p>
          <a:p>
            <a:pPr marL="292100" indent="-292100">
              <a:lnSpc>
                <a:spcPct val="80000"/>
              </a:lnSpc>
            </a:pPr>
            <a:endParaRPr lang="en-GB" altLang="en-US" dirty="0"/>
          </a:p>
          <a:p>
            <a:pPr marL="292100" indent="-292100">
              <a:lnSpc>
                <a:spcPct val="80000"/>
              </a:lnSpc>
            </a:pPr>
            <a:r>
              <a:rPr lang="en-GB" altLang="en-US" dirty="0"/>
              <a:t>Humanistic psychology reads more like a philosophical guide on how to live a fulfilling life rather than a scientific explanation of people</a:t>
            </a:r>
            <a:br>
              <a:rPr lang="en-GB" altLang="en-US" dirty="0"/>
            </a:br>
            <a:endParaRPr lang="en-GB" altLang="en-US" dirty="0"/>
          </a:p>
          <a:p>
            <a:pPr marL="292100" indent="-292100">
              <a:lnSpc>
                <a:spcPct val="80000"/>
              </a:lnSpc>
            </a:pPr>
            <a:r>
              <a:rPr lang="en-GB" altLang="en-US" dirty="0"/>
              <a:t>Things like consciousness and emotion are among the most difficult aspects of Psychology to study – due to their subjective nature</a:t>
            </a: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847100" y="142267"/>
            <a:ext cx="10364451" cy="1596177"/>
          </a:xfrm>
        </p:spPr>
        <p:txBody>
          <a:bodyPr/>
          <a:lstStyle/>
          <a:p>
            <a:pPr>
              <a:defRPr/>
            </a:pPr>
            <a:r>
              <a:rPr lang="en-GB" dirty="0"/>
              <a:t>Criticisms OF THE HUMANISTIC APPROACH</a:t>
            </a:r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4625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F8CE4A0-5C72-484D-BA69-624E4F0AE6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6400" y="228601"/>
            <a:ext cx="8229600" cy="715963"/>
          </a:xfrm>
        </p:spPr>
        <p:txBody>
          <a:bodyPr/>
          <a:lstStyle/>
          <a:p>
            <a:pPr algn="l" eaLnBrk="1" hangingPunct="1"/>
            <a:r>
              <a:rPr lang="en-US" altLang="en-US">
                <a:solidFill>
                  <a:srgbClr val="800000"/>
                </a:solidFill>
              </a:rPr>
              <a:t>Humanistic Approach</a:t>
            </a:r>
          </a:p>
        </p:txBody>
      </p:sp>
      <p:sp>
        <p:nvSpPr>
          <p:cNvPr id="9219" name="Rectangle 4">
            <a:extLst>
              <a:ext uri="{FF2B5EF4-FFF2-40B4-BE49-F238E27FC236}">
                <a16:creationId xmlns:a16="http://schemas.microsoft.com/office/drawing/2014/main" id="{B1A7FD59-19F8-4617-9111-788208F064E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752600" y="1447800"/>
            <a:ext cx="4191000" cy="5105400"/>
          </a:xfrm>
          <a:solidFill>
            <a:srgbClr val="C3F8A6"/>
          </a:solidFill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en-US" altLang="en-US" sz="1600"/>
              <a:t>Person centred</a:t>
            </a:r>
          </a:p>
          <a:p>
            <a:pPr eaLnBrk="1" hangingPunct="1"/>
            <a:r>
              <a:rPr lang="en-US" altLang="en-US" sz="1600"/>
              <a:t>Therapist is non intrusive – meet clients as equals in the process and not as the expert</a:t>
            </a:r>
          </a:p>
          <a:p>
            <a:pPr eaLnBrk="1" hangingPunct="1"/>
            <a:r>
              <a:rPr lang="en-US" altLang="en-US" sz="1600"/>
              <a:t>Training is not dependant on other professional qualifications</a:t>
            </a:r>
          </a:p>
          <a:p>
            <a:pPr eaLnBrk="1" hangingPunct="1"/>
            <a:r>
              <a:rPr lang="en-US" altLang="en-US" sz="1600"/>
              <a:t>Doesn’t label client </a:t>
            </a:r>
          </a:p>
          <a:p>
            <a:pPr eaLnBrk="1" hangingPunct="1"/>
            <a:r>
              <a:rPr lang="en-US" altLang="en-US" sz="1600"/>
              <a:t>Follows the care value base </a:t>
            </a:r>
          </a:p>
          <a:p>
            <a:pPr eaLnBrk="1" hangingPunct="1"/>
            <a:r>
              <a:rPr lang="en-US" altLang="en-US" sz="1600"/>
              <a:t>Unconditional regard, empathy and genuineness are qualities many health care workers have already</a:t>
            </a:r>
          </a:p>
          <a:p>
            <a:pPr eaLnBrk="1" hangingPunct="1"/>
            <a:r>
              <a:rPr lang="en-US" altLang="en-US" sz="1600"/>
              <a:t>Centres around the thought that people have choices and can change their lives – to become much more than they are (self actualisation)</a:t>
            </a:r>
          </a:p>
          <a:p>
            <a:pPr eaLnBrk="1" hangingPunct="1"/>
            <a:r>
              <a:rPr lang="en-US" altLang="en-US" sz="1600"/>
              <a:t>Can be applied to many situations</a:t>
            </a:r>
          </a:p>
          <a:p>
            <a:pPr eaLnBrk="1" hangingPunct="1"/>
            <a:r>
              <a:rPr lang="en-US" altLang="en-US" sz="1600"/>
              <a:t>Very positive view!</a:t>
            </a:r>
          </a:p>
          <a:p>
            <a:pPr eaLnBrk="1" hangingPunct="1"/>
            <a:r>
              <a:rPr lang="en-US" altLang="en-US" sz="1600"/>
              <a:t>Focuses on the short term nature of therapy</a:t>
            </a:r>
          </a:p>
        </p:txBody>
      </p:sp>
      <p:sp>
        <p:nvSpPr>
          <p:cNvPr id="9220" name="Rectangle 5">
            <a:extLst>
              <a:ext uri="{FF2B5EF4-FFF2-40B4-BE49-F238E27FC236}">
                <a16:creationId xmlns:a16="http://schemas.microsoft.com/office/drawing/2014/main" id="{380068AF-2D0E-43D0-8800-82CCD5CFB0B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875585" y="381000"/>
            <a:ext cx="4495800" cy="6096000"/>
          </a:xfrm>
          <a:solidFill>
            <a:srgbClr val="FAC940"/>
          </a:solidFill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sz="2400" dirty="0"/>
              <a:t>Ignores innate problems that could be causing </a:t>
            </a:r>
            <a:r>
              <a:rPr lang="en-US" altLang="en-US" sz="2400" dirty="0" err="1"/>
              <a:t>behaviours</a:t>
            </a:r>
            <a:endParaRPr lang="en-US" altLang="en-US" sz="2400" dirty="0"/>
          </a:p>
          <a:p>
            <a:pPr eaLnBrk="1" hangingPunct="1"/>
            <a:r>
              <a:rPr lang="en-US" altLang="en-US" sz="2400" dirty="0"/>
              <a:t>Short term</a:t>
            </a:r>
          </a:p>
          <a:p>
            <a:pPr eaLnBrk="1" hangingPunct="1"/>
            <a:r>
              <a:rPr lang="en-US" altLang="en-US" sz="2400" dirty="0"/>
              <a:t>Client needs good communication skills</a:t>
            </a:r>
          </a:p>
          <a:p>
            <a:pPr eaLnBrk="1" hangingPunct="1"/>
            <a:r>
              <a:rPr lang="en-US" altLang="en-US" sz="2400" dirty="0"/>
              <a:t>Difficult to show effectiveness</a:t>
            </a:r>
          </a:p>
          <a:p>
            <a:pPr eaLnBrk="1" hangingPunct="1"/>
            <a:r>
              <a:rPr lang="en-US" altLang="en-US" sz="2400" dirty="0"/>
              <a:t>No uniformity in training</a:t>
            </a:r>
          </a:p>
          <a:p>
            <a:pPr eaLnBrk="1" hangingPunct="1"/>
            <a:r>
              <a:rPr lang="en-US" altLang="en-US" sz="2400" dirty="0"/>
              <a:t>Key terms difficult to understand e.g. congruence, self </a:t>
            </a:r>
            <a:r>
              <a:rPr lang="en-US" altLang="en-US" sz="2400" dirty="0" err="1"/>
              <a:t>actualisation</a:t>
            </a:r>
            <a:endParaRPr lang="en-US" altLang="en-US" sz="2400" dirty="0"/>
          </a:p>
          <a:p>
            <a:pPr eaLnBrk="1" hangingPunct="1"/>
            <a:r>
              <a:rPr lang="en-US" altLang="en-US" sz="2400" dirty="0"/>
              <a:t>Therapist has be non </a:t>
            </a:r>
            <a:r>
              <a:rPr lang="en-US" altLang="en-US" sz="2400" dirty="0" err="1"/>
              <a:t>judgemental</a:t>
            </a:r>
            <a:r>
              <a:rPr lang="en-US" altLang="en-US" sz="2400" dirty="0"/>
              <a:t> to all people which can be hard to obtain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>
            <a:extLst>
              <a:ext uri="{FF2B5EF4-FFF2-40B4-BE49-F238E27FC236}">
                <a16:creationId xmlns:a16="http://schemas.microsoft.com/office/drawing/2014/main" id="{1BE1B9BB-9658-475B-A418-BD9E338827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5401" y="3048000"/>
            <a:ext cx="2225675" cy="1066800"/>
          </a:xfrm>
          <a:prstGeom prst="rect">
            <a:avLst/>
          </a:prstGeom>
          <a:solidFill>
            <a:srgbClr val="C7CCD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/>
              <a:t>What approach will I use </a:t>
            </a:r>
            <a:r>
              <a:rPr lang="en-US" altLang="en-US" sz="2400"/>
              <a:t>with</a:t>
            </a:r>
            <a:r>
              <a:rPr lang="en-US" altLang="en-US" sz="2000"/>
              <a:t> this service user?</a:t>
            </a:r>
          </a:p>
        </p:txBody>
      </p:sp>
      <p:sp>
        <p:nvSpPr>
          <p:cNvPr id="10243" name="Text Box 5">
            <a:extLst>
              <a:ext uri="{FF2B5EF4-FFF2-40B4-BE49-F238E27FC236}">
                <a16:creationId xmlns:a16="http://schemas.microsoft.com/office/drawing/2014/main" id="{15472CEB-D473-4694-AFF5-1627F4058B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1525" y="874713"/>
            <a:ext cx="305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AM I trained and competent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In this approach?</a:t>
            </a:r>
          </a:p>
        </p:txBody>
      </p:sp>
      <p:sp>
        <p:nvSpPr>
          <p:cNvPr id="10244" name="Text Box 6">
            <a:extLst>
              <a:ext uri="{FF2B5EF4-FFF2-40B4-BE49-F238E27FC236}">
                <a16:creationId xmlns:a16="http://schemas.microsoft.com/office/drawing/2014/main" id="{1663272E-3263-4A21-BD87-38E8CD788D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914400"/>
            <a:ext cx="4375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Does it seem to fit the with the presenting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Problem? </a:t>
            </a:r>
          </a:p>
        </p:txBody>
      </p:sp>
      <p:sp>
        <p:nvSpPr>
          <p:cNvPr id="10245" name="Text Box 7">
            <a:extLst>
              <a:ext uri="{FF2B5EF4-FFF2-40B4-BE49-F238E27FC236}">
                <a16:creationId xmlns:a16="http://schemas.microsoft.com/office/drawing/2014/main" id="{1C450962-ACF9-4EDB-8B69-C7600B1403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6525" y="4151313"/>
            <a:ext cx="2063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Does it fit with our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Care value base?</a:t>
            </a:r>
          </a:p>
        </p:txBody>
      </p:sp>
      <p:sp>
        <p:nvSpPr>
          <p:cNvPr id="10246" name="Text Box 8">
            <a:extLst>
              <a:ext uri="{FF2B5EF4-FFF2-40B4-BE49-F238E27FC236}">
                <a16:creationId xmlns:a16="http://schemas.microsoft.com/office/drawing/2014/main" id="{40F38092-4E2C-4412-BEE0-F1FF09DF3E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03725" y="4837113"/>
            <a:ext cx="29908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What are the risks?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Are these risks acceptable?</a:t>
            </a:r>
          </a:p>
        </p:txBody>
      </p:sp>
      <p:sp>
        <p:nvSpPr>
          <p:cNvPr id="10247" name="Text Box 9">
            <a:extLst>
              <a:ext uri="{FF2B5EF4-FFF2-40B4-BE49-F238E27FC236}">
                <a16:creationId xmlns:a16="http://schemas.microsoft.com/office/drawing/2014/main" id="{1B42AA28-24D0-4291-9321-A5A3A868E5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3733800"/>
            <a:ext cx="219075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Will it work?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Has it worked in the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past?</a:t>
            </a:r>
          </a:p>
        </p:txBody>
      </p:sp>
      <p:sp>
        <p:nvSpPr>
          <p:cNvPr id="10248" name="Text Box 10">
            <a:extLst>
              <a:ext uri="{FF2B5EF4-FFF2-40B4-BE49-F238E27FC236}">
                <a16:creationId xmlns:a16="http://schemas.microsoft.com/office/drawing/2014/main" id="{E989A832-40AE-40F8-A5CC-540BAB8F19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2438401"/>
            <a:ext cx="2063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Is it cost effective?</a:t>
            </a:r>
          </a:p>
        </p:txBody>
      </p:sp>
      <p:sp>
        <p:nvSpPr>
          <p:cNvPr id="10249" name="Text Box 11">
            <a:extLst>
              <a:ext uri="{FF2B5EF4-FFF2-40B4-BE49-F238E27FC236}">
                <a16:creationId xmlns:a16="http://schemas.microsoft.com/office/drawing/2014/main" id="{BC02050C-5BFA-446A-BA13-646B3122B1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73950" y="2057400"/>
            <a:ext cx="319405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Can I do an assessment?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What interventions can I use?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10250" name="Line 12">
            <a:extLst>
              <a:ext uri="{FF2B5EF4-FFF2-40B4-BE49-F238E27FC236}">
                <a16:creationId xmlns:a16="http://schemas.microsoft.com/office/drawing/2014/main" id="{8CCE0B14-9394-4567-841D-82F1AC51741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72200" y="1600200"/>
            <a:ext cx="3810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1" name="Line 13">
            <a:extLst>
              <a:ext uri="{FF2B5EF4-FFF2-40B4-BE49-F238E27FC236}">
                <a16:creationId xmlns:a16="http://schemas.microsoft.com/office/drawing/2014/main" id="{5532AAC7-E4C8-4209-B5E6-B6B9837FA4A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620000" y="2667000"/>
            <a:ext cx="8382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2" name="Line 14">
            <a:extLst>
              <a:ext uri="{FF2B5EF4-FFF2-40B4-BE49-F238E27FC236}">
                <a16:creationId xmlns:a16="http://schemas.microsoft.com/office/drawing/2014/main" id="{104F86FE-7831-4308-BA95-4EB8D7A85FEA}"/>
              </a:ext>
            </a:extLst>
          </p:cNvPr>
          <p:cNvSpPr>
            <a:spLocks noChangeShapeType="1"/>
          </p:cNvSpPr>
          <p:nvPr/>
        </p:nvSpPr>
        <p:spPr bwMode="auto">
          <a:xfrm>
            <a:off x="7315200" y="4191000"/>
            <a:ext cx="3048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3" name="Line 15">
            <a:extLst>
              <a:ext uri="{FF2B5EF4-FFF2-40B4-BE49-F238E27FC236}">
                <a16:creationId xmlns:a16="http://schemas.microsoft.com/office/drawing/2014/main" id="{75BBC6D5-3C36-4AE9-A1E9-4A9426D6740B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1200" y="4191000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4" name="Line 16">
            <a:extLst>
              <a:ext uri="{FF2B5EF4-FFF2-40B4-BE49-F238E27FC236}">
                <a16:creationId xmlns:a16="http://schemas.microsoft.com/office/drawing/2014/main" id="{52112029-D7EC-4F4A-9B76-EAB8E440CC9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657600" y="3657600"/>
            <a:ext cx="914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5" name="Line 17">
            <a:extLst>
              <a:ext uri="{FF2B5EF4-FFF2-40B4-BE49-F238E27FC236}">
                <a16:creationId xmlns:a16="http://schemas.microsoft.com/office/drawing/2014/main" id="{C5415A4B-A19C-4009-8ED1-660515B1EB15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876800" y="1524000"/>
            <a:ext cx="5334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6" name="Line 18">
            <a:extLst>
              <a:ext uri="{FF2B5EF4-FFF2-40B4-BE49-F238E27FC236}">
                <a16:creationId xmlns:a16="http://schemas.microsoft.com/office/drawing/2014/main" id="{9A9C044F-9EEC-4137-8621-7C2BA9591D6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419600" y="2895600"/>
            <a:ext cx="3810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7" name="Text Box 19">
            <a:extLst>
              <a:ext uri="{FF2B5EF4-FFF2-40B4-BE49-F238E27FC236}">
                <a16:creationId xmlns:a16="http://schemas.microsoft.com/office/drawing/2014/main" id="{5F57BCC2-3B34-4343-8B32-C9E873B4EA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6178550"/>
            <a:ext cx="8153400" cy="369332"/>
          </a:xfrm>
          <a:prstGeom prst="rect">
            <a:avLst/>
          </a:prstGeom>
          <a:noFill/>
          <a:ln w="38100" cmpd="dbl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1800">
                <a:solidFill>
                  <a:srgbClr val="F0B306"/>
                </a:solidFill>
              </a:rPr>
              <a:t>What questions should a care worker ask before using an approach?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602" y="114021"/>
            <a:ext cx="10364451" cy="1241814"/>
          </a:xfrm>
        </p:spPr>
        <p:txBody>
          <a:bodyPr/>
          <a:lstStyle/>
          <a:p>
            <a:r>
              <a:rPr lang="en-GB" dirty="0"/>
              <a:t>A re-cap</a:t>
            </a:r>
          </a:p>
        </p:txBody>
      </p:sp>
      <p:pic>
        <p:nvPicPr>
          <p:cNvPr id="1028" name="Picture 4" descr="C:\Users\donna\AppData\Local\Microsoft\Windows\Temporary Internet Files\Content.IE5\OZOW5VY5\low-27s-hierarchy-of-needs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974" y="1565660"/>
            <a:ext cx="6941833" cy="454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9348952" y="2367092"/>
            <a:ext cx="1928648" cy="3424107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8019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9475" y="228600"/>
            <a:ext cx="10364451" cy="1614619"/>
          </a:xfrm>
        </p:spPr>
        <p:txBody>
          <a:bodyPr/>
          <a:lstStyle/>
          <a:p>
            <a:r>
              <a:rPr lang="en-GB" dirty="0"/>
              <a:t>NEED SOME HELP?</a:t>
            </a:r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1150" y="1731169"/>
            <a:ext cx="1219200" cy="1476375"/>
          </a:xfrm>
        </p:spPr>
      </p:pic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2676525"/>
            <a:ext cx="1219200" cy="1504950"/>
          </a:xfrm>
          <a:prstGeom prst="rect">
            <a:avLst/>
          </a:prstGeom>
        </p:spPr>
      </p:pic>
      <p:pic>
        <p:nvPicPr>
          <p:cNvPr id="6" name="Picture 5">
            <a:hlinkClick r:id="rId6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1600" y="1252537"/>
            <a:ext cx="1219200" cy="1781175"/>
          </a:xfrm>
          <a:prstGeom prst="rect">
            <a:avLst/>
          </a:prstGeom>
        </p:spPr>
      </p:pic>
      <p:pic>
        <p:nvPicPr>
          <p:cNvPr id="7" name="Picture 6">
            <a:hlinkClick r:id="rId8"/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4175" y="3910012"/>
            <a:ext cx="1219200" cy="1609725"/>
          </a:xfrm>
          <a:prstGeom prst="rect">
            <a:avLst/>
          </a:prstGeom>
        </p:spPr>
      </p:pic>
      <p:pic>
        <p:nvPicPr>
          <p:cNvPr id="8" name="Picture 7">
            <a:hlinkClick r:id="rId10"/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3700462"/>
            <a:ext cx="1219200" cy="1819275"/>
          </a:xfrm>
          <a:prstGeom prst="rect">
            <a:avLst/>
          </a:prstGeom>
        </p:spPr>
      </p:pic>
      <p:pic>
        <p:nvPicPr>
          <p:cNvPr id="9" name="Picture 8">
            <a:hlinkClick r:id="rId12"/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338" y="1654968"/>
            <a:ext cx="1219200" cy="1628775"/>
          </a:xfrm>
          <a:prstGeom prst="rect">
            <a:avLst/>
          </a:prstGeom>
        </p:spPr>
      </p:pic>
      <p:pic>
        <p:nvPicPr>
          <p:cNvPr id="10" name="Picture 9">
            <a:hlinkClick r:id="rId14"/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2100" y="4819650"/>
            <a:ext cx="1219200" cy="1581150"/>
          </a:xfrm>
          <a:prstGeom prst="rect">
            <a:avLst/>
          </a:prstGeom>
        </p:spPr>
      </p:pic>
      <p:pic>
        <p:nvPicPr>
          <p:cNvPr id="11" name="Picture 10">
            <a:hlinkClick r:id="rId16"/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6925" y="3400425"/>
            <a:ext cx="1219200" cy="186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6974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End!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Now apply the humanistic approach to Health &amp; Social Care Practise.</a:t>
            </a:r>
          </a:p>
        </p:txBody>
      </p:sp>
    </p:spTree>
    <p:extLst>
      <p:ext uri="{BB962C8B-B14F-4D97-AF65-F5344CB8AC3E}">
        <p14:creationId xmlns:p14="http://schemas.microsoft.com/office/powerpoint/2010/main" val="337779497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519</TotalTime>
  <Words>1299</Words>
  <Application>Microsoft Office PowerPoint</Application>
  <PresentationFormat>Widescreen</PresentationFormat>
  <Paragraphs>192</Paragraphs>
  <Slides>34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Adobe Arabic</vt:lpstr>
      <vt:lpstr>Algerian</vt:lpstr>
      <vt:lpstr>Arial</vt:lpstr>
      <vt:lpstr>Bradley Hand ITC</vt:lpstr>
      <vt:lpstr>Tw Cen MT</vt:lpstr>
      <vt:lpstr>Wingdings</vt:lpstr>
      <vt:lpstr>Wingdings 2</vt:lpstr>
      <vt:lpstr>Droplet</vt:lpstr>
      <vt:lpstr>The Humanistic Approach</vt:lpstr>
      <vt:lpstr>Origins &amp; History</vt:lpstr>
      <vt:lpstr>Humanistic Approach</vt:lpstr>
      <vt:lpstr>Assumptions…</vt:lpstr>
      <vt:lpstr>Assumptions continued…..</vt:lpstr>
      <vt:lpstr>Assumptions continued….</vt:lpstr>
      <vt:lpstr>Carl Rogers (1902-1987)</vt:lpstr>
      <vt:lpstr>PowerPoint Presentation</vt:lpstr>
      <vt:lpstr>Carl rogers…</vt:lpstr>
      <vt:lpstr>Ideal self versus real self</vt:lpstr>
      <vt:lpstr>PowerPoint Presentation</vt:lpstr>
      <vt:lpstr>A sense of wellbeing</vt:lpstr>
      <vt:lpstr>ROGERS….</vt:lpstr>
      <vt:lpstr>ROGERS FULLY FUNCTIONING PERSON...</vt:lpstr>
      <vt:lpstr>Abraham Maslow (1908-1970)</vt:lpstr>
      <vt:lpstr>QUESTION......</vt:lpstr>
      <vt:lpstr>Prioritise…..</vt:lpstr>
      <vt:lpstr>Maslow’s hierarchy of needs</vt:lpstr>
      <vt:lpstr>MASLOW….</vt:lpstr>
      <vt:lpstr>MASLOW…</vt:lpstr>
      <vt:lpstr>Key characteristics of people who self-actualise (Maslow 1970)</vt:lpstr>
      <vt:lpstr>PowerPoint Presentation</vt:lpstr>
      <vt:lpstr>TREATMENT…</vt:lpstr>
      <vt:lpstr>TREATMENT…</vt:lpstr>
      <vt:lpstr>Qualitative Research</vt:lpstr>
      <vt:lpstr>Evaluation….</vt:lpstr>
      <vt:lpstr>Strengths of the Humanistic Approach</vt:lpstr>
      <vt:lpstr>Strengths…</vt:lpstr>
      <vt:lpstr>Criticisms OF THE HUMANISTIC APPROACH </vt:lpstr>
      <vt:lpstr>Humanistic Approach</vt:lpstr>
      <vt:lpstr>PowerPoint Presentation</vt:lpstr>
      <vt:lpstr>A re-cap</vt:lpstr>
      <vt:lpstr>NEED SOME HELP?</vt:lpstr>
      <vt:lpstr>The End!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 Morgan (P120467)</dc:creator>
  <cp:lastModifiedBy>Donna Morgan</cp:lastModifiedBy>
  <cp:revision>26</cp:revision>
  <dcterms:created xsi:type="dcterms:W3CDTF">2017-02-07T18:13:54Z</dcterms:created>
  <dcterms:modified xsi:type="dcterms:W3CDTF">2020-09-26T02:30:33Z</dcterms:modified>
</cp:coreProperties>
</file>