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9" r:id="rId1"/>
  </p:sldMasterIdLst>
  <p:sldIdLst>
    <p:sldId id="256" r:id="rId2"/>
    <p:sldId id="259" r:id="rId3"/>
    <p:sldId id="268" r:id="rId4"/>
    <p:sldId id="258" r:id="rId5"/>
    <p:sldId id="261" r:id="rId6"/>
    <p:sldId id="260" r:id="rId7"/>
    <p:sldId id="269" r:id="rId8"/>
    <p:sldId id="266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6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94FF3-8992-4AF7-A145-12829FFFFF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4CF2C2-F75E-4268-AE85-C59128BD7D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13E9C-6497-4631-B5E3-91B7C2FAC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680D15-43BE-4812-BBD6-3177A8E32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DC0F89-61B7-4F66-ABEA-21B565DFE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610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D645E-0530-49F4-85BE-0336E539B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C8E8C3-2305-49E7-B4CB-297047F12A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00F668-B1FF-4C5B-B77B-4E464884C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B53388-A01D-4A11-B457-E1386597C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AB8131-C60A-4411-A2CE-EC87647B4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094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0C2AD-8FFB-4C54-B3D2-4DEC085FD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E639FF-FA29-48AB-85A2-3716931C17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E6E5A-1EB6-4418-B1AE-3554628C6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0914FF-B852-4310-8CFE-17F764851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54076D-54AC-4FE3-B7D7-4A541D660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470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447F0-90DC-4A37-94F9-928482EF7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56E79-8216-4226-A259-42C701825E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5321EF-AAC8-4714-B767-A93E85992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00DC13-276B-4214-AC82-4E3CC3158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6FDB88-205D-438C-B68D-44098558F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F4E6DC-C8BF-4942-9682-D53D2E96C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130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F4A3E-34E3-41C2-8D9C-F5145D49F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205DB5-E12E-494A-9E2F-43F5303968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DCA5D1-709F-4429-B06F-ED8B66E4B3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3574E2-95A7-4CCF-85FD-3C6EDB2D7A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B4D2D2-009E-4A78-9574-8AF5020696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9BB084-CFC1-4739-85C6-3B8D45D36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4209265-3FA1-486C-9CBC-654BF4ED9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989922-1CFB-4009-89D0-8754156FD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155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79398-23EF-4CFF-8055-59AB92491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976B2F-AB7D-469F-8857-893B4D851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257A8E-1A2C-4632-97FF-A73DA3076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693752-45FF-4A93-AC47-7EFD05A89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200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93CDF4-C7FC-4A8B-A0E3-6CF1CB9CA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440CD20-67FB-426B-9DCD-F2F895367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B83FB5-4C84-4D6E-ACA1-2553EF2F8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380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72A0D-2AA9-45A5-9B5A-E55AC48730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02DC3-CD4E-492F-A91E-BCE36B4B80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55B5B8-D268-4243-AF0F-CDD76AE44B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B94B97-08A1-4270-8A0C-6D0FDBE9F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D1DF2D-816A-4B16-BDE7-2600CB222A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8AC30D-4523-4E60-9C72-3E61A9D87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028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683FDC-E672-411F-86EA-44F0A1608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45F1208-5330-4FAA-B47F-067043BF41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C28F88-D9D1-4375-8A6D-D60F747928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204C6E-9F5F-43EE-85F7-654CC41D1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322112-3938-4FD3-BB84-C63F87FA2C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2C3FFB-631F-41B6-AD7A-E77A15584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288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575CA-39F0-44D6-A32E-AE30DD71A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6A2158-7DBF-42DD-B61A-59652F4F94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A8D07D-3CA8-4E52-B1FB-2B1A91E6A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95DB5F-D02F-4EF5-819C-B6DB55790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66CBC8-901A-4503-A725-4A0E31CC7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617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F447341-BFB9-4C67-B51D-B5B384B404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87D390-7DE1-4404-8554-55E8AAEE0A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3ECEEC-20D9-4033-97BA-D78E3FA0A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8C784-A95F-4F03-9090-D7175D1C5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028A0-5594-4C48-A0C9-E700243C7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99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A33323-7BE7-44DD-B9F0-B6FCB31CF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A6015A-A9EC-4E5F-9876-344AD3F4EC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6C0045-7778-40DA-B12A-77D0688867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36D0D-2752-44A2-9BD2-8B5E68A17D01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5451C0-F580-465B-9109-90DEC85AE6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300C04-47DE-4D34-B81D-72FDA7BA41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132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0" r:id="rId1"/>
    <p:sldLayoutId id="2147483921" r:id="rId2"/>
    <p:sldLayoutId id="2147483922" r:id="rId3"/>
    <p:sldLayoutId id="2147483923" r:id="rId4"/>
    <p:sldLayoutId id="2147483924" r:id="rId5"/>
    <p:sldLayoutId id="2147483925" r:id="rId6"/>
    <p:sldLayoutId id="2147483926" r:id="rId7"/>
    <p:sldLayoutId id="2147483927" r:id="rId8"/>
    <p:sldLayoutId id="2147483928" r:id="rId9"/>
    <p:sldLayoutId id="2147483929" r:id="rId10"/>
    <p:sldLayoutId id="214748393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2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pPr algn="l"/>
            <a:r>
              <a:rPr lang="en-GB" sz="4800">
                <a:solidFill>
                  <a:srgbClr val="FFFFFF"/>
                </a:solidFill>
              </a:rPr>
              <a:t>Independent Project</a:t>
            </a:r>
            <a:br>
              <a:rPr lang="en-GB" sz="4800">
                <a:solidFill>
                  <a:srgbClr val="FFFFFF"/>
                </a:solidFill>
              </a:rPr>
            </a:br>
            <a:endParaRPr lang="en-GB" sz="480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8605" y="4875589"/>
            <a:ext cx="10005951" cy="1458258"/>
          </a:xfrm>
        </p:spPr>
        <p:txBody>
          <a:bodyPr anchor="ctr">
            <a:normAutofit/>
          </a:bodyPr>
          <a:lstStyle/>
          <a:p>
            <a:r>
              <a:rPr lang="en-GB" sz="3200" dirty="0"/>
              <a:t>40 credits</a:t>
            </a:r>
          </a:p>
          <a:p>
            <a:r>
              <a:rPr lang="en-GB" sz="3200" dirty="0"/>
              <a:t>Semester 2 + 3</a:t>
            </a:r>
          </a:p>
        </p:txBody>
      </p:sp>
    </p:spTree>
    <p:extLst>
      <p:ext uri="{BB962C8B-B14F-4D97-AF65-F5344CB8AC3E}">
        <p14:creationId xmlns:p14="http://schemas.microsoft.com/office/powerpoint/2010/main" val="1032234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Brief overview of module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0695" y="2111672"/>
            <a:ext cx="9317108" cy="3889883"/>
          </a:xfrm>
        </p:spPr>
        <p:txBody>
          <a:bodyPr anchor="ctr">
            <a:normAutofit fontScale="85000" lnSpcReduction="20000"/>
          </a:bodyPr>
          <a:lstStyle/>
          <a:p>
            <a:pPr marL="0" indent="0">
              <a:buNone/>
            </a:pPr>
            <a:endParaRPr lang="en-GB" sz="4000" dirty="0"/>
          </a:p>
          <a:p>
            <a:r>
              <a:rPr lang="en-GB" sz="2600" dirty="0"/>
              <a:t>Topic identified in Industrial-Based Research module</a:t>
            </a:r>
          </a:p>
          <a:p>
            <a:pPr marL="0" indent="0">
              <a:buNone/>
            </a:pPr>
            <a:endParaRPr lang="en-GB" sz="2600" dirty="0"/>
          </a:p>
          <a:p>
            <a:r>
              <a:rPr lang="en-GB" sz="2600" dirty="0"/>
              <a:t>Overseen by supervisor</a:t>
            </a:r>
          </a:p>
          <a:p>
            <a:pPr marL="0" indent="0">
              <a:buNone/>
            </a:pPr>
            <a:endParaRPr lang="en-GB" sz="2600" dirty="0"/>
          </a:p>
          <a:p>
            <a:r>
              <a:rPr lang="en-GB" sz="2600" dirty="0"/>
              <a:t>Culmination of your degree – in the case of Apprentice students, usually work-related</a:t>
            </a:r>
          </a:p>
          <a:p>
            <a:pPr marL="0" indent="0">
              <a:buNone/>
            </a:pPr>
            <a:endParaRPr lang="en-GB" sz="2600" dirty="0"/>
          </a:p>
          <a:p>
            <a:r>
              <a:rPr lang="en-GB" sz="2600" dirty="0"/>
              <a:t>Must have a practical element due to our British Computer Society accreditation </a:t>
            </a:r>
            <a:r>
              <a:rPr lang="en-GB" sz="2600" dirty="0" err="1"/>
              <a:t>ie</a:t>
            </a:r>
            <a:r>
              <a:rPr lang="en-GB" sz="2600" dirty="0"/>
              <a:t> something you can demonstrate at the end (can’t be just research)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27599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E6FC2E-B712-4927-B55D-BDCB8C8F2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Title of 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7F763E-20D8-4F3C-817D-16CE178F80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140" y="2360634"/>
            <a:ext cx="10154597" cy="4109585"/>
          </a:xfrm>
        </p:spPr>
        <p:txBody>
          <a:bodyPr anchor="ctr">
            <a:normAutofit/>
          </a:bodyPr>
          <a:lstStyle/>
          <a:p>
            <a:r>
              <a:rPr lang="en-GB" dirty="0"/>
              <a:t>Most students will already have a Project Title/plan from work done in the Industrial-Based Research module </a:t>
            </a:r>
          </a:p>
          <a:p>
            <a:r>
              <a:rPr lang="en-GB" dirty="0"/>
              <a:t>Most DDA students do a project with their employer. </a:t>
            </a:r>
          </a:p>
          <a:p>
            <a:r>
              <a:rPr lang="en-GB" dirty="0"/>
              <a:t>If an employer-based project is not possible, please discuss with me.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56331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Assessment points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2757" y="2318197"/>
            <a:ext cx="10703379" cy="3683358"/>
          </a:xfrm>
        </p:spPr>
        <p:txBody>
          <a:bodyPr anchor="ctr">
            <a:normAutofit/>
          </a:bodyPr>
          <a:lstStyle/>
          <a:p>
            <a:r>
              <a:rPr lang="en-GB" dirty="0"/>
              <a:t>15% Interim Viva – w/c 20</a:t>
            </a:r>
            <a:r>
              <a:rPr lang="en-GB" baseline="30000" dirty="0"/>
              <a:t>th</a:t>
            </a:r>
            <a:r>
              <a:rPr lang="en-GB" dirty="0"/>
              <a:t> April (10-15 min presentation)</a:t>
            </a:r>
          </a:p>
          <a:p>
            <a:pPr marL="0" indent="0">
              <a:buNone/>
            </a:pPr>
            <a:endParaRPr lang="en-GB" sz="1050" dirty="0"/>
          </a:p>
          <a:p>
            <a:r>
              <a:rPr lang="en-GB" dirty="0"/>
              <a:t>55% Report – Friday 24</a:t>
            </a:r>
            <a:r>
              <a:rPr lang="en-GB" baseline="30000" dirty="0"/>
              <a:t>th</a:t>
            </a:r>
            <a:r>
              <a:rPr lang="en-GB" dirty="0"/>
              <a:t> July 3pm (approx. 10,000 words)</a:t>
            </a:r>
          </a:p>
          <a:p>
            <a:pPr marL="0" indent="0">
              <a:buNone/>
            </a:pPr>
            <a:endParaRPr lang="en-GB" sz="1050" dirty="0"/>
          </a:p>
          <a:p>
            <a:r>
              <a:rPr lang="en-GB" dirty="0"/>
              <a:t>10% Exhibition poster + materials – Monday 27</a:t>
            </a:r>
            <a:r>
              <a:rPr lang="en-GB" baseline="30000" dirty="0"/>
              <a:t>th</a:t>
            </a:r>
            <a:r>
              <a:rPr lang="en-GB" dirty="0"/>
              <a:t> July 3pm</a:t>
            </a:r>
          </a:p>
          <a:p>
            <a:endParaRPr lang="en-GB" sz="1050" dirty="0"/>
          </a:p>
          <a:p>
            <a:r>
              <a:rPr lang="en-GB" dirty="0"/>
              <a:t>20% Final Viva + demo – August 31</a:t>
            </a:r>
            <a:r>
              <a:rPr lang="en-GB" baseline="30000" dirty="0"/>
              <a:t>st</a:t>
            </a:r>
            <a:r>
              <a:rPr lang="en-GB" dirty="0"/>
              <a:t>/Sept 1</a:t>
            </a:r>
            <a:r>
              <a:rPr lang="en-GB" baseline="30000" dirty="0"/>
              <a:t>st</a:t>
            </a:r>
            <a:r>
              <a:rPr lang="en-GB" dirty="0"/>
              <a:t> (15-20 min presentation)</a:t>
            </a:r>
          </a:p>
          <a:p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3968968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Summary </a:t>
            </a: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of assessment</a:t>
            </a:r>
            <a:endParaRPr lang="en-US" sz="4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BD7C34D-6F60-498F-B3A0-88B5E6C4F8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5456" y="1923948"/>
            <a:ext cx="8077200" cy="442912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E137BD4-8E28-FF98-4618-C6D742CC8F61}"/>
              </a:ext>
            </a:extLst>
          </p:cNvPr>
          <p:cNvSpPr txBox="1"/>
          <p:nvPr/>
        </p:nvSpPr>
        <p:spPr>
          <a:xfrm>
            <a:off x="7662004" y="5616493"/>
            <a:ext cx="552670" cy="252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310493-9166-606F-6110-C33750576719}"/>
              </a:ext>
            </a:extLst>
          </p:cNvPr>
          <p:cNvSpPr txBox="1"/>
          <p:nvPr/>
        </p:nvSpPr>
        <p:spPr>
          <a:xfrm>
            <a:off x="6494904" y="5800973"/>
            <a:ext cx="1566421" cy="504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(Poster)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625438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Supervisor’s role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 lnSpcReduction="10000"/>
          </a:bodyPr>
          <a:lstStyle/>
          <a:p>
            <a:r>
              <a:rPr lang="en-GB" dirty="0"/>
              <a:t>Students work independently with the supervisor to oversee </a:t>
            </a:r>
          </a:p>
          <a:p>
            <a:pPr marL="0" indent="0">
              <a:buNone/>
            </a:pPr>
            <a:r>
              <a:rPr lang="en-GB" dirty="0"/>
              <a:t>(20 minutes/week)</a:t>
            </a:r>
          </a:p>
          <a:p>
            <a:pPr marL="0" indent="0">
              <a:buNone/>
            </a:pPr>
            <a:endParaRPr lang="en-GB" sz="1050" dirty="0"/>
          </a:p>
          <a:p>
            <a:r>
              <a:rPr lang="en-GB" dirty="0"/>
              <a:t>The supervisor’s role is to use their experience to guide you, make suggestions, make sure you meet deadlines.</a:t>
            </a:r>
          </a:p>
          <a:p>
            <a:pPr marL="0" indent="0">
              <a:buNone/>
            </a:pPr>
            <a:endParaRPr lang="en-GB" sz="1050" dirty="0"/>
          </a:p>
          <a:p>
            <a:r>
              <a:rPr lang="en-GB" dirty="0"/>
              <a:t>It is not the job of the supervisor to do your project!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  <a:p>
            <a:pPr marL="0" indent="0">
              <a:buNone/>
            </a:pPr>
            <a:endParaRPr lang="en-GB" sz="1050" dirty="0"/>
          </a:p>
          <a:p>
            <a:r>
              <a:rPr lang="en-GB" dirty="0"/>
              <a:t>It is not the job of the supervisor to give you weekly tasks</a:t>
            </a:r>
          </a:p>
        </p:txBody>
      </p:sp>
    </p:spTree>
    <p:extLst>
      <p:ext uri="{BB962C8B-B14F-4D97-AF65-F5344CB8AC3E}">
        <p14:creationId xmlns:p14="http://schemas.microsoft.com/office/powerpoint/2010/main" val="985603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E6FC2E-B712-4927-B55D-BDCB8C8F2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Check with employer re demo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7F763E-20D8-4F3C-817D-16CE178F80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140" y="2360634"/>
            <a:ext cx="10154597" cy="4109585"/>
          </a:xfrm>
        </p:spPr>
        <p:txBody>
          <a:bodyPr anchor="ctr">
            <a:normAutofit/>
          </a:bodyPr>
          <a:lstStyle/>
          <a:p>
            <a:r>
              <a:rPr lang="en-GB" dirty="0"/>
              <a:t>Some DDA students from previous cohorts had problems with demo of project at the end.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0424084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E6FC2E-B712-4927-B55D-BDCB8C8F2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Structure of 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7F763E-20D8-4F3C-817D-16CE178F80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2953" y="2025135"/>
            <a:ext cx="10154597" cy="4109585"/>
          </a:xfrm>
        </p:spPr>
        <p:txBody>
          <a:bodyPr anchor="ctr">
            <a:normAutofit/>
          </a:bodyPr>
          <a:lstStyle/>
          <a:p>
            <a:r>
              <a:rPr lang="en-GB" sz="2400" dirty="0"/>
              <a:t>Introduction</a:t>
            </a:r>
          </a:p>
          <a:p>
            <a:r>
              <a:rPr lang="en-GB" sz="2400" dirty="0"/>
              <a:t>Literature Review</a:t>
            </a:r>
          </a:p>
          <a:p>
            <a:r>
              <a:rPr lang="en-GB" sz="2400" dirty="0"/>
              <a:t>Research Methodology</a:t>
            </a:r>
          </a:p>
          <a:p>
            <a:r>
              <a:rPr lang="en-GB" sz="2400" dirty="0"/>
              <a:t>Implementation</a:t>
            </a:r>
          </a:p>
          <a:p>
            <a:r>
              <a:rPr lang="en-GB" sz="2400" dirty="0"/>
              <a:t>Results/Discussion</a:t>
            </a:r>
          </a:p>
          <a:p>
            <a:r>
              <a:rPr lang="en-GB" sz="2400" dirty="0"/>
              <a:t>Conclusion/Future Work</a:t>
            </a:r>
          </a:p>
          <a:p>
            <a:r>
              <a:rPr lang="en-GB" sz="2400" dirty="0"/>
              <a:t>Personal Reflection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Detail about all of the above is available in the Project Handbook (on Moodle)</a:t>
            </a:r>
          </a:p>
        </p:txBody>
      </p:sp>
    </p:spTree>
    <p:extLst>
      <p:ext uri="{BB962C8B-B14F-4D97-AF65-F5344CB8AC3E}">
        <p14:creationId xmlns:p14="http://schemas.microsoft.com/office/powerpoint/2010/main" val="448506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/>
          </a:bodyPr>
          <a:lstStyle/>
          <a:p>
            <a:r>
              <a:rPr lang="en-GB" dirty="0"/>
              <a:t>Moodle – can we all see the module(s)? ACCA6020 </a:t>
            </a:r>
          </a:p>
          <a:p>
            <a:pPr marL="0" indent="0">
              <a:buNone/>
            </a:pPr>
            <a:r>
              <a:rPr lang="en-GB" dirty="0"/>
              <a:t>There are several versions of this module on Moodle: </a:t>
            </a:r>
          </a:p>
          <a:p>
            <a:pPr marL="0" indent="0">
              <a:buNone/>
            </a:pPr>
            <a:r>
              <a:rPr lang="en-GB" dirty="0"/>
              <a:t>Ours is labelled:  “DDA Students (Sem 2/3 2026)”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Project Handbook</a:t>
            </a:r>
          </a:p>
          <a:p>
            <a:r>
              <a:rPr lang="en-GB" dirty="0"/>
              <a:t>Ethics form (if required)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91437B-EFC9-EA13-FB52-09EF66C09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Moodle</a:t>
            </a:r>
          </a:p>
        </p:txBody>
      </p:sp>
    </p:spTree>
    <p:extLst>
      <p:ext uri="{BB962C8B-B14F-4D97-AF65-F5344CB8AC3E}">
        <p14:creationId xmlns:p14="http://schemas.microsoft.com/office/powerpoint/2010/main" val="7476294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333</Words>
  <Application>Microsoft Office PowerPoint</Application>
  <PresentationFormat>Widescreen</PresentationFormat>
  <Paragraphs>55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Wingdings</vt:lpstr>
      <vt:lpstr>Office Theme</vt:lpstr>
      <vt:lpstr>Independent Project </vt:lpstr>
      <vt:lpstr>Brief overview of module</vt:lpstr>
      <vt:lpstr>Title of project</vt:lpstr>
      <vt:lpstr>Assessment points</vt:lpstr>
      <vt:lpstr>Summary of assessment</vt:lpstr>
      <vt:lpstr>Supervisor’s role</vt:lpstr>
      <vt:lpstr>Check with employer re demo</vt:lpstr>
      <vt:lpstr>Structure of project</vt:lpstr>
      <vt:lpstr>Moodle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 and Mobile Technologies</dc:title>
  <dc:creator>Gaynor Thomas</dc:creator>
  <cp:lastModifiedBy>Gaynor Thomas</cp:lastModifiedBy>
  <cp:revision>55</cp:revision>
  <dcterms:created xsi:type="dcterms:W3CDTF">2020-09-26T08:38:11Z</dcterms:created>
  <dcterms:modified xsi:type="dcterms:W3CDTF">2025-12-15T14:52:17Z</dcterms:modified>
</cp:coreProperties>
</file>