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61" r:id="rId4"/>
    <p:sldId id="259" r:id="rId5"/>
    <p:sldId id="258" r:id="rId6"/>
    <p:sldId id="262" r:id="rId7"/>
    <p:sldId id="267" r:id="rId8"/>
    <p:sldId id="263" r:id="rId9"/>
    <p:sldId id="264" r:id="rId10"/>
    <p:sldId id="265" r:id="rId11"/>
    <p:sldId id="266" r:id="rId12"/>
    <p:sldId id="268" r:id="rId13"/>
    <p:sldId id="271"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A390D2-D81D-3C49-ABD1-96947E8A2C9C}" v="85" dt="2023-06-13T09:31:36.649"/>
    <p1510:client id="{D853CF69-5C41-2945-9193-71DF1AD91FFF}" v="1" dt="2023-06-13T09:42:17.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113"/>
    <p:restoredTop sz="95775"/>
  </p:normalViewPr>
  <p:slideViewPr>
    <p:cSldViewPr snapToGrid="0">
      <p:cViewPr varScale="1">
        <p:scale>
          <a:sx n="118" d="100"/>
          <a:sy n="118" d="100"/>
        </p:scale>
        <p:origin x="232"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9C09D7-B276-4B4A-9BA9-92EB789E6BB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C696E4E-BA45-4331-A02A-0A28FE006340}">
      <dgm:prSet/>
      <dgm:spPr/>
      <dgm:t>
        <a:bodyPr/>
        <a:lstStyle/>
        <a:p>
          <a:pPr>
            <a:lnSpc>
              <a:spcPct val="100000"/>
            </a:lnSpc>
          </a:pPr>
          <a:r>
            <a:rPr lang="en-US"/>
            <a:t>HOW IS THE RESTAURANT MARKETED ??</a:t>
          </a:r>
        </a:p>
      </dgm:t>
    </dgm:pt>
    <dgm:pt modelId="{B579174F-32F9-4BED-B565-3E510620F3C0}" type="parTrans" cxnId="{79AE1368-F00B-4DAA-801B-AD9BCDAABBE0}">
      <dgm:prSet/>
      <dgm:spPr/>
      <dgm:t>
        <a:bodyPr/>
        <a:lstStyle/>
        <a:p>
          <a:endParaRPr lang="en-US"/>
        </a:p>
      </dgm:t>
    </dgm:pt>
    <dgm:pt modelId="{FB98D3DC-8466-4773-9B46-4F29C6677CDE}" type="sibTrans" cxnId="{79AE1368-F00B-4DAA-801B-AD9BCDAABBE0}">
      <dgm:prSet/>
      <dgm:spPr/>
      <dgm:t>
        <a:bodyPr/>
        <a:lstStyle/>
        <a:p>
          <a:endParaRPr lang="en-US"/>
        </a:p>
      </dgm:t>
    </dgm:pt>
    <dgm:pt modelId="{A7EBBB3C-02FE-41F3-945D-DB4AF6E5ED88}">
      <dgm:prSet/>
      <dgm:spPr/>
      <dgm:t>
        <a:bodyPr/>
        <a:lstStyle/>
        <a:p>
          <a:pPr>
            <a:lnSpc>
              <a:spcPct val="100000"/>
            </a:lnSpc>
          </a:pPr>
          <a:r>
            <a:rPr lang="en-US"/>
            <a:t>THE RESTARUANT IS MAJORLY MARKETED ON SOCIAL MEDIA PLATFORMS LIKE FACEBOOK, INSTAGRAM, TIKTOK, TRIPADVISOR AND GOOGLE </a:t>
          </a:r>
        </a:p>
      </dgm:t>
    </dgm:pt>
    <dgm:pt modelId="{4B771F22-9C04-4443-B877-12FE1ACDE228}" type="parTrans" cxnId="{FF1490A4-599F-4952-96B6-EEBDF5D2E773}">
      <dgm:prSet/>
      <dgm:spPr/>
      <dgm:t>
        <a:bodyPr/>
        <a:lstStyle/>
        <a:p>
          <a:endParaRPr lang="en-US"/>
        </a:p>
      </dgm:t>
    </dgm:pt>
    <dgm:pt modelId="{85DF4754-D87F-454D-A879-E3CC12F37ABD}" type="sibTrans" cxnId="{FF1490A4-599F-4952-96B6-EEBDF5D2E773}">
      <dgm:prSet/>
      <dgm:spPr/>
      <dgm:t>
        <a:bodyPr/>
        <a:lstStyle/>
        <a:p>
          <a:endParaRPr lang="en-US"/>
        </a:p>
      </dgm:t>
    </dgm:pt>
    <dgm:pt modelId="{DD39591F-5DED-459F-B0D4-6DF1FBF80D2F}">
      <dgm:prSet/>
      <dgm:spPr/>
      <dgm:t>
        <a:bodyPr/>
        <a:lstStyle/>
        <a:p>
          <a:pPr>
            <a:lnSpc>
              <a:spcPct val="100000"/>
            </a:lnSpc>
          </a:pPr>
          <a:r>
            <a:rPr lang="en-US"/>
            <a:t>https://www.instagram.com/p/CjBE3DZoSw8/</a:t>
          </a:r>
        </a:p>
      </dgm:t>
    </dgm:pt>
    <dgm:pt modelId="{E2C4116B-2DA0-4791-8FE2-424F210F06AA}" type="parTrans" cxnId="{8D16397F-732A-4221-8712-49C48CD6BE25}">
      <dgm:prSet/>
      <dgm:spPr/>
      <dgm:t>
        <a:bodyPr/>
        <a:lstStyle/>
        <a:p>
          <a:endParaRPr lang="en-US"/>
        </a:p>
      </dgm:t>
    </dgm:pt>
    <dgm:pt modelId="{6772FE71-792F-4B7E-BA8E-392CCA7E31D9}" type="sibTrans" cxnId="{8D16397F-732A-4221-8712-49C48CD6BE25}">
      <dgm:prSet/>
      <dgm:spPr/>
      <dgm:t>
        <a:bodyPr/>
        <a:lstStyle/>
        <a:p>
          <a:endParaRPr lang="en-US"/>
        </a:p>
      </dgm:t>
    </dgm:pt>
    <dgm:pt modelId="{0883FAEE-BA6C-41C5-9308-4A708C76E0AA}" type="pres">
      <dgm:prSet presAssocID="{1A9C09D7-B276-4B4A-9BA9-92EB789E6BB4}" presName="root" presStyleCnt="0">
        <dgm:presLayoutVars>
          <dgm:dir/>
          <dgm:resizeHandles val="exact"/>
        </dgm:presLayoutVars>
      </dgm:prSet>
      <dgm:spPr/>
    </dgm:pt>
    <dgm:pt modelId="{2CBDB9BF-7939-48BF-A846-517AB67A8705}" type="pres">
      <dgm:prSet presAssocID="{EC696E4E-BA45-4331-A02A-0A28FE006340}" presName="compNode" presStyleCnt="0"/>
      <dgm:spPr/>
    </dgm:pt>
    <dgm:pt modelId="{96A5B902-085C-4F3B-AFDE-9E144586DB75}" type="pres">
      <dgm:prSet presAssocID="{EC696E4E-BA45-4331-A02A-0A28FE0063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rger and Drink"/>
        </a:ext>
      </dgm:extLst>
    </dgm:pt>
    <dgm:pt modelId="{6A79F65C-E450-40A9-97FB-F960EEF690FF}" type="pres">
      <dgm:prSet presAssocID="{EC696E4E-BA45-4331-A02A-0A28FE006340}" presName="spaceRect" presStyleCnt="0"/>
      <dgm:spPr/>
    </dgm:pt>
    <dgm:pt modelId="{CCE51FB9-4FCA-4E99-B3E6-B675974E15D0}" type="pres">
      <dgm:prSet presAssocID="{EC696E4E-BA45-4331-A02A-0A28FE006340}" presName="textRect" presStyleLbl="revTx" presStyleIdx="0" presStyleCnt="3">
        <dgm:presLayoutVars>
          <dgm:chMax val="1"/>
          <dgm:chPref val="1"/>
        </dgm:presLayoutVars>
      </dgm:prSet>
      <dgm:spPr/>
    </dgm:pt>
    <dgm:pt modelId="{8E74A9FE-4A72-4A0B-8608-06FF2A220325}" type="pres">
      <dgm:prSet presAssocID="{FB98D3DC-8466-4773-9B46-4F29C6677CDE}" presName="sibTrans" presStyleCnt="0"/>
      <dgm:spPr/>
    </dgm:pt>
    <dgm:pt modelId="{66E52E5D-7649-46B5-B9D8-35E7501B701B}" type="pres">
      <dgm:prSet presAssocID="{A7EBBB3C-02FE-41F3-945D-DB4AF6E5ED88}" presName="compNode" presStyleCnt="0"/>
      <dgm:spPr/>
    </dgm:pt>
    <dgm:pt modelId="{CA1C84FF-73CD-4238-AADF-48ECCCDE13E0}" type="pres">
      <dgm:prSet presAssocID="{A7EBBB3C-02FE-41F3-945D-DB4AF6E5ED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udience"/>
        </a:ext>
      </dgm:extLst>
    </dgm:pt>
    <dgm:pt modelId="{89C4968E-64BC-4B14-A409-DD1D55A9FE89}" type="pres">
      <dgm:prSet presAssocID="{A7EBBB3C-02FE-41F3-945D-DB4AF6E5ED88}" presName="spaceRect" presStyleCnt="0"/>
      <dgm:spPr/>
    </dgm:pt>
    <dgm:pt modelId="{EAF64259-67FD-4340-9E19-D3945EF00906}" type="pres">
      <dgm:prSet presAssocID="{A7EBBB3C-02FE-41F3-945D-DB4AF6E5ED88}" presName="textRect" presStyleLbl="revTx" presStyleIdx="1" presStyleCnt="3">
        <dgm:presLayoutVars>
          <dgm:chMax val="1"/>
          <dgm:chPref val="1"/>
        </dgm:presLayoutVars>
      </dgm:prSet>
      <dgm:spPr/>
    </dgm:pt>
    <dgm:pt modelId="{0E0F0A09-14C6-4A7A-8C8D-FD888CDEBED1}" type="pres">
      <dgm:prSet presAssocID="{85DF4754-D87F-454D-A879-E3CC12F37ABD}" presName="sibTrans" presStyleCnt="0"/>
      <dgm:spPr/>
    </dgm:pt>
    <dgm:pt modelId="{82BEBDD2-EB2D-4A47-9F9D-4B615860B643}" type="pres">
      <dgm:prSet presAssocID="{DD39591F-5DED-459F-B0D4-6DF1FBF80D2F}" presName="compNode" presStyleCnt="0"/>
      <dgm:spPr/>
    </dgm:pt>
    <dgm:pt modelId="{6A20D22D-EF10-4EDA-A9EA-1CF073D573DA}" type="pres">
      <dgm:prSet presAssocID="{DD39591F-5DED-459F-B0D4-6DF1FBF80D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02A81551-64B8-42E4-9AD5-D8D8EBEABABD}" type="pres">
      <dgm:prSet presAssocID="{DD39591F-5DED-459F-B0D4-6DF1FBF80D2F}" presName="spaceRect" presStyleCnt="0"/>
      <dgm:spPr/>
    </dgm:pt>
    <dgm:pt modelId="{E95FF44A-C68A-42DE-850E-C3CEC9E1BF69}" type="pres">
      <dgm:prSet presAssocID="{DD39591F-5DED-459F-B0D4-6DF1FBF80D2F}" presName="textRect" presStyleLbl="revTx" presStyleIdx="2" presStyleCnt="3">
        <dgm:presLayoutVars>
          <dgm:chMax val="1"/>
          <dgm:chPref val="1"/>
        </dgm:presLayoutVars>
      </dgm:prSet>
      <dgm:spPr/>
    </dgm:pt>
  </dgm:ptLst>
  <dgm:cxnLst>
    <dgm:cxn modelId="{13C06C06-A39C-41A4-B27F-93C31C5D4AAE}" type="presOf" srcId="{1A9C09D7-B276-4B4A-9BA9-92EB789E6BB4}" destId="{0883FAEE-BA6C-41C5-9308-4A708C76E0AA}" srcOrd="0" destOrd="0" presId="urn:microsoft.com/office/officeart/2018/2/layout/IconLabelList"/>
    <dgm:cxn modelId="{CC49A528-D7C2-4145-A787-10A1F02E5A7E}" type="presOf" srcId="{DD39591F-5DED-459F-B0D4-6DF1FBF80D2F}" destId="{E95FF44A-C68A-42DE-850E-C3CEC9E1BF69}" srcOrd="0" destOrd="0" presId="urn:microsoft.com/office/officeart/2018/2/layout/IconLabelList"/>
    <dgm:cxn modelId="{2B498A36-15F4-442B-8C41-F526D12ED80C}" type="presOf" srcId="{A7EBBB3C-02FE-41F3-945D-DB4AF6E5ED88}" destId="{EAF64259-67FD-4340-9E19-D3945EF00906}" srcOrd="0" destOrd="0" presId="urn:microsoft.com/office/officeart/2018/2/layout/IconLabelList"/>
    <dgm:cxn modelId="{79AE1368-F00B-4DAA-801B-AD9BCDAABBE0}" srcId="{1A9C09D7-B276-4B4A-9BA9-92EB789E6BB4}" destId="{EC696E4E-BA45-4331-A02A-0A28FE006340}" srcOrd="0" destOrd="0" parTransId="{B579174F-32F9-4BED-B565-3E510620F3C0}" sibTransId="{FB98D3DC-8466-4773-9B46-4F29C6677CDE}"/>
    <dgm:cxn modelId="{8D16397F-732A-4221-8712-49C48CD6BE25}" srcId="{1A9C09D7-B276-4B4A-9BA9-92EB789E6BB4}" destId="{DD39591F-5DED-459F-B0D4-6DF1FBF80D2F}" srcOrd="2" destOrd="0" parTransId="{E2C4116B-2DA0-4791-8FE2-424F210F06AA}" sibTransId="{6772FE71-792F-4B7E-BA8E-392CCA7E31D9}"/>
    <dgm:cxn modelId="{FF1490A4-599F-4952-96B6-EEBDF5D2E773}" srcId="{1A9C09D7-B276-4B4A-9BA9-92EB789E6BB4}" destId="{A7EBBB3C-02FE-41F3-945D-DB4AF6E5ED88}" srcOrd="1" destOrd="0" parTransId="{4B771F22-9C04-4443-B877-12FE1ACDE228}" sibTransId="{85DF4754-D87F-454D-A879-E3CC12F37ABD}"/>
    <dgm:cxn modelId="{FE4AD6F0-1392-4B8D-8124-98533BFB900D}" type="presOf" srcId="{EC696E4E-BA45-4331-A02A-0A28FE006340}" destId="{CCE51FB9-4FCA-4E99-B3E6-B675974E15D0}" srcOrd="0" destOrd="0" presId="urn:microsoft.com/office/officeart/2018/2/layout/IconLabelList"/>
    <dgm:cxn modelId="{9C9E1644-6D0E-4BB3-94A9-ECDB271C12D5}" type="presParOf" srcId="{0883FAEE-BA6C-41C5-9308-4A708C76E0AA}" destId="{2CBDB9BF-7939-48BF-A846-517AB67A8705}" srcOrd="0" destOrd="0" presId="urn:microsoft.com/office/officeart/2018/2/layout/IconLabelList"/>
    <dgm:cxn modelId="{CE8A3032-38D3-41C2-87C8-173B4EB60C44}" type="presParOf" srcId="{2CBDB9BF-7939-48BF-A846-517AB67A8705}" destId="{96A5B902-085C-4F3B-AFDE-9E144586DB75}" srcOrd="0" destOrd="0" presId="urn:microsoft.com/office/officeart/2018/2/layout/IconLabelList"/>
    <dgm:cxn modelId="{205ADBB4-9E72-460F-A1F3-C3CA9A0425F0}" type="presParOf" srcId="{2CBDB9BF-7939-48BF-A846-517AB67A8705}" destId="{6A79F65C-E450-40A9-97FB-F960EEF690FF}" srcOrd="1" destOrd="0" presId="urn:microsoft.com/office/officeart/2018/2/layout/IconLabelList"/>
    <dgm:cxn modelId="{88CF09D0-08AE-468C-84B1-4FB1EA2FA9A4}" type="presParOf" srcId="{2CBDB9BF-7939-48BF-A846-517AB67A8705}" destId="{CCE51FB9-4FCA-4E99-B3E6-B675974E15D0}" srcOrd="2" destOrd="0" presId="urn:microsoft.com/office/officeart/2018/2/layout/IconLabelList"/>
    <dgm:cxn modelId="{9FCDC2E8-71FD-4CFE-A09B-B0F166A7C69E}" type="presParOf" srcId="{0883FAEE-BA6C-41C5-9308-4A708C76E0AA}" destId="{8E74A9FE-4A72-4A0B-8608-06FF2A220325}" srcOrd="1" destOrd="0" presId="urn:microsoft.com/office/officeart/2018/2/layout/IconLabelList"/>
    <dgm:cxn modelId="{72AE53BB-FEDC-4E87-8FAA-C72360935115}" type="presParOf" srcId="{0883FAEE-BA6C-41C5-9308-4A708C76E0AA}" destId="{66E52E5D-7649-46B5-B9D8-35E7501B701B}" srcOrd="2" destOrd="0" presId="urn:microsoft.com/office/officeart/2018/2/layout/IconLabelList"/>
    <dgm:cxn modelId="{DB849A2F-29DF-438F-9149-2C8342331175}" type="presParOf" srcId="{66E52E5D-7649-46B5-B9D8-35E7501B701B}" destId="{CA1C84FF-73CD-4238-AADF-48ECCCDE13E0}" srcOrd="0" destOrd="0" presId="urn:microsoft.com/office/officeart/2018/2/layout/IconLabelList"/>
    <dgm:cxn modelId="{F6CA2870-2207-42A1-9651-98C21B5AAFB1}" type="presParOf" srcId="{66E52E5D-7649-46B5-B9D8-35E7501B701B}" destId="{89C4968E-64BC-4B14-A409-DD1D55A9FE89}" srcOrd="1" destOrd="0" presId="urn:microsoft.com/office/officeart/2018/2/layout/IconLabelList"/>
    <dgm:cxn modelId="{A90A820B-8BA4-45D9-8ACE-25788CDDB12A}" type="presParOf" srcId="{66E52E5D-7649-46B5-B9D8-35E7501B701B}" destId="{EAF64259-67FD-4340-9E19-D3945EF00906}" srcOrd="2" destOrd="0" presId="urn:microsoft.com/office/officeart/2018/2/layout/IconLabelList"/>
    <dgm:cxn modelId="{028D4CCB-FF72-40E9-81C7-F4EB3E285B62}" type="presParOf" srcId="{0883FAEE-BA6C-41C5-9308-4A708C76E0AA}" destId="{0E0F0A09-14C6-4A7A-8C8D-FD888CDEBED1}" srcOrd="3" destOrd="0" presId="urn:microsoft.com/office/officeart/2018/2/layout/IconLabelList"/>
    <dgm:cxn modelId="{B46F57FA-1E85-4CE1-981B-940943A735C2}" type="presParOf" srcId="{0883FAEE-BA6C-41C5-9308-4A708C76E0AA}" destId="{82BEBDD2-EB2D-4A47-9F9D-4B615860B643}" srcOrd="4" destOrd="0" presId="urn:microsoft.com/office/officeart/2018/2/layout/IconLabelList"/>
    <dgm:cxn modelId="{C53E5D18-F418-4AAB-9E09-EAE4984C40D2}" type="presParOf" srcId="{82BEBDD2-EB2D-4A47-9F9D-4B615860B643}" destId="{6A20D22D-EF10-4EDA-A9EA-1CF073D573DA}" srcOrd="0" destOrd="0" presId="urn:microsoft.com/office/officeart/2018/2/layout/IconLabelList"/>
    <dgm:cxn modelId="{6FB7F891-755C-468C-876A-235BCCC681D6}" type="presParOf" srcId="{82BEBDD2-EB2D-4A47-9F9D-4B615860B643}" destId="{02A81551-64B8-42E4-9AD5-D8D8EBEABABD}" srcOrd="1" destOrd="0" presId="urn:microsoft.com/office/officeart/2018/2/layout/IconLabelList"/>
    <dgm:cxn modelId="{2A46D4C9-39AC-4F9A-8839-4310C177C2E0}" type="presParOf" srcId="{82BEBDD2-EB2D-4A47-9F9D-4B615860B643}" destId="{E95FF44A-C68A-42DE-850E-C3CEC9E1BF6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D9E5F1-5755-427B-AEA7-DFD0FAF8C1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B55BB8-FA04-42D4-9CD0-A53A4982D93A}">
      <dgm:prSet/>
      <dgm:spPr/>
      <dgm:t>
        <a:bodyPr/>
        <a:lstStyle/>
        <a:p>
          <a:r>
            <a:rPr lang="en-US"/>
            <a:t>STRENGTH (GREAT QUALITY, AMAZING AMBIANCE, FRIENDLY CUSTOMER SERVICE, PERFECT LOCATION)</a:t>
          </a:r>
        </a:p>
      </dgm:t>
    </dgm:pt>
    <dgm:pt modelId="{8211D9B4-B7B3-49BA-B504-4B806D868E7A}" type="parTrans" cxnId="{FEC64CCA-7B5E-4879-A96B-F872F2972887}">
      <dgm:prSet/>
      <dgm:spPr/>
      <dgm:t>
        <a:bodyPr/>
        <a:lstStyle/>
        <a:p>
          <a:endParaRPr lang="en-US"/>
        </a:p>
      </dgm:t>
    </dgm:pt>
    <dgm:pt modelId="{7163BCA4-8EF7-48F0-B217-1E2E3F47DB23}" type="sibTrans" cxnId="{FEC64CCA-7B5E-4879-A96B-F872F2972887}">
      <dgm:prSet/>
      <dgm:spPr/>
      <dgm:t>
        <a:bodyPr/>
        <a:lstStyle/>
        <a:p>
          <a:endParaRPr lang="en-US"/>
        </a:p>
      </dgm:t>
    </dgm:pt>
    <dgm:pt modelId="{6DA4B67D-8F8C-448E-A403-ECB2AAF448EE}">
      <dgm:prSet/>
      <dgm:spPr/>
      <dgm:t>
        <a:bodyPr/>
        <a:lstStyle/>
        <a:p>
          <a:r>
            <a:rPr lang="en-US"/>
            <a:t>WEAKNESS (VERY CONGESTED, NO FACILITY FOR BABIES, PRICES ARE HIGH, HIGH RISK PARKINGS, LIMITED MENU OPTIONS)  </a:t>
          </a:r>
        </a:p>
      </dgm:t>
    </dgm:pt>
    <dgm:pt modelId="{3C643279-51E3-4012-8517-D6AEC55A26C2}" type="parTrans" cxnId="{5CCDE530-6C10-43BD-9051-905DEE6437B1}">
      <dgm:prSet/>
      <dgm:spPr/>
      <dgm:t>
        <a:bodyPr/>
        <a:lstStyle/>
        <a:p>
          <a:endParaRPr lang="en-US"/>
        </a:p>
      </dgm:t>
    </dgm:pt>
    <dgm:pt modelId="{1D7BED5F-A416-49BA-B3CC-D87662864056}" type="sibTrans" cxnId="{5CCDE530-6C10-43BD-9051-905DEE6437B1}">
      <dgm:prSet/>
      <dgm:spPr/>
      <dgm:t>
        <a:bodyPr/>
        <a:lstStyle/>
        <a:p>
          <a:endParaRPr lang="en-US"/>
        </a:p>
      </dgm:t>
    </dgm:pt>
    <dgm:pt modelId="{DAD1B9B8-3DD6-4D1D-A1C8-6F5017F5D478}">
      <dgm:prSet/>
      <dgm:spPr/>
      <dgm:t>
        <a:bodyPr/>
        <a:lstStyle/>
        <a:p>
          <a:r>
            <a:rPr lang="en-US"/>
            <a:t>OPPORTUNITIES (VISIBILITY ON ALL SOCIAL MEDIA PLATFORMS, SPECIAL PROMOTIONS AND EVENTS,CATERING SERVICE)</a:t>
          </a:r>
        </a:p>
      </dgm:t>
    </dgm:pt>
    <dgm:pt modelId="{35CD9593-1484-40BB-9814-0E8DFB9B755D}" type="parTrans" cxnId="{1FBF7DCB-A2CD-412C-97EE-9BBEC70677E9}">
      <dgm:prSet/>
      <dgm:spPr/>
      <dgm:t>
        <a:bodyPr/>
        <a:lstStyle/>
        <a:p>
          <a:endParaRPr lang="en-US"/>
        </a:p>
      </dgm:t>
    </dgm:pt>
    <dgm:pt modelId="{C4EB543A-35FA-4312-B41C-63A7E488DEBA}" type="sibTrans" cxnId="{1FBF7DCB-A2CD-412C-97EE-9BBEC70677E9}">
      <dgm:prSet/>
      <dgm:spPr/>
      <dgm:t>
        <a:bodyPr/>
        <a:lstStyle/>
        <a:p>
          <a:endParaRPr lang="en-US"/>
        </a:p>
      </dgm:t>
    </dgm:pt>
    <dgm:pt modelId="{CB16AA88-EBE4-492A-8280-1DBE8BFEB067}">
      <dgm:prSet/>
      <dgm:spPr/>
      <dgm:t>
        <a:bodyPr/>
        <a:lstStyle/>
        <a:p>
          <a:r>
            <a:rPr lang="en-US"/>
            <a:t>THREATS ( COMPETITION, CONSUMER PREFERENCES, ECONOMIC CRISIS, QUALITY CONTROL) </a:t>
          </a:r>
        </a:p>
      </dgm:t>
    </dgm:pt>
    <dgm:pt modelId="{DEB8611A-7AA0-4668-9F87-6AEE1CEC671B}" type="parTrans" cxnId="{1D9108AD-7685-40ED-B4F4-980BE6983658}">
      <dgm:prSet/>
      <dgm:spPr/>
      <dgm:t>
        <a:bodyPr/>
        <a:lstStyle/>
        <a:p>
          <a:endParaRPr lang="en-US"/>
        </a:p>
      </dgm:t>
    </dgm:pt>
    <dgm:pt modelId="{D45822B8-7EB5-4A23-869F-CF1CAEE6B105}" type="sibTrans" cxnId="{1D9108AD-7685-40ED-B4F4-980BE6983658}">
      <dgm:prSet/>
      <dgm:spPr/>
      <dgm:t>
        <a:bodyPr/>
        <a:lstStyle/>
        <a:p>
          <a:endParaRPr lang="en-US"/>
        </a:p>
      </dgm:t>
    </dgm:pt>
    <dgm:pt modelId="{CC6AD6B2-0073-43DC-824D-DEF42C8265D2}" type="pres">
      <dgm:prSet presAssocID="{0BD9E5F1-5755-427B-AEA7-DFD0FAF8C1F9}" presName="root" presStyleCnt="0">
        <dgm:presLayoutVars>
          <dgm:dir/>
          <dgm:resizeHandles val="exact"/>
        </dgm:presLayoutVars>
      </dgm:prSet>
      <dgm:spPr/>
    </dgm:pt>
    <dgm:pt modelId="{38EB8A28-4DC2-404A-AB5B-66646B73E198}" type="pres">
      <dgm:prSet presAssocID="{DBB55BB8-FA04-42D4-9CD0-A53A4982D93A}" presName="compNode" presStyleCnt="0"/>
      <dgm:spPr/>
    </dgm:pt>
    <dgm:pt modelId="{591A8E98-3C2E-4F00-B28D-B76717FEBA79}" type="pres">
      <dgm:prSet presAssocID="{DBB55BB8-FA04-42D4-9CD0-A53A4982D93A}" presName="bgRect" presStyleLbl="bgShp" presStyleIdx="0" presStyleCnt="4"/>
      <dgm:spPr/>
    </dgm:pt>
    <dgm:pt modelId="{4D13339E-E9F0-48C1-B0C2-4918030378DC}" type="pres">
      <dgm:prSet presAssocID="{DBB55BB8-FA04-42D4-9CD0-A53A4982D93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og"/>
        </a:ext>
      </dgm:extLst>
    </dgm:pt>
    <dgm:pt modelId="{28827459-D3EB-4C54-A9A2-C39491CC24ED}" type="pres">
      <dgm:prSet presAssocID="{DBB55BB8-FA04-42D4-9CD0-A53A4982D93A}" presName="spaceRect" presStyleCnt="0"/>
      <dgm:spPr/>
    </dgm:pt>
    <dgm:pt modelId="{91124BCD-7669-4C15-BD13-49255A8F75F7}" type="pres">
      <dgm:prSet presAssocID="{DBB55BB8-FA04-42D4-9CD0-A53A4982D93A}" presName="parTx" presStyleLbl="revTx" presStyleIdx="0" presStyleCnt="4">
        <dgm:presLayoutVars>
          <dgm:chMax val="0"/>
          <dgm:chPref val="0"/>
        </dgm:presLayoutVars>
      </dgm:prSet>
      <dgm:spPr/>
    </dgm:pt>
    <dgm:pt modelId="{4BE72B25-753C-429C-86E1-93D0CA5B5164}" type="pres">
      <dgm:prSet presAssocID="{7163BCA4-8EF7-48F0-B217-1E2E3F47DB23}" presName="sibTrans" presStyleCnt="0"/>
      <dgm:spPr/>
    </dgm:pt>
    <dgm:pt modelId="{63534789-ABB0-4F84-885E-1D9A4541EFA2}" type="pres">
      <dgm:prSet presAssocID="{6DA4B67D-8F8C-448E-A403-ECB2AAF448EE}" presName="compNode" presStyleCnt="0"/>
      <dgm:spPr/>
    </dgm:pt>
    <dgm:pt modelId="{2264288C-887E-4B35-9CBC-24FBF0382997}" type="pres">
      <dgm:prSet presAssocID="{6DA4B67D-8F8C-448E-A403-ECB2AAF448EE}" presName="bgRect" presStyleLbl="bgShp" presStyleIdx="1" presStyleCnt="4"/>
      <dgm:spPr/>
    </dgm:pt>
    <dgm:pt modelId="{5195CB38-8DE5-424D-8707-EE8496D89B13}" type="pres">
      <dgm:prSet presAssocID="{6DA4B67D-8F8C-448E-A403-ECB2AAF448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ug"/>
        </a:ext>
      </dgm:extLst>
    </dgm:pt>
    <dgm:pt modelId="{628D5724-A9B4-416C-B5B2-FF2F633F7250}" type="pres">
      <dgm:prSet presAssocID="{6DA4B67D-8F8C-448E-A403-ECB2AAF448EE}" presName="spaceRect" presStyleCnt="0"/>
      <dgm:spPr/>
    </dgm:pt>
    <dgm:pt modelId="{68A0AC94-CE89-4C2E-8948-6D8C76560B2A}" type="pres">
      <dgm:prSet presAssocID="{6DA4B67D-8F8C-448E-A403-ECB2AAF448EE}" presName="parTx" presStyleLbl="revTx" presStyleIdx="1" presStyleCnt="4">
        <dgm:presLayoutVars>
          <dgm:chMax val="0"/>
          <dgm:chPref val="0"/>
        </dgm:presLayoutVars>
      </dgm:prSet>
      <dgm:spPr/>
    </dgm:pt>
    <dgm:pt modelId="{51ACCAFA-2AF6-4A31-AB26-140593A26F6A}" type="pres">
      <dgm:prSet presAssocID="{1D7BED5F-A416-49BA-B3CC-D87662864056}" presName="sibTrans" presStyleCnt="0"/>
      <dgm:spPr/>
    </dgm:pt>
    <dgm:pt modelId="{B015DAF4-FA12-4BA2-BDD4-A0C44C02D245}" type="pres">
      <dgm:prSet presAssocID="{DAD1B9B8-3DD6-4D1D-A1C8-6F5017F5D478}" presName="compNode" presStyleCnt="0"/>
      <dgm:spPr/>
    </dgm:pt>
    <dgm:pt modelId="{DA9BEC63-91E2-42E9-BE88-E3E0819FBC3B}" type="pres">
      <dgm:prSet presAssocID="{DAD1B9B8-3DD6-4D1D-A1C8-6F5017F5D478}" presName="bgRect" presStyleLbl="bgShp" presStyleIdx="2" presStyleCnt="4"/>
      <dgm:spPr/>
    </dgm:pt>
    <dgm:pt modelId="{C954E1B7-42DE-4395-876B-D687076B0E11}" type="pres">
      <dgm:prSet presAssocID="{DAD1B9B8-3DD6-4D1D-A1C8-6F5017F5D4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0F3D7540-0DEB-4AAB-B34B-3D894B91F1A0}" type="pres">
      <dgm:prSet presAssocID="{DAD1B9B8-3DD6-4D1D-A1C8-6F5017F5D478}" presName="spaceRect" presStyleCnt="0"/>
      <dgm:spPr/>
    </dgm:pt>
    <dgm:pt modelId="{455AFB0A-3789-42E9-9787-A151B54132C8}" type="pres">
      <dgm:prSet presAssocID="{DAD1B9B8-3DD6-4D1D-A1C8-6F5017F5D478}" presName="parTx" presStyleLbl="revTx" presStyleIdx="2" presStyleCnt="4">
        <dgm:presLayoutVars>
          <dgm:chMax val="0"/>
          <dgm:chPref val="0"/>
        </dgm:presLayoutVars>
      </dgm:prSet>
      <dgm:spPr/>
    </dgm:pt>
    <dgm:pt modelId="{5D74C6BA-252C-45B3-AF4C-8D72EE3C1C3F}" type="pres">
      <dgm:prSet presAssocID="{C4EB543A-35FA-4312-B41C-63A7E488DEBA}" presName="sibTrans" presStyleCnt="0"/>
      <dgm:spPr/>
    </dgm:pt>
    <dgm:pt modelId="{20D626A0-4096-4215-8940-91314DDB657F}" type="pres">
      <dgm:prSet presAssocID="{CB16AA88-EBE4-492A-8280-1DBE8BFEB067}" presName="compNode" presStyleCnt="0"/>
      <dgm:spPr/>
    </dgm:pt>
    <dgm:pt modelId="{8E3CD023-3973-4178-B0EA-260185E83C3B}" type="pres">
      <dgm:prSet presAssocID="{CB16AA88-EBE4-492A-8280-1DBE8BFEB067}" presName="bgRect" presStyleLbl="bgShp" presStyleIdx="3" presStyleCnt="4"/>
      <dgm:spPr/>
    </dgm:pt>
    <dgm:pt modelId="{19B6702F-F654-4F11-BD87-2D9BFAF6F828}" type="pres">
      <dgm:prSet presAssocID="{CB16AA88-EBE4-492A-8280-1DBE8BFEB0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31FEFAC7-6370-4A89-85F7-038E31CCB805}" type="pres">
      <dgm:prSet presAssocID="{CB16AA88-EBE4-492A-8280-1DBE8BFEB067}" presName="spaceRect" presStyleCnt="0"/>
      <dgm:spPr/>
    </dgm:pt>
    <dgm:pt modelId="{309136FD-38B9-43BF-90BF-92F16B429E6B}" type="pres">
      <dgm:prSet presAssocID="{CB16AA88-EBE4-492A-8280-1DBE8BFEB067}" presName="parTx" presStyleLbl="revTx" presStyleIdx="3" presStyleCnt="4">
        <dgm:presLayoutVars>
          <dgm:chMax val="0"/>
          <dgm:chPref val="0"/>
        </dgm:presLayoutVars>
      </dgm:prSet>
      <dgm:spPr/>
    </dgm:pt>
  </dgm:ptLst>
  <dgm:cxnLst>
    <dgm:cxn modelId="{C36A590B-3C1E-4AA8-9E5A-4367703E7F29}" type="presOf" srcId="{CB16AA88-EBE4-492A-8280-1DBE8BFEB067}" destId="{309136FD-38B9-43BF-90BF-92F16B429E6B}" srcOrd="0" destOrd="0" presId="urn:microsoft.com/office/officeart/2018/2/layout/IconVerticalSolidList"/>
    <dgm:cxn modelId="{5CCDE530-6C10-43BD-9051-905DEE6437B1}" srcId="{0BD9E5F1-5755-427B-AEA7-DFD0FAF8C1F9}" destId="{6DA4B67D-8F8C-448E-A403-ECB2AAF448EE}" srcOrd="1" destOrd="0" parTransId="{3C643279-51E3-4012-8517-D6AEC55A26C2}" sibTransId="{1D7BED5F-A416-49BA-B3CC-D87662864056}"/>
    <dgm:cxn modelId="{A923DB90-2462-417A-ACF5-EE08EBECEB0E}" type="presOf" srcId="{6DA4B67D-8F8C-448E-A403-ECB2AAF448EE}" destId="{68A0AC94-CE89-4C2E-8948-6D8C76560B2A}" srcOrd="0" destOrd="0" presId="urn:microsoft.com/office/officeart/2018/2/layout/IconVerticalSolidList"/>
    <dgm:cxn modelId="{DE5DBD99-3757-434F-8ADC-F4DFF2146780}" type="presOf" srcId="{0BD9E5F1-5755-427B-AEA7-DFD0FAF8C1F9}" destId="{CC6AD6B2-0073-43DC-824D-DEF42C8265D2}" srcOrd="0" destOrd="0" presId="urn:microsoft.com/office/officeart/2018/2/layout/IconVerticalSolidList"/>
    <dgm:cxn modelId="{1D9108AD-7685-40ED-B4F4-980BE6983658}" srcId="{0BD9E5F1-5755-427B-AEA7-DFD0FAF8C1F9}" destId="{CB16AA88-EBE4-492A-8280-1DBE8BFEB067}" srcOrd="3" destOrd="0" parTransId="{DEB8611A-7AA0-4668-9F87-6AEE1CEC671B}" sibTransId="{D45822B8-7EB5-4A23-869F-CF1CAEE6B105}"/>
    <dgm:cxn modelId="{1DD0CDC7-F8AC-4409-A94D-6C37E176C309}" type="presOf" srcId="{DBB55BB8-FA04-42D4-9CD0-A53A4982D93A}" destId="{91124BCD-7669-4C15-BD13-49255A8F75F7}" srcOrd="0" destOrd="0" presId="urn:microsoft.com/office/officeart/2018/2/layout/IconVerticalSolidList"/>
    <dgm:cxn modelId="{FEC64CCA-7B5E-4879-A96B-F872F2972887}" srcId="{0BD9E5F1-5755-427B-AEA7-DFD0FAF8C1F9}" destId="{DBB55BB8-FA04-42D4-9CD0-A53A4982D93A}" srcOrd="0" destOrd="0" parTransId="{8211D9B4-B7B3-49BA-B504-4B806D868E7A}" sibTransId="{7163BCA4-8EF7-48F0-B217-1E2E3F47DB23}"/>
    <dgm:cxn modelId="{1FBF7DCB-A2CD-412C-97EE-9BBEC70677E9}" srcId="{0BD9E5F1-5755-427B-AEA7-DFD0FAF8C1F9}" destId="{DAD1B9B8-3DD6-4D1D-A1C8-6F5017F5D478}" srcOrd="2" destOrd="0" parTransId="{35CD9593-1484-40BB-9814-0E8DFB9B755D}" sibTransId="{C4EB543A-35FA-4312-B41C-63A7E488DEBA}"/>
    <dgm:cxn modelId="{10DD6FFB-378C-4F6A-96E9-586FD1E5E330}" type="presOf" srcId="{DAD1B9B8-3DD6-4D1D-A1C8-6F5017F5D478}" destId="{455AFB0A-3789-42E9-9787-A151B54132C8}" srcOrd="0" destOrd="0" presId="urn:microsoft.com/office/officeart/2018/2/layout/IconVerticalSolidList"/>
    <dgm:cxn modelId="{A73CFFD3-C6DF-41DB-93C4-29ECC9C2D57A}" type="presParOf" srcId="{CC6AD6B2-0073-43DC-824D-DEF42C8265D2}" destId="{38EB8A28-4DC2-404A-AB5B-66646B73E198}" srcOrd="0" destOrd="0" presId="urn:microsoft.com/office/officeart/2018/2/layout/IconVerticalSolidList"/>
    <dgm:cxn modelId="{A7CD46F2-CFE9-4C57-A0E1-4C4E50A36BF5}" type="presParOf" srcId="{38EB8A28-4DC2-404A-AB5B-66646B73E198}" destId="{591A8E98-3C2E-4F00-B28D-B76717FEBA79}" srcOrd="0" destOrd="0" presId="urn:microsoft.com/office/officeart/2018/2/layout/IconVerticalSolidList"/>
    <dgm:cxn modelId="{B42A3F19-32EF-4D18-B855-FD868900F96C}" type="presParOf" srcId="{38EB8A28-4DC2-404A-AB5B-66646B73E198}" destId="{4D13339E-E9F0-48C1-B0C2-4918030378DC}" srcOrd="1" destOrd="0" presId="urn:microsoft.com/office/officeart/2018/2/layout/IconVerticalSolidList"/>
    <dgm:cxn modelId="{626E23F0-F907-428D-AD66-CABEB18DEC61}" type="presParOf" srcId="{38EB8A28-4DC2-404A-AB5B-66646B73E198}" destId="{28827459-D3EB-4C54-A9A2-C39491CC24ED}" srcOrd="2" destOrd="0" presId="urn:microsoft.com/office/officeart/2018/2/layout/IconVerticalSolidList"/>
    <dgm:cxn modelId="{C2909AA0-5783-454B-A018-2366E24E490C}" type="presParOf" srcId="{38EB8A28-4DC2-404A-AB5B-66646B73E198}" destId="{91124BCD-7669-4C15-BD13-49255A8F75F7}" srcOrd="3" destOrd="0" presId="urn:microsoft.com/office/officeart/2018/2/layout/IconVerticalSolidList"/>
    <dgm:cxn modelId="{BB1BC74A-0C29-47A7-BDF8-900F0C3360AB}" type="presParOf" srcId="{CC6AD6B2-0073-43DC-824D-DEF42C8265D2}" destId="{4BE72B25-753C-429C-86E1-93D0CA5B5164}" srcOrd="1" destOrd="0" presId="urn:microsoft.com/office/officeart/2018/2/layout/IconVerticalSolidList"/>
    <dgm:cxn modelId="{30665239-E0DF-4B4F-AB38-0546D9D76273}" type="presParOf" srcId="{CC6AD6B2-0073-43DC-824D-DEF42C8265D2}" destId="{63534789-ABB0-4F84-885E-1D9A4541EFA2}" srcOrd="2" destOrd="0" presId="urn:microsoft.com/office/officeart/2018/2/layout/IconVerticalSolidList"/>
    <dgm:cxn modelId="{177D8193-119C-4DEF-B692-FB3D04A10895}" type="presParOf" srcId="{63534789-ABB0-4F84-885E-1D9A4541EFA2}" destId="{2264288C-887E-4B35-9CBC-24FBF0382997}" srcOrd="0" destOrd="0" presId="urn:microsoft.com/office/officeart/2018/2/layout/IconVerticalSolidList"/>
    <dgm:cxn modelId="{AA853904-E4DE-477D-98B5-CF131657E9C7}" type="presParOf" srcId="{63534789-ABB0-4F84-885E-1D9A4541EFA2}" destId="{5195CB38-8DE5-424D-8707-EE8496D89B13}" srcOrd="1" destOrd="0" presId="urn:microsoft.com/office/officeart/2018/2/layout/IconVerticalSolidList"/>
    <dgm:cxn modelId="{2616B2AE-4AF4-43C5-82EC-B35B9F302B38}" type="presParOf" srcId="{63534789-ABB0-4F84-885E-1D9A4541EFA2}" destId="{628D5724-A9B4-416C-B5B2-FF2F633F7250}" srcOrd="2" destOrd="0" presId="urn:microsoft.com/office/officeart/2018/2/layout/IconVerticalSolidList"/>
    <dgm:cxn modelId="{DCEFC23F-76DB-41D6-8C6D-6162C1E83020}" type="presParOf" srcId="{63534789-ABB0-4F84-885E-1D9A4541EFA2}" destId="{68A0AC94-CE89-4C2E-8948-6D8C76560B2A}" srcOrd="3" destOrd="0" presId="urn:microsoft.com/office/officeart/2018/2/layout/IconVerticalSolidList"/>
    <dgm:cxn modelId="{BA45E155-AF4B-4261-9768-BE6B0088B076}" type="presParOf" srcId="{CC6AD6B2-0073-43DC-824D-DEF42C8265D2}" destId="{51ACCAFA-2AF6-4A31-AB26-140593A26F6A}" srcOrd="3" destOrd="0" presId="urn:microsoft.com/office/officeart/2018/2/layout/IconVerticalSolidList"/>
    <dgm:cxn modelId="{063674E0-667D-4E2C-BC8D-9D2510F43411}" type="presParOf" srcId="{CC6AD6B2-0073-43DC-824D-DEF42C8265D2}" destId="{B015DAF4-FA12-4BA2-BDD4-A0C44C02D245}" srcOrd="4" destOrd="0" presId="urn:microsoft.com/office/officeart/2018/2/layout/IconVerticalSolidList"/>
    <dgm:cxn modelId="{5E0A4D71-8854-4F70-980C-3832444DDA76}" type="presParOf" srcId="{B015DAF4-FA12-4BA2-BDD4-A0C44C02D245}" destId="{DA9BEC63-91E2-42E9-BE88-E3E0819FBC3B}" srcOrd="0" destOrd="0" presId="urn:microsoft.com/office/officeart/2018/2/layout/IconVerticalSolidList"/>
    <dgm:cxn modelId="{6EAE5F47-2043-4B72-82C9-C047958E5487}" type="presParOf" srcId="{B015DAF4-FA12-4BA2-BDD4-A0C44C02D245}" destId="{C954E1B7-42DE-4395-876B-D687076B0E11}" srcOrd="1" destOrd="0" presId="urn:microsoft.com/office/officeart/2018/2/layout/IconVerticalSolidList"/>
    <dgm:cxn modelId="{BA78C542-B23D-407A-B3C2-B9B081807B72}" type="presParOf" srcId="{B015DAF4-FA12-4BA2-BDD4-A0C44C02D245}" destId="{0F3D7540-0DEB-4AAB-B34B-3D894B91F1A0}" srcOrd="2" destOrd="0" presId="urn:microsoft.com/office/officeart/2018/2/layout/IconVerticalSolidList"/>
    <dgm:cxn modelId="{EB25C4B2-3A03-46AD-A240-97D5604F04FE}" type="presParOf" srcId="{B015DAF4-FA12-4BA2-BDD4-A0C44C02D245}" destId="{455AFB0A-3789-42E9-9787-A151B54132C8}" srcOrd="3" destOrd="0" presId="urn:microsoft.com/office/officeart/2018/2/layout/IconVerticalSolidList"/>
    <dgm:cxn modelId="{B3E701E5-2755-46B9-8213-18E3FE8A0045}" type="presParOf" srcId="{CC6AD6B2-0073-43DC-824D-DEF42C8265D2}" destId="{5D74C6BA-252C-45B3-AF4C-8D72EE3C1C3F}" srcOrd="5" destOrd="0" presId="urn:microsoft.com/office/officeart/2018/2/layout/IconVerticalSolidList"/>
    <dgm:cxn modelId="{0C860E55-774F-4381-8E95-D7EE8F3A84C3}" type="presParOf" srcId="{CC6AD6B2-0073-43DC-824D-DEF42C8265D2}" destId="{20D626A0-4096-4215-8940-91314DDB657F}" srcOrd="6" destOrd="0" presId="urn:microsoft.com/office/officeart/2018/2/layout/IconVerticalSolidList"/>
    <dgm:cxn modelId="{C07BC6D4-1227-40BE-BB16-329EF1239F62}" type="presParOf" srcId="{20D626A0-4096-4215-8940-91314DDB657F}" destId="{8E3CD023-3973-4178-B0EA-260185E83C3B}" srcOrd="0" destOrd="0" presId="urn:microsoft.com/office/officeart/2018/2/layout/IconVerticalSolidList"/>
    <dgm:cxn modelId="{B7F6BA04-BE3D-4FDF-A242-C57A4508913A}" type="presParOf" srcId="{20D626A0-4096-4215-8940-91314DDB657F}" destId="{19B6702F-F654-4F11-BD87-2D9BFAF6F828}" srcOrd="1" destOrd="0" presId="urn:microsoft.com/office/officeart/2018/2/layout/IconVerticalSolidList"/>
    <dgm:cxn modelId="{FDC1E2EB-01BC-4298-9AA5-DD4F266A108E}" type="presParOf" srcId="{20D626A0-4096-4215-8940-91314DDB657F}" destId="{31FEFAC7-6370-4A89-85F7-038E31CCB805}" srcOrd="2" destOrd="0" presId="urn:microsoft.com/office/officeart/2018/2/layout/IconVerticalSolidList"/>
    <dgm:cxn modelId="{2DE70518-DBFC-439F-8ED6-AA1D4C7BC4E8}" type="presParOf" srcId="{20D626A0-4096-4215-8940-91314DDB657F}" destId="{309136FD-38B9-43BF-90BF-92F16B429E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F82F5D-BB14-48C8-BBDC-649BCBC55A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AEE3F5-DA26-45FC-9EDD-CD5BAE57B412}">
      <dgm:prSet/>
      <dgm:spPr/>
      <dgm:t>
        <a:bodyPr/>
        <a:lstStyle/>
        <a:p>
          <a:r>
            <a:rPr lang="en-US"/>
            <a:t>INCREASE THE RANGE ESPECIALLY VEGAN AND VEGETARIAN DISHES </a:t>
          </a:r>
        </a:p>
      </dgm:t>
    </dgm:pt>
    <dgm:pt modelId="{AF61CEA4-1C16-4C3A-97E3-5E1CDAEBAA21}" type="parTrans" cxnId="{D9E0F527-14FD-4189-A3DA-37514A51E194}">
      <dgm:prSet/>
      <dgm:spPr/>
      <dgm:t>
        <a:bodyPr/>
        <a:lstStyle/>
        <a:p>
          <a:endParaRPr lang="en-US"/>
        </a:p>
      </dgm:t>
    </dgm:pt>
    <dgm:pt modelId="{944B7931-408B-4D40-896A-DB43358C6053}" type="sibTrans" cxnId="{D9E0F527-14FD-4189-A3DA-37514A51E194}">
      <dgm:prSet/>
      <dgm:spPr/>
      <dgm:t>
        <a:bodyPr/>
        <a:lstStyle/>
        <a:p>
          <a:endParaRPr lang="en-US"/>
        </a:p>
      </dgm:t>
    </dgm:pt>
    <dgm:pt modelId="{42B1A571-CCEF-4D8C-B8A1-E010EDB81622}">
      <dgm:prSet/>
      <dgm:spPr/>
      <dgm:t>
        <a:bodyPr/>
        <a:lstStyle/>
        <a:p>
          <a:r>
            <a:rPr lang="en-US"/>
            <a:t>CONSISTENT WITH THE CUSTOMER SERVICE </a:t>
          </a:r>
        </a:p>
      </dgm:t>
    </dgm:pt>
    <dgm:pt modelId="{9BA5D044-54C0-4CCD-B32B-F77088199608}" type="parTrans" cxnId="{807AB416-03B7-4CFF-9851-FBC79792E3E9}">
      <dgm:prSet/>
      <dgm:spPr/>
      <dgm:t>
        <a:bodyPr/>
        <a:lstStyle/>
        <a:p>
          <a:endParaRPr lang="en-US"/>
        </a:p>
      </dgm:t>
    </dgm:pt>
    <dgm:pt modelId="{1F92ED65-0A06-46D6-B1B9-38D6B0818765}" type="sibTrans" cxnId="{807AB416-03B7-4CFF-9851-FBC79792E3E9}">
      <dgm:prSet/>
      <dgm:spPr/>
      <dgm:t>
        <a:bodyPr/>
        <a:lstStyle/>
        <a:p>
          <a:endParaRPr lang="en-US"/>
        </a:p>
      </dgm:t>
    </dgm:pt>
    <dgm:pt modelId="{BA1CF917-F568-44BB-95B2-5FFB764DDB52}">
      <dgm:prSet/>
      <dgm:spPr/>
      <dgm:t>
        <a:bodyPr/>
        <a:lstStyle/>
        <a:p>
          <a:r>
            <a:rPr lang="en-US"/>
            <a:t>KEEP GOOD QUALITY CONTROL MANAGEMENT </a:t>
          </a:r>
        </a:p>
      </dgm:t>
    </dgm:pt>
    <dgm:pt modelId="{F985DD45-6D88-44ED-8026-88CC5F06015D}" type="parTrans" cxnId="{0A5E16F4-DC24-43B0-AD2D-269100B5872F}">
      <dgm:prSet/>
      <dgm:spPr/>
      <dgm:t>
        <a:bodyPr/>
        <a:lstStyle/>
        <a:p>
          <a:endParaRPr lang="en-US"/>
        </a:p>
      </dgm:t>
    </dgm:pt>
    <dgm:pt modelId="{CA14AE36-8111-4412-A2C4-63CC386FB063}" type="sibTrans" cxnId="{0A5E16F4-DC24-43B0-AD2D-269100B5872F}">
      <dgm:prSet/>
      <dgm:spPr/>
      <dgm:t>
        <a:bodyPr/>
        <a:lstStyle/>
        <a:p>
          <a:endParaRPr lang="en-US"/>
        </a:p>
      </dgm:t>
    </dgm:pt>
    <dgm:pt modelId="{CAC1596F-2188-4878-967E-2A69C10DFB69}">
      <dgm:prSet/>
      <dgm:spPr/>
      <dgm:t>
        <a:bodyPr/>
        <a:lstStyle/>
        <a:p>
          <a:r>
            <a:rPr lang="en-US"/>
            <a:t>KEEP UP WITH THE ONLINE PRESENCE ON OFFICIAL PAGES </a:t>
          </a:r>
        </a:p>
      </dgm:t>
    </dgm:pt>
    <dgm:pt modelId="{EAB82A4A-071C-4D9B-B666-A771139DC60E}" type="parTrans" cxnId="{9ECFE5F7-9706-478C-A460-D517BF8A3935}">
      <dgm:prSet/>
      <dgm:spPr/>
      <dgm:t>
        <a:bodyPr/>
        <a:lstStyle/>
        <a:p>
          <a:endParaRPr lang="en-US"/>
        </a:p>
      </dgm:t>
    </dgm:pt>
    <dgm:pt modelId="{BDD19AF7-5D8B-44A8-AE67-D2F05CA5EDA3}" type="sibTrans" cxnId="{9ECFE5F7-9706-478C-A460-D517BF8A3935}">
      <dgm:prSet/>
      <dgm:spPr/>
      <dgm:t>
        <a:bodyPr/>
        <a:lstStyle/>
        <a:p>
          <a:endParaRPr lang="en-US"/>
        </a:p>
      </dgm:t>
    </dgm:pt>
    <dgm:pt modelId="{1A5B0E87-5B03-449B-951D-072B0351C2F3}">
      <dgm:prSet/>
      <dgm:spPr/>
      <dgm:t>
        <a:bodyPr/>
        <a:lstStyle/>
        <a:p>
          <a:r>
            <a:rPr lang="en-US"/>
            <a:t>PARTNERSHIPS AND COLLABORATIONS </a:t>
          </a:r>
        </a:p>
      </dgm:t>
    </dgm:pt>
    <dgm:pt modelId="{1457EB53-F4C8-4417-B252-8CF2A3FBF6AC}" type="parTrans" cxnId="{FAF76FF8-0329-4682-9578-35FEB3C53951}">
      <dgm:prSet/>
      <dgm:spPr/>
      <dgm:t>
        <a:bodyPr/>
        <a:lstStyle/>
        <a:p>
          <a:endParaRPr lang="en-US"/>
        </a:p>
      </dgm:t>
    </dgm:pt>
    <dgm:pt modelId="{7FF37BD5-25E7-4D86-B858-DBAAAF16DCF9}" type="sibTrans" cxnId="{FAF76FF8-0329-4682-9578-35FEB3C53951}">
      <dgm:prSet/>
      <dgm:spPr/>
      <dgm:t>
        <a:bodyPr/>
        <a:lstStyle/>
        <a:p>
          <a:endParaRPr lang="en-US"/>
        </a:p>
      </dgm:t>
    </dgm:pt>
    <dgm:pt modelId="{367A2BB8-0A4E-4300-8CD7-82F430E04BA4}">
      <dgm:prSet/>
      <dgm:spPr/>
      <dgm:t>
        <a:bodyPr/>
        <a:lstStyle/>
        <a:p>
          <a:r>
            <a:rPr lang="en-US"/>
            <a:t>PRICING STRATEGY </a:t>
          </a:r>
        </a:p>
      </dgm:t>
    </dgm:pt>
    <dgm:pt modelId="{6ECA07AD-BBC1-48F7-B5BD-9CE21354D634}" type="parTrans" cxnId="{53C97586-C477-4FCD-83C8-88257D9BE7D9}">
      <dgm:prSet/>
      <dgm:spPr/>
      <dgm:t>
        <a:bodyPr/>
        <a:lstStyle/>
        <a:p>
          <a:endParaRPr lang="en-US"/>
        </a:p>
      </dgm:t>
    </dgm:pt>
    <dgm:pt modelId="{C9775F53-D60A-4E5F-972B-74C8F3061ADE}" type="sibTrans" cxnId="{53C97586-C477-4FCD-83C8-88257D9BE7D9}">
      <dgm:prSet/>
      <dgm:spPr/>
      <dgm:t>
        <a:bodyPr/>
        <a:lstStyle/>
        <a:p>
          <a:endParaRPr lang="en-US"/>
        </a:p>
      </dgm:t>
    </dgm:pt>
    <dgm:pt modelId="{4B3A49FD-A194-4120-8424-8980DE5ABD79}" type="pres">
      <dgm:prSet presAssocID="{A1F82F5D-BB14-48C8-BBDC-649BCBC55AAB}" presName="root" presStyleCnt="0">
        <dgm:presLayoutVars>
          <dgm:dir/>
          <dgm:resizeHandles val="exact"/>
        </dgm:presLayoutVars>
      </dgm:prSet>
      <dgm:spPr/>
    </dgm:pt>
    <dgm:pt modelId="{0ED12260-AC2E-446E-A59D-B88DE9F6F911}" type="pres">
      <dgm:prSet presAssocID="{EDAEE3F5-DA26-45FC-9EDD-CD5BAE57B412}" presName="compNode" presStyleCnt="0"/>
      <dgm:spPr/>
    </dgm:pt>
    <dgm:pt modelId="{B792CD87-D92E-426D-B966-BA24A369EF12}" type="pres">
      <dgm:prSet presAssocID="{EDAEE3F5-DA26-45FC-9EDD-CD5BAE57B412}" presName="bgRect" presStyleLbl="bgShp" presStyleIdx="0" presStyleCnt="6"/>
      <dgm:spPr/>
    </dgm:pt>
    <dgm:pt modelId="{CBFF8DD3-EF92-4E42-A3FC-DF1AE50F77B8}" type="pres">
      <dgm:prSet presAssocID="{EDAEE3F5-DA26-45FC-9EDD-CD5BAE57B41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01A925FE-21E0-4AE6-8728-23A667A30043}" type="pres">
      <dgm:prSet presAssocID="{EDAEE3F5-DA26-45FC-9EDD-CD5BAE57B412}" presName="spaceRect" presStyleCnt="0"/>
      <dgm:spPr/>
    </dgm:pt>
    <dgm:pt modelId="{526D30D8-86FF-4DC3-9F29-4BFCF9033A3C}" type="pres">
      <dgm:prSet presAssocID="{EDAEE3F5-DA26-45FC-9EDD-CD5BAE57B412}" presName="parTx" presStyleLbl="revTx" presStyleIdx="0" presStyleCnt="6">
        <dgm:presLayoutVars>
          <dgm:chMax val="0"/>
          <dgm:chPref val="0"/>
        </dgm:presLayoutVars>
      </dgm:prSet>
      <dgm:spPr/>
    </dgm:pt>
    <dgm:pt modelId="{E1A4694E-B216-409B-A249-4E35972FF379}" type="pres">
      <dgm:prSet presAssocID="{944B7931-408B-4D40-896A-DB43358C6053}" presName="sibTrans" presStyleCnt="0"/>
      <dgm:spPr/>
    </dgm:pt>
    <dgm:pt modelId="{ABB7F86B-BFC4-4543-812D-1FDA40410A88}" type="pres">
      <dgm:prSet presAssocID="{42B1A571-CCEF-4D8C-B8A1-E010EDB81622}" presName="compNode" presStyleCnt="0"/>
      <dgm:spPr/>
    </dgm:pt>
    <dgm:pt modelId="{CAA99694-D776-423B-BD89-CBA02A895766}" type="pres">
      <dgm:prSet presAssocID="{42B1A571-CCEF-4D8C-B8A1-E010EDB81622}" presName="bgRect" presStyleLbl="bgShp" presStyleIdx="1" presStyleCnt="6"/>
      <dgm:spPr/>
    </dgm:pt>
    <dgm:pt modelId="{25050B95-24B4-4339-90F2-9E20C6471DBD}" type="pres">
      <dgm:prSet presAssocID="{42B1A571-CCEF-4D8C-B8A1-E010EDB8162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CA4D682-DB10-4DAF-B27A-021F188A67CB}" type="pres">
      <dgm:prSet presAssocID="{42B1A571-CCEF-4D8C-B8A1-E010EDB81622}" presName="spaceRect" presStyleCnt="0"/>
      <dgm:spPr/>
    </dgm:pt>
    <dgm:pt modelId="{DB491E5A-9AFA-4EA7-AC4B-5D5373BFC2FC}" type="pres">
      <dgm:prSet presAssocID="{42B1A571-CCEF-4D8C-B8A1-E010EDB81622}" presName="parTx" presStyleLbl="revTx" presStyleIdx="1" presStyleCnt="6">
        <dgm:presLayoutVars>
          <dgm:chMax val="0"/>
          <dgm:chPref val="0"/>
        </dgm:presLayoutVars>
      </dgm:prSet>
      <dgm:spPr/>
    </dgm:pt>
    <dgm:pt modelId="{835AE60B-F2AA-424B-A515-220E4BDCC368}" type="pres">
      <dgm:prSet presAssocID="{1F92ED65-0A06-46D6-B1B9-38D6B0818765}" presName="sibTrans" presStyleCnt="0"/>
      <dgm:spPr/>
    </dgm:pt>
    <dgm:pt modelId="{43F05473-3B80-4672-8B94-B0F7338836D0}" type="pres">
      <dgm:prSet presAssocID="{BA1CF917-F568-44BB-95B2-5FFB764DDB52}" presName="compNode" presStyleCnt="0"/>
      <dgm:spPr/>
    </dgm:pt>
    <dgm:pt modelId="{E421268F-51E3-413A-8AC1-79DD6E4622B6}" type="pres">
      <dgm:prSet presAssocID="{BA1CF917-F568-44BB-95B2-5FFB764DDB52}" presName="bgRect" presStyleLbl="bgShp" presStyleIdx="2" presStyleCnt="6"/>
      <dgm:spPr/>
    </dgm:pt>
    <dgm:pt modelId="{B14D2FAC-EFC4-4654-9F33-865BC6AD51AA}" type="pres">
      <dgm:prSet presAssocID="{BA1CF917-F568-44BB-95B2-5FFB764DDB5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B07CAAB7-19FE-4E02-B095-C3108287455F}" type="pres">
      <dgm:prSet presAssocID="{BA1CF917-F568-44BB-95B2-5FFB764DDB52}" presName="spaceRect" presStyleCnt="0"/>
      <dgm:spPr/>
    </dgm:pt>
    <dgm:pt modelId="{8B97E027-A259-4BA8-AF94-AFFCC3E34E64}" type="pres">
      <dgm:prSet presAssocID="{BA1CF917-F568-44BB-95B2-5FFB764DDB52}" presName="parTx" presStyleLbl="revTx" presStyleIdx="2" presStyleCnt="6">
        <dgm:presLayoutVars>
          <dgm:chMax val="0"/>
          <dgm:chPref val="0"/>
        </dgm:presLayoutVars>
      </dgm:prSet>
      <dgm:spPr/>
    </dgm:pt>
    <dgm:pt modelId="{092297B5-D592-4753-9D4B-F7EBC7BC6F0F}" type="pres">
      <dgm:prSet presAssocID="{CA14AE36-8111-4412-A2C4-63CC386FB063}" presName="sibTrans" presStyleCnt="0"/>
      <dgm:spPr/>
    </dgm:pt>
    <dgm:pt modelId="{A6BB7BD1-46DC-43D2-B9C9-B735ACE13E92}" type="pres">
      <dgm:prSet presAssocID="{CAC1596F-2188-4878-967E-2A69C10DFB69}" presName="compNode" presStyleCnt="0"/>
      <dgm:spPr/>
    </dgm:pt>
    <dgm:pt modelId="{DEF373D1-2B94-4BD9-A50A-6175D4014D8C}" type="pres">
      <dgm:prSet presAssocID="{CAC1596F-2188-4878-967E-2A69C10DFB69}" presName="bgRect" presStyleLbl="bgShp" presStyleIdx="3" presStyleCnt="6"/>
      <dgm:spPr/>
    </dgm:pt>
    <dgm:pt modelId="{1E952362-622F-4F77-BCD9-D2C46383DC66}" type="pres">
      <dgm:prSet presAssocID="{CAC1596F-2188-4878-967E-2A69C10DFB6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003C083E-5B1B-4AD3-AFDF-56B41753E389}" type="pres">
      <dgm:prSet presAssocID="{CAC1596F-2188-4878-967E-2A69C10DFB69}" presName="spaceRect" presStyleCnt="0"/>
      <dgm:spPr/>
    </dgm:pt>
    <dgm:pt modelId="{ECE3EE9A-03BD-4A31-87FE-704E8F675AEE}" type="pres">
      <dgm:prSet presAssocID="{CAC1596F-2188-4878-967E-2A69C10DFB69}" presName="parTx" presStyleLbl="revTx" presStyleIdx="3" presStyleCnt="6">
        <dgm:presLayoutVars>
          <dgm:chMax val="0"/>
          <dgm:chPref val="0"/>
        </dgm:presLayoutVars>
      </dgm:prSet>
      <dgm:spPr/>
    </dgm:pt>
    <dgm:pt modelId="{D8498A2D-B51E-4A1B-BCB2-CF5BA05F8BDA}" type="pres">
      <dgm:prSet presAssocID="{BDD19AF7-5D8B-44A8-AE67-D2F05CA5EDA3}" presName="sibTrans" presStyleCnt="0"/>
      <dgm:spPr/>
    </dgm:pt>
    <dgm:pt modelId="{B77C1A26-EAF7-4A6F-A1D2-B691E829C0DE}" type="pres">
      <dgm:prSet presAssocID="{1A5B0E87-5B03-449B-951D-072B0351C2F3}" presName="compNode" presStyleCnt="0"/>
      <dgm:spPr/>
    </dgm:pt>
    <dgm:pt modelId="{882A95AA-0B6B-4353-813D-51ED65C96EB6}" type="pres">
      <dgm:prSet presAssocID="{1A5B0E87-5B03-449B-951D-072B0351C2F3}" presName="bgRect" presStyleLbl="bgShp" presStyleIdx="4" presStyleCnt="6"/>
      <dgm:spPr/>
    </dgm:pt>
    <dgm:pt modelId="{99EC3319-F6B3-4A44-BFEF-20AA372BB252}" type="pres">
      <dgm:prSet presAssocID="{1A5B0E87-5B03-449B-951D-072B0351C2F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239B54CC-C8B7-406D-BAF3-53E4AA2A9544}" type="pres">
      <dgm:prSet presAssocID="{1A5B0E87-5B03-449B-951D-072B0351C2F3}" presName="spaceRect" presStyleCnt="0"/>
      <dgm:spPr/>
    </dgm:pt>
    <dgm:pt modelId="{74FEB96A-B98C-4EC5-A86B-6C639EB6F54F}" type="pres">
      <dgm:prSet presAssocID="{1A5B0E87-5B03-449B-951D-072B0351C2F3}" presName="parTx" presStyleLbl="revTx" presStyleIdx="4" presStyleCnt="6">
        <dgm:presLayoutVars>
          <dgm:chMax val="0"/>
          <dgm:chPref val="0"/>
        </dgm:presLayoutVars>
      </dgm:prSet>
      <dgm:spPr/>
    </dgm:pt>
    <dgm:pt modelId="{B9865CE3-BD46-43E2-A7D2-15F12F076EB8}" type="pres">
      <dgm:prSet presAssocID="{7FF37BD5-25E7-4D86-B858-DBAAAF16DCF9}" presName="sibTrans" presStyleCnt="0"/>
      <dgm:spPr/>
    </dgm:pt>
    <dgm:pt modelId="{4B03856E-1154-4B02-A141-D4CA9AA86B54}" type="pres">
      <dgm:prSet presAssocID="{367A2BB8-0A4E-4300-8CD7-82F430E04BA4}" presName="compNode" presStyleCnt="0"/>
      <dgm:spPr/>
    </dgm:pt>
    <dgm:pt modelId="{48A407D9-57C2-4CE7-9B43-74A3B01F444F}" type="pres">
      <dgm:prSet presAssocID="{367A2BB8-0A4E-4300-8CD7-82F430E04BA4}" presName="bgRect" presStyleLbl="bgShp" presStyleIdx="5" presStyleCnt="6"/>
      <dgm:spPr/>
    </dgm:pt>
    <dgm:pt modelId="{5024D0C7-FD89-40D0-BCEB-7E9C204468B4}" type="pres">
      <dgm:prSet presAssocID="{367A2BB8-0A4E-4300-8CD7-82F430E04BA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5DAA91D2-7CD8-4629-934E-F5B6287E1B10}" type="pres">
      <dgm:prSet presAssocID="{367A2BB8-0A4E-4300-8CD7-82F430E04BA4}" presName="spaceRect" presStyleCnt="0"/>
      <dgm:spPr/>
    </dgm:pt>
    <dgm:pt modelId="{05901E54-46E6-4386-891B-577C9E172801}" type="pres">
      <dgm:prSet presAssocID="{367A2BB8-0A4E-4300-8CD7-82F430E04BA4}" presName="parTx" presStyleLbl="revTx" presStyleIdx="5" presStyleCnt="6">
        <dgm:presLayoutVars>
          <dgm:chMax val="0"/>
          <dgm:chPref val="0"/>
        </dgm:presLayoutVars>
      </dgm:prSet>
      <dgm:spPr/>
    </dgm:pt>
  </dgm:ptLst>
  <dgm:cxnLst>
    <dgm:cxn modelId="{0F5D9A01-3A07-4107-BB34-3290115EDDF0}" type="presOf" srcId="{CAC1596F-2188-4878-967E-2A69C10DFB69}" destId="{ECE3EE9A-03BD-4A31-87FE-704E8F675AEE}" srcOrd="0" destOrd="0" presId="urn:microsoft.com/office/officeart/2018/2/layout/IconVerticalSolidList"/>
    <dgm:cxn modelId="{807AB416-03B7-4CFF-9851-FBC79792E3E9}" srcId="{A1F82F5D-BB14-48C8-BBDC-649BCBC55AAB}" destId="{42B1A571-CCEF-4D8C-B8A1-E010EDB81622}" srcOrd="1" destOrd="0" parTransId="{9BA5D044-54C0-4CCD-B32B-F77088199608}" sibTransId="{1F92ED65-0A06-46D6-B1B9-38D6B0818765}"/>
    <dgm:cxn modelId="{9AFA5E18-24ED-408D-8A9F-FBDFADF3A8F8}" type="presOf" srcId="{A1F82F5D-BB14-48C8-BBDC-649BCBC55AAB}" destId="{4B3A49FD-A194-4120-8424-8980DE5ABD79}" srcOrd="0" destOrd="0" presId="urn:microsoft.com/office/officeart/2018/2/layout/IconVerticalSolidList"/>
    <dgm:cxn modelId="{A0AC4222-8367-435B-94AD-9487037ED4AC}" type="presOf" srcId="{1A5B0E87-5B03-449B-951D-072B0351C2F3}" destId="{74FEB96A-B98C-4EC5-A86B-6C639EB6F54F}" srcOrd="0" destOrd="0" presId="urn:microsoft.com/office/officeart/2018/2/layout/IconVerticalSolidList"/>
    <dgm:cxn modelId="{D9E0F527-14FD-4189-A3DA-37514A51E194}" srcId="{A1F82F5D-BB14-48C8-BBDC-649BCBC55AAB}" destId="{EDAEE3F5-DA26-45FC-9EDD-CD5BAE57B412}" srcOrd="0" destOrd="0" parTransId="{AF61CEA4-1C16-4C3A-97E3-5E1CDAEBAA21}" sibTransId="{944B7931-408B-4D40-896A-DB43358C6053}"/>
    <dgm:cxn modelId="{22496F34-97E4-4D5B-87FA-6492AFF3096A}" type="presOf" srcId="{42B1A571-CCEF-4D8C-B8A1-E010EDB81622}" destId="{DB491E5A-9AFA-4EA7-AC4B-5D5373BFC2FC}" srcOrd="0" destOrd="0" presId="urn:microsoft.com/office/officeart/2018/2/layout/IconVerticalSolidList"/>
    <dgm:cxn modelId="{60CD8E4C-DC17-439E-91C2-F1961CD50B4D}" type="presOf" srcId="{EDAEE3F5-DA26-45FC-9EDD-CD5BAE57B412}" destId="{526D30D8-86FF-4DC3-9F29-4BFCF9033A3C}" srcOrd="0" destOrd="0" presId="urn:microsoft.com/office/officeart/2018/2/layout/IconVerticalSolidList"/>
    <dgm:cxn modelId="{5FE8C77E-7A4F-4C8F-94DF-52F8442E9256}" type="presOf" srcId="{367A2BB8-0A4E-4300-8CD7-82F430E04BA4}" destId="{05901E54-46E6-4386-891B-577C9E172801}" srcOrd="0" destOrd="0" presId="urn:microsoft.com/office/officeart/2018/2/layout/IconVerticalSolidList"/>
    <dgm:cxn modelId="{53C97586-C477-4FCD-83C8-88257D9BE7D9}" srcId="{A1F82F5D-BB14-48C8-BBDC-649BCBC55AAB}" destId="{367A2BB8-0A4E-4300-8CD7-82F430E04BA4}" srcOrd="5" destOrd="0" parTransId="{6ECA07AD-BBC1-48F7-B5BD-9CE21354D634}" sibTransId="{C9775F53-D60A-4E5F-972B-74C8F3061ADE}"/>
    <dgm:cxn modelId="{0A5E16F4-DC24-43B0-AD2D-269100B5872F}" srcId="{A1F82F5D-BB14-48C8-BBDC-649BCBC55AAB}" destId="{BA1CF917-F568-44BB-95B2-5FFB764DDB52}" srcOrd="2" destOrd="0" parTransId="{F985DD45-6D88-44ED-8026-88CC5F06015D}" sibTransId="{CA14AE36-8111-4412-A2C4-63CC386FB063}"/>
    <dgm:cxn modelId="{9ECFE5F7-9706-478C-A460-D517BF8A3935}" srcId="{A1F82F5D-BB14-48C8-BBDC-649BCBC55AAB}" destId="{CAC1596F-2188-4878-967E-2A69C10DFB69}" srcOrd="3" destOrd="0" parTransId="{EAB82A4A-071C-4D9B-B666-A771139DC60E}" sibTransId="{BDD19AF7-5D8B-44A8-AE67-D2F05CA5EDA3}"/>
    <dgm:cxn modelId="{FAF76FF8-0329-4682-9578-35FEB3C53951}" srcId="{A1F82F5D-BB14-48C8-BBDC-649BCBC55AAB}" destId="{1A5B0E87-5B03-449B-951D-072B0351C2F3}" srcOrd="4" destOrd="0" parTransId="{1457EB53-F4C8-4417-B252-8CF2A3FBF6AC}" sibTransId="{7FF37BD5-25E7-4D86-B858-DBAAAF16DCF9}"/>
    <dgm:cxn modelId="{BF02C2F8-ED60-49EC-BE4B-C5C6F2FFC744}" type="presOf" srcId="{BA1CF917-F568-44BB-95B2-5FFB764DDB52}" destId="{8B97E027-A259-4BA8-AF94-AFFCC3E34E64}" srcOrd="0" destOrd="0" presId="urn:microsoft.com/office/officeart/2018/2/layout/IconVerticalSolidList"/>
    <dgm:cxn modelId="{5F4662B1-BE2A-402D-93C5-46FDB6C59C80}" type="presParOf" srcId="{4B3A49FD-A194-4120-8424-8980DE5ABD79}" destId="{0ED12260-AC2E-446E-A59D-B88DE9F6F911}" srcOrd="0" destOrd="0" presId="urn:microsoft.com/office/officeart/2018/2/layout/IconVerticalSolidList"/>
    <dgm:cxn modelId="{33CEF8A6-7A5F-4420-8502-5A3A4BC6792F}" type="presParOf" srcId="{0ED12260-AC2E-446E-A59D-B88DE9F6F911}" destId="{B792CD87-D92E-426D-B966-BA24A369EF12}" srcOrd="0" destOrd="0" presId="urn:microsoft.com/office/officeart/2018/2/layout/IconVerticalSolidList"/>
    <dgm:cxn modelId="{80BC0E8B-2FB4-4396-AD66-60044201633C}" type="presParOf" srcId="{0ED12260-AC2E-446E-A59D-B88DE9F6F911}" destId="{CBFF8DD3-EF92-4E42-A3FC-DF1AE50F77B8}" srcOrd="1" destOrd="0" presId="urn:microsoft.com/office/officeart/2018/2/layout/IconVerticalSolidList"/>
    <dgm:cxn modelId="{B1893242-9464-4D14-9692-40D5B5149D17}" type="presParOf" srcId="{0ED12260-AC2E-446E-A59D-B88DE9F6F911}" destId="{01A925FE-21E0-4AE6-8728-23A667A30043}" srcOrd="2" destOrd="0" presId="urn:microsoft.com/office/officeart/2018/2/layout/IconVerticalSolidList"/>
    <dgm:cxn modelId="{51FB6EE6-04DA-42D0-92EA-C19E4FD7CD57}" type="presParOf" srcId="{0ED12260-AC2E-446E-A59D-B88DE9F6F911}" destId="{526D30D8-86FF-4DC3-9F29-4BFCF9033A3C}" srcOrd="3" destOrd="0" presId="urn:microsoft.com/office/officeart/2018/2/layout/IconVerticalSolidList"/>
    <dgm:cxn modelId="{978BEA41-C737-4502-B25F-805E8B4EA99F}" type="presParOf" srcId="{4B3A49FD-A194-4120-8424-8980DE5ABD79}" destId="{E1A4694E-B216-409B-A249-4E35972FF379}" srcOrd="1" destOrd="0" presId="urn:microsoft.com/office/officeart/2018/2/layout/IconVerticalSolidList"/>
    <dgm:cxn modelId="{CC4E3162-ED66-4169-AAC1-51075AC2B2AF}" type="presParOf" srcId="{4B3A49FD-A194-4120-8424-8980DE5ABD79}" destId="{ABB7F86B-BFC4-4543-812D-1FDA40410A88}" srcOrd="2" destOrd="0" presId="urn:microsoft.com/office/officeart/2018/2/layout/IconVerticalSolidList"/>
    <dgm:cxn modelId="{5153C50C-F8E1-4D56-B152-D41379407531}" type="presParOf" srcId="{ABB7F86B-BFC4-4543-812D-1FDA40410A88}" destId="{CAA99694-D776-423B-BD89-CBA02A895766}" srcOrd="0" destOrd="0" presId="urn:microsoft.com/office/officeart/2018/2/layout/IconVerticalSolidList"/>
    <dgm:cxn modelId="{3207AD75-9E38-46C4-9A5B-01304A3B1CF0}" type="presParOf" srcId="{ABB7F86B-BFC4-4543-812D-1FDA40410A88}" destId="{25050B95-24B4-4339-90F2-9E20C6471DBD}" srcOrd="1" destOrd="0" presId="urn:microsoft.com/office/officeart/2018/2/layout/IconVerticalSolidList"/>
    <dgm:cxn modelId="{639E265F-493B-492C-B845-3A2AA367A576}" type="presParOf" srcId="{ABB7F86B-BFC4-4543-812D-1FDA40410A88}" destId="{7CA4D682-DB10-4DAF-B27A-021F188A67CB}" srcOrd="2" destOrd="0" presId="urn:microsoft.com/office/officeart/2018/2/layout/IconVerticalSolidList"/>
    <dgm:cxn modelId="{011C67F9-A17C-4BD7-9AD3-963BC9B92888}" type="presParOf" srcId="{ABB7F86B-BFC4-4543-812D-1FDA40410A88}" destId="{DB491E5A-9AFA-4EA7-AC4B-5D5373BFC2FC}" srcOrd="3" destOrd="0" presId="urn:microsoft.com/office/officeart/2018/2/layout/IconVerticalSolidList"/>
    <dgm:cxn modelId="{62669C89-FBB4-4D0A-A4F2-17E39DB26D48}" type="presParOf" srcId="{4B3A49FD-A194-4120-8424-8980DE5ABD79}" destId="{835AE60B-F2AA-424B-A515-220E4BDCC368}" srcOrd="3" destOrd="0" presId="urn:microsoft.com/office/officeart/2018/2/layout/IconVerticalSolidList"/>
    <dgm:cxn modelId="{D7751788-713C-441B-90B8-E626E24DAB5C}" type="presParOf" srcId="{4B3A49FD-A194-4120-8424-8980DE5ABD79}" destId="{43F05473-3B80-4672-8B94-B0F7338836D0}" srcOrd="4" destOrd="0" presId="urn:microsoft.com/office/officeart/2018/2/layout/IconVerticalSolidList"/>
    <dgm:cxn modelId="{2CB8A7AC-B81E-4C44-9997-43A6151F67BE}" type="presParOf" srcId="{43F05473-3B80-4672-8B94-B0F7338836D0}" destId="{E421268F-51E3-413A-8AC1-79DD6E4622B6}" srcOrd="0" destOrd="0" presId="urn:microsoft.com/office/officeart/2018/2/layout/IconVerticalSolidList"/>
    <dgm:cxn modelId="{ECEBC287-CA92-41F4-A175-4C5F825FA14D}" type="presParOf" srcId="{43F05473-3B80-4672-8B94-B0F7338836D0}" destId="{B14D2FAC-EFC4-4654-9F33-865BC6AD51AA}" srcOrd="1" destOrd="0" presId="urn:microsoft.com/office/officeart/2018/2/layout/IconVerticalSolidList"/>
    <dgm:cxn modelId="{0A2F54F4-A038-4A2C-8A32-E5E839FE35D3}" type="presParOf" srcId="{43F05473-3B80-4672-8B94-B0F7338836D0}" destId="{B07CAAB7-19FE-4E02-B095-C3108287455F}" srcOrd="2" destOrd="0" presId="urn:microsoft.com/office/officeart/2018/2/layout/IconVerticalSolidList"/>
    <dgm:cxn modelId="{8CC81C79-9FB4-40B6-8D55-9B456B219D37}" type="presParOf" srcId="{43F05473-3B80-4672-8B94-B0F7338836D0}" destId="{8B97E027-A259-4BA8-AF94-AFFCC3E34E64}" srcOrd="3" destOrd="0" presId="urn:microsoft.com/office/officeart/2018/2/layout/IconVerticalSolidList"/>
    <dgm:cxn modelId="{61740F56-5336-49B7-AD0B-C85DDD269691}" type="presParOf" srcId="{4B3A49FD-A194-4120-8424-8980DE5ABD79}" destId="{092297B5-D592-4753-9D4B-F7EBC7BC6F0F}" srcOrd="5" destOrd="0" presId="urn:microsoft.com/office/officeart/2018/2/layout/IconVerticalSolidList"/>
    <dgm:cxn modelId="{221ED835-AC1A-42CC-9A0A-45D931F95740}" type="presParOf" srcId="{4B3A49FD-A194-4120-8424-8980DE5ABD79}" destId="{A6BB7BD1-46DC-43D2-B9C9-B735ACE13E92}" srcOrd="6" destOrd="0" presId="urn:microsoft.com/office/officeart/2018/2/layout/IconVerticalSolidList"/>
    <dgm:cxn modelId="{F489D9D4-27C0-4570-9EE0-BEB3B4876D49}" type="presParOf" srcId="{A6BB7BD1-46DC-43D2-B9C9-B735ACE13E92}" destId="{DEF373D1-2B94-4BD9-A50A-6175D4014D8C}" srcOrd="0" destOrd="0" presId="urn:microsoft.com/office/officeart/2018/2/layout/IconVerticalSolidList"/>
    <dgm:cxn modelId="{D4932A35-532D-43CF-B5E5-46F54448B592}" type="presParOf" srcId="{A6BB7BD1-46DC-43D2-B9C9-B735ACE13E92}" destId="{1E952362-622F-4F77-BCD9-D2C46383DC66}" srcOrd="1" destOrd="0" presId="urn:microsoft.com/office/officeart/2018/2/layout/IconVerticalSolidList"/>
    <dgm:cxn modelId="{6EC1FC05-B16E-4F95-86B3-2DA93BC71E6E}" type="presParOf" srcId="{A6BB7BD1-46DC-43D2-B9C9-B735ACE13E92}" destId="{003C083E-5B1B-4AD3-AFDF-56B41753E389}" srcOrd="2" destOrd="0" presId="urn:microsoft.com/office/officeart/2018/2/layout/IconVerticalSolidList"/>
    <dgm:cxn modelId="{6C023037-5F53-440E-B8B0-0595E2E3C0B6}" type="presParOf" srcId="{A6BB7BD1-46DC-43D2-B9C9-B735ACE13E92}" destId="{ECE3EE9A-03BD-4A31-87FE-704E8F675AEE}" srcOrd="3" destOrd="0" presId="urn:microsoft.com/office/officeart/2018/2/layout/IconVerticalSolidList"/>
    <dgm:cxn modelId="{DFFF2400-D5DB-4485-BB44-6165266C8D69}" type="presParOf" srcId="{4B3A49FD-A194-4120-8424-8980DE5ABD79}" destId="{D8498A2D-B51E-4A1B-BCB2-CF5BA05F8BDA}" srcOrd="7" destOrd="0" presId="urn:microsoft.com/office/officeart/2018/2/layout/IconVerticalSolidList"/>
    <dgm:cxn modelId="{643703EA-F5E8-491F-A2D8-BDEFC19D3CF6}" type="presParOf" srcId="{4B3A49FD-A194-4120-8424-8980DE5ABD79}" destId="{B77C1A26-EAF7-4A6F-A1D2-B691E829C0DE}" srcOrd="8" destOrd="0" presId="urn:microsoft.com/office/officeart/2018/2/layout/IconVerticalSolidList"/>
    <dgm:cxn modelId="{60906685-EB3D-4E25-B976-B4C529D6394C}" type="presParOf" srcId="{B77C1A26-EAF7-4A6F-A1D2-B691E829C0DE}" destId="{882A95AA-0B6B-4353-813D-51ED65C96EB6}" srcOrd="0" destOrd="0" presId="urn:microsoft.com/office/officeart/2018/2/layout/IconVerticalSolidList"/>
    <dgm:cxn modelId="{1CE34D2F-0703-418A-BAA9-0538B76D432D}" type="presParOf" srcId="{B77C1A26-EAF7-4A6F-A1D2-B691E829C0DE}" destId="{99EC3319-F6B3-4A44-BFEF-20AA372BB252}" srcOrd="1" destOrd="0" presId="urn:microsoft.com/office/officeart/2018/2/layout/IconVerticalSolidList"/>
    <dgm:cxn modelId="{2FE99D29-D356-4CCC-8938-02DA2BF39B2D}" type="presParOf" srcId="{B77C1A26-EAF7-4A6F-A1D2-B691E829C0DE}" destId="{239B54CC-C8B7-406D-BAF3-53E4AA2A9544}" srcOrd="2" destOrd="0" presId="urn:microsoft.com/office/officeart/2018/2/layout/IconVerticalSolidList"/>
    <dgm:cxn modelId="{30485E12-E4E2-419B-B29B-831E6355E14B}" type="presParOf" srcId="{B77C1A26-EAF7-4A6F-A1D2-B691E829C0DE}" destId="{74FEB96A-B98C-4EC5-A86B-6C639EB6F54F}" srcOrd="3" destOrd="0" presId="urn:microsoft.com/office/officeart/2018/2/layout/IconVerticalSolidList"/>
    <dgm:cxn modelId="{409D7006-CB19-416C-9090-11F086FFD09E}" type="presParOf" srcId="{4B3A49FD-A194-4120-8424-8980DE5ABD79}" destId="{B9865CE3-BD46-43E2-A7D2-15F12F076EB8}" srcOrd="9" destOrd="0" presId="urn:microsoft.com/office/officeart/2018/2/layout/IconVerticalSolidList"/>
    <dgm:cxn modelId="{AD78E3F6-2D16-4C23-A382-5820AF0147D6}" type="presParOf" srcId="{4B3A49FD-A194-4120-8424-8980DE5ABD79}" destId="{4B03856E-1154-4B02-A141-D4CA9AA86B54}" srcOrd="10" destOrd="0" presId="urn:microsoft.com/office/officeart/2018/2/layout/IconVerticalSolidList"/>
    <dgm:cxn modelId="{48832631-6DB4-4ADA-8699-38749C31616E}" type="presParOf" srcId="{4B03856E-1154-4B02-A141-D4CA9AA86B54}" destId="{48A407D9-57C2-4CE7-9B43-74A3B01F444F}" srcOrd="0" destOrd="0" presId="urn:microsoft.com/office/officeart/2018/2/layout/IconVerticalSolidList"/>
    <dgm:cxn modelId="{D65BBAA5-DA2F-4C4F-B4DA-97BECFBFC1E9}" type="presParOf" srcId="{4B03856E-1154-4B02-A141-D4CA9AA86B54}" destId="{5024D0C7-FD89-40D0-BCEB-7E9C204468B4}" srcOrd="1" destOrd="0" presId="urn:microsoft.com/office/officeart/2018/2/layout/IconVerticalSolidList"/>
    <dgm:cxn modelId="{47412DB7-3805-480D-A64A-4EFFA69B7E48}" type="presParOf" srcId="{4B03856E-1154-4B02-A141-D4CA9AA86B54}" destId="{5DAA91D2-7CD8-4629-934E-F5B6287E1B10}" srcOrd="2" destOrd="0" presId="urn:microsoft.com/office/officeart/2018/2/layout/IconVerticalSolidList"/>
    <dgm:cxn modelId="{6038C506-BFED-4009-9FC7-14A414487487}" type="presParOf" srcId="{4B03856E-1154-4B02-A141-D4CA9AA86B54}" destId="{05901E54-46E6-4386-891B-577C9E1728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5B902-085C-4F3B-AFDE-9E144586DB75}">
      <dsp:nvSpPr>
        <dsp:cNvPr id="0" name=""/>
        <dsp:cNvSpPr/>
      </dsp:nvSpPr>
      <dsp:spPr>
        <a:xfrm>
          <a:off x="424508" y="960642"/>
          <a:ext cx="694511" cy="6945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E51FB9-4FCA-4E99-B3E6-B675974E15D0}">
      <dsp:nvSpPr>
        <dsp:cNvPr id="0" name=""/>
        <dsp:cNvSpPr/>
      </dsp:nvSpPr>
      <dsp:spPr>
        <a:xfrm>
          <a:off x="85" y="1961594"/>
          <a:ext cx="1543359" cy="104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HOW IS THE RESTAURANT MARKETED ??</a:t>
          </a:r>
        </a:p>
      </dsp:txBody>
      <dsp:txXfrm>
        <a:off x="85" y="1961594"/>
        <a:ext cx="1543359" cy="1041767"/>
      </dsp:txXfrm>
    </dsp:sp>
    <dsp:sp modelId="{CA1C84FF-73CD-4238-AADF-48ECCCDE13E0}">
      <dsp:nvSpPr>
        <dsp:cNvPr id="0" name=""/>
        <dsp:cNvSpPr/>
      </dsp:nvSpPr>
      <dsp:spPr>
        <a:xfrm>
          <a:off x="2237956" y="960642"/>
          <a:ext cx="694511" cy="6945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F64259-67FD-4340-9E19-D3945EF00906}">
      <dsp:nvSpPr>
        <dsp:cNvPr id="0" name=""/>
        <dsp:cNvSpPr/>
      </dsp:nvSpPr>
      <dsp:spPr>
        <a:xfrm>
          <a:off x="1813532" y="1961594"/>
          <a:ext cx="1543359" cy="104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RESTARUANT IS MAJORLY MARKETED ON SOCIAL MEDIA PLATFORMS LIKE FACEBOOK, INSTAGRAM, TIKTOK, TRIPADVISOR AND GOOGLE </a:t>
          </a:r>
        </a:p>
      </dsp:txBody>
      <dsp:txXfrm>
        <a:off x="1813532" y="1961594"/>
        <a:ext cx="1543359" cy="1041767"/>
      </dsp:txXfrm>
    </dsp:sp>
    <dsp:sp modelId="{6A20D22D-EF10-4EDA-A9EA-1CF073D573DA}">
      <dsp:nvSpPr>
        <dsp:cNvPr id="0" name=""/>
        <dsp:cNvSpPr/>
      </dsp:nvSpPr>
      <dsp:spPr>
        <a:xfrm>
          <a:off x="4051403" y="960642"/>
          <a:ext cx="694511" cy="6945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5FF44A-C68A-42DE-850E-C3CEC9E1BF69}">
      <dsp:nvSpPr>
        <dsp:cNvPr id="0" name=""/>
        <dsp:cNvSpPr/>
      </dsp:nvSpPr>
      <dsp:spPr>
        <a:xfrm>
          <a:off x="3626979" y="1961594"/>
          <a:ext cx="1543359" cy="1041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https://www.instagram.com/p/CjBE3DZoSw8/</a:t>
          </a:r>
        </a:p>
      </dsp:txBody>
      <dsp:txXfrm>
        <a:off x="3626979" y="1961594"/>
        <a:ext cx="1543359" cy="1041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A8E98-3C2E-4F00-B28D-B76717FEBA79}">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3339E-E9F0-48C1-B0C2-4918030378DC}">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124BCD-7669-4C15-BD13-49255A8F75F7}">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t>STRENGTH (GREAT QUALITY, AMAZING AMBIANCE, FRIENDLY CUSTOMER SERVICE, PERFECT LOCATION)</a:t>
          </a:r>
        </a:p>
      </dsp:txBody>
      <dsp:txXfrm>
        <a:off x="1270834" y="2170"/>
        <a:ext cx="4635346" cy="1100289"/>
      </dsp:txXfrm>
    </dsp:sp>
    <dsp:sp modelId="{2264288C-887E-4B35-9CBC-24FBF0382997}">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95CB38-8DE5-424D-8707-EE8496D89B13}">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A0AC94-CE89-4C2E-8948-6D8C76560B2A}">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t>WEAKNESS (VERY CONGESTED, NO FACILITY FOR BABIES, PRICES ARE HIGH, HIGH RISK PARKINGS, LIMITED MENU OPTIONS)  </a:t>
          </a:r>
        </a:p>
      </dsp:txBody>
      <dsp:txXfrm>
        <a:off x="1270834" y="1377533"/>
        <a:ext cx="4635346" cy="1100289"/>
      </dsp:txXfrm>
    </dsp:sp>
    <dsp:sp modelId="{DA9BEC63-91E2-42E9-BE88-E3E0819FBC3B}">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4E1B7-42DE-4395-876B-D687076B0E11}">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5AFB0A-3789-42E9-9787-A151B54132C8}">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t>OPPORTUNITIES (VISIBILITY ON ALL SOCIAL MEDIA PLATFORMS, SPECIAL PROMOTIONS AND EVENTS,CATERING SERVICE)</a:t>
          </a:r>
        </a:p>
      </dsp:txBody>
      <dsp:txXfrm>
        <a:off x="1270834" y="2752895"/>
        <a:ext cx="4635346" cy="1100289"/>
      </dsp:txXfrm>
    </dsp:sp>
    <dsp:sp modelId="{8E3CD023-3973-4178-B0EA-260185E83C3B}">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6702F-F654-4F11-BD87-2D9BFAF6F828}">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9136FD-38B9-43BF-90BF-92F16B429E6B}">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US" sz="1600" kern="1200"/>
            <a:t>THREATS ( COMPETITION, CONSUMER PREFERENCES, ECONOMIC CRISIS, QUALITY CONTROL) </a:t>
          </a:r>
        </a:p>
      </dsp:txBody>
      <dsp:txXfrm>
        <a:off x="1270834" y="4128257"/>
        <a:ext cx="4635346" cy="1100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2CD87-D92E-426D-B966-BA24A369EF12}">
      <dsp:nvSpPr>
        <dsp:cNvPr id="0" name=""/>
        <dsp:cNvSpPr/>
      </dsp:nvSpPr>
      <dsp:spPr>
        <a:xfrm>
          <a:off x="0" y="1692"/>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FF8DD3-EF92-4E42-A3FC-DF1AE50F77B8}">
      <dsp:nvSpPr>
        <dsp:cNvPr id="0" name=""/>
        <dsp:cNvSpPr/>
      </dsp:nvSpPr>
      <dsp:spPr>
        <a:xfrm>
          <a:off x="218105" y="163919"/>
          <a:ext cx="396556" cy="396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6D30D8-86FF-4DC3-9F29-4BFCF9033A3C}">
      <dsp:nvSpPr>
        <dsp:cNvPr id="0" name=""/>
        <dsp:cNvSpPr/>
      </dsp:nvSpPr>
      <dsp:spPr>
        <a:xfrm>
          <a:off x="832768" y="1692"/>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INCREASE THE RANGE ESPECIALLY VEGAN AND VEGETARIAN DISHES </a:t>
          </a:r>
        </a:p>
      </dsp:txBody>
      <dsp:txXfrm>
        <a:off x="832768" y="1692"/>
        <a:ext cx="5073412" cy="721011"/>
      </dsp:txXfrm>
    </dsp:sp>
    <dsp:sp modelId="{CAA99694-D776-423B-BD89-CBA02A895766}">
      <dsp:nvSpPr>
        <dsp:cNvPr id="0" name=""/>
        <dsp:cNvSpPr/>
      </dsp:nvSpPr>
      <dsp:spPr>
        <a:xfrm>
          <a:off x="0" y="902956"/>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50B95-24B4-4339-90F2-9E20C6471DBD}">
      <dsp:nvSpPr>
        <dsp:cNvPr id="0" name=""/>
        <dsp:cNvSpPr/>
      </dsp:nvSpPr>
      <dsp:spPr>
        <a:xfrm>
          <a:off x="218105" y="1065184"/>
          <a:ext cx="396556" cy="396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491E5A-9AFA-4EA7-AC4B-5D5373BFC2FC}">
      <dsp:nvSpPr>
        <dsp:cNvPr id="0" name=""/>
        <dsp:cNvSpPr/>
      </dsp:nvSpPr>
      <dsp:spPr>
        <a:xfrm>
          <a:off x="832768" y="902956"/>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CONSISTENT WITH THE CUSTOMER SERVICE </a:t>
          </a:r>
        </a:p>
      </dsp:txBody>
      <dsp:txXfrm>
        <a:off x="832768" y="902956"/>
        <a:ext cx="5073412" cy="721011"/>
      </dsp:txXfrm>
    </dsp:sp>
    <dsp:sp modelId="{E421268F-51E3-413A-8AC1-79DD6E4622B6}">
      <dsp:nvSpPr>
        <dsp:cNvPr id="0" name=""/>
        <dsp:cNvSpPr/>
      </dsp:nvSpPr>
      <dsp:spPr>
        <a:xfrm>
          <a:off x="0" y="1804220"/>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D2FAC-EFC4-4654-9F33-865BC6AD51AA}">
      <dsp:nvSpPr>
        <dsp:cNvPr id="0" name=""/>
        <dsp:cNvSpPr/>
      </dsp:nvSpPr>
      <dsp:spPr>
        <a:xfrm>
          <a:off x="218105" y="1966448"/>
          <a:ext cx="396556" cy="396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97E027-A259-4BA8-AF94-AFFCC3E34E64}">
      <dsp:nvSpPr>
        <dsp:cNvPr id="0" name=""/>
        <dsp:cNvSpPr/>
      </dsp:nvSpPr>
      <dsp:spPr>
        <a:xfrm>
          <a:off x="832768" y="1804220"/>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KEEP GOOD QUALITY CONTROL MANAGEMENT </a:t>
          </a:r>
        </a:p>
      </dsp:txBody>
      <dsp:txXfrm>
        <a:off x="832768" y="1804220"/>
        <a:ext cx="5073412" cy="721011"/>
      </dsp:txXfrm>
    </dsp:sp>
    <dsp:sp modelId="{DEF373D1-2B94-4BD9-A50A-6175D4014D8C}">
      <dsp:nvSpPr>
        <dsp:cNvPr id="0" name=""/>
        <dsp:cNvSpPr/>
      </dsp:nvSpPr>
      <dsp:spPr>
        <a:xfrm>
          <a:off x="0" y="2705485"/>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952362-622F-4F77-BCD9-D2C46383DC66}">
      <dsp:nvSpPr>
        <dsp:cNvPr id="0" name=""/>
        <dsp:cNvSpPr/>
      </dsp:nvSpPr>
      <dsp:spPr>
        <a:xfrm>
          <a:off x="218105" y="2867713"/>
          <a:ext cx="396556" cy="396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E3EE9A-03BD-4A31-87FE-704E8F675AEE}">
      <dsp:nvSpPr>
        <dsp:cNvPr id="0" name=""/>
        <dsp:cNvSpPr/>
      </dsp:nvSpPr>
      <dsp:spPr>
        <a:xfrm>
          <a:off x="832768" y="2705485"/>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KEEP UP WITH THE ONLINE PRESENCE ON OFFICIAL PAGES </a:t>
          </a:r>
        </a:p>
      </dsp:txBody>
      <dsp:txXfrm>
        <a:off x="832768" y="2705485"/>
        <a:ext cx="5073412" cy="721011"/>
      </dsp:txXfrm>
    </dsp:sp>
    <dsp:sp modelId="{882A95AA-0B6B-4353-813D-51ED65C96EB6}">
      <dsp:nvSpPr>
        <dsp:cNvPr id="0" name=""/>
        <dsp:cNvSpPr/>
      </dsp:nvSpPr>
      <dsp:spPr>
        <a:xfrm>
          <a:off x="0" y="3606749"/>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C3319-F6B3-4A44-BFEF-20AA372BB252}">
      <dsp:nvSpPr>
        <dsp:cNvPr id="0" name=""/>
        <dsp:cNvSpPr/>
      </dsp:nvSpPr>
      <dsp:spPr>
        <a:xfrm>
          <a:off x="218105" y="3768977"/>
          <a:ext cx="396556" cy="396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FEB96A-B98C-4EC5-A86B-6C639EB6F54F}">
      <dsp:nvSpPr>
        <dsp:cNvPr id="0" name=""/>
        <dsp:cNvSpPr/>
      </dsp:nvSpPr>
      <dsp:spPr>
        <a:xfrm>
          <a:off x="832768" y="3606749"/>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PARTNERSHIPS AND COLLABORATIONS </a:t>
          </a:r>
        </a:p>
      </dsp:txBody>
      <dsp:txXfrm>
        <a:off x="832768" y="3606749"/>
        <a:ext cx="5073412" cy="721011"/>
      </dsp:txXfrm>
    </dsp:sp>
    <dsp:sp modelId="{48A407D9-57C2-4CE7-9B43-74A3B01F444F}">
      <dsp:nvSpPr>
        <dsp:cNvPr id="0" name=""/>
        <dsp:cNvSpPr/>
      </dsp:nvSpPr>
      <dsp:spPr>
        <a:xfrm>
          <a:off x="0" y="4508014"/>
          <a:ext cx="5906181" cy="7210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4D0C7-FD89-40D0-BCEB-7E9C204468B4}">
      <dsp:nvSpPr>
        <dsp:cNvPr id="0" name=""/>
        <dsp:cNvSpPr/>
      </dsp:nvSpPr>
      <dsp:spPr>
        <a:xfrm>
          <a:off x="218105" y="4670241"/>
          <a:ext cx="396556" cy="3965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901E54-46E6-4386-891B-577C9E172801}">
      <dsp:nvSpPr>
        <dsp:cNvPr id="0" name=""/>
        <dsp:cNvSpPr/>
      </dsp:nvSpPr>
      <dsp:spPr>
        <a:xfrm>
          <a:off x="832768" y="4508014"/>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844550">
            <a:lnSpc>
              <a:spcPct val="90000"/>
            </a:lnSpc>
            <a:spcBef>
              <a:spcPct val="0"/>
            </a:spcBef>
            <a:spcAft>
              <a:spcPct val="35000"/>
            </a:spcAft>
            <a:buNone/>
          </a:pPr>
          <a:r>
            <a:rPr lang="en-US" sz="1900" kern="1200"/>
            <a:t>PRICING STRATEGY </a:t>
          </a:r>
        </a:p>
      </dsp:txBody>
      <dsp:txXfrm>
        <a:off x="832768" y="4508014"/>
        <a:ext cx="5073412" cy="72101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6/13/23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6/13/23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6/13/23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6/13/23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6/13/23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6/13/23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6/13/23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6/13/23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6/13/23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6/13/23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6/13/23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6/13/23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hyperlink" Target="https://my.matterport.com/show/?m=XrCxWPXrTPS" TargetMode="External"/><Relationship Id="rId7" Type="http://schemas.openxmlformats.org/officeDocument/2006/relationships/image" Target="../media/image9.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berenjaklondon.com/borough/" TargetMode="External"/><Relationship Id="rId4" Type="http://schemas.openxmlformats.org/officeDocument/2006/relationships/hyperlink" Target="https://guide.michelin.com/gb/en/greater-london/london/restaurant/berenjak"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1.jpg"/><Relationship Id="rId7" Type="http://schemas.openxmlformats.org/officeDocument/2006/relationships/image" Target="../media/image14.jpe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hyperlink" Target="https://www.londonremembers.com/subjects/borough-market?memorial_id=4451"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northend.design/work/hospitality/project-five-pa7x2-fw7sg" TargetMode="Externa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hyperlink" Target="https://www.tiktok.com/@saltandshaikh/video/7152071674530188549?q=berenjak%20restaurant&amp;t=1686648624426" TargetMode="External"/><Relationship Id="rId5" Type="http://schemas.openxmlformats.org/officeDocument/2006/relationships/image" Target="../media/image36.jpe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C5A6233F-1E8E-0F20-7835-0B850341766A}"/>
              </a:ext>
            </a:extLst>
          </p:cNvPr>
          <p:cNvPicPr>
            <a:picLocks noChangeAspect="1"/>
          </p:cNvPicPr>
          <p:nvPr/>
        </p:nvPicPr>
        <p:blipFill rotWithShape="1">
          <a:blip r:embed="rId2">
            <a:alphaModFix amt="45000"/>
          </a:blip>
          <a:srcRect t="12441" b="328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66A7BC9A-C516-9E94-87EC-461A4FC4912D}"/>
              </a:ext>
            </a:extLst>
          </p:cNvPr>
          <p:cNvSpPr>
            <a:spLocks noGrp="1"/>
          </p:cNvSpPr>
          <p:nvPr>
            <p:ph type="ctrTitle"/>
          </p:nvPr>
        </p:nvSpPr>
        <p:spPr>
          <a:xfrm>
            <a:off x="1561708" y="2091263"/>
            <a:ext cx="9068586" cy="2461504"/>
          </a:xfrm>
        </p:spPr>
        <p:txBody>
          <a:bodyPr>
            <a:normAutofit/>
          </a:bodyPr>
          <a:lstStyle/>
          <a:p>
            <a:r>
              <a:rPr lang="en-US" dirty="0"/>
              <a:t>Introduction to gastronomy</a:t>
            </a:r>
          </a:p>
        </p:txBody>
      </p:sp>
      <p:sp>
        <p:nvSpPr>
          <p:cNvPr id="3" name="Subtitle 2">
            <a:extLst>
              <a:ext uri="{FF2B5EF4-FFF2-40B4-BE49-F238E27FC236}">
                <a16:creationId xmlns:a16="http://schemas.microsoft.com/office/drawing/2014/main" id="{7D02CAE1-8DF2-6357-CFBF-814601716D00}"/>
              </a:ext>
            </a:extLst>
          </p:cNvPr>
          <p:cNvSpPr>
            <a:spLocks noGrp="1"/>
          </p:cNvSpPr>
          <p:nvPr>
            <p:ph type="subTitle" idx="1"/>
          </p:nvPr>
        </p:nvSpPr>
        <p:spPr>
          <a:xfrm>
            <a:off x="1561708" y="4623127"/>
            <a:ext cx="9070848" cy="457201"/>
          </a:xfrm>
        </p:spPr>
        <p:txBody>
          <a:bodyPr>
            <a:normAutofit/>
          </a:bodyPr>
          <a:lstStyle/>
          <a:p>
            <a:pPr>
              <a:spcAft>
                <a:spcPts val="600"/>
              </a:spcAft>
            </a:pPr>
            <a:r>
              <a:rPr lang="en-US" dirty="0"/>
              <a:t>Course instructor : Tristan Hawkins </a:t>
            </a:r>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288952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4C725-3915-061D-CFB8-3E5D1ADF6309}"/>
              </a:ext>
            </a:extLst>
          </p:cNvPr>
          <p:cNvSpPr>
            <a:spLocks noGrp="1"/>
          </p:cNvSpPr>
          <p:nvPr>
            <p:ph type="title"/>
          </p:nvPr>
        </p:nvSpPr>
        <p:spPr>
          <a:xfrm>
            <a:off x="6846137" y="727626"/>
            <a:ext cx="4602152" cy="1718225"/>
          </a:xfrm>
        </p:spPr>
        <p:txBody>
          <a:bodyPr>
            <a:normAutofit/>
          </a:bodyPr>
          <a:lstStyle/>
          <a:p>
            <a:r>
              <a:rPr lang="en-US" sz="4400"/>
              <a:t>INTRODUCTION </a:t>
            </a:r>
          </a:p>
        </p:txBody>
      </p:sp>
      <p:sp>
        <p:nvSpPr>
          <p:cNvPr id="27" name="Rectangle 2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7" name="Content Placeholder 6" descr="A person in a suit and tie&#10;&#10;Description automatically generated with medium confidence">
            <a:extLst>
              <a:ext uri="{FF2B5EF4-FFF2-40B4-BE49-F238E27FC236}">
                <a16:creationId xmlns:a16="http://schemas.microsoft.com/office/drawing/2014/main" id="{096FA7EB-6F96-8372-5E37-480568063A86}"/>
              </a:ext>
            </a:extLst>
          </p:cNvPr>
          <p:cNvPicPr>
            <a:picLocks noChangeAspect="1"/>
          </p:cNvPicPr>
          <p:nvPr/>
        </p:nvPicPr>
        <p:blipFill rotWithShape="1">
          <a:blip r:embed="rId2"/>
          <a:srcRect r="1" b="14511"/>
          <a:stretch/>
        </p:blipFill>
        <p:spPr>
          <a:xfrm>
            <a:off x="407432" y="419292"/>
            <a:ext cx="5522976" cy="6053328"/>
          </a:xfrm>
          <a:prstGeom prst="rect">
            <a:avLst/>
          </a:prstGeom>
        </p:spPr>
      </p:pic>
      <p:sp>
        <p:nvSpPr>
          <p:cNvPr id="16" name="Content Placeholder 15">
            <a:extLst>
              <a:ext uri="{FF2B5EF4-FFF2-40B4-BE49-F238E27FC236}">
                <a16:creationId xmlns:a16="http://schemas.microsoft.com/office/drawing/2014/main" id="{DA1D79B9-544F-2561-601D-C609866A95DD}"/>
              </a:ext>
            </a:extLst>
          </p:cNvPr>
          <p:cNvSpPr>
            <a:spLocks noGrp="1"/>
          </p:cNvSpPr>
          <p:nvPr>
            <p:ph idx="1"/>
          </p:nvPr>
        </p:nvSpPr>
        <p:spPr>
          <a:xfrm>
            <a:off x="6846137" y="2538919"/>
            <a:ext cx="4602152" cy="3596880"/>
          </a:xfrm>
        </p:spPr>
        <p:txBody>
          <a:bodyPr>
            <a:normAutofit/>
          </a:bodyPr>
          <a:lstStyle/>
          <a:p>
            <a:r>
              <a:rPr lang="en-US" b="1"/>
              <a:t>MUHAMMAD NAVEED JAWED </a:t>
            </a:r>
          </a:p>
          <a:p>
            <a:r>
              <a:rPr lang="en-US" b="1"/>
              <a:t>STUDENT ID: 2240728</a:t>
            </a:r>
          </a:p>
          <a:p>
            <a:r>
              <a:rPr lang="en-US" b="1"/>
              <a:t>PROGRAMME: BA(HONS) INTERNATIONAL GASTRONOMY MANAGEMENT</a:t>
            </a:r>
          </a:p>
          <a:p>
            <a:r>
              <a:rPr lang="en-US" b="1"/>
              <a:t>MODULE :INTRODUCTION TO GASTRONOMY</a:t>
            </a:r>
          </a:p>
          <a:p>
            <a:r>
              <a:rPr lang="en-US" b="1"/>
              <a:t>MODULE :BMGM4001</a:t>
            </a:r>
          </a:p>
          <a:p>
            <a:endParaRPr lang="en-US" dirty="0"/>
          </a:p>
        </p:txBody>
      </p:sp>
    </p:spTree>
    <p:extLst>
      <p:ext uri="{BB962C8B-B14F-4D97-AF65-F5344CB8AC3E}">
        <p14:creationId xmlns:p14="http://schemas.microsoft.com/office/powerpoint/2010/main" val="595476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bird&#10;&#10;Description automatically generated">
            <a:extLst>
              <a:ext uri="{FF2B5EF4-FFF2-40B4-BE49-F238E27FC236}">
                <a16:creationId xmlns:a16="http://schemas.microsoft.com/office/drawing/2014/main" id="{77DB68A7-D50E-19D5-4483-61D360095C8F}"/>
              </a:ext>
            </a:extLst>
          </p:cNvPr>
          <p:cNvPicPr>
            <a:picLocks noChangeAspect="1"/>
          </p:cNvPicPr>
          <p:nvPr/>
        </p:nvPicPr>
        <p:blipFill rotWithShape="1">
          <a:blip r:embed="rId2">
            <a:alphaModFix amt="35000"/>
          </a:blip>
          <a:srcRect b="443"/>
          <a:stretch/>
        </p:blipFill>
        <p:spPr>
          <a:xfrm>
            <a:off x="20" y="10"/>
            <a:ext cx="12191980" cy="6857990"/>
          </a:xfrm>
          <a:prstGeom prst="rect">
            <a:avLst/>
          </a:prstGeom>
        </p:spPr>
      </p:pic>
      <p:sp>
        <p:nvSpPr>
          <p:cNvPr id="2" name="Title 1">
            <a:extLst>
              <a:ext uri="{FF2B5EF4-FFF2-40B4-BE49-F238E27FC236}">
                <a16:creationId xmlns:a16="http://schemas.microsoft.com/office/drawing/2014/main" id="{3288A164-48DD-D954-9F4E-DEEC20394ED5}"/>
              </a:ext>
            </a:extLst>
          </p:cNvPr>
          <p:cNvSpPr>
            <a:spLocks noGrp="1"/>
          </p:cNvSpPr>
          <p:nvPr>
            <p:ph type="title"/>
          </p:nvPr>
        </p:nvSpPr>
        <p:spPr>
          <a:xfrm>
            <a:off x="1066800" y="237744"/>
            <a:ext cx="10058400" cy="1371600"/>
          </a:xfrm>
        </p:spPr>
        <p:txBody>
          <a:bodyPr>
            <a:normAutofit fontScale="90000"/>
          </a:bodyPr>
          <a:lstStyle/>
          <a:p>
            <a:r>
              <a:rPr lang="en-US" dirty="0"/>
              <a:t>PRESNTATION AUDIENCE AND MY ROLE </a:t>
            </a:r>
          </a:p>
        </p:txBody>
      </p:sp>
      <p:sp>
        <p:nvSpPr>
          <p:cNvPr id="9" name="Content Placeholder 8">
            <a:extLst>
              <a:ext uri="{FF2B5EF4-FFF2-40B4-BE49-F238E27FC236}">
                <a16:creationId xmlns:a16="http://schemas.microsoft.com/office/drawing/2014/main" id="{9DC82490-0480-6B59-812D-4C27260E93FA}"/>
              </a:ext>
            </a:extLst>
          </p:cNvPr>
          <p:cNvSpPr>
            <a:spLocks noGrp="1"/>
          </p:cNvSpPr>
          <p:nvPr>
            <p:ph idx="1"/>
          </p:nvPr>
        </p:nvSpPr>
        <p:spPr>
          <a:xfrm>
            <a:off x="1066800" y="2103120"/>
            <a:ext cx="4708358" cy="3931920"/>
          </a:xfrm>
        </p:spPr>
        <p:txBody>
          <a:bodyPr>
            <a:normAutofit/>
          </a:bodyPr>
          <a:lstStyle/>
          <a:p>
            <a:r>
              <a:rPr lang="en-US" dirty="0"/>
              <a:t>THIS PRESENTATION IS PREPARED FOR THE PROGRAMME BA (HONS) IN  “INTERNATIONAL GASTRORNOMY MANAGEMEN T “ </a:t>
            </a:r>
          </a:p>
          <a:p>
            <a:pPr marL="0" indent="0">
              <a:buNone/>
            </a:pPr>
            <a:r>
              <a:rPr lang="en-US" dirty="0"/>
              <a:t>THIS PRESENTATION IS PRESENTING IN FRONT OF SIR TRISTAN HAWKINS ,THE COURSE INSTRUCTOR.</a:t>
            </a:r>
            <a:br>
              <a:rPr lang="en-US" dirty="0"/>
            </a:br>
            <a:endParaRPr lang="en-US" dirty="0"/>
          </a:p>
          <a:p>
            <a:pPr marL="0" indent="0">
              <a:buNone/>
            </a:pPr>
            <a:r>
              <a:rPr lang="en-US" dirty="0"/>
              <a:t>MY ROLE WAS TO BE A SECRET DINER AND PREPARE A PRESENTATION AS A CRITIC REVIEWER </a:t>
            </a:r>
          </a:p>
          <a:p>
            <a:pPr marL="0" indent="0">
              <a:buNone/>
            </a:pPr>
            <a:endParaRPr lang="en-US" dirty="0"/>
          </a:p>
          <a:p>
            <a:pPr marL="0" indent="0">
              <a:buNone/>
            </a:pPr>
            <a:endParaRPr lang="en-US" dirty="0"/>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7" name="Picture 6" descr="Smiling students chatting in school corridor">
            <a:extLst>
              <a:ext uri="{FF2B5EF4-FFF2-40B4-BE49-F238E27FC236}">
                <a16:creationId xmlns:a16="http://schemas.microsoft.com/office/drawing/2014/main" id="{169E53FC-EA86-EA92-FF55-247CAED04F35}"/>
              </a:ext>
            </a:extLst>
          </p:cNvPr>
          <p:cNvPicPr>
            <a:picLocks noChangeAspect="1"/>
          </p:cNvPicPr>
          <p:nvPr/>
        </p:nvPicPr>
        <p:blipFill>
          <a:blip r:embed="rId3"/>
          <a:stretch>
            <a:fillRect/>
          </a:stretch>
        </p:blipFill>
        <p:spPr>
          <a:xfrm>
            <a:off x="7692505" y="3681131"/>
            <a:ext cx="4125422" cy="2753421"/>
          </a:xfrm>
          <a:prstGeom prst="rect">
            <a:avLst/>
          </a:prstGeom>
        </p:spPr>
      </p:pic>
      <p:pic>
        <p:nvPicPr>
          <p:cNvPr id="13" name="Picture 12" descr="Back photo of a graduate with a cap on">
            <a:extLst>
              <a:ext uri="{FF2B5EF4-FFF2-40B4-BE49-F238E27FC236}">
                <a16:creationId xmlns:a16="http://schemas.microsoft.com/office/drawing/2014/main" id="{DC00E531-7B5D-06A2-103B-75982D2CA2F7}"/>
              </a:ext>
            </a:extLst>
          </p:cNvPr>
          <p:cNvPicPr>
            <a:picLocks noChangeAspect="1"/>
          </p:cNvPicPr>
          <p:nvPr/>
        </p:nvPicPr>
        <p:blipFill>
          <a:blip r:embed="rId4"/>
          <a:stretch>
            <a:fillRect/>
          </a:stretch>
        </p:blipFill>
        <p:spPr>
          <a:xfrm>
            <a:off x="7771568" y="1240598"/>
            <a:ext cx="3890727" cy="2597176"/>
          </a:xfrm>
          <a:prstGeom prst="rect">
            <a:avLst/>
          </a:prstGeom>
        </p:spPr>
      </p:pic>
      <p:pic>
        <p:nvPicPr>
          <p:cNvPr id="15" name="Picture 14" descr="Back photo of a graduate with a cap on">
            <a:extLst>
              <a:ext uri="{FF2B5EF4-FFF2-40B4-BE49-F238E27FC236}">
                <a16:creationId xmlns:a16="http://schemas.microsoft.com/office/drawing/2014/main" id="{68B44AF8-6A8A-6516-E5FD-339A6CCE9A62}"/>
              </a:ext>
            </a:extLst>
          </p:cNvPr>
          <p:cNvPicPr>
            <a:picLocks noChangeAspect="1"/>
          </p:cNvPicPr>
          <p:nvPr/>
        </p:nvPicPr>
        <p:blipFill>
          <a:blip r:embed="rId4"/>
          <a:stretch>
            <a:fillRect/>
          </a:stretch>
        </p:blipFill>
        <p:spPr>
          <a:xfrm>
            <a:off x="7927201" y="1240598"/>
            <a:ext cx="3890727" cy="2597176"/>
          </a:xfrm>
          <a:prstGeom prst="rect">
            <a:avLst/>
          </a:prstGeom>
        </p:spPr>
      </p:pic>
    </p:spTree>
    <p:extLst>
      <p:ext uri="{BB962C8B-B14F-4D97-AF65-F5344CB8AC3E}">
        <p14:creationId xmlns:p14="http://schemas.microsoft.com/office/powerpoint/2010/main" val="2493026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bird&#10;&#10;Description automatically generated">
            <a:extLst>
              <a:ext uri="{FF2B5EF4-FFF2-40B4-BE49-F238E27FC236}">
                <a16:creationId xmlns:a16="http://schemas.microsoft.com/office/drawing/2014/main" id="{9AB342D0-66C7-4F23-73DF-421C20F91644}"/>
              </a:ext>
            </a:extLst>
          </p:cNvPr>
          <p:cNvPicPr>
            <a:picLocks noChangeAspect="1"/>
          </p:cNvPicPr>
          <p:nvPr/>
        </p:nvPicPr>
        <p:blipFill rotWithShape="1">
          <a:blip r:embed="rId2">
            <a:alphaModFix amt="35000"/>
          </a:blip>
          <a:srcRect b="443"/>
          <a:stretch/>
        </p:blipFill>
        <p:spPr>
          <a:xfrm>
            <a:off x="20" y="0"/>
            <a:ext cx="12191980" cy="6857990"/>
          </a:xfrm>
          <a:prstGeom prst="rect">
            <a:avLst/>
          </a:prstGeom>
        </p:spPr>
      </p:pic>
      <p:sp>
        <p:nvSpPr>
          <p:cNvPr id="2" name="Title 1">
            <a:extLst>
              <a:ext uri="{FF2B5EF4-FFF2-40B4-BE49-F238E27FC236}">
                <a16:creationId xmlns:a16="http://schemas.microsoft.com/office/drawing/2014/main" id="{2CC581E7-39EE-D8D8-A02F-D375CF74007C}"/>
              </a:ext>
            </a:extLst>
          </p:cNvPr>
          <p:cNvSpPr>
            <a:spLocks noGrp="1"/>
          </p:cNvSpPr>
          <p:nvPr>
            <p:ph type="title"/>
          </p:nvPr>
        </p:nvSpPr>
        <p:spPr>
          <a:xfrm>
            <a:off x="1066800" y="642594"/>
            <a:ext cx="10058400" cy="1371600"/>
          </a:xfrm>
        </p:spPr>
        <p:txBody>
          <a:bodyPr>
            <a:normAutofit/>
          </a:bodyPr>
          <a:lstStyle/>
          <a:p>
            <a:pPr algn="ctr"/>
            <a:r>
              <a:rPr lang="en-US">
                <a:latin typeface="Algerian" pitchFamily="82" charset="77"/>
              </a:rPr>
              <a:t>BERENJAK</a:t>
            </a:r>
            <a:endParaRPr lang="en-US" dirty="0">
              <a:latin typeface="Algerian" pitchFamily="82" charset="77"/>
            </a:endParaRPr>
          </a:p>
        </p:txBody>
      </p:sp>
      <p:sp>
        <p:nvSpPr>
          <p:cNvPr id="9" name="Content Placeholder 8">
            <a:extLst>
              <a:ext uri="{FF2B5EF4-FFF2-40B4-BE49-F238E27FC236}">
                <a16:creationId xmlns:a16="http://schemas.microsoft.com/office/drawing/2014/main" id="{1EEC7356-C80A-4858-1E6F-4684D3330E6D}"/>
              </a:ext>
            </a:extLst>
          </p:cNvPr>
          <p:cNvSpPr>
            <a:spLocks noGrp="1"/>
          </p:cNvSpPr>
          <p:nvPr>
            <p:ph idx="1"/>
          </p:nvPr>
        </p:nvSpPr>
        <p:spPr>
          <a:xfrm>
            <a:off x="525254" y="1930400"/>
            <a:ext cx="6470073" cy="4112286"/>
          </a:xfrm>
        </p:spPr>
        <p:txBody>
          <a:bodyPr>
            <a:normAutofit fontScale="85000" lnSpcReduction="20000"/>
          </a:bodyPr>
          <a:lstStyle/>
          <a:p>
            <a:pPr marL="0" indent="0">
              <a:buNone/>
            </a:pPr>
            <a:r>
              <a:rPr lang="en-GB" sz="2000" b="0" i="0" u="none" strike="noStrike" dirty="0" err="1">
                <a:effectLst/>
                <a:latin typeface="pitch-semibold"/>
              </a:rPr>
              <a:t>Berenjak</a:t>
            </a:r>
            <a:r>
              <a:rPr lang="en-GB" sz="2000" b="0" i="0" u="none" strike="noStrike" dirty="0">
                <a:effectLst/>
                <a:latin typeface="pitch-semibold"/>
              </a:rPr>
              <a:t> is named after the handfuls of brightly coloured, toasted rice eaten as a snack at funfairs in Persia.</a:t>
            </a:r>
            <a:endParaRPr lang="en-US" sz="2000" dirty="0"/>
          </a:p>
          <a:p>
            <a:r>
              <a:rPr lang="en-US" dirty="0">
                <a:hlinkClick r:id="rId3"/>
              </a:rPr>
              <a:t>https://my.matterport.com/show/?m=XrCxWPXrTPS</a:t>
            </a:r>
            <a:endParaRPr lang="en-US" dirty="0"/>
          </a:p>
          <a:p>
            <a:endParaRPr lang="en-US" dirty="0"/>
          </a:p>
          <a:p>
            <a:pPr algn="l"/>
            <a:r>
              <a:rPr lang="en-GB" b="0" i="0" u="none" strike="noStrike" dirty="0" err="1">
                <a:effectLst/>
                <a:latin typeface="pitch-semibold"/>
              </a:rPr>
              <a:t>Berenjak</a:t>
            </a:r>
            <a:r>
              <a:rPr lang="en-GB" b="0" i="0" u="none" strike="noStrike" dirty="0">
                <a:effectLst/>
                <a:latin typeface="pitch-semibold"/>
              </a:rPr>
              <a:t> Soho: 27 Romilly Street, London W1d 5AL</a:t>
            </a:r>
          </a:p>
          <a:p>
            <a:pPr marL="0" indent="0" algn="l">
              <a:buNone/>
            </a:pPr>
            <a:r>
              <a:rPr lang="en-GB" b="0" i="0" u="none" strike="noStrike" dirty="0" err="1">
                <a:effectLst/>
                <a:latin typeface="pitch-semibold"/>
              </a:rPr>
              <a:t>Berenjak</a:t>
            </a:r>
            <a:r>
              <a:rPr lang="en-GB" b="0" i="0" u="none" strike="noStrike" dirty="0">
                <a:effectLst/>
                <a:latin typeface="pitch-semibold"/>
              </a:rPr>
              <a:t> Soho opened in 2018 and has held a Michelin Bib Gourmand since 2019. The menu reinterprets the flavours of Tehran’s hole-in-the-wall kabab houses, with a menu of </a:t>
            </a:r>
            <a:r>
              <a:rPr lang="en-GB" b="0" i="0" u="none" strike="noStrike" dirty="0" err="1">
                <a:effectLst/>
                <a:latin typeface="pitch-semibold"/>
              </a:rPr>
              <a:t>mazeh</a:t>
            </a:r>
            <a:r>
              <a:rPr lang="en-GB" b="0" i="0" u="none" strike="noStrike" dirty="0">
                <a:effectLst/>
                <a:latin typeface="pitch-semibold"/>
              </a:rPr>
              <a:t> sharing plates and charcoal grilled kababs.</a:t>
            </a:r>
          </a:p>
          <a:p>
            <a:pPr marL="0" indent="0" algn="l">
              <a:buNone/>
            </a:pPr>
            <a:r>
              <a:rPr lang="en-GB" b="0" i="0" u="none" strike="noStrike" dirty="0">
                <a:effectLst/>
                <a:latin typeface="pitch-semibold"/>
                <a:hlinkClick r:id="rId4"/>
              </a:rPr>
              <a:t>https://guide.michelin.com/gb/en/greater-london/london/restaurant/berenjak</a:t>
            </a:r>
            <a:endParaRPr lang="en-GB" b="0" i="0" u="none" strike="noStrike" dirty="0">
              <a:effectLst/>
              <a:latin typeface="pitch-semibold"/>
            </a:endParaRPr>
          </a:p>
          <a:p>
            <a:pPr marL="0" indent="0" algn="l">
              <a:buNone/>
            </a:pPr>
            <a:endParaRPr lang="en-GB" b="0" i="0" u="none" strike="noStrike" dirty="0">
              <a:effectLst/>
              <a:latin typeface="pitch-semibold"/>
            </a:endParaRPr>
          </a:p>
          <a:p>
            <a:pPr algn="l"/>
            <a:r>
              <a:rPr lang="en-GB" b="0" i="0" u="none" strike="noStrike" dirty="0" err="1">
                <a:effectLst/>
                <a:latin typeface="pitch-semibold"/>
              </a:rPr>
              <a:t>Berenjak</a:t>
            </a:r>
            <a:r>
              <a:rPr lang="en-GB" b="0" i="0" u="none" strike="noStrike" dirty="0">
                <a:effectLst/>
                <a:latin typeface="pitch-semibold"/>
              </a:rPr>
              <a:t> Borough: 1 Bedale Street, London, SE1 9AL</a:t>
            </a:r>
          </a:p>
          <a:p>
            <a:pPr marL="0" indent="0" algn="l">
              <a:buNone/>
            </a:pPr>
            <a:r>
              <a:rPr lang="en-GB" b="0" i="0" u="none" strike="noStrike" dirty="0">
                <a:effectLst/>
                <a:latin typeface="pitch-semibold"/>
              </a:rPr>
              <a:t>Journey out of the centre of Tehran and into the rural foothills of the Alborz mountains which surround the city. The menu is inspired by the large family gatherings of our childhood, with lots of exclusive sharing dishes.</a:t>
            </a:r>
          </a:p>
          <a:p>
            <a:pPr marL="0" indent="0" algn="l">
              <a:buNone/>
            </a:pPr>
            <a:r>
              <a:rPr lang="en-GB" b="0" i="0" u="none" strike="noStrike" dirty="0">
                <a:effectLst/>
                <a:latin typeface="pitch-semibold"/>
                <a:hlinkClick r:id="rId5"/>
              </a:rPr>
              <a:t>https://berenjaklondon.com/borough/</a:t>
            </a:r>
            <a:endParaRPr lang="en-GB" b="0" i="0" u="none" strike="noStrike" dirty="0">
              <a:effectLst/>
              <a:latin typeface="pitch-semibold"/>
            </a:endParaRPr>
          </a:p>
          <a:p>
            <a:pPr marL="0" indent="0" algn="l">
              <a:buNone/>
            </a:pPr>
            <a:endParaRPr lang="en-GB" b="0" i="0" u="none" strike="noStrike" dirty="0">
              <a:effectLst/>
              <a:latin typeface="pitch-semibold"/>
            </a:endParaRPr>
          </a:p>
          <a:p>
            <a:pPr marL="0" indent="0" algn="l">
              <a:buNone/>
            </a:pPr>
            <a:endParaRPr lang="en-GB" b="0" i="0" u="none" strike="noStrike" dirty="0">
              <a:effectLst/>
              <a:latin typeface="pitch-semibold"/>
            </a:endParaRPr>
          </a:p>
          <a:p>
            <a:endParaRPr lang="en-US" dirty="0"/>
          </a:p>
          <a:p>
            <a:endParaRPr lang="en-US" dirty="0"/>
          </a:p>
          <a:p>
            <a:endParaRPr lang="en-US" dirty="0"/>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7" name="Picture 6" descr="A room with tables and chairs&#10;&#10;Description automatically generated with low confidence">
            <a:extLst>
              <a:ext uri="{FF2B5EF4-FFF2-40B4-BE49-F238E27FC236}">
                <a16:creationId xmlns:a16="http://schemas.microsoft.com/office/drawing/2014/main" id="{6E2E03E3-F86A-8F29-6684-F2ECCDD647DB}"/>
              </a:ext>
            </a:extLst>
          </p:cNvPr>
          <p:cNvPicPr>
            <a:picLocks noChangeAspect="1"/>
          </p:cNvPicPr>
          <p:nvPr/>
        </p:nvPicPr>
        <p:blipFill>
          <a:blip r:embed="rId6"/>
          <a:stretch>
            <a:fillRect/>
          </a:stretch>
        </p:blipFill>
        <p:spPr>
          <a:xfrm>
            <a:off x="7536873" y="2014194"/>
            <a:ext cx="4129872" cy="2045369"/>
          </a:xfrm>
          <a:prstGeom prst="rect">
            <a:avLst/>
          </a:prstGeom>
        </p:spPr>
      </p:pic>
      <p:pic>
        <p:nvPicPr>
          <p:cNvPr id="10" name="Picture 9" descr="A picture containing indoor, scene, furniture, wall&#10;&#10;Description automatically generated">
            <a:extLst>
              <a:ext uri="{FF2B5EF4-FFF2-40B4-BE49-F238E27FC236}">
                <a16:creationId xmlns:a16="http://schemas.microsoft.com/office/drawing/2014/main" id="{465C8DD1-893C-15FB-12CD-ABA19B319628}"/>
              </a:ext>
            </a:extLst>
          </p:cNvPr>
          <p:cNvPicPr>
            <a:picLocks noChangeAspect="1"/>
          </p:cNvPicPr>
          <p:nvPr/>
        </p:nvPicPr>
        <p:blipFill>
          <a:blip r:embed="rId7"/>
          <a:stretch>
            <a:fillRect/>
          </a:stretch>
        </p:blipFill>
        <p:spPr>
          <a:xfrm>
            <a:off x="7536872" y="4148488"/>
            <a:ext cx="4129872" cy="2383487"/>
          </a:xfrm>
          <a:prstGeom prst="rect">
            <a:avLst/>
          </a:prstGeom>
        </p:spPr>
      </p:pic>
    </p:spTree>
    <p:extLst>
      <p:ext uri="{BB962C8B-B14F-4D97-AF65-F5344CB8AC3E}">
        <p14:creationId xmlns:p14="http://schemas.microsoft.com/office/powerpoint/2010/main" val="40891679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esign&#10;&#10;Description automatically generated with medium confidence">
            <a:extLst>
              <a:ext uri="{FF2B5EF4-FFF2-40B4-BE49-F238E27FC236}">
                <a16:creationId xmlns:a16="http://schemas.microsoft.com/office/drawing/2014/main" id="{4F13EC15-10F9-B170-9CA6-F674D05D59A5}"/>
              </a:ext>
            </a:extLst>
          </p:cNvPr>
          <p:cNvPicPr>
            <a:picLocks noChangeAspect="1"/>
          </p:cNvPicPr>
          <p:nvPr/>
        </p:nvPicPr>
        <p:blipFill rotWithShape="1">
          <a:blip r:embed="rId2">
            <a:alphaModFix amt="35000"/>
          </a:blip>
          <a:srcRect t="21757" b="21993"/>
          <a:stretch/>
        </p:blipFill>
        <p:spPr>
          <a:xfrm>
            <a:off x="0" y="0"/>
            <a:ext cx="12629834" cy="6858001"/>
          </a:xfrm>
          <a:prstGeom prst="rect">
            <a:avLst/>
          </a:prstGeom>
        </p:spPr>
      </p:pic>
      <p:sp>
        <p:nvSpPr>
          <p:cNvPr id="2" name="Title 1">
            <a:extLst>
              <a:ext uri="{FF2B5EF4-FFF2-40B4-BE49-F238E27FC236}">
                <a16:creationId xmlns:a16="http://schemas.microsoft.com/office/drawing/2014/main" id="{BAAB9DB9-219A-2C41-3533-35A9B56C3C75}"/>
              </a:ext>
            </a:extLst>
          </p:cNvPr>
          <p:cNvSpPr>
            <a:spLocks noGrp="1"/>
          </p:cNvSpPr>
          <p:nvPr>
            <p:ph type="title"/>
          </p:nvPr>
        </p:nvSpPr>
        <p:spPr>
          <a:xfrm>
            <a:off x="346364" y="1442720"/>
            <a:ext cx="8542721" cy="2890788"/>
          </a:xfrm>
        </p:spPr>
        <p:txBody>
          <a:bodyPr>
            <a:noAutofit/>
          </a:bodyPr>
          <a:lstStyle/>
          <a:p>
            <a:pPr algn="ctr"/>
            <a:r>
              <a:rPr lang="en-US" sz="2400" b="1" dirty="0">
                <a:latin typeface="Algerian" pitchFamily="82" charset="77"/>
              </a:rPr>
              <a:t>BERENJAK</a:t>
            </a:r>
            <a:br>
              <a:rPr lang="en-US" sz="2400" b="1" dirty="0">
                <a:latin typeface="Algerian" pitchFamily="82" charset="77"/>
              </a:rPr>
            </a:br>
            <a:br>
              <a:rPr lang="en-US" sz="2400" b="1" dirty="0">
                <a:latin typeface="Algerian" pitchFamily="82" charset="77"/>
              </a:rPr>
            </a:br>
            <a:r>
              <a:rPr lang="en-US" sz="2400" b="1" dirty="0">
                <a:latin typeface="Algerian" pitchFamily="82" charset="77"/>
              </a:rPr>
              <a:t>BEFRENJAK IS SITUATED  IN THE HEART OF LONDON BOROUGH MARKET WHICH IS  AN EXTEREMELY VIBRANT AND CULTURALY DIVERSED LOCALITY WITH THE TOURIST AND LOCALS  SITUATED EXACTLY OPPOSITE TO BOROUGH MARKET WHICH GRABS ATTENTION OF EVERY TRESSPASSERS</a:t>
            </a:r>
            <a:br>
              <a:rPr lang="en-US" sz="2400" b="1" dirty="0">
                <a:latin typeface="Algerian" pitchFamily="82" charset="77"/>
              </a:rPr>
            </a:br>
            <a:br>
              <a:rPr lang="en-US" sz="2400" b="1" dirty="0">
                <a:latin typeface="Algerian" pitchFamily="82" charset="77"/>
              </a:rPr>
            </a:br>
            <a:br>
              <a:rPr lang="en-US" sz="2400" b="1" dirty="0">
                <a:latin typeface="Algerian" pitchFamily="82" charset="77"/>
              </a:rPr>
            </a:br>
            <a:endParaRPr lang="en-US" sz="2400" b="1" dirty="0">
              <a:latin typeface="Algerian" pitchFamily="82" charset="77"/>
            </a:endParaRPr>
          </a:p>
        </p:txBody>
      </p:sp>
      <p:sp>
        <p:nvSpPr>
          <p:cNvPr id="38" name="Rectangle 37">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16" name="Content Placeholder 9" descr="A picture containing building, scene, outdoor, marketplace&#10;&#10;Description automatically generated">
            <a:extLst>
              <a:ext uri="{FF2B5EF4-FFF2-40B4-BE49-F238E27FC236}">
                <a16:creationId xmlns:a16="http://schemas.microsoft.com/office/drawing/2014/main" id="{174D54F6-23B4-238E-B4A0-4A0751031E8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086516" y="615873"/>
            <a:ext cx="2908053" cy="1950208"/>
          </a:xfrm>
          <a:prstGeom prst="rect">
            <a:avLst/>
          </a:prstGeom>
        </p:spPr>
      </p:pic>
      <p:pic>
        <p:nvPicPr>
          <p:cNvPr id="24" name="Content Placeholder 21">
            <a:extLst>
              <a:ext uri="{FF2B5EF4-FFF2-40B4-BE49-F238E27FC236}">
                <a16:creationId xmlns:a16="http://schemas.microsoft.com/office/drawing/2014/main" id="{7DBCEB00-5428-F417-1BC7-8E37AA894D00}"/>
              </a:ext>
            </a:extLst>
          </p:cNvPr>
          <p:cNvPicPr>
            <a:picLocks noChangeAspect="1"/>
          </p:cNvPicPr>
          <p:nvPr/>
        </p:nvPicPr>
        <p:blipFill>
          <a:blip r:embed="rId5"/>
          <a:stretch>
            <a:fillRect/>
          </a:stretch>
        </p:blipFill>
        <p:spPr>
          <a:xfrm>
            <a:off x="9042587" y="2566081"/>
            <a:ext cx="2660236" cy="1164837"/>
          </a:xfrm>
          <a:prstGeom prst="rect">
            <a:avLst/>
          </a:prstGeom>
        </p:spPr>
      </p:pic>
      <p:pic>
        <p:nvPicPr>
          <p:cNvPr id="33" name="Content Placeholder 32" descr="A picture containing text, furniture, restaurant, table&#10;&#10;Description automatically generated">
            <a:extLst>
              <a:ext uri="{FF2B5EF4-FFF2-40B4-BE49-F238E27FC236}">
                <a16:creationId xmlns:a16="http://schemas.microsoft.com/office/drawing/2014/main" id="{2B5F666F-DAA6-B119-97AC-3B7C95410155}"/>
              </a:ext>
            </a:extLst>
          </p:cNvPr>
          <p:cNvPicPr>
            <a:picLocks noGrp="1" noChangeAspect="1"/>
          </p:cNvPicPr>
          <p:nvPr>
            <p:ph idx="1"/>
          </p:nvPr>
        </p:nvPicPr>
        <p:blipFill>
          <a:blip r:embed="rId6"/>
          <a:stretch>
            <a:fillRect/>
          </a:stretch>
        </p:blipFill>
        <p:spPr>
          <a:xfrm>
            <a:off x="9058629" y="3789722"/>
            <a:ext cx="2660236" cy="2660236"/>
          </a:xfrm>
        </p:spPr>
      </p:pic>
      <p:pic>
        <p:nvPicPr>
          <p:cNvPr id="35" name="Picture 34">
            <a:extLst>
              <a:ext uri="{FF2B5EF4-FFF2-40B4-BE49-F238E27FC236}">
                <a16:creationId xmlns:a16="http://schemas.microsoft.com/office/drawing/2014/main" id="{ECC5F957-05AF-9356-323C-342F5AFA576D}"/>
              </a:ext>
            </a:extLst>
          </p:cNvPr>
          <p:cNvPicPr>
            <a:picLocks noChangeAspect="1"/>
          </p:cNvPicPr>
          <p:nvPr/>
        </p:nvPicPr>
        <p:blipFill>
          <a:blip r:embed="rId7"/>
          <a:stretch>
            <a:fillRect/>
          </a:stretch>
        </p:blipFill>
        <p:spPr>
          <a:xfrm>
            <a:off x="178529" y="4427762"/>
            <a:ext cx="3300788" cy="2192494"/>
          </a:xfrm>
          <a:prstGeom prst="rect">
            <a:avLst/>
          </a:prstGeom>
        </p:spPr>
      </p:pic>
      <p:pic>
        <p:nvPicPr>
          <p:cNvPr id="37" name="Picture 36">
            <a:extLst>
              <a:ext uri="{FF2B5EF4-FFF2-40B4-BE49-F238E27FC236}">
                <a16:creationId xmlns:a16="http://schemas.microsoft.com/office/drawing/2014/main" id="{CF336FFF-910A-6449-97BF-27D872340C8B}"/>
              </a:ext>
            </a:extLst>
          </p:cNvPr>
          <p:cNvPicPr>
            <a:picLocks noChangeAspect="1"/>
          </p:cNvPicPr>
          <p:nvPr/>
        </p:nvPicPr>
        <p:blipFill>
          <a:blip r:embed="rId8"/>
          <a:stretch>
            <a:fillRect/>
          </a:stretch>
        </p:blipFill>
        <p:spPr>
          <a:xfrm>
            <a:off x="3535484" y="4503806"/>
            <a:ext cx="3078676" cy="2199055"/>
          </a:xfrm>
          <a:prstGeom prst="rect">
            <a:avLst/>
          </a:prstGeom>
        </p:spPr>
      </p:pic>
      <p:pic>
        <p:nvPicPr>
          <p:cNvPr id="41" name="Picture 40">
            <a:extLst>
              <a:ext uri="{FF2B5EF4-FFF2-40B4-BE49-F238E27FC236}">
                <a16:creationId xmlns:a16="http://schemas.microsoft.com/office/drawing/2014/main" id="{B2AC91A3-0BB1-73DF-5C68-5AE27D79EE8E}"/>
              </a:ext>
            </a:extLst>
          </p:cNvPr>
          <p:cNvPicPr>
            <a:picLocks noChangeAspect="1"/>
          </p:cNvPicPr>
          <p:nvPr/>
        </p:nvPicPr>
        <p:blipFill>
          <a:blip r:embed="rId8"/>
          <a:stretch>
            <a:fillRect/>
          </a:stretch>
        </p:blipFill>
        <p:spPr>
          <a:xfrm>
            <a:off x="3535484" y="4447922"/>
            <a:ext cx="3078676" cy="2199055"/>
          </a:xfrm>
          <a:prstGeom prst="rect">
            <a:avLst/>
          </a:prstGeom>
        </p:spPr>
      </p:pic>
    </p:spTree>
    <p:extLst>
      <p:ext uri="{BB962C8B-B14F-4D97-AF65-F5344CB8AC3E}">
        <p14:creationId xmlns:p14="http://schemas.microsoft.com/office/powerpoint/2010/main" val="28258275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24861" pathEditMode="relative" ptsTypes="AA">
                                      <p:cBhvr>
                                        <p:cTn id="6" dur="30000" fill="hold"/>
                                        <p:tgtEl>
                                          <p:spTgt spid="5"/>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5"/>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24861 L 0.24922 0.24861" pathEditMode="relative" ptsTypes="AA">
                                      <p:cBhvr>
                                        <p:cTn id="11" dur="30000" fill="hold"/>
                                        <p:tgtEl>
                                          <p:spTgt spid="5"/>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24922 0.24861 L 0.21782 0.10857" pathEditMode="relative" ptsTypes="AA">
                                      <p:cBhvr>
                                        <p:cTn id="14" dur="30000" fill="hold"/>
                                        <p:tgtEl>
                                          <p:spTgt spid="5"/>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1782 0.10857 L -0.24922 -0.04432" pathEditMode="relative" ptsTypes="AA">
                                      <p:cBhvr>
                                        <p:cTn id="17" dur="30000" fill="hold"/>
                                        <p:tgtEl>
                                          <p:spTgt spid="5"/>
                                        </p:tgtEl>
                                        <p:attrNameLst>
                                          <p:attrName>ppt_x</p:attrName>
                                          <p:attrName>ppt_y</p:attrName>
                                        </p:attrNameLst>
                                      </p:cBhvr>
                                    </p:animMotion>
                                  </p:childTnLst>
                                </p:cTn>
                              </p:par>
                            </p:childTnLst>
                          </p:cTn>
                        </p:par>
                        <p:par>
                          <p:cTn id="18" fill="hold">
                            <p:stCondLst>
                              <p:cond delay="135000"/>
                            </p:stCondLst>
                            <p:childTnLst>
                              <p:par>
                                <p:cTn id="19" presetID="0" presetClass="path" presetSubtype="0" accel="50000" decel="50000" fill="hold" nodeType="afterEffect">
                                  <p:stCondLst>
                                    <p:cond delay="5000"/>
                                  </p:stCondLst>
                                  <p:childTnLst>
                                    <p:animMotion origin="layout" path="M -0.24922 -0.04432 L 0 0" pathEditMode="relative" ptsTypes="AA">
                                      <p:cBhvr>
                                        <p:cTn id="20" dur="30000" fill="hold"/>
                                        <p:tgtEl>
                                          <p:spTgt spid="5"/>
                                        </p:tgtEl>
                                        <p:attrNameLst>
                                          <p:attrName>ppt_x</p:attrName>
                                          <p:attrName>ppt_y</p:attrName>
                                        </p:attrNameLst>
                                      </p:cBhvr>
                                    </p:animMotion>
                                  </p:childTnLst>
                                </p:cTn>
                              </p:par>
                              <p:par>
                                <p:cTn id="21" presetID="6" presetClass="emph" presetSubtype="0" accel="50000" decel="50000" fill="hold" nodeType="withEffect">
                                  <p:stCondLst>
                                    <p:cond delay="5000"/>
                                  </p:stCondLst>
                                  <p:childTnLst>
                                    <p:animScale>
                                      <p:cBhvr>
                                        <p:cTn id="22" dur="30000" fill="hold"/>
                                        <p:tgtEl>
                                          <p:spTgt spid="5"/>
                                        </p:tgtEl>
                                      </p:cBhvr>
                                      <p:by x="150000" y="150000"/>
                                      <p:to x="100000" y="100000"/>
                                    </p:animScale>
                                  </p:childTnLst>
                                </p:cTn>
                              </p:par>
                            </p:childTnLst>
                          </p:cTn>
                        </p:par>
                        <p:par>
                          <p:cTn id="23" fill="hold">
                            <p:stCondLst>
                              <p:cond delay="170000"/>
                            </p:stCondLst>
                            <p:childTnLst>
                              <p:par>
                                <p:cTn id="24" presetID="0" presetClass="path" presetSubtype="0" accel="50000" decel="50000" fill="hold" nodeType="afterEffect">
                                  <p:stCondLst>
                                    <p:cond delay="0"/>
                                  </p:stCondLst>
                                  <p:childTnLst>
                                    <p:animMotion origin="layout" path="M 0 0 L 0 0" pathEditMode="relative" ptsTypes="AA">
                                      <p:cBhvr>
                                        <p:cTn id="25" dur="5000" fill="hold"/>
                                        <p:tgtEl>
                                          <p:spTgt spid="5"/>
                                        </p:tgtEl>
                                        <p:attrNameLst>
                                          <p:attrName>ppt_x</p:attrName>
                                          <p:attrName>ppt_y</p:attrName>
                                        </p:attrNameLst>
                                      </p:cBhvr>
                                    </p:animMotion>
                                  </p:childTnLst>
                                </p:cTn>
                              </p:par>
                            </p:childTnLst>
                          </p:cTn>
                        </p:par>
                      </p:childTnLst>
                    </p:cTn>
                  </p:par>
                </p:childTnLst>
              </p:cTn>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04789F1-5F3B-4DEE-BEAA-E70D1E08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93C3E38-DF85-49B0-BDB8-38728B091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rgbClr val="5F5041"/>
          </a:solidFill>
          <a:ln w="6350" cap="flat" cmpd="sng" algn="ctr">
            <a:noFill/>
            <a:prstDash val="solid"/>
          </a:ln>
          <a:effectLst>
            <a:softEdge rad="0"/>
          </a:effectLst>
        </p:spPr>
      </p:sp>
      <p:pic>
        <p:nvPicPr>
          <p:cNvPr id="5" name="Content Placeholder 4" descr="A picture containing bird&#10;&#10;Description automatically generated">
            <a:extLst>
              <a:ext uri="{FF2B5EF4-FFF2-40B4-BE49-F238E27FC236}">
                <a16:creationId xmlns:a16="http://schemas.microsoft.com/office/drawing/2014/main" id="{E8E14F25-3706-D5D0-6A3E-960F1FC98190}"/>
              </a:ext>
            </a:extLst>
          </p:cNvPr>
          <p:cNvPicPr>
            <a:picLocks noChangeAspect="1"/>
          </p:cNvPicPr>
          <p:nvPr/>
        </p:nvPicPr>
        <p:blipFill rotWithShape="1">
          <a:blip r:embed="rId2">
            <a:duotone>
              <a:prstClr val="black"/>
              <a:schemeClr val="tx2">
                <a:tint val="45000"/>
                <a:satMod val="400000"/>
              </a:schemeClr>
            </a:duotone>
            <a:alphaModFix amt="25000"/>
          </a:blip>
          <a:srcRect b="443"/>
          <a:stretch/>
        </p:blipFill>
        <p:spPr>
          <a:xfrm>
            <a:off x="20" y="10"/>
            <a:ext cx="12191980" cy="6857990"/>
          </a:xfrm>
          <a:prstGeom prst="rect">
            <a:avLst/>
          </a:prstGeom>
          <a:scene3d>
            <a:camera prst="orthographicFront"/>
            <a:lightRig rig="threePt" dir="t"/>
          </a:scene3d>
          <a:sp3d>
            <a:bevelT/>
          </a:sp3d>
        </p:spPr>
      </p:pic>
      <p:sp>
        <p:nvSpPr>
          <p:cNvPr id="2" name="Title 1">
            <a:extLst>
              <a:ext uri="{FF2B5EF4-FFF2-40B4-BE49-F238E27FC236}">
                <a16:creationId xmlns:a16="http://schemas.microsoft.com/office/drawing/2014/main" id="{F6744394-012F-2D64-83E3-1C4E66D4218D}"/>
              </a:ext>
            </a:extLst>
          </p:cNvPr>
          <p:cNvSpPr>
            <a:spLocks noGrp="1"/>
          </p:cNvSpPr>
          <p:nvPr>
            <p:ph type="title"/>
          </p:nvPr>
        </p:nvSpPr>
        <p:spPr>
          <a:xfrm>
            <a:off x="1066800" y="642594"/>
            <a:ext cx="10058400" cy="1371600"/>
          </a:xfrm>
        </p:spPr>
        <p:txBody>
          <a:bodyPr>
            <a:normAutofit/>
          </a:bodyPr>
          <a:lstStyle/>
          <a:p>
            <a:pPr algn="ctr"/>
            <a:r>
              <a:rPr lang="en-US" b="1" dirty="0"/>
              <a:t>EXPERIENCE</a:t>
            </a:r>
          </a:p>
        </p:txBody>
      </p:sp>
      <p:graphicFrame>
        <p:nvGraphicFramePr>
          <p:cNvPr id="16" name="Content Placeholder 8">
            <a:extLst>
              <a:ext uri="{FF2B5EF4-FFF2-40B4-BE49-F238E27FC236}">
                <a16:creationId xmlns:a16="http://schemas.microsoft.com/office/drawing/2014/main" id="{5CB1D6BD-1B56-F010-AB00-7EEDBD65AC5A}"/>
              </a:ext>
            </a:extLst>
          </p:cNvPr>
          <p:cNvGraphicFramePr>
            <a:graphicFrameLocks noGrp="1"/>
          </p:cNvGraphicFramePr>
          <p:nvPr>
            <p:ph idx="1"/>
            <p:extLst>
              <p:ext uri="{D42A27DB-BD31-4B8C-83A1-F6EECF244321}">
                <p14:modId xmlns:p14="http://schemas.microsoft.com/office/powerpoint/2010/main" val="3861786964"/>
              </p:ext>
            </p:extLst>
          </p:nvPr>
        </p:nvGraphicFramePr>
        <p:xfrm>
          <a:off x="1066800" y="1859280"/>
          <a:ext cx="5170424" cy="3964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C7CFDA9-5A26-DA44-7DB1-DCB800127A94}"/>
              </a:ext>
            </a:extLst>
          </p:cNvPr>
          <p:cNvSpPr txBox="1"/>
          <p:nvPr/>
        </p:nvSpPr>
        <p:spPr>
          <a:xfrm>
            <a:off x="6786880" y="2133600"/>
            <a:ext cx="5170424" cy="3139321"/>
          </a:xfrm>
          <a:prstGeom prst="rect">
            <a:avLst/>
          </a:prstGeom>
          <a:noFill/>
        </p:spPr>
        <p:txBody>
          <a:bodyPr wrap="square" rtlCol="0">
            <a:spAutoFit/>
          </a:bodyPr>
          <a:lstStyle/>
          <a:p>
            <a:r>
              <a:rPr lang="en-US" dirty="0"/>
              <a:t>THE TABLE WAS BOOKED 2 DAYS PRIOR TO THE VISIT IN A COMMUNICAL SEATING AREA AS THEY HAVE 2 TYPES OF SEATINGS 1 WAS HIGH STOOLS AND ANOTHER WAS TABLES.</a:t>
            </a:r>
          </a:p>
          <a:p>
            <a:r>
              <a:rPr lang="en-US" dirty="0"/>
              <a:t>CONFIRMATYION WAS DONE THROUGH EMAIL.</a:t>
            </a:r>
          </a:p>
          <a:p>
            <a:endParaRPr lang="en-US" dirty="0"/>
          </a:p>
          <a:p>
            <a:r>
              <a:rPr lang="en-US" dirty="0"/>
              <a:t>THE TABLE WAS BOOKED FOR 19;30 PM ,WHEN WE ARRIVED THE RESTAURANT WAS FULLY OCCUPIED AND WE HAD TO  WAIT FOR 5 MINUTES  UNTIL OUR TABLE WAS SET .</a:t>
            </a:r>
          </a:p>
        </p:txBody>
      </p:sp>
    </p:spTree>
    <p:extLst>
      <p:ext uri="{BB962C8B-B14F-4D97-AF65-F5344CB8AC3E}">
        <p14:creationId xmlns:p14="http://schemas.microsoft.com/office/powerpoint/2010/main" val="105647451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esign&#10;&#10;Description automatically generated with medium confidence">
            <a:extLst>
              <a:ext uri="{FF2B5EF4-FFF2-40B4-BE49-F238E27FC236}">
                <a16:creationId xmlns:a16="http://schemas.microsoft.com/office/drawing/2014/main" id="{21DAC98D-67BD-6C91-C118-0F23A7DB29E2}"/>
              </a:ext>
            </a:extLst>
          </p:cNvPr>
          <p:cNvPicPr>
            <a:picLocks noChangeAspect="1"/>
          </p:cNvPicPr>
          <p:nvPr/>
        </p:nvPicPr>
        <p:blipFill rotWithShape="1">
          <a:blip r:embed="rId2">
            <a:alphaModFix amt="35000"/>
          </a:blip>
          <a:srcRect t="21757" b="21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B9FF3EB6-92C5-7560-C19F-C85746C0E579}"/>
              </a:ext>
            </a:extLst>
          </p:cNvPr>
          <p:cNvSpPr>
            <a:spLocks noGrp="1"/>
          </p:cNvSpPr>
          <p:nvPr>
            <p:ph type="title"/>
          </p:nvPr>
        </p:nvSpPr>
        <p:spPr>
          <a:xfrm>
            <a:off x="234696" y="43626"/>
            <a:ext cx="10058400" cy="1371600"/>
          </a:xfrm>
        </p:spPr>
        <p:txBody>
          <a:bodyPr>
            <a:normAutofit/>
          </a:bodyPr>
          <a:lstStyle/>
          <a:p>
            <a:r>
              <a:rPr lang="en-US" dirty="0"/>
              <a:t>AMBIENCE</a:t>
            </a:r>
          </a:p>
        </p:txBody>
      </p:sp>
      <p:sp>
        <p:nvSpPr>
          <p:cNvPr id="3" name="Content Placeholder 2">
            <a:extLst>
              <a:ext uri="{FF2B5EF4-FFF2-40B4-BE49-F238E27FC236}">
                <a16:creationId xmlns:a16="http://schemas.microsoft.com/office/drawing/2014/main" id="{566078B7-7875-0D1D-BD83-8676AF0C8D17}"/>
              </a:ext>
            </a:extLst>
          </p:cNvPr>
          <p:cNvSpPr>
            <a:spLocks noGrp="1"/>
          </p:cNvSpPr>
          <p:nvPr>
            <p:ph idx="1"/>
          </p:nvPr>
        </p:nvSpPr>
        <p:spPr>
          <a:xfrm>
            <a:off x="266416" y="1078991"/>
            <a:ext cx="4900195" cy="5201493"/>
          </a:xfrm>
        </p:spPr>
        <p:txBody>
          <a:bodyPr>
            <a:normAutofit fontScale="92500" lnSpcReduction="10000"/>
          </a:bodyPr>
          <a:lstStyle/>
          <a:p>
            <a:pPr algn="l"/>
            <a:r>
              <a:rPr lang="en-US" dirty="0"/>
              <a:t> </a:t>
            </a:r>
            <a:r>
              <a:rPr lang="en-GB" sz="2400" b="0" i="0" u="none" strike="noStrike" dirty="0">
                <a:solidFill>
                  <a:srgbClr val="000000"/>
                </a:solidFill>
                <a:effectLst/>
                <a:latin typeface="DOMAINE"/>
              </a:rPr>
              <a:t>“</a:t>
            </a:r>
            <a:r>
              <a:rPr lang="en-GB" sz="2400" b="0" i="0" u="none" strike="noStrike" dirty="0">
                <a:effectLst/>
                <a:latin typeface="Calibri" panose="020F0502020204030204" pitchFamily="34" charset="0"/>
                <a:cs typeface="Calibri" panose="020F0502020204030204" pitchFamily="34" charset="0"/>
              </a:rPr>
              <a:t>…</a:t>
            </a:r>
            <a:r>
              <a:rPr lang="en-GB" sz="2400" b="0" i="0" u="none" strike="noStrike" dirty="0" err="1">
                <a:effectLst/>
                <a:latin typeface="Calibri" panose="020F0502020204030204" pitchFamily="34" charset="0"/>
                <a:cs typeface="Calibri" panose="020F0502020204030204" pitchFamily="34" charset="0"/>
              </a:rPr>
              <a:t>Berenjak</a:t>
            </a:r>
            <a:r>
              <a:rPr lang="en-GB" sz="2400" b="0" i="0" u="none" strike="noStrike" dirty="0">
                <a:effectLst/>
                <a:latin typeface="Calibri" panose="020F0502020204030204" pitchFamily="34" charset="0"/>
                <a:cs typeface="Calibri" panose="020F0502020204030204" pitchFamily="34" charset="0"/>
              </a:rPr>
              <a:t> Borough takes inspiration from traditional Iranian townhouses in the foothills of the Alborz mountains, which surround Tehran. The ground floor is based on an open kitchen, with seats at the counter overlooking the action. On the first floor, convivial group feasts on large tables are the order of the day!”</a:t>
            </a:r>
          </a:p>
          <a:p>
            <a:r>
              <a:rPr lang="en-US" dirty="0">
                <a:hlinkClick r:id="rId3"/>
              </a:rPr>
              <a:t>https://www.northend.design/work/hospitality/project-five-pa7x2-fw7sg</a:t>
            </a:r>
            <a:endParaRPr lang="en-US" dirty="0"/>
          </a:p>
          <a:p>
            <a:endParaRPr lang="en-US" dirty="0"/>
          </a:p>
          <a:p>
            <a:r>
              <a:rPr lang="en-US" dirty="0"/>
              <a:t>It’s a beautiful ambience with so many antiques all over the place to give authentic concept of Iranian  cuisine with the modern twist .</a:t>
            </a:r>
          </a:p>
          <a:p>
            <a:endParaRPr lang="en-US" dirty="0"/>
          </a:p>
        </p:txBody>
      </p:sp>
      <p:sp>
        <p:nvSpPr>
          <p:cNvPr id="12" name="Rectangle 11">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7" name="Picture 6" descr="A picture containing indoor, scene, furniture, wall&#10;&#10;Description automatically generated">
            <a:extLst>
              <a:ext uri="{FF2B5EF4-FFF2-40B4-BE49-F238E27FC236}">
                <a16:creationId xmlns:a16="http://schemas.microsoft.com/office/drawing/2014/main" id="{0236B5A8-5DD2-5FB1-112A-A511F1BD2125}"/>
              </a:ext>
            </a:extLst>
          </p:cNvPr>
          <p:cNvPicPr>
            <a:picLocks noChangeAspect="1"/>
          </p:cNvPicPr>
          <p:nvPr/>
        </p:nvPicPr>
        <p:blipFill>
          <a:blip r:embed="rId4"/>
          <a:stretch>
            <a:fillRect/>
          </a:stretch>
        </p:blipFill>
        <p:spPr>
          <a:xfrm>
            <a:off x="7617188" y="3659459"/>
            <a:ext cx="4457463" cy="2960797"/>
          </a:xfrm>
          <a:prstGeom prst="rect">
            <a:avLst/>
          </a:prstGeom>
        </p:spPr>
      </p:pic>
      <p:pic>
        <p:nvPicPr>
          <p:cNvPr id="15" name="Picture 14" descr="A picture containing furniture, indoor, cabinetry, bottle&#10;&#10;Description automatically generated">
            <a:extLst>
              <a:ext uri="{FF2B5EF4-FFF2-40B4-BE49-F238E27FC236}">
                <a16:creationId xmlns:a16="http://schemas.microsoft.com/office/drawing/2014/main" id="{4D52D25E-A85C-B8B6-42BC-CEA627E9B452}"/>
              </a:ext>
            </a:extLst>
          </p:cNvPr>
          <p:cNvPicPr>
            <a:picLocks noChangeAspect="1"/>
          </p:cNvPicPr>
          <p:nvPr/>
        </p:nvPicPr>
        <p:blipFill>
          <a:blip r:embed="rId5"/>
          <a:stretch>
            <a:fillRect/>
          </a:stretch>
        </p:blipFill>
        <p:spPr>
          <a:xfrm>
            <a:off x="7617188" y="387608"/>
            <a:ext cx="2248700" cy="3370051"/>
          </a:xfrm>
          <a:prstGeom prst="rect">
            <a:avLst/>
          </a:prstGeom>
        </p:spPr>
      </p:pic>
      <p:pic>
        <p:nvPicPr>
          <p:cNvPr id="18" name="Picture 17" descr="A picture containing furniture, indoor, coffee table, stool&#10;&#10;Description automatically generated">
            <a:extLst>
              <a:ext uri="{FF2B5EF4-FFF2-40B4-BE49-F238E27FC236}">
                <a16:creationId xmlns:a16="http://schemas.microsoft.com/office/drawing/2014/main" id="{88041A45-653A-1AD1-2341-A1CC633FCFD9}"/>
              </a:ext>
            </a:extLst>
          </p:cNvPr>
          <p:cNvPicPr>
            <a:picLocks noChangeAspect="1"/>
          </p:cNvPicPr>
          <p:nvPr/>
        </p:nvPicPr>
        <p:blipFill>
          <a:blip r:embed="rId6"/>
          <a:stretch>
            <a:fillRect/>
          </a:stretch>
        </p:blipFill>
        <p:spPr>
          <a:xfrm>
            <a:off x="9887236" y="372164"/>
            <a:ext cx="2248699" cy="3370051"/>
          </a:xfrm>
          <a:prstGeom prst="rect">
            <a:avLst/>
          </a:prstGeom>
        </p:spPr>
      </p:pic>
    </p:spTree>
    <p:extLst>
      <p:ext uri="{BB962C8B-B14F-4D97-AF65-F5344CB8AC3E}">
        <p14:creationId xmlns:p14="http://schemas.microsoft.com/office/powerpoint/2010/main" val="284777735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4554A-F824-3033-CB6E-9EF5A123B0D1}"/>
              </a:ext>
            </a:extLst>
          </p:cNvPr>
          <p:cNvSpPr>
            <a:spLocks noGrp="1"/>
          </p:cNvSpPr>
          <p:nvPr>
            <p:ph type="title"/>
          </p:nvPr>
        </p:nvSpPr>
        <p:spPr>
          <a:xfrm>
            <a:off x="6932733" y="286896"/>
            <a:ext cx="4472921" cy="1371600"/>
          </a:xfrm>
        </p:spPr>
        <p:txBody>
          <a:bodyPr vert="horz" lIns="91440" tIns="45720" rIns="91440" bIns="45720" rtlCol="0">
            <a:normAutofit/>
          </a:bodyPr>
          <a:lstStyle/>
          <a:p>
            <a:r>
              <a:rPr lang="en-US" sz="4400" cap="all" spc="-100" dirty="0"/>
              <a:t>PRODUCT </a:t>
            </a:r>
          </a:p>
        </p:txBody>
      </p:sp>
      <p:sp>
        <p:nvSpPr>
          <p:cNvPr id="129" name="Rectangle 128">
            <a:extLst>
              <a:ext uri="{FF2B5EF4-FFF2-40B4-BE49-F238E27FC236}">
                <a16:creationId xmlns:a16="http://schemas.microsoft.com/office/drawing/2014/main" id="{5002C418-3365-4907-945C-9E2B34D5C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descr="A table with plates of food and a drink&#10;&#10;Description automatically generated with low confidence">
            <a:extLst>
              <a:ext uri="{FF2B5EF4-FFF2-40B4-BE49-F238E27FC236}">
                <a16:creationId xmlns:a16="http://schemas.microsoft.com/office/drawing/2014/main" id="{6DB29D33-105E-044B-4077-FA6BAC2D71B1}"/>
              </a:ext>
            </a:extLst>
          </p:cNvPr>
          <p:cNvPicPr>
            <a:picLocks noChangeAspect="1"/>
          </p:cNvPicPr>
          <p:nvPr/>
        </p:nvPicPr>
        <p:blipFill rotWithShape="1">
          <a:blip r:embed="rId2"/>
          <a:srcRect t="12281" r="1" b="1"/>
          <a:stretch/>
        </p:blipFill>
        <p:spPr>
          <a:xfrm>
            <a:off x="233264" y="233264"/>
            <a:ext cx="3324388" cy="3755625"/>
          </a:xfrm>
          <a:prstGeom prst="rect">
            <a:avLst/>
          </a:prstGeom>
        </p:spPr>
      </p:pic>
      <p:pic>
        <p:nvPicPr>
          <p:cNvPr id="15" name="Picture 14" descr="A plate of food on a table&#10;&#10;Description automatically generated with low confidence">
            <a:extLst>
              <a:ext uri="{FF2B5EF4-FFF2-40B4-BE49-F238E27FC236}">
                <a16:creationId xmlns:a16="http://schemas.microsoft.com/office/drawing/2014/main" id="{972C9E02-9ACA-92F2-15DF-77E3D6E14926}"/>
              </a:ext>
            </a:extLst>
          </p:cNvPr>
          <p:cNvPicPr>
            <a:picLocks noChangeAspect="1"/>
          </p:cNvPicPr>
          <p:nvPr/>
        </p:nvPicPr>
        <p:blipFill rotWithShape="1">
          <a:blip r:embed="rId3"/>
          <a:srcRect l="26046" r="13007" b="-3"/>
          <a:stretch/>
        </p:blipFill>
        <p:spPr>
          <a:xfrm>
            <a:off x="3719534" y="229026"/>
            <a:ext cx="2695380" cy="2484964"/>
          </a:xfrm>
          <a:prstGeom prst="rect">
            <a:avLst/>
          </a:prstGeom>
        </p:spPr>
      </p:pic>
      <p:pic>
        <p:nvPicPr>
          <p:cNvPr id="5" name="Content Placeholder 4" descr="A picture containing design&#10;&#10;Description automatically generated with medium confidence">
            <a:extLst>
              <a:ext uri="{FF2B5EF4-FFF2-40B4-BE49-F238E27FC236}">
                <a16:creationId xmlns:a16="http://schemas.microsoft.com/office/drawing/2014/main" id="{E2D9F179-CDC6-6A59-BADA-F822AF93E5EF}"/>
              </a:ext>
            </a:extLst>
          </p:cNvPr>
          <p:cNvPicPr>
            <a:picLocks noChangeAspect="1"/>
          </p:cNvPicPr>
          <p:nvPr/>
        </p:nvPicPr>
        <p:blipFill rotWithShape="1">
          <a:blip r:embed="rId4"/>
          <a:srcRect t="12739" r="4" b="12978"/>
          <a:stretch/>
        </p:blipFill>
        <p:spPr>
          <a:xfrm>
            <a:off x="232594" y="4154696"/>
            <a:ext cx="3325058" cy="2470041"/>
          </a:xfrm>
          <a:prstGeom prst="rect">
            <a:avLst/>
          </a:prstGeom>
        </p:spPr>
      </p:pic>
      <p:pic>
        <p:nvPicPr>
          <p:cNvPr id="8" name="Picture 7" descr="A picture containing food, meal, cuisine, dish&#10;&#10;Description automatically generated">
            <a:extLst>
              <a:ext uri="{FF2B5EF4-FFF2-40B4-BE49-F238E27FC236}">
                <a16:creationId xmlns:a16="http://schemas.microsoft.com/office/drawing/2014/main" id="{0E265FA4-8954-62D2-0B4C-AEA1D7141BC0}"/>
              </a:ext>
            </a:extLst>
          </p:cNvPr>
          <p:cNvPicPr>
            <a:picLocks noChangeAspect="1"/>
          </p:cNvPicPr>
          <p:nvPr/>
        </p:nvPicPr>
        <p:blipFill rotWithShape="1">
          <a:blip r:embed="rId5"/>
          <a:srcRect l="19746" r="32422" b="-1"/>
          <a:stretch/>
        </p:blipFill>
        <p:spPr>
          <a:xfrm>
            <a:off x="3719534" y="2874856"/>
            <a:ext cx="2695380" cy="3749878"/>
          </a:xfrm>
          <a:prstGeom prst="rect">
            <a:avLst/>
          </a:prstGeom>
        </p:spPr>
      </p:pic>
      <p:sp>
        <p:nvSpPr>
          <p:cNvPr id="9" name="Content Placeholder 8">
            <a:extLst>
              <a:ext uri="{FF2B5EF4-FFF2-40B4-BE49-F238E27FC236}">
                <a16:creationId xmlns:a16="http://schemas.microsoft.com/office/drawing/2014/main" id="{28ECA668-F7D6-4F6A-5232-9CBA86BB9506}"/>
              </a:ext>
            </a:extLst>
          </p:cNvPr>
          <p:cNvSpPr>
            <a:spLocks noGrp="1"/>
          </p:cNvSpPr>
          <p:nvPr>
            <p:ph idx="1"/>
          </p:nvPr>
        </p:nvSpPr>
        <p:spPr>
          <a:xfrm>
            <a:off x="6497182" y="1250205"/>
            <a:ext cx="5344022" cy="3931920"/>
          </a:xfrm>
        </p:spPr>
        <p:txBody>
          <a:bodyPr vert="horz" lIns="91440" tIns="45720" rIns="91440" bIns="45720" rtlCol="0">
            <a:normAutofit lnSpcReduction="10000"/>
          </a:bodyPr>
          <a:lstStyle/>
          <a:p>
            <a:pPr>
              <a:lnSpc>
                <a:spcPct val="90000"/>
              </a:lnSpc>
              <a:spcBef>
                <a:spcPts val="0"/>
              </a:spcBef>
              <a:spcAft>
                <a:spcPts val="600"/>
              </a:spcAft>
            </a:pPr>
            <a:r>
              <a:rPr lang="en-US" sz="1700" spc="80" dirty="0"/>
              <a:t>IT’S A PERSIAN GRILL SERVED WITH RICE AND BREADS</a:t>
            </a:r>
          </a:p>
          <a:p>
            <a:pPr>
              <a:lnSpc>
                <a:spcPct val="90000"/>
              </a:lnSpc>
              <a:spcBef>
                <a:spcPts val="0"/>
              </a:spcBef>
              <a:spcAft>
                <a:spcPts val="600"/>
              </a:spcAft>
            </a:pPr>
            <a:r>
              <a:rPr lang="en-US" sz="1700" spc="80" dirty="0"/>
              <a:t>THEY HAVE VERY UNIQUE AND DELICOUS BLACK CHICKPEAS HUMMUS AND OTHER DIPS WITH ROASTED AUBERGINE AND WALNUTS</a:t>
            </a:r>
          </a:p>
          <a:p>
            <a:pPr>
              <a:lnSpc>
                <a:spcPct val="90000"/>
              </a:lnSpc>
              <a:spcBef>
                <a:spcPts val="0"/>
              </a:spcBef>
              <a:spcAft>
                <a:spcPts val="600"/>
              </a:spcAft>
            </a:pPr>
            <a:r>
              <a:rPr lang="en-US" sz="1700" spc="80" dirty="0"/>
              <a:t>THEY HAVE VARIETY OF COCKTAILS AND DRINKS .</a:t>
            </a:r>
          </a:p>
          <a:p>
            <a:pPr>
              <a:lnSpc>
                <a:spcPct val="90000"/>
              </a:lnSpc>
              <a:spcBef>
                <a:spcPts val="0"/>
              </a:spcBef>
              <a:spcAft>
                <a:spcPts val="600"/>
              </a:spcAft>
            </a:pPr>
            <a:r>
              <a:rPr lang="en-US" sz="1700" spc="80" dirty="0"/>
              <a:t>GRILL FOOD IS ALL COOKED IN OPEN GRILL ON CHARCOAL TO ENHANCE THE FLOVORS AND PERFECTLY BALANCED SPICES WHICH, WERE PERFECTLY MARINATED SERVED WITH THIN BREAD AND CHARGRILLED TOMATOES.</a:t>
            </a:r>
          </a:p>
          <a:p>
            <a:pPr>
              <a:lnSpc>
                <a:spcPct val="90000"/>
              </a:lnSpc>
              <a:spcBef>
                <a:spcPts val="0"/>
              </a:spcBef>
              <a:spcAft>
                <a:spcPts val="600"/>
              </a:spcAft>
            </a:pPr>
            <a:r>
              <a:rPr lang="en-US" sz="1700" spc="80" dirty="0"/>
              <a:t>EVERYTHING IIN THE MENU HAD DESCRPITON OF THE INGREDIENTS USED.</a:t>
            </a:r>
          </a:p>
          <a:p>
            <a:pPr marL="0" indent="0">
              <a:lnSpc>
                <a:spcPct val="90000"/>
              </a:lnSpc>
              <a:spcBef>
                <a:spcPts val="0"/>
              </a:spcBef>
              <a:spcAft>
                <a:spcPts val="600"/>
              </a:spcAft>
              <a:buFont typeface="Garamond" pitchFamily="18" charset="0"/>
              <a:buNone/>
            </a:pPr>
            <a:r>
              <a:rPr lang="en-US" sz="1700" spc="80" dirty="0"/>
              <a:t> </a:t>
            </a:r>
          </a:p>
          <a:p>
            <a:pPr marL="0" indent="0">
              <a:lnSpc>
                <a:spcPct val="90000"/>
              </a:lnSpc>
              <a:spcBef>
                <a:spcPts val="0"/>
              </a:spcBef>
              <a:spcAft>
                <a:spcPts val="600"/>
              </a:spcAft>
              <a:buFont typeface="Garamond" pitchFamily="18" charset="0"/>
              <a:buNone/>
            </a:pPr>
            <a:endParaRPr lang="en-US" sz="1700" spc="80" dirty="0"/>
          </a:p>
          <a:p>
            <a:pPr marL="0" indent="0">
              <a:lnSpc>
                <a:spcPct val="90000"/>
              </a:lnSpc>
              <a:spcBef>
                <a:spcPts val="0"/>
              </a:spcBef>
              <a:spcAft>
                <a:spcPts val="600"/>
              </a:spcAft>
              <a:buFont typeface="Garamond" pitchFamily="18" charset="0"/>
              <a:buNone/>
            </a:pPr>
            <a:endParaRPr lang="en-US" sz="1700" spc="80" dirty="0"/>
          </a:p>
          <a:p>
            <a:pPr marL="0" indent="0">
              <a:lnSpc>
                <a:spcPct val="90000"/>
              </a:lnSpc>
              <a:spcBef>
                <a:spcPts val="0"/>
              </a:spcBef>
              <a:spcAft>
                <a:spcPts val="600"/>
              </a:spcAft>
              <a:buFont typeface="Garamond" pitchFamily="18" charset="0"/>
              <a:buNone/>
            </a:pPr>
            <a:endParaRPr lang="en-US" sz="1700" spc="80" dirty="0"/>
          </a:p>
        </p:txBody>
      </p:sp>
      <p:sp>
        <p:nvSpPr>
          <p:cNvPr id="6" name="TextBox 5">
            <a:extLst>
              <a:ext uri="{FF2B5EF4-FFF2-40B4-BE49-F238E27FC236}">
                <a16:creationId xmlns:a16="http://schemas.microsoft.com/office/drawing/2014/main" id="{B2DF278F-C10D-FC41-4BA6-2E64A540127B}"/>
              </a:ext>
            </a:extLst>
          </p:cNvPr>
          <p:cNvSpPr txBox="1"/>
          <p:nvPr/>
        </p:nvSpPr>
        <p:spPr>
          <a:xfrm>
            <a:off x="6615384" y="4720460"/>
            <a:ext cx="5344022" cy="923330"/>
          </a:xfrm>
          <a:prstGeom prst="rect">
            <a:avLst/>
          </a:prstGeom>
          <a:noFill/>
        </p:spPr>
        <p:txBody>
          <a:bodyPr wrap="square">
            <a:spAutoFit/>
          </a:bodyPr>
          <a:lstStyle/>
          <a:p>
            <a:r>
              <a:rPr lang="en-US" dirty="0"/>
              <a:t>https://</a:t>
            </a:r>
            <a:r>
              <a:rPr lang="en-US" dirty="0" err="1"/>
              <a:t>berenjak.wpengine.com</a:t>
            </a:r>
            <a:r>
              <a:rPr lang="en-US" dirty="0"/>
              <a:t>/wp-content/uploads/2023/06/Borough-Dinner-</a:t>
            </a:r>
            <a:r>
              <a:rPr lang="en-US" dirty="0" err="1"/>
              <a:t>June.pdf</a:t>
            </a:r>
            <a:endParaRPr lang="en-US" dirty="0"/>
          </a:p>
        </p:txBody>
      </p:sp>
      <p:pic>
        <p:nvPicPr>
          <p:cNvPr id="10" name="Picture 9" descr="A bowl of food on a table&#10;&#10;Description automatically generated with low confidence">
            <a:extLst>
              <a:ext uri="{FF2B5EF4-FFF2-40B4-BE49-F238E27FC236}">
                <a16:creationId xmlns:a16="http://schemas.microsoft.com/office/drawing/2014/main" id="{0EA99F3C-D0EC-451F-CA5A-B61AE9F1D8FE}"/>
              </a:ext>
            </a:extLst>
          </p:cNvPr>
          <p:cNvPicPr>
            <a:picLocks noChangeAspect="1"/>
          </p:cNvPicPr>
          <p:nvPr/>
        </p:nvPicPr>
        <p:blipFill>
          <a:blip r:embed="rId6"/>
          <a:stretch>
            <a:fillRect/>
          </a:stretch>
        </p:blipFill>
        <p:spPr>
          <a:xfrm>
            <a:off x="114392" y="4223129"/>
            <a:ext cx="3522874" cy="2340011"/>
          </a:xfrm>
          <a:prstGeom prst="rect">
            <a:avLst/>
          </a:prstGeom>
        </p:spPr>
      </p:pic>
    </p:spTree>
    <p:extLst>
      <p:ext uri="{BB962C8B-B14F-4D97-AF65-F5344CB8AC3E}">
        <p14:creationId xmlns:p14="http://schemas.microsoft.com/office/powerpoint/2010/main" val="253717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esign&#10;&#10;Description automatically generated with medium confidence">
            <a:extLst>
              <a:ext uri="{FF2B5EF4-FFF2-40B4-BE49-F238E27FC236}">
                <a16:creationId xmlns:a16="http://schemas.microsoft.com/office/drawing/2014/main" id="{E9FFD3F9-72CE-F2C9-B40D-49C861ADFDF8}"/>
              </a:ext>
            </a:extLst>
          </p:cNvPr>
          <p:cNvPicPr>
            <a:picLocks noChangeAspect="1"/>
          </p:cNvPicPr>
          <p:nvPr/>
        </p:nvPicPr>
        <p:blipFill rotWithShape="1">
          <a:blip r:embed="rId2">
            <a:alphaModFix amt="35000"/>
          </a:blip>
          <a:srcRect t="21757" b="21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F6695AD8-44DE-5DF2-6641-1B89E4B343B1}"/>
              </a:ext>
            </a:extLst>
          </p:cNvPr>
          <p:cNvSpPr>
            <a:spLocks noGrp="1"/>
          </p:cNvSpPr>
          <p:nvPr>
            <p:ph type="title"/>
          </p:nvPr>
        </p:nvSpPr>
        <p:spPr>
          <a:xfrm>
            <a:off x="1066800" y="642594"/>
            <a:ext cx="10058400" cy="1371600"/>
          </a:xfrm>
        </p:spPr>
        <p:txBody>
          <a:bodyPr>
            <a:normAutofit/>
          </a:bodyPr>
          <a:lstStyle/>
          <a:p>
            <a:r>
              <a:rPr lang="en-US" dirty="0"/>
              <a:t>PRICE</a:t>
            </a:r>
          </a:p>
        </p:txBody>
      </p:sp>
      <p:sp>
        <p:nvSpPr>
          <p:cNvPr id="9" name="Content Placeholder 8">
            <a:extLst>
              <a:ext uri="{FF2B5EF4-FFF2-40B4-BE49-F238E27FC236}">
                <a16:creationId xmlns:a16="http://schemas.microsoft.com/office/drawing/2014/main" id="{652E33CE-4E92-E18E-9840-5BDF99D56A49}"/>
              </a:ext>
            </a:extLst>
          </p:cNvPr>
          <p:cNvSpPr>
            <a:spLocks noGrp="1"/>
          </p:cNvSpPr>
          <p:nvPr>
            <p:ph idx="1"/>
          </p:nvPr>
        </p:nvSpPr>
        <p:spPr>
          <a:xfrm>
            <a:off x="1066800" y="2103120"/>
            <a:ext cx="5534722" cy="3931920"/>
          </a:xfrm>
        </p:spPr>
        <p:txBody>
          <a:bodyPr>
            <a:normAutofit fontScale="92500"/>
          </a:bodyPr>
          <a:lstStyle/>
          <a:p>
            <a:r>
              <a:rPr lang="en-US" dirty="0"/>
              <a:t>PRICES ARE EXPENSIVE BUT DO WORTH THE EXPERIENCE, QUALITY AND THE PORTION SIZE </a:t>
            </a:r>
          </a:p>
          <a:p>
            <a:r>
              <a:rPr lang="en-US" dirty="0"/>
              <a:t>MOST IMPORTSAANTLY THE LOCATION OF THE RESTAURANTS DO SUPPORT PRICE.</a:t>
            </a:r>
          </a:p>
          <a:p>
            <a:r>
              <a:rPr lang="en-US" dirty="0"/>
              <a:t>3 COURSE  MEAL SET MENU FOR 1 PERSON IS 40 PONDS </a:t>
            </a:r>
          </a:p>
          <a:p>
            <a:r>
              <a:rPr lang="en-US" dirty="0"/>
              <a:t>CUSTOMER SERVICE WAS VERY FRIENDLY AND ATTENTIVE TO THE REQUIRMENTS OF CUSTOMERS . </a:t>
            </a:r>
          </a:p>
          <a:p>
            <a:r>
              <a:rPr lang="en-US" dirty="0"/>
              <a:t>THE TARGET MARKET IS MIDDLE AND UPPERMIDDLE CLASS.</a:t>
            </a:r>
          </a:p>
          <a:p>
            <a:r>
              <a:rPr lang="en-US" dirty="0"/>
              <a:t>AS COMPARE TO THE RESTAURANT IN THE LOCALITY PRICES CAN BE FOUND REASONABLE.</a:t>
            </a:r>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10" name="Picture 9" descr="A table full of food&#10;&#10;Description automatically generated with low confidence">
            <a:extLst>
              <a:ext uri="{FF2B5EF4-FFF2-40B4-BE49-F238E27FC236}">
                <a16:creationId xmlns:a16="http://schemas.microsoft.com/office/drawing/2014/main" id="{E9B2F580-7015-9AC6-3A95-6E05BE6CA69C}"/>
              </a:ext>
            </a:extLst>
          </p:cNvPr>
          <p:cNvPicPr>
            <a:picLocks noChangeAspect="1"/>
          </p:cNvPicPr>
          <p:nvPr/>
        </p:nvPicPr>
        <p:blipFill>
          <a:blip r:embed="rId3"/>
          <a:stretch>
            <a:fillRect/>
          </a:stretch>
        </p:blipFill>
        <p:spPr>
          <a:xfrm>
            <a:off x="7433626" y="642594"/>
            <a:ext cx="4542263" cy="5730240"/>
          </a:xfrm>
          <a:prstGeom prst="rect">
            <a:avLst/>
          </a:prstGeom>
        </p:spPr>
      </p:pic>
    </p:spTree>
    <p:extLst>
      <p:ext uri="{BB962C8B-B14F-4D97-AF65-F5344CB8AC3E}">
        <p14:creationId xmlns:p14="http://schemas.microsoft.com/office/powerpoint/2010/main" val="32119792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0BF0F-6F76-80A5-CE52-F73080DF52C6}"/>
              </a:ext>
            </a:extLst>
          </p:cNvPr>
          <p:cNvSpPr>
            <a:spLocks noGrp="1"/>
          </p:cNvSpPr>
          <p:nvPr>
            <p:ph type="title"/>
          </p:nvPr>
        </p:nvSpPr>
        <p:spPr>
          <a:xfrm>
            <a:off x="7064082" y="642594"/>
            <a:ext cx="4472921" cy="1371600"/>
          </a:xfrm>
        </p:spPr>
        <p:txBody>
          <a:bodyPr>
            <a:normAutofit/>
          </a:bodyPr>
          <a:lstStyle/>
          <a:p>
            <a:r>
              <a:rPr lang="en-US" sz="4400"/>
              <a:t>PLACE</a:t>
            </a:r>
          </a:p>
        </p:txBody>
      </p:sp>
      <p:sp>
        <p:nvSpPr>
          <p:cNvPr id="43" name="Rectangle 42">
            <a:extLst>
              <a:ext uri="{FF2B5EF4-FFF2-40B4-BE49-F238E27FC236}">
                <a16:creationId xmlns:a16="http://schemas.microsoft.com/office/drawing/2014/main" id="{5002C418-3365-4907-945C-9E2B34D5C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holding a child in a city&#10;&#10;Description automatically generated with medium confidence">
            <a:extLst>
              <a:ext uri="{FF2B5EF4-FFF2-40B4-BE49-F238E27FC236}">
                <a16:creationId xmlns:a16="http://schemas.microsoft.com/office/drawing/2014/main" id="{E92236E8-08C3-EA48-A27F-F8E765D5F155}"/>
              </a:ext>
            </a:extLst>
          </p:cNvPr>
          <p:cNvPicPr>
            <a:picLocks noChangeAspect="1"/>
          </p:cNvPicPr>
          <p:nvPr/>
        </p:nvPicPr>
        <p:blipFill rotWithShape="1">
          <a:blip r:embed="rId2"/>
          <a:srcRect t="29323" b="7130"/>
          <a:stretch/>
        </p:blipFill>
        <p:spPr>
          <a:xfrm>
            <a:off x="233264" y="233264"/>
            <a:ext cx="3324388" cy="3755625"/>
          </a:xfrm>
          <a:prstGeom prst="rect">
            <a:avLst/>
          </a:prstGeom>
        </p:spPr>
      </p:pic>
      <p:pic>
        <p:nvPicPr>
          <p:cNvPr id="11" name="Content Placeholder 10" descr="A picture containing outdoor, sky, door, facade&#10;&#10;Description automatically generated">
            <a:extLst>
              <a:ext uri="{FF2B5EF4-FFF2-40B4-BE49-F238E27FC236}">
                <a16:creationId xmlns:a16="http://schemas.microsoft.com/office/drawing/2014/main" id="{2A196632-5007-D435-9DA1-46E89E35BAD0}"/>
              </a:ext>
            </a:extLst>
          </p:cNvPr>
          <p:cNvPicPr>
            <a:picLocks noChangeAspect="1"/>
          </p:cNvPicPr>
          <p:nvPr/>
        </p:nvPicPr>
        <p:blipFill rotWithShape="1">
          <a:blip r:embed="rId3"/>
          <a:srcRect t="16502" r="-1" b="21959"/>
          <a:stretch/>
        </p:blipFill>
        <p:spPr>
          <a:xfrm>
            <a:off x="3719534" y="229026"/>
            <a:ext cx="2695380" cy="2484964"/>
          </a:xfrm>
          <a:prstGeom prst="rect">
            <a:avLst/>
          </a:prstGeom>
        </p:spPr>
      </p:pic>
      <p:pic>
        <p:nvPicPr>
          <p:cNvPr id="6" name="Content Placeholder 4" descr="A picture containing design&#10;&#10;Description automatically generated with medium confidence">
            <a:extLst>
              <a:ext uri="{FF2B5EF4-FFF2-40B4-BE49-F238E27FC236}">
                <a16:creationId xmlns:a16="http://schemas.microsoft.com/office/drawing/2014/main" id="{BAA4F29F-421E-2326-1CA8-055CB425A197}"/>
              </a:ext>
            </a:extLst>
          </p:cNvPr>
          <p:cNvPicPr>
            <a:picLocks noChangeAspect="1"/>
          </p:cNvPicPr>
          <p:nvPr/>
        </p:nvPicPr>
        <p:blipFill rotWithShape="1">
          <a:blip r:embed="rId4"/>
          <a:srcRect t="12739" r="4" b="12978"/>
          <a:stretch/>
        </p:blipFill>
        <p:spPr>
          <a:xfrm>
            <a:off x="232594" y="4154696"/>
            <a:ext cx="3325058" cy="2470041"/>
          </a:xfrm>
          <a:prstGeom prst="rect">
            <a:avLst/>
          </a:prstGeom>
        </p:spPr>
      </p:pic>
      <p:pic>
        <p:nvPicPr>
          <p:cNvPr id="8" name="Content Placeholder 7" descr="A person sitting on a bench in a city&#10;&#10;Description automatically generated with medium confidence">
            <a:extLst>
              <a:ext uri="{FF2B5EF4-FFF2-40B4-BE49-F238E27FC236}">
                <a16:creationId xmlns:a16="http://schemas.microsoft.com/office/drawing/2014/main" id="{D1462B9C-B3CD-A023-07D1-F7112A5EEC13}"/>
              </a:ext>
            </a:extLst>
          </p:cNvPr>
          <p:cNvPicPr>
            <a:picLocks noChangeAspect="1"/>
          </p:cNvPicPr>
          <p:nvPr/>
        </p:nvPicPr>
        <p:blipFill rotWithShape="1">
          <a:blip r:embed="rId5"/>
          <a:srcRect t="21744" r="-4" b="-4"/>
          <a:stretch/>
        </p:blipFill>
        <p:spPr>
          <a:xfrm>
            <a:off x="3719534" y="2874856"/>
            <a:ext cx="2695380" cy="3749878"/>
          </a:xfrm>
          <a:prstGeom prst="rect">
            <a:avLst/>
          </a:prstGeom>
        </p:spPr>
      </p:pic>
      <p:sp>
        <p:nvSpPr>
          <p:cNvPr id="40" name="Content Placeholder 39">
            <a:extLst>
              <a:ext uri="{FF2B5EF4-FFF2-40B4-BE49-F238E27FC236}">
                <a16:creationId xmlns:a16="http://schemas.microsoft.com/office/drawing/2014/main" id="{C7F3C576-FBFF-C8EF-E695-406B1680A978}"/>
              </a:ext>
            </a:extLst>
          </p:cNvPr>
          <p:cNvSpPr>
            <a:spLocks noGrp="1"/>
          </p:cNvSpPr>
          <p:nvPr>
            <p:ph idx="1"/>
          </p:nvPr>
        </p:nvSpPr>
        <p:spPr>
          <a:xfrm>
            <a:off x="7064082" y="2103120"/>
            <a:ext cx="4472922" cy="3931920"/>
          </a:xfrm>
        </p:spPr>
        <p:txBody>
          <a:bodyPr>
            <a:normAutofit/>
          </a:bodyPr>
          <a:lstStyle/>
          <a:p>
            <a:r>
              <a:rPr lang="en-US" dirty="0"/>
              <a:t>The restaurant is situated in a busy area that grabs the attention of the customers .</a:t>
            </a:r>
          </a:p>
          <a:p>
            <a:r>
              <a:rPr lang="en-US" dirty="0"/>
              <a:t>It’s one of the busiest borough of central London with high customer footfall.</a:t>
            </a:r>
          </a:p>
          <a:p>
            <a:r>
              <a:rPr lang="en-US" dirty="0"/>
              <a:t>The area is culturally diversified that can attract diverse range of customers.</a:t>
            </a:r>
          </a:p>
          <a:p>
            <a:r>
              <a:rPr lang="en-US" dirty="0"/>
              <a:t>The ambiance and interior design is also very inviting.</a:t>
            </a:r>
          </a:p>
        </p:txBody>
      </p:sp>
    </p:spTree>
    <p:extLst>
      <p:ext uri="{BB962C8B-B14F-4D97-AF65-F5344CB8AC3E}">
        <p14:creationId xmlns:p14="http://schemas.microsoft.com/office/powerpoint/2010/main" val="987560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0B8BA-8AC2-FE6C-C39B-C2AAE11A2924}"/>
              </a:ext>
            </a:extLst>
          </p:cNvPr>
          <p:cNvSpPr>
            <a:spLocks noGrp="1"/>
          </p:cNvSpPr>
          <p:nvPr>
            <p:ph type="title"/>
          </p:nvPr>
        </p:nvSpPr>
        <p:spPr>
          <a:xfrm>
            <a:off x="7064082" y="642594"/>
            <a:ext cx="4472921" cy="1371600"/>
          </a:xfrm>
        </p:spPr>
        <p:txBody>
          <a:bodyPr>
            <a:normAutofit/>
          </a:bodyPr>
          <a:lstStyle/>
          <a:p>
            <a:r>
              <a:rPr lang="en-US"/>
              <a:t>PROMOTION</a:t>
            </a:r>
            <a:endParaRPr lang="en-US" dirty="0"/>
          </a:p>
        </p:txBody>
      </p:sp>
      <p:sp>
        <p:nvSpPr>
          <p:cNvPr id="21" name="Rectangle 15">
            <a:extLst>
              <a:ext uri="{FF2B5EF4-FFF2-40B4-BE49-F238E27FC236}">
                <a16:creationId xmlns:a16="http://schemas.microsoft.com/office/drawing/2014/main" id="{E7466779-CC72-4765-90DC-60D672C67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graphics, logo, symbol, design&#10;&#10;Description automatically generated">
            <a:extLst>
              <a:ext uri="{FF2B5EF4-FFF2-40B4-BE49-F238E27FC236}">
                <a16:creationId xmlns:a16="http://schemas.microsoft.com/office/drawing/2014/main" id="{D2795139-B277-9F93-BD9A-50236B677DD5}"/>
              </a:ext>
            </a:extLst>
          </p:cNvPr>
          <p:cNvPicPr>
            <a:picLocks noChangeAspect="1"/>
          </p:cNvPicPr>
          <p:nvPr/>
        </p:nvPicPr>
        <p:blipFill rotWithShape="1">
          <a:blip r:embed="rId2"/>
          <a:srcRect l="17603" r="16094" b="1"/>
          <a:stretch/>
        </p:blipFill>
        <p:spPr>
          <a:xfrm>
            <a:off x="233264" y="233264"/>
            <a:ext cx="3324388" cy="3755625"/>
          </a:xfrm>
          <a:prstGeom prst="rect">
            <a:avLst/>
          </a:prstGeom>
        </p:spPr>
      </p:pic>
      <p:sp>
        <p:nvSpPr>
          <p:cNvPr id="22" name="Rectangle 17">
            <a:extLst>
              <a:ext uri="{FF2B5EF4-FFF2-40B4-BE49-F238E27FC236}">
                <a16:creationId xmlns:a16="http://schemas.microsoft.com/office/drawing/2014/main" id="{D4CC21CB-C801-4F0F-9D0C-F0DC56B41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2243" y="239052"/>
            <a:ext cx="2722671" cy="24749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lue square with a white f on it&#10;&#10;Description automatically generated with low confidence">
            <a:extLst>
              <a:ext uri="{FF2B5EF4-FFF2-40B4-BE49-F238E27FC236}">
                <a16:creationId xmlns:a16="http://schemas.microsoft.com/office/drawing/2014/main" id="{82688605-7A38-3FAD-B811-B6FE1001DAED}"/>
              </a:ext>
            </a:extLst>
          </p:cNvPr>
          <p:cNvPicPr>
            <a:picLocks noChangeAspect="1"/>
          </p:cNvPicPr>
          <p:nvPr/>
        </p:nvPicPr>
        <p:blipFill rotWithShape="1">
          <a:blip r:embed="rId3"/>
          <a:srcRect l="12443" r="25952" b="2"/>
          <a:stretch/>
        </p:blipFill>
        <p:spPr>
          <a:xfrm>
            <a:off x="3692243" y="239052"/>
            <a:ext cx="2722671" cy="2474937"/>
          </a:xfrm>
          <a:prstGeom prst="rect">
            <a:avLst/>
          </a:prstGeom>
        </p:spPr>
      </p:pic>
      <p:sp>
        <p:nvSpPr>
          <p:cNvPr id="20" name="Rectangle 19">
            <a:extLst>
              <a:ext uri="{FF2B5EF4-FFF2-40B4-BE49-F238E27FC236}">
                <a16:creationId xmlns:a16="http://schemas.microsoft.com/office/drawing/2014/main" id="{01F54991-4556-4CD5-8883-CB801924B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4" y="4154694"/>
            <a:ext cx="3324388" cy="247004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raphics, clipart, logo, symbol&#10;&#10;Description automatically generated">
            <a:extLst>
              <a:ext uri="{FF2B5EF4-FFF2-40B4-BE49-F238E27FC236}">
                <a16:creationId xmlns:a16="http://schemas.microsoft.com/office/drawing/2014/main" id="{19760C80-E39C-F38B-E2DD-9D63FBA0EDCE}"/>
              </a:ext>
            </a:extLst>
          </p:cNvPr>
          <p:cNvPicPr>
            <a:picLocks noChangeAspect="1"/>
          </p:cNvPicPr>
          <p:nvPr/>
        </p:nvPicPr>
        <p:blipFill rotWithShape="1">
          <a:blip r:embed="rId4"/>
          <a:srcRect l="16348" r="16146" b="1"/>
          <a:stretch/>
        </p:blipFill>
        <p:spPr>
          <a:xfrm>
            <a:off x="233264" y="4154694"/>
            <a:ext cx="3324388" cy="2470041"/>
          </a:xfrm>
          <a:prstGeom prst="rect">
            <a:avLst/>
          </a:prstGeom>
        </p:spPr>
      </p:pic>
      <p:pic>
        <p:nvPicPr>
          <p:cNvPr id="7" name="Picture 6" descr="A hand holding a cell phone with a logo on the screen&#10;&#10;Description automatically generated with medium confidence">
            <a:extLst>
              <a:ext uri="{FF2B5EF4-FFF2-40B4-BE49-F238E27FC236}">
                <a16:creationId xmlns:a16="http://schemas.microsoft.com/office/drawing/2014/main" id="{8D88C422-E4C7-989F-93D4-E10D5443F60A}"/>
              </a:ext>
            </a:extLst>
          </p:cNvPr>
          <p:cNvPicPr>
            <a:picLocks noChangeAspect="1"/>
          </p:cNvPicPr>
          <p:nvPr/>
        </p:nvPicPr>
        <p:blipFill rotWithShape="1">
          <a:blip r:embed="rId5"/>
          <a:srcRect l="29754" r="29587" b="1"/>
          <a:stretch/>
        </p:blipFill>
        <p:spPr>
          <a:xfrm>
            <a:off x="3692243" y="2874858"/>
            <a:ext cx="2722671" cy="3749878"/>
          </a:xfrm>
          <a:prstGeom prst="rect">
            <a:avLst/>
          </a:prstGeom>
        </p:spPr>
      </p:pic>
      <p:sp>
        <p:nvSpPr>
          <p:cNvPr id="3" name="Content Placeholder 2">
            <a:extLst>
              <a:ext uri="{FF2B5EF4-FFF2-40B4-BE49-F238E27FC236}">
                <a16:creationId xmlns:a16="http://schemas.microsoft.com/office/drawing/2014/main" id="{85DF0163-B91C-5B2C-223D-19E51C647359}"/>
              </a:ext>
            </a:extLst>
          </p:cNvPr>
          <p:cNvSpPr>
            <a:spLocks noGrp="1"/>
          </p:cNvSpPr>
          <p:nvPr>
            <p:ph idx="1"/>
          </p:nvPr>
        </p:nvSpPr>
        <p:spPr>
          <a:xfrm>
            <a:off x="7064082" y="2103120"/>
            <a:ext cx="4472922" cy="3931920"/>
          </a:xfrm>
        </p:spPr>
        <p:txBody>
          <a:bodyPr>
            <a:normAutofit fontScale="92500" lnSpcReduction="10000"/>
          </a:bodyPr>
          <a:lstStyle/>
          <a:p>
            <a:r>
              <a:rPr lang="en-US" dirty="0"/>
              <a:t>The Restaurant is densely marketed with in social media </a:t>
            </a:r>
          </a:p>
          <a:p>
            <a:r>
              <a:rPr lang="en-US" dirty="0"/>
              <a:t>The Restaurant has a very good word of mouth publicity .</a:t>
            </a:r>
          </a:p>
          <a:p>
            <a:r>
              <a:rPr lang="en-US" dirty="0"/>
              <a:t>The Restaurant has gained an excellent reputation from online reviews on google and trip advisor.</a:t>
            </a:r>
          </a:p>
          <a:p>
            <a:r>
              <a:rPr lang="en-US" dirty="0" err="1"/>
              <a:t>Tiktok</a:t>
            </a:r>
            <a:r>
              <a:rPr lang="en-US" dirty="0"/>
              <a:t>  and Instagram reels have made </a:t>
            </a:r>
            <a:r>
              <a:rPr lang="en-US" dirty="0" err="1"/>
              <a:t>Berenjak</a:t>
            </a:r>
            <a:r>
              <a:rPr lang="en-US" dirty="0"/>
              <a:t> no resisting.</a:t>
            </a:r>
          </a:p>
          <a:p>
            <a:endParaRPr lang="en-US" dirty="0"/>
          </a:p>
          <a:p>
            <a:r>
              <a:rPr lang="en-US" dirty="0">
                <a:hlinkClick r:id="rId6"/>
              </a:rPr>
              <a:t>https://www.tiktok.com/@saltandshaikh/video/7152071674530188549?q=berenjak%20restaurant&amp;t=1686648624426</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557238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B4BBD54-9628-368E-D13E-9D2CFFB2778A}"/>
              </a:ext>
            </a:extLst>
          </p:cNvPr>
          <p:cNvSpPr>
            <a:spLocks noGrp="1"/>
          </p:cNvSpPr>
          <p:nvPr>
            <p:ph type="title"/>
          </p:nvPr>
        </p:nvSpPr>
        <p:spPr>
          <a:xfrm>
            <a:off x="573409" y="559477"/>
            <a:ext cx="3765200" cy="5709931"/>
          </a:xfrm>
        </p:spPr>
        <p:txBody>
          <a:bodyPr>
            <a:normAutofit/>
          </a:bodyPr>
          <a:lstStyle/>
          <a:p>
            <a:pPr algn="ctr"/>
            <a:r>
              <a:rPr lang="en-US"/>
              <a:t>SWOT ANALYSIS</a:t>
            </a:r>
          </a:p>
        </p:txBody>
      </p:sp>
      <p:graphicFrame>
        <p:nvGraphicFramePr>
          <p:cNvPr id="30" name="Content Placeholder 2">
            <a:extLst>
              <a:ext uri="{FF2B5EF4-FFF2-40B4-BE49-F238E27FC236}">
                <a16:creationId xmlns:a16="http://schemas.microsoft.com/office/drawing/2014/main" id="{1EED1282-F91A-3337-49CC-4F0BCCF59D72}"/>
              </a:ext>
            </a:extLst>
          </p:cNvPr>
          <p:cNvGraphicFramePr>
            <a:graphicFrameLocks noGrp="1"/>
          </p:cNvGraphicFramePr>
          <p:nvPr>
            <p:ph idx="1"/>
            <p:extLst>
              <p:ext uri="{D42A27DB-BD31-4B8C-83A1-F6EECF244321}">
                <p14:modId xmlns:p14="http://schemas.microsoft.com/office/powerpoint/2010/main" val="234497214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3851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00CCDC38-CE33-9893-80A1-6246361C8256}"/>
              </a:ext>
            </a:extLst>
          </p:cNvPr>
          <p:cNvPicPr>
            <a:picLocks noChangeAspect="1"/>
          </p:cNvPicPr>
          <p:nvPr/>
        </p:nvPicPr>
        <p:blipFill rotWithShape="1">
          <a:blip r:embed="rId2">
            <a:alphaModFix amt="35000"/>
          </a:blip>
          <a:srcRect t="5659" b="10071"/>
          <a:stretch/>
        </p:blipFill>
        <p:spPr>
          <a:xfrm>
            <a:off x="20" y="10"/>
            <a:ext cx="12191980" cy="6857990"/>
          </a:xfrm>
          <a:prstGeom prst="rect">
            <a:avLst/>
          </a:prstGeom>
        </p:spPr>
      </p:pic>
      <p:sp>
        <p:nvSpPr>
          <p:cNvPr id="2" name="Title 1">
            <a:extLst>
              <a:ext uri="{FF2B5EF4-FFF2-40B4-BE49-F238E27FC236}">
                <a16:creationId xmlns:a16="http://schemas.microsoft.com/office/drawing/2014/main" id="{69210B22-AF7C-D30C-A6F5-A3565D4522F4}"/>
              </a:ext>
            </a:extLst>
          </p:cNvPr>
          <p:cNvSpPr>
            <a:spLocks noGrp="1"/>
          </p:cNvSpPr>
          <p:nvPr>
            <p:ph type="title"/>
          </p:nvPr>
        </p:nvSpPr>
        <p:spPr>
          <a:xfrm>
            <a:off x="1066800" y="642594"/>
            <a:ext cx="10058400" cy="1371600"/>
          </a:xfrm>
        </p:spPr>
        <p:txBody>
          <a:bodyPr>
            <a:normAutofit/>
          </a:bodyPr>
          <a:lstStyle/>
          <a:p>
            <a:r>
              <a:rPr lang="en-US" dirty="0"/>
              <a:t>REVIEWS                     OPINIONS</a:t>
            </a:r>
          </a:p>
        </p:txBody>
      </p:sp>
      <p:sp>
        <p:nvSpPr>
          <p:cNvPr id="3" name="Content Placeholder 2">
            <a:extLst>
              <a:ext uri="{FF2B5EF4-FFF2-40B4-BE49-F238E27FC236}">
                <a16:creationId xmlns:a16="http://schemas.microsoft.com/office/drawing/2014/main" id="{4B9D118F-C7B7-062E-A0F5-5F36CEA7F61F}"/>
              </a:ext>
            </a:extLst>
          </p:cNvPr>
          <p:cNvSpPr>
            <a:spLocks noGrp="1"/>
          </p:cNvSpPr>
          <p:nvPr>
            <p:ph idx="1"/>
          </p:nvPr>
        </p:nvSpPr>
        <p:spPr>
          <a:xfrm>
            <a:off x="1066801" y="2103120"/>
            <a:ext cx="5029200" cy="3931920"/>
          </a:xfrm>
        </p:spPr>
        <p:txBody>
          <a:bodyPr>
            <a:normAutofit/>
          </a:bodyPr>
          <a:lstStyle/>
          <a:p>
            <a:r>
              <a:rPr lang="en-US" dirty="0"/>
              <a:t>DECENT FOOD BUT OVER HYPED (TRIP ADVISOR ) </a:t>
            </a:r>
          </a:p>
          <a:p>
            <a:r>
              <a:rPr lang="en-US" dirty="0"/>
              <a:t>TASTY OASIS IN BOROIUGH MARKET  (TRIP ADVISOR)</a:t>
            </a:r>
          </a:p>
          <a:p>
            <a:r>
              <a:rPr lang="en-US" dirty="0"/>
              <a:t>PEERSIAN DELIGHT IN BOROUGH MARKET (TRIP ADVISOR)</a:t>
            </a:r>
          </a:p>
          <a:p>
            <a:r>
              <a:rPr lang="en-US" dirty="0"/>
              <a:t>GREST AUTHENTIC PERSIAN FOOD (GOOGLE )</a:t>
            </a:r>
          </a:p>
          <a:p>
            <a:r>
              <a:rPr lang="en-US" dirty="0"/>
              <a:t>GOOD IRANIAN FOOD BUT OVERPRICED (GOOGLE)</a:t>
            </a:r>
          </a:p>
          <a:p>
            <a:r>
              <a:rPr lang="en-US" dirty="0"/>
              <a:t>BEST PERSIAN FOOD (GOOGLE)</a:t>
            </a:r>
          </a:p>
          <a:p>
            <a:endParaRPr lang="en-US" dirty="0"/>
          </a:p>
          <a:p>
            <a:endParaRPr lang="en-US" dirty="0"/>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
        <p:nvSpPr>
          <p:cNvPr id="4" name="TextBox 3">
            <a:extLst>
              <a:ext uri="{FF2B5EF4-FFF2-40B4-BE49-F238E27FC236}">
                <a16:creationId xmlns:a16="http://schemas.microsoft.com/office/drawing/2014/main" id="{0A6888AD-E992-BF3A-7D87-6ADE5D3E9E9E}"/>
              </a:ext>
            </a:extLst>
          </p:cNvPr>
          <p:cNvSpPr txBox="1"/>
          <p:nvPr/>
        </p:nvSpPr>
        <p:spPr>
          <a:xfrm>
            <a:off x="6330677" y="2103120"/>
            <a:ext cx="5243702" cy="3139321"/>
          </a:xfrm>
          <a:prstGeom prst="rect">
            <a:avLst/>
          </a:prstGeom>
          <a:noFill/>
        </p:spPr>
        <p:txBody>
          <a:bodyPr wrap="square" rtlCol="0">
            <a:spAutoFit/>
          </a:bodyPr>
          <a:lstStyle/>
          <a:p>
            <a:r>
              <a:rPr lang="en-US" dirty="0"/>
              <a:t>IN MY OPINION THE FOODQUALITY TS GREAT BUT ARE LITTLE OVERPRICED </a:t>
            </a:r>
          </a:p>
          <a:p>
            <a:endParaRPr lang="en-US" dirty="0"/>
          </a:p>
          <a:p>
            <a:r>
              <a:rPr lang="en-US" dirty="0"/>
              <a:t>THE PLACE IS NOT SPACIOUS ENOUGH </a:t>
            </a:r>
          </a:p>
          <a:p>
            <a:endParaRPr lang="en-US" dirty="0"/>
          </a:p>
          <a:p>
            <a:r>
              <a:rPr lang="en-US" dirty="0"/>
              <a:t>BLACK CHICKPEAS HUMMUS IS A REAL DEAL </a:t>
            </a:r>
          </a:p>
          <a:p>
            <a:endParaRPr lang="en-US" dirty="0"/>
          </a:p>
          <a:p>
            <a:r>
              <a:rPr lang="en-US" dirty="0"/>
              <a:t> IRANIAN FOOD  ARE MORE GENEROUS ON SAFFRON RICE </a:t>
            </a:r>
          </a:p>
          <a:p>
            <a:endParaRPr lang="en-US" dirty="0"/>
          </a:p>
          <a:p>
            <a:endParaRPr lang="en-US" dirty="0"/>
          </a:p>
        </p:txBody>
      </p:sp>
    </p:spTree>
    <p:extLst>
      <p:ext uri="{BB962C8B-B14F-4D97-AF65-F5344CB8AC3E}">
        <p14:creationId xmlns:p14="http://schemas.microsoft.com/office/powerpoint/2010/main" val="202098880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9436CAD9-D3FF-B245-DEF7-6EA657E483FA}"/>
              </a:ext>
            </a:extLst>
          </p:cNvPr>
          <p:cNvSpPr>
            <a:spLocks noGrp="1"/>
          </p:cNvSpPr>
          <p:nvPr>
            <p:ph type="title"/>
          </p:nvPr>
        </p:nvSpPr>
        <p:spPr>
          <a:xfrm>
            <a:off x="573409" y="559477"/>
            <a:ext cx="3765200" cy="5709931"/>
          </a:xfrm>
        </p:spPr>
        <p:txBody>
          <a:bodyPr>
            <a:normAutofit/>
          </a:bodyPr>
          <a:lstStyle/>
          <a:p>
            <a:pPr algn="ctr"/>
            <a:r>
              <a:rPr lang="en-US" sz="2600"/>
              <a:t>RECOMMENDATIONS </a:t>
            </a:r>
          </a:p>
        </p:txBody>
      </p:sp>
      <p:graphicFrame>
        <p:nvGraphicFramePr>
          <p:cNvPr id="31" name="Content Placeholder 2">
            <a:extLst>
              <a:ext uri="{FF2B5EF4-FFF2-40B4-BE49-F238E27FC236}">
                <a16:creationId xmlns:a16="http://schemas.microsoft.com/office/drawing/2014/main" id="{B3D44103-A5C5-A166-AEDC-B94DCE588CEA}"/>
              </a:ext>
            </a:extLst>
          </p:cNvPr>
          <p:cNvGraphicFramePr>
            <a:graphicFrameLocks noGrp="1"/>
          </p:cNvGraphicFramePr>
          <p:nvPr>
            <p:ph idx="1"/>
            <p:extLst>
              <p:ext uri="{D42A27DB-BD31-4B8C-83A1-F6EECF244321}">
                <p14:modId xmlns:p14="http://schemas.microsoft.com/office/powerpoint/2010/main" val="309581236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60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Tying a bow in an arrangment of presents">
            <a:extLst>
              <a:ext uri="{FF2B5EF4-FFF2-40B4-BE49-F238E27FC236}">
                <a16:creationId xmlns:a16="http://schemas.microsoft.com/office/drawing/2014/main" id="{A1CC72C2-C4D8-F516-3372-F55A5E0D4FE9}"/>
              </a:ext>
            </a:extLst>
          </p:cNvPr>
          <p:cNvPicPr>
            <a:picLocks noChangeAspect="1"/>
          </p:cNvPicPr>
          <p:nvPr/>
        </p:nvPicPr>
        <p:blipFill rotWithShape="1">
          <a:blip r:embed="rId2">
            <a:alphaModFix amt="35000"/>
          </a:blip>
          <a:srcRect t="7026" b="8705"/>
          <a:stretch/>
        </p:blipFill>
        <p:spPr>
          <a:xfrm>
            <a:off x="20" y="10"/>
            <a:ext cx="12191980" cy="6857990"/>
          </a:xfrm>
          <a:prstGeom prst="rect">
            <a:avLst/>
          </a:prstGeom>
        </p:spPr>
      </p:pic>
      <p:sp>
        <p:nvSpPr>
          <p:cNvPr id="2" name="Title 1">
            <a:extLst>
              <a:ext uri="{FF2B5EF4-FFF2-40B4-BE49-F238E27FC236}">
                <a16:creationId xmlns:a16="http://schemas.microsoft.com/office/drawing/2014/main" id="{EFED5BAE-B767-A879-EF50-2E00363DD32F}"/>
              </a:ext>
            </a:extLst>
          </p:cNvPr>
          <p:cNvSpPr>
            <a:spLocks noGrp="1"/>
          </p:cNvSpPr>
          <p:nvPr>
            <p:ph type="title"/>
          </p:nvPr>
        </p:nvSpPr>
        <p:spPr>
          <a:xfrm>
            <a:off x="1066800" y="642594"/>
            <a:ext cx="10058400" cy="1371600"/>
          </a:xfrm>
        </p:spPr>
        <p:txBody>
          <a:bodyPr>
            <a:normAutofit/>
          </a:bodyPr>
          <a:lstStyle/>
          <a:p>
            <a:endParaRPr lang="en-US" dirty="0"/>
          </a:p>
        </p:txBody>
      </p:sp>
      <p:sp>
        <p:nvSpPr>
          <p:cNvPr id="3" name="Content Placeholder 2">
            <a:extLst>
              <a:ext uri="{FF2B5EF4-FFF2-40B4-BE49-F238E27FC236}">
                <a16:creationId xmlns:a16="http://schemas.microsoft.com/office/drawing/2014/main" id="{B8B754F7-5C39-5DF3-A215-44E93974D796}"/>
              </a:ext>
            </a:extLst>
          </p:cNvPr>
          <p:cNvSpPr>
            <a:spLocks noGrp="1"/>
          </p:cNvSpPr>
          <p:nvPr>
            <p:ph idx="1"/>
          </p:nvPr>
        </p:nvSpPr>
        <p:spPr>
          <a:xfrm>
            <a:off x="1066800" y="2103120"/>
            <a:ext cx="10058400" cy="3931920"/>
          </a:xfrm>
        </p:spPr>
        <p:txBody>
          <a:bodyPr>
            <a:normAutofit/>
          </a:bodyPr>
          <a:lstStyle/>
          <a:p>
            <a:pPr marL="0" indent="0" algn="ctr">
              <a:buNone/>
            </a:pPr>
            <a:r>
              <a:rPr lang="en-US" sz="4800" dirty="0"/>
              <a:t>THANK YOU </a:t>
            </a:r>
          </a:p>
        </p:txBody>
      </p:sp>
      <p:sp>
        <p:nvSpPr>
          <p:cNvPr id="19"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188853946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618</TotalTime>
  <Words>973</Words>
  <Application>Microsoft Macintosh PowerPoint</Application>
  <PresentationFormat>Widescreen</PresentationFormat>
  <Paragraphs>96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Algerian</vt:lpstr>
      <vt:lpstr>Calibri</vt:lpstr>
      <vt:lpstr>Century Gothic</vt:lpstr>
      <vt:lpstr>DOMAINE</vt:lpstr>
      <vt:lpstr>Garamond</vt:lpstr>
      <vt:lpstr>pitch-semibold</vt:lpstr>
      <vt:lpstr>Savon</vt:lpstr>
      <vt:lpstr>Introduction to gastronomy</vt:lpstr>
      <vt:lpstr>INTRODUCTION </vt:lpstr>
      <vt:lpstr>PRESNTATION AUDIENCE AND MY ROLE </vt:lpstr>
      <vt:lpstr>BERENJAK</vt:lpstr>
      <vt:lpstr>BERENJAK  BEFRENJAK IS SITUATED  IN THE HEART OF LONDON BOROUGH MARKET WHICH IS  AN EXTEREMELY VIBRANT AND CULTURALY DIVERSED LOCALITY WITH THE TOURIST AND LOCALS  SITUATED EXACTLY OPPOSITE TO BOROUGH MARKET WHICH GRABS ATTENTION OF EVERY TRESSPASSERS   </vt:lpstr>
      <vt:lpstr>EXPERIENCE</vt:lpstr>
      <vt:lpstr>AMBIENCE</vt:lpstr>
      <vt:lpstr>PRODUCT </vt:lpstr>
      <vt:lpstr>PRICE</vt:lpstr>
      <vt:lpstr>PLACE</vt:lpstr>
      <vt:lpstr>PROMOTION</vt:lpstr>
      <vt:lpstr>SWOT ANALYSIS</vt:lpstr>
      <vt:lpstr>REVIEWS                     OPINIONS</vt:lpstr>
      <vt:lpstr>RECOMMENDATIONS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gastronomy</dc:title>
  <dc:creator>Muhammad Naveen Jawed (2240728)</dc:creator>
  <cp:lastModifiedBy>Muhammad Naveen Jawed (2240728)</cp:lastModifiedBy>
  <cp:revision>2</cp:revision>
  <dcterms:created xsi:type="dcterms:W3CDTF">2023-06-12T10:20:41Z</dcterms:created>
  <dcterms:modified xsi:type="dcterms:W3CDTF">2023-06-13T09:42:17Z</dcterms:modified>
</cp:coreProperties>
</file>