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7" r:id="rId2"/>
    <p:sldId id="258" r:id="rId3"/>
    <p:sldId id="260" r:id="rId4"/>
    <p:sldId id="259" r:id="rId5"/>
    <p:sldId id="261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990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72" y="3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7CFEB-9430-42CD-9FA3-0A12CEB85B77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59E72-3D3A-477B-A60B-8C981B7EE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7654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7CFEB-9430-42CD-9FA3-0A12CEB85B77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59E72-3D3A-477B-A60B-8C981B7EE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53129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7CFEB-9430-42CD-9FA3-0A12CEB85B77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59E72-3D3A-477B-A60B-8C981B7EE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7170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7CFEB-9430-42CD-9FA3-0A12CEB85B77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59E72-3D3A-477B-A60B-8C981B7EE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6543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7CFEB-9430-42CD-9FA3-0A12CEB85B77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59E72-3D3A-477B-A60B-8C981B7EE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29625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7CFEB-9430-42CD-9FA3-0A12CEB85B77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59E72-3D3A-477B-A60B-8C981B7EE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30953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7CFEB-9430-42CD-9FA3-0A12CEB85B77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59E72-3D3A-477B-A60B-8C981B7EE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06817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7CFEB-9430-42CD-9FA3-0A12CEB85B77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59E72-3D3A-477B-A60B-8C981B7EE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32720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7CFEB-9430-42CD-9FA3-0A12CEB85B77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59E72-3D3A-477B-A60B-8C981B7EE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29243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7CFEB-9430-42CD-9FA3-0A12CEB85B77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59E72-3D3A-477B-A60B-8C981B7EE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93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7CFEB-9430-42CD-9FA3-0A12CEB85B77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59E72-3D3A-477B-A60B-8C981B7EE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57744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7CFEB-9430-42CD-9FA3-0A12CEB85B77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59E72-3D3A-477B-A60B-8C981B7EED95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289416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7CFEB-9430-42CD-9FA3-0A12CEB85B77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59E72-3D3A-477B-A60B-8C981B7EE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2802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7CFEB-9430-42CD-9FA3-0A12CEB85B77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59E72-3D3A-477B-A60B-8C981B7EE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42363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7CFEB-9430-42CD-9FA3-0A12CEB85B77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59E72-3D3A-477B-A60B-8C981B7EE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94260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7CFEB-9430-42CD-9FA3-0A12CEB85B77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59E72-3D3A-477B-A60B-8C981B7EE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258070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7CFEB-9430-42CD-9FA3-0A12CEB85B77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59E72-3D3A-477B-A60B-8C981B7EE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82602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BD97CFEB-9430-42CD-9FA3-0A12CEB85B77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F59E72-3D3A-477B-A60B-8C981B7EE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705525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8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8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8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8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startups.co.uk/guides/how-to-start-a-bakery-business/" TargetMode="External"/><Relationship Id="rId7" Type="http://schemas.openxmlformats.org/officeDocument/2006/relationships/hyperlink" Target="https://smallbusiness.co.uk/how-to-start-a-baking-business-2601447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ivingstonesaccountants.co.uk/blog/how-to-open-a-bakery-in-the-uk-the-ultimate-step-by-step-guide/" TargetMode="External"/><Relationship Id="rId5" Type="http://schemas.openxmlformats.org/officeDocument/2006/relationships/hyperlink" Target="https://anna.money/blog/guides/how-to-start-a-bakery-business/" TargetMode="External"/><Relationship Id="rId4" Type="http://schemas.openxmlformats.org/officeDocument/2006/relationships/hyperlink" Target="https://pos.toasttab.com/uk/blog/on-the-line/how-to-open-a-baker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0937CA73-D2D5-4F28-2B42-E5D8434E790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3590" r="13593" b="-1"/>
          <a:stretch>
            <a:fillRect/>
          </a:stretch>
        </p:blipFill>
        <p:spPr>
          <a:xfrm>
            <a:off x="4654295" y="10"/>
            <a:ext cx="7537704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023C4B8-8F72-4718-768F-A70B6A79ED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4887" y="1641860"/>
            <a:ext cx="4204298" cy="1034728"/>
          </a:xfrm>
        </p:spPr>
        <p:txBody>
          <a:bodyPr>
            <a:normAutofit/>
          </a:bodyPr>
          <a:lstStyle/>
          <a:p>
            <a:r>
              <a:rPr lang="en-GB" sz="28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latin typeface="Arial Black" panose="020B0A04020102020204" pitchFamily="34" charset="0"/>
              </a:rPr>
              <a:t>Riverside Bakery – Business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171E22-4DBD-3DA4-B2CA-F39A24B4ED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4886" y="2809812"/>
            <a:ext cx="4169380" cy="2384064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“Fresh, Local, Sustainable”</a:t>
            </a:r>
          </a:p>
          <a:p>
            <a:pPr>
              <a:lnSpc>
                <a:spcPct val="9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Artisan breads, pastries &amp; healthy options</a:t>
            </a:r>
          </a:p>
          <a:p>
            <a:pPr>
              <a:lnSpc>
                <a:spcPct val="9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Locally sourced ingredients</a:t>
            </a:r>
          </a:p>
          <a:p>
            <a:pPr>
              <a:lnSpc>
                <a:spcPct val="9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Eco-conscious production</a:t>
            </a:r>
          </a:p>
          <a:p>
            <a:pPr>
              <a:lnSpc>
                <a:spcPct val="9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Community-focused business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Target: Residents, families, professionals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9D09588-A47F-EF59-AB2E-FFDDF2FDD248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8666" r="28670" b="1"/>
          <a:stretch>
            <a:fillRect/>
          </a:stretch>
        </p:blipFill>
        <p:spPr>
          <a:xfrm>
            <a:off x="1" y="10"/>
            <a:ext cx="4662829" cy="6857990"/>
          </a:xfrm>
          <a:prstGeom prst="rect">
            <a:avLst/>
          </a:prstGeom>
        </p:spPr>
      </p:pic>
      <p:pic>
        <p:nvPicPr>
          <p:cNvPr id="4" name="6">
            <a:hlinkClick r:id="" action="ppaction://media"/>
            <a:extLst>
              <a:ext uri="{FF2B5EF4-FFF2-40B4-BE49-F238E27FC236}">
                <a16:creationId xmlns:a16="http://schemas.microsoft.com/office/drawing/2014/main" id="{FEF26368-6827-BE91-DC26-9D214256DC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101972" y="6350387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2492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83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52C3264-F3D8-EA0E-96DF-DA4086CDFA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3750F8-09E2-03EF-A800-2323F4F88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1931" y="452718"/>
            <a:ext cx="4638903" cy="1400530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rial Black" panose="020B0A04020102020204" pitchFamily="34" charset="0"/>
              </a:rPr>
              <a:t>Sustainability &amp; Value Creation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BE79AC-21AB-9A37-4670-2C54AC3091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0950" y="2052918"/>
            <a:ext cx="6420645" cy="4195481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Our Sustainable Approach </a:t>
            </a:r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♻️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Local sourcing → reduces food miles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Zero-waste strategy → reuse, donate, discount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Sustainable packaging → recyclable/biodegradable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Energy-efficient equipment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Strong stakeholder relationships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Based on circular economy principles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47C4733-5645-A0CD-3F81-5B5E9C8CE4F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9631" r="8808"/>
          <a:stretch>
            <a:fillRect/>
          </a:stretch>
        </p:blipFill>
        <p:spPr>
          <a:xfrm>
            <a:off x="3" y="10"/>
            <a:ext cx="4971922" cy="3428990"/>
          </a:xfrm>
          <a:custGeom>
            <a:avLst/>
            <a:gdLst/>
            <a:ahLst/>
            <a:cxnLst/>
            <a:rect l="l" t="t" r="r" b="b"/>
            <a:pathLst>
              <a:path w="4971922" h="3429000">
                <a:moveTo>
                  <a:pt x="3628384" y="0"/>
                </a:moveTo>
                <a:lnTo>
                  <a:pt x="4971922" y="0"/>
                </a:lnTo>
                <a:lnTo>
                  <a:pt x="4946877" y="155677"/>
                </a:lnTo>
                <a:lnTo>
                  <a:pt x="4923008" y="310668"/>
                </a:lnTo>
                <a:lnTo>
                  <a:pt x="4899644" y="466344"/>
                </a:lnTo>
                <a:lnTo>
                  <a:pt x="4879641" y="622707"/>
                </a:lnTo>
                <a:lnTo>
                  <a:pt x="4859470" y="778383"/>
                </a:lnTo>
                <a:lnTo>
                  <a:pt x="4840644" y="934746"/>
                </a:lnTo>
                <a:lnTo>
                  <a:pt x="4824508" y="1089051"/>
                </a:lnTo>
                <a:lnTo>
                  <a:pt x="4809212" y="1245413"/>
                </a:lnTo>
                <a:lnTo>
                  <a:pt x="4795260" y="1401090"/>
                </a:lnTo>
                <a:lnTo>
                  <a:pt x="4783158" y="1554023"/>
                </a:lnTo>
                <a:lnTo>
                  <a:pt x="4771055" y="1709014"/>
                </a:lnTo>
                <a:lnTo>
                  <a:pt x="4760970" y="1861947"/>
                </a:lnTo>
                <a:lnTo>
                  <a:pt x="4753070" y="2014881"/>
                </a:lnTo>
                <a:lnTo>
                  <a:pt x="4744833" y="2167128"/>
                </a:lnTo>
                <a:lnTo>
                  <a:pt x="4737942" y="2318004"/>
                </a:lnTo>
                <a:lnTo>
                  <a:pt x="4733067" y="2467509"/>
                </a:lnTo>
                <a:lnTo>
                  <a:pt x="4728865" y="2617013"/>
                </a:lnTo>
                <a:lnTo>
                  <a:pt x="4724831" y="2765146"/>
                </a:lnTo>
                <a:lnTo>
                  <a:pt x="4722982" y="2911221"/>
                </a:lnTo>
                <a:lnTo>
                  <a:pt x="4720965" y="3057297"/>
                </a:lnTo>
                <a:lnTo>
                  <a:pt x="4719956" y="3201315"/>
                </a:lnTo>
                <a:lnTo>
                  <a:pt x="4720965" y="3343961"/>
                </a:lnTo>
                <a:lnTo>
                  <a:pt x="4720965" y="3429000"/>
                </a:lnTo>
                <a:lnTo>
                  <a:pt x="0" y="3429000"/>
                </a:lnTo>
                <a:lnTo>
                  <a:pt x="0" y="1"/>
                </a:lnTo>
                <a:lnTo>
                  <a:pt x="3628384" y="1"/>
                </a:ln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50E70CA-E589-9BC0-6282-5099E874CE5F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6119" r="8104" b="2"/>
          <a:stretch>
            <a:fillRect/>
          </a:stretch>
        </p:blipFill>
        <p:spPr>
          <a:xfrm>
            <a:off x="20" y="3428999"/>
            <a:ext cx="4973079" cy="3429001"/>
          </a:xfrm>
          <a:custGeom>
            <a:avLst/>
            <a:gdLst/>
            <a:ahLst/>
            <a:cxnLst/>
            <a:rect l="l" t="t" r="r" b="b"/>
            <a:pathLst>
              <a:path w="4973099" h="3429001">
                <a:moveTo>
                  <a:pt x="0" y="0"/>
                </a:moveTo>
                <a:lnTo>
                  <a:pt x="4720965" y="0"/>
                </a:lnTo>
                <a:lnTo>
                  <a:pt x="4720965" y="56236"/>
                </a:lnTo>
                <a:lnTo>
                  <a:pt x="4722982" y="196139"/>
                </a:lnTo>
                <a:lnTo>
                  <a:pt x="4726007" y="333299"/>
                </a:lnTo>
                <a:lnTo>
                  <a:pt x="4728865" y="469087"/>
                </a:lnTo>
                <a:lnTo>
                  <a:pt x="4732059" y="602133"/>
                </a:lnTo>
                <a:lnTo>
                  <a:pt x="4736933" y="734492"/>
                </a:lnTo>
                <a:lnTo>
                  <a:pt x="4742144" y="864793"/>
                </a:lnTo>
                <a:lnTo>
                  <a:pt x="4746850" y="992352"/>
                </a:lnTo>
                <a:lnTo>
                  <a:pt x="4760130" y="1241298"/>
                </a:lnTo>
                <a:lnTo>
                  <a:pt x="4774249" y="1479956"/>
                </a:lnTo>
                <a:lnTo>
                  <a:pt x="4789041" y="1709013"/>
                </a:lnTo>
                <a:lnTo>
                  <a:pt x="4805346" y="1925726"/>
                </a:lnTo>
                <a:lnTo>
                  <a:pt x="4822323" y="2132838"/>
                </a:lnTo>
                <a:lnTo>
                  <a:pt x="4840644" y="2324862"/>
                </a:lnTo>
                <a:lnTo>
                  <a:pt x="4858630" y="2505227"/>
                </a:lnTo>
                <a:lnTo>
                  <a:pt x="4876615" y="2671191"/>
                </a:lnTo>
                <a:lnTo>
                  <a:pt x="4893592" y="2823438"/>
                </a:lnTo>
                <a:lnTo>
                  <a:pt x="4909729" y="2958541"/>
                </a:lnTo>
                <a:lnTo>
                  <a:pt x="4925025" y="3080613"/>
                </a:lnTo>
                <a:lnTo>
                  <a:pt x="4937800" y="3183483"/>
                </a:lnTo>
                <a:lnTo>
                  <a:pt x="4949902" y="3269894"/>
                </a:lnTo>
                <a:lnTo>
                  <a:pt x="4967216" y="3388538"/>
                </a:lnTo>
                <a:lnTo>
                  <a:pt x="4973099" y="3429000"/>
                </a:lnTo>
                <a:lnTo>
                  <a:pt x="4075210" y="3429000"/>
                </a:lnTo>
                <a:lnTo>
                  <a:pt x="4075210" y="3429001"/>
                </a:lnTo>
                <a:lnTo>
                  <a:pt x="0" y="3429001"/>
                </a:lnTo>
                <a:close/>
              </a:path>
            </a:pathLst>
          </a:custGeom>
        </p:spPr>
      </p:pic>
      <p:pic>
        <p:nvPicPr>
          <p:cNvPr id="4" name="9 (1)">
            <a:hlinkClick r:id="" action="ppaction://media"/>
            <a:extLst>
              <a:ext uri="{FF2B5EF4-FFF2-40B4-BE49-F238E27FC236}">
                <a16:creationId xmlns:a16="http://schemas.microsoft.com/office/drawing/2014/main" id="{ADFF12C2-60CA-E2BC-341D-BD7EB299FE2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058655" y="619579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7038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543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D81CA43-C67B-1B2E-0ECB-F8C9735E96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B9628403-F714-C09C-240D-E73D701B4CD3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/>
          </a:blip>
          <a:srcRect l="10104" r="35850" b="-1"/>
          <a:stretch>
            <a:fillRect/>
          </a:stretch>
        </p:blipFill>
        <p:spPr>
          <a:xfrm>
            <a:off x="1642" y="10"/>
            <a:ext cx="4633038" cy="685799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816E9A8-EA56-61CE-6FF7-45B064FC1886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/>
          </a:blip>
          <a:srcRect l="23212" r="3230" b="-1"/>
          <a:stretch>
            <a:fillRect/>
          </a:stretch>
        </p:blipFill>
        <p:spPr>
          <a:xfrm>
            <a:off x="4634682" y="10"/>
            <a:ext cx="7557317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C988C8F8-E06E-4A0E-AFC0-198F28A9D9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4634850" y="0"/>
            <a:ext cx="6488762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5371D0-2427-D965-5655-7890633C8E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9004" y="295729"/>
            <a:ext cx="5757488" cy="767687"/>
          </a:xfrm>
        </p:spPr>
        <p:txBody>
          <a:bodyPr anchor="b">
            <a:noAutofit/>
          </a:bodyPr>
          <a:lstStyle/>
          <a:p>
            <a:r>
              <a:rPr lang="en-GB" sz="3200" dirty="0">
                <a:latin typeface="Arial Black" panose="020B0A04020102020204" pitchFamily="34" charset="0"/>
              </a:rPr>
              <a:t>How the Business Works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439B651-CB74-4F05-B7BA-37065911A0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4634680" y="1295400"/>
            <a:ext cx="6490519" cy="5562600"/>
          </a:xfrm>
          <a:prstGeom prst="rect">
            <a:avLst/>
          </a:prstGeom>
          <a:solidFill>
            <a:schemeClr val="bg1">
              <a:alpha val="6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D82AD4-7820-98A5-6BD9-CEBA96BDFE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8813" y="1447168"/>
            <a:ext cx="5261039" cy="4801232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Revenue Streams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Retail shop sales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Wholesale to cafes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Online/pre-orders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Monthly Estimate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Income: £20,000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Costs: £17,500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Profit: ~£2,500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Resources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Skilled baking team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High-footfall location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Professional equipment</a:t>
            </a:r>
          </a:p>
        </p:txBody>
      </p:sp>
      <p:pic>
        <p:nvPicPr>
          <p:cNvPr id="4" name="8 (1)">
            <a:hlinkClick r:id="" action="ppaction://media"/>
            <a:extLst>
              <a:ext uri="{FF2B5EF4-FFF2-40B4-BE49-F238E27FC236}">
                <a16:creationId xmlns:a16="http://schemas.microsoft.com/office/drawing/2014/main" id="{0DC21D9E-2AB8-8290-49CF-7C70A90EC67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973652" y="573345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9794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23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D421D5C-E3EB-28B8-07E2-FB5B568915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7FB4BD52-A368-1435-24F4-80D986DA0875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/>
          </a:blip>
          <a:srcRect l="23102" r="38223" b="1"/>
          <a:stretch>
            <a:fillRect/>
          </a:stretch>
        </p:blipFill>
        <p:spPr>
          <a:xfrm>
            <a:off x="1642" y="10"/>
            <a:ext cx="4633038" cy="685799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DF2D878-3F6E-8AB1-2AEE-BC2DF2F45607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/>
          </a:blip>
          <a:srcRect l="39348" r="2247"/>
          <a:stretch>
            <a:fillRect/>
          </a:stretch>
        </p:blipFill>
        <p:spPr>
          <a:xfrm>
            <a:off x="4634682" y="10"/>
            <a:ext cx="7557317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865E0AB-D456-363A-337E-D3640F3525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9004" y="295729"/>
            <a:ext cx="5261829" cy="767687"/>
          </a:xfrm>
        </p:spPr>
        <p:txBody>
          <a:bodyPr anchor="b">
            <a:normAutofit/>
          </a:bodyPr>
          <a:lstStyle/>
          <a:p>
            <a:r>
              <a:rPr lang="en-GB" sz="2800" dirty="0">
                <a:solidFill>
                  <a:schemeClr val="tx1">
                    <a:lumMod val="95000"/>
                  </a:schemeClr>
                </a:solidFill>
                <a:latin typeface="Arial Black" panose="020B0A04020102020204" pitchFamily="34" charset="0"/>
              </a:rPr>
              <a:t>Why It Will Succeed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89A2D0-14DC-DEAE-F171-F5C86463E2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8812" y="1447168"/>
            <a:ext cx="6832717" cy="4801232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Key Success Factors 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Growing demand for sustainable food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Strong brand image &amp; customer loyalty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Effective marketing (social media + local partnerships)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Diversified income streams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Flexible &amp; resilient business model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Risks managed through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Multiple suppliers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Cost control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Marketing adaptation</a:t>
            </a:r>
          </a:p>
        </p:txBody>
      </p:sp>
      <p:pic>
        <p:nvPicPr>
          <p:cNvPr id="4" name="7">
            <a:hlinkClick r:id="" action="ppaction://media"/>
            <a:extLst>
              <a:ext uri="{FF2B5EF4-FFF2-40B4-BE49-F238E27FC236}">
                <a16:creationId xmlns:a16="http://schemas.microsoft.com/office/drawing/2014/main" id="{0F3FB567-A806-03A4-B4A9-68B9A198372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297164" y="5559897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4279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21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6A008D-D3CC-03C0-161D-0257FFF179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195" y="804672"/>
            <a:ext cx="3605167" cy="5248656"/>
          </a:xfrm>
        </p:spPr>
        <p:txBody>
          <a:bodyPr anchor="ctr">
            <a:normAutofit/>
          </a:bodyPr>
          <a:lstStyle/>
          <a:p>
            <a:pPr algn="ctr"/>
            <a:r>
              <a:rPr lang="en-GB" dirty="0">
                <a:latin typeface="Arial Black" panose="020B0A04020102020204" pitchFamily="34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567126-B5D5-81F3-31F6-2AEB32DA28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11362" y="804671"/>
            <a:ext cx="7624119" cy="6053329"/>
          </a:xfrm>
        </p:spPr>
        <p:txBody>
          <a:bodyPr anchor="ctr">
            <a:noAutofit/>
          </a:bodyPr>
          <a:lstStyle/>
          <a:p>
            <a:pPr>
              <a:lnSpc>
                <a:spcPct val="9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Królak, M.,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Górska-Warsewicz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H.,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Mądra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-Sawicka, M., Rejman, K.,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Żakowska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-Biemans, S.,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Szlachciuk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J., &amp; Wojtaszek, M. (2022). Towards sustainable innovation in the bakery sector: An example of fibre-enriched bread.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Sustainability, 14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(5), 2743.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Melesse, T. Y., &amp;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Orrù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P. F. (2025). The digital revolution in the bakery sector: Innovations, challenges, and opportunities from Industry 4.0.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Foods, 14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(3), 526.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Monteiro, N. B. R., Moita Neto, J. M., &amp; da Silva, E. A. (2022). Life cycle management in bakeries: A proposed roadmap towards sustainability.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The International Journal of Life Cycle Assessment, 27(1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), 82–97. 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https://startups.co.uk/guides/how-to-start-a-bakery-business/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https://pos.toasttab.com/uk/blog/on-the-line/how-to-open-a-bakery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https://anna.money/blog/guides/how-to-start-a-bakery-business/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https://www.livingstonesaccountants.co.uk/blog/how-to-open-a-bakery-in-the-uk-the-ultimate-step-by-step-guide/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90000"/>
              </a:lnSpc>
            </a:pP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https://smallbusiness.co.uk/how-to-start-a-baking-business-2601447/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052530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49</TotalTime>
  <Words>359</Words>
  <Application>Microsoft Office PowerPoint</Application>
  <PresentationFormat>Widescreen</PresentationFormat>
  <Paragraphs>48</Paragraphs>
  <Slides>5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Arial Black</vt:lpstr>
      <vt:lpstr>Century Gothic</vt:lpstr>
      <vt:lpstr>Wingdings 3</vt:lpstr>
      <vt:lpstr>Ion</vt:lpstr>
      <vt:lpstr>Riverside Bakery – Business Overview</vt:lpstr>
      <vt:lpstr>Sustainability &amp; Value Creation</vt:lpstr>
      <vt:lpstr>How the Business Works</vt:lpstr>
      <vt:lpstr>Why It Will Succeed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</dc:creator>
  <cp:lastModifiedBy>Mirabela Voican (1907947)</cp:lastModifiedBy>
  <cp:revision>1</cp:revision>
  <dcterms:created xsi:type="dcterms:W3CDTF">2026-04-17T20:51:26Z</dcterms:created>
  <dcterms:modified xsi:type="dcterms:W3CDTF">2026-04-23T12:22:13Z</dcterms:modified>
</cp:coreProperties>
</file>