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73" r:id="rId5"/>
    <p:sldId id="259" r:id="rId6"/>
    <p:sldId id="270" r:id="rId7"/>
    <p:sldId id="279" r:id="rId8"/>
    <p:sldId id="278" r:id="rId9"/>
    <p:sldId id="277" r:id="rId10"/>
    <p:sldId id="271" r:id="rId11"/>
    <p:sldId id="266" r:id="rId12"/>
    <p:sldId id="280" r:id="rId13"/>
    <p:sldId id="269" r:id="rId14"/>
    <p:sldId id="281" r:id="rId15"/>
    <p:sldId id="261" r:id="rId16"/>
    <p:sldId id="262" r:id="rId17"/>
    <p:sldId id="283" r:id="rId18"/>
    <p:sldId id="282" r:id="rId19"/>
    <p:sldId id="264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092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31/10/2016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31/10/2016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31/10/2016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31/10/2016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31/10/2016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31/10/2016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31/10/2016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31/10/2016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31/10/2016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31/10/2016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31/10/2016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ACE82EA0-1D1B-40AD-AA9C-0F4D2FC1145B}" type="datetimeFigureOut">
              <a:rPr lang="en-GB" smtClean="0"/>
              <a:t>31/10/2016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organisations/department-for-environment-food-rural-affairs" TargetMode="External"/><Relationship Id="rId7" Type="http://schemas.openxmlformats.org/officeDocument/2006/relationships/hyperlink" Target="http://www.naturalresources.wales/" TargetMode="External"/><Relationship Id="rId2" Type="http://schemas.openxmlformats.org/officeDocument/2006/relationships/hyperlink" Target="http://www.gov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assembly.wales/" TargetMode="External"/><Relationship Id="rId5" Type="http://schemas.openxmlformats.org/officeDocument/2006/relationships/hyperlink" Target="http://www.gov.wales/" TargetMode="External"/><Relationship Id="rId4" Type="http://schemas.openxmlformats.org/officeDocument/2006/relationships/hyperlink" Target="https://www.gov.uk/government/organisations/department-for-business-energy-and-industrial-strateg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Environmental Administration in England and Wales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Lara Hopkinson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5450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Environmental administration</a:t>
            </a:r>
          </a:p>
          <a:p>
            <a:pPr lvl="1"/>
            <a:r>
              <a:rPr lang="en-GB" dirty="0" smtClean="0"/>
              <a:t>What it is</a:t>
            </a:r>
          </a:p>
          <a:p>
            <a:pPr lvl="1"/>
            <a:r>
              <a:rPr lang="en-GB" dirty="0" smtClean="0"/>
              <a:t>Who takes part</a:t>
            </a:r>
          </a:p>
          <a:p>
            <a:pPr lvl="1"/>
            <a:r>
              <a:rPr lang="en-GB" dirty="0" smtClean="0"/>
              <a:t>Each key actor / their roles</a:t>
            </a:r>
          </a:p>
          <a:p>
            <a:pPr lvl="1"/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Overview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0785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administration?</a:t>
            </a:r>
            <a:endParaRPr lang="en-GB" dirty="0"/>
          </a:p>
        </p:txBody>
      </p:sp>
      <p:pic>
        <p:nvPicPr>
          <p:cNvPr id="5" name="Picture 2" descr="C:\Users\wsa user\AppData\Local\Microsoft\Windows\Temporary Internet Files\Content.IE5\WD0L5UNW\question-mark-in-a-blue-circle-8959-large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348880"/>
            <a:ext cx="4177041" cy="4177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0176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“Responsibility for making, implementing and enforcing environmental law and policy”</a:t>
            </a:r>
          </a:p>
          <a:p>
            <a:r>
              <a:rPr lang="en-GB" dirty="0" smtClean="0"/>
              <a:t>Who takes part?</a:t>
            </a:r>
          </a:p>
          <a:p>
            <a:pPr lvl="1"/>
            <a:r>
              <a:rPr lang="en-GB" dirty="0" smtClean="0"/>
              <a:t>Central Government / Devolved Governments</a:t>
            </a:r>
          </a:p>
          <a:p>
            <a:pPr lvl="2"/>
            <a:r>
              <a:rPr lang="en-GB" dirty="0" smtClean="0"/>
              <a:t>Ministerial &amp; non-ministerial departments</a:t>
            </a:r>
          </a:p>
          <a:p>
            <a:pPr lvl="1"/>
            <a:r>
              <a:rPr lang="en-GB" dirty="0" smtClean="0"/>
              <a:t>Non-departmental Public bodies (NDPB)</a:t>
            </a:r>
          </a:p>
          <a:p>
            <a:pPr lvl="1"/>
            <a:r>
              <a:rPr lang="en-GB" dirty="0" smtClean="0"/>
              <a:t>Non-Governmental organisations</a:t>
            </a:r>
          </a:p>
          <a:p>
            <a:pPr lvl="1"/>
            <a:r>
              <a:rPr lang="en-GB" dirty="0" smtClean="0"/>
              <a:t>Courts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administration?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3030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Issues:</a:t>
            </a:r>
          </a:p>
          <a:p>
            <a:pPr lvl="1"/>
            <a:r>
              <a:rPr lang="en-GB" dirty="0" smtClean="0"/>
              <a:t>Definitional?</a:t>
            </a:r>
          </a:p>
          <a:p>
            <a:pPr lvl="1"/>
            <a:r>
              <a:rPr lang="en-GB" dirty="0" smtClean="0"/>
              <a:t>Coordination? </a:t>
            </a:r>
          </a:p>
          <a:p>
            <a:pPr lvl="1"/>
            <a:r>
              <a:rPr lang="en-GB" dirty="0" smtClean="0"/>
              <a:t>Interdependence </a:t>
            </a:r>
          </a:p>
          <a:p>
            <a:endParaRPr lang="en-GB" dirty="0" smtClean="0"/>
          </a:p>
          <a:p>
            <a:r>
              <a:rPr lang="en-GB" dirty="0" smtClean="0"/>
              <a:t>Solutions:</a:t>
            </a:r>
          </a:p>
          <a:p>
            <a:pPr lvl="1"/>
            <a:r>
              <a:rPr lang="en-GB" dirty="0" smtClean="0"/>
              <a:t>External integration</a:t>
            </a:r>
          </a:p>
          <a:p>
            <a:pPr lvl="1"/>
            <a:r>
              <a:rPr lang="en-GB" dirty="0" smtClean="0"/>
              <a:t>Internal integration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Issues &amp; solutions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9667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675466"/>
            <a:ext cx="7408333" cy="3921885"/>
          </a:xfrm>
        </p:spPr>
        <p:txBody>
          <a:bodyPr/>
          <a:lstStyle/>
          <a:p>
            <a:r>
              <a:rPr lang="en-GB" dirty="0" smtClean="0"/>
              <a:t>Fragmentation of responsibilities across departments</a:t>
            </a:r>
            <a:endParaRPr lang="en-GB" dirty="0"/>
          </a:p>
          <a:p>
            <a:pPr lvl="1"/>
            <a:r>
              <a:rPr lang="en-GB" dirty="0" smtClean="0"/>
              <a:t>DEFRA (Department for Environment, Food and Rural Affairs) – works with 33 agencies &amp; public bodies</a:t>
            </a:r>
          </a:p>
          <a:p>
            <a:pPr lvl="1"/>
            <a:r>
              <a:rPr lang="en-GB" dirty="0" smtClean="0"/>
              <a:t>BEIS (Department for Business, Energy and Industrial Strategy) – in relation to Energy</a:t>
            </a:r>
          </a:p>
          <a:p>
            <a:pPr lvl="1"/>
            <a:r>
              <a:rPr lang="en-GB" dirty="0" smtClean="0"/>
              <a:t>DCLG (Department for Communities and Local Government) – planning </a:t>
            </a:r>
          </a:p>
          <a:p>
            <a:pPr lvl="1"/>
            <a:r>
              <a:rPr lang="en-GB" dirty="0" err="1" smtClean="0"/>
              <a:t>DfT</a:t>
            </a:r>
            <a:r>
              <a:rPr lang="en-GB" dirty="0" smtClean="0"/>
              <a:t> (Department for Transport)</a:t>
            </a:r>
          </a:p>
          <a:p>
            <a:pPr lvl="1"/>
            <a:r>
              <a:rPr lang="en-GB" dirty="0" smtClean="0"/>
              <a:t>Her Majesty’s Revenue &amp; Customs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Central Government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1392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64855193"/>
              </p:ext>
            </p:extLst>
          </p:nvPr>
        </p:nvGraphicFramePr>
        <p:xfrm>
          <a:off x="871538" y="2564904"/>
          <a:ext cx="7408862" cy="4043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04431"/>
                <a:gridCol w="3704431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Services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Information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Air quality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Economic analysis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Assessing environmental impact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Assessing environmental impact: guidance; ecosystem</a:t>
                      </a:r>
                      <a:r>
                        <a:rPr lang="en-GB" baseline="0" dirty="0" smtClean="0"/>
                        <a:t> services; etc.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Chemicals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REACH</a:t>
                      </a:r>
                      <a:r>
                        <a:rPr lang="en-GB" baseline="0" dirty="0" smtClean="0"/>
                        <a:t> chemical regulations; PCBs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Environmental permits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Register; check; statutory nuisance</a:t>
                      </a:r>
                      <a:r>
                        <a:rPr lang="en-GB" baseline="0" dirty="0" smtClean="0"/>
                        <a:t> guidance; etc.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Environmental planning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Advice for</a:t>
                      </a:r>
                      <a:r>
                        <a:rPr lang="en-GB" baseline="0" dirty="0" smtClean="0"/>
                        <a:t> developers, planners, etc.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Environmental risk management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Estimating cost of Statutory nuisance</a:t>
                      </a:r>
                      <a:r>
                        <a:rPr lang="en-GB" baseline="0" dirty="0" smtClean="0"/>
                        <a:t> noise complaints, etc.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Flooding and coastal change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Flood risk activities, management, etc.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DEFRA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58118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Primary law making powers not fully devolved</a:t>
            </a:r>
          </a:p>
          <a:p>
            <a:pPr lvl="1"/>
            <a:r>
              <a:rPr lang="en-GB" dirty="0" smtClean="0"/>
              <a:t>Some areas do not fall under the remit of national governments</a:t>
            </a:r>
          </a:p>
          <a:p>
            <a:r>
              <a:rPr lang="en-GB" dirty="0" smtClean="0"/>
              <a:t>Power to pass new legislation is constrained by EU</a:t>
            </a:r>
          </a:p>
          <a:p>
            <a:pPr lvl="1"/>
            <a:r>
              <a:rPr lang="en-GB" dirty="0" smtClean="0"/>
              <a:t>Compliance with law / international obligations</a:t>
            </a:r>
          </a:p>
          <a:p>
            <a:pPr lvl="1"/>
            <a:r>
              <a:rPr lang="en-GB" dirty="0" smtClean="0"/>
              <a:t>There is scope to diversify</a:t>
            </a:r>
          </a:p>
          <a:p>
            <a:r>
              <a:rPr lang="en-GB" dirty="0" smtClean="0"/>
              <a:t>Obligations tend to fall on UK as a whole</a:t>
            </a:r>
          </a:p>
          <a:p>
            <a:pPr lvl="1"/>
            <a:r>
              <a:rPr lang="en-GB" dirty="0" smtClean="0"/>
              <a:t>Negotiated on behalf of the UK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Devolution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96826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564904"/>
            <a:ext cx="7408333" cy="4032448"/>
          </a:xfrm>
        </p:spPr>
        <p:txBody>
          <a:bodyPr/>
          <a:lstStyle/>
          <a:p>
            <a:r>
              <a:rPr lang="en-GB" dirty="0" smtClean="0"/>
              <a:t>Welsh Government</a:t>
            </a:r>
          </a:p>
          <a:p>
            <a:r>
              <a:rPr lang="en-GB" dirty="0" smtClean="0"/>
              <a:t>Cabinet – main decision making body</a:t>
            </a:r>
          </a:p>
          <a:p>
            <a:pPr lvl="1"/>
            <a:r>
              <a:rPr lang="en-GB" dirty="0" smtClean="0"/>
              <a:t>Topic on Environment &amp; Countryside which covers:</a:t>
            </a:r>
          </a:p>
          <a:p>
            <a:pPr lvl="2"/>
            <a:r>
              <a:rPr lang="en-GB" dirty="0" smtClean="0"/>
              <a:t>Farming &amp; Countryside</a:t>
            </a:r>
          </a:p>
          <a:p>
            <a:pPr lvl="2"/>
            <a:r>
              <a:rPr lang="en-GB" dirty="0" smtClean="0"/>
              <a:t>Climate Change</a:t>
            </a:r>
          </a:p>
          <a:p>
            <a:pPr lvl="2"/>
            <a:r>
              <a:rPr lang="en-GB" dirty="0" smtClean="0"/>
              <a:t>Energy</a:t>
            </a:r>
          </a:p>
          <a:p>
            <a:pPr lvl="2"/>
            <a:r>
              <a:rPr lang="en-GB" dirty="0" smtClean="0"/>
              <a:t>Environment (conservation, protection, quality &amp; management)</a:t>
            </a:r>
          </a:p>
          <a:p>
            <a:pPr lvl="1"/>
            <a:r>
              <a:rPr lang="en-GB" dirty="0"/>
              <a:t>Welsh Government Sponsored Bodies (WGSB)</a:t>
            </a:r>
            <a:endParaRPr lang="en-GB" dirty="0" smtClean="0"/>
          </a:p>
          <a:p>
            <a:r>
              <a:rPr lang="en-GB" dirty="0" smtClean="0"/>
              <a:t>National Assembly for Wales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Devolved Government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5543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Environment Agency / </a:t>
            </a:r>
            <a:br>
              <a:rPr lang="en-GB" dirty="0" smtClean="0"/>
            </a:br>
            <a:r>
              <a:rPr lang="en-GB" dirty="0" smtClean="0"/>
              <a:t>Natural Resources Wales</a:t>
            </a:r>
            <a:endParaRPr lang="en-GB" dirty="0"/>
          </a:p>
        </p:txBody>
      </p:sp>
      <p:sp>
        <p:nvSpPr>
          <p:cNvPr id="6" name="Content Placeholder 1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3450696"/>
          </a:xfrm>
        </p:spPr>
        <p:txBody>
          <a:bodyPr/>
          <a:lstStyle/>
          <a:p>
            <a:r>
              <a:rPr lang="en-GB" dirty="0" smtClean="0"/>
              <a:t>Independent corporate body</a:t>
            </a:r>
          </a:p>
          <a:p>
            <a:r>
              <a:rPr lang="en-GB" dirty="0" smtClean="0"/>
              <a:t>Regulatory agency (EA in England – NRW for Wales)</a:t>
            </a:r>
          </a:p>
          <a:p>
            <a:r>
              <a:rPr lang="en-GB" dirty="0" smtClean="0"/>
              <a:t>“</a:t>
            </a:r>
            <a:r>
              <a:rPr lang="en-GB" i="1" dirty="0" smtClean="0"/>
              <a:t>to protect or enhance the environment, taken as a whole, as to make a contribution towards attaining the objective of achieving sustainable development</a:t>
            </a:r>
            <a:r>
              <a:rPr lang="en-GB" dirty="0" smtClean="0"/>
              <a:t>”</a:t>
            </a:r>
          </a:p>
          <a:p>
            <a:r>
              <a:rPr lang="en-GB" dirty="0" smtClean="0"/>
              <a:t>Do NOT cover all environmental regulations</a:t>
            </a:r>
          </a:p>
          <a:p>
            <a:pPr lvl="1"/>
            <a:r>
              <a:rPr lang="en-GB" dirty="0" smtClean="0"/>
              <a:t>E.g. drinking water, nature conservation, landscape protection, certain regulations within local authorities…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800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675466"/>
            <a:ext cx="7408333" cy="3777869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Number of bodies with direct responsibility for specific aspects of pollution control / environmental protection</a:t>
            </a:r>
          </a:p>
          <a:p>
            <a:pPr lvl="1"/>
            <a:r>
              <a:rPr lang="en-GB" dirty="0" smtClean="0"/>
              <a:t>Sewerage undertakers / Water Services Regulation Authority (OFWAT)</a:t>
            </a:r>
          </a:p>
          <a:p>
            <a:pPr lvl="1"/>
            <a:r>
              <a:rPr lang="en-GB" dirty="0" smtClean="0"/>
              <a:t>Countryside bodies (England)</a:t>
            </a:r>
          </a:p>
          <a:p>
            <a:pPr lvl="1"/>
            <a:r>
              <a:rPr lang="en-GB" dirty="0" smtClean="0"/>
              <a:t>Local authorities</a:t>
            </a:r>
          </a:p>
          <a:p>
            <a:pPr lvl="2"/>
            <a:r>
              <a:rPr lang="en-GB" dirty="0" smtClean="0"/>
              <a:t>Single-tier London boroughs and metropolitan districts</a:t>
            </a:r>
          </a:p>
          <a:p>
            <a:pPr lvl="2"/>
            <a:r>
              <a:rPr lang="en-GB" dirty="0" smtClean="0"/>
              <a:t>Non-metropolitan areas</a:t>
            </a:r>
          </a:p>
          <a:p>
            <a:pPr lvl="2"/>
            <a:r>
              <a:rPr lang="en-GB" dirty="0" smtClean="0"/>
              <a:t>Unitary authorities</a:t>
            </a:r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 Regulatory Agencies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9944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675466"/>
            <a:ext cx="7408333" cy="3849877"/>
          </a:xfrm>
        </p:spPr>
        <p:txBody>
          <a:bodyPr/>
          <a:lstStyle/>
          <a:p>
            <a:r>
              <a:rPr lang="en-GB" dirty="0" smtClean="0"/>
              <a:t>Responsible for:</a:t>
            </a:r>
          </a:p>
          <a:p>
            <a:pPr lvl="1"/>
            <a:r>
              <a:rPr lang="en-GB" dirty="0" smtClean="0"/>
              <a:t>Town &amp; Country Planning</a:t>
            </a:r>
          </a:p>
          <a:p>
            <a:pPr lvl="1"/>
            <a:r>
              <a:rPr lang="en-GB" dirty="0" smtClean="0"/>
              <a:t>Public health matters</a:t>
            </a:r>
          </a:p>
          <a:p>
            <a:pPr lvl="1"/>
            <a:r>
              <a:rPr lang="en-GB" dirty="0" smtClean="0"/>
              <a:t>Control of noise</a:t>
            </a:r>
          </a:p>
          <a:p>
            <a:pPr lvl="1"/>
            <a:r>
              <a:rPr lang="en-GB" dirty="0" smtClean="0"/>
              <a:t>Air pollution</a:t>
            </a:r>
          </a:p>
          <a:p>
            <a:pPr lvl="1"/>
            <a:r>
              <a:rPr lang="en-GB" dirty="0" smtClean="0"/>
              <a:t>Waste collection &amp; disposal</a:t>
            </a:r>
          </a:p>
          <a:p>
            <a:pPr lvl="1"/>
            <a:r>
              <a:rPr lang="en-GB" dirty="0" smtClean="0"/>
              <a:t>Contaminated land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Also general duties and sustainable development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Local authorities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07772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675466"/>
            <a:ext cx="7408333" cy="3849877"/>
          </a:xfrm>
        </p:spPr>
        <p:txBody>
          <a:bodyPr>
            <a:normAutofit/>
          </a:bodyPr>
          <a:lstStyle/>
          <a:p>
            <a:r>
              <a:rPr lang="en-GB" dirty="0" smtClean="0"/>
              <a:t>Wide ranging….</a:t>
            </a:r>
          </a:p>
          <a:p>
            <a:pPr lvl="1"/>
            <a:r>
              <a:rPr lang="en-GB" dirty="0" smtClean="0"/>
              <a:t>International e.g. Greenpeace, Friends of the Earth</a:t>
            </a:r>
          </a:p>
          <a:p>
            <a:pPr lvl="1"/>
            <a:r>
              <a:rPr lang="en-GB" dirty="0" smtClean="0"/>
              <a:t>National e.g. RSPB, National Trust</a:t>
            </a:r>
          </a:p>
          <a:p>
            <a:pPr lvl="1"/>
            <a:r>
              <a:rPr lang="en-GB" dirty="0" smtClean="0"/>
              <a:t>Local interest groups e.g. local wildlife trusts</a:t>
            </a:r>
          </a:p>
          <a:p>
            <a:r>
              <a:rPr lang="en-GB" dirty="0" smtClean="0"/>
              <a:t>Undertake activities that influence decision-makers</a:t>
            </a:r>
          </a:p>
          <a:p>
            <a:r>
              <a:rPr lang="en-GB" dirty="0" smtClean="0"/>
              <a:t>Secure favourable changes to environmental law &amp; policy</a:t>
            </a:r>
          </a:p>
          <a:p>
            <a:r>
              <a:rPr lang="en-GB" dirty="0" smtClean="0"/>
              <a:t>Campaign for new legislation</a:t>
            </a:r>
          </a:p>
          <a:p>
            <a:r>
              <a:rPr lang="en-GB" dirty="0" smtClean="0"/>
              <a:t>Implementation &amp; enforcement of environmental law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Non-Governmental Organisations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6716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Nazca Lines, Peru (World Heritage Site)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Case study</a:t>
            </a:r>
            <a:endParaRPr lang="en-GB" dirty="0"/>
          </a:p>
        </p:txBody>
      </p:sp>
      <p:sp>
        <p:nvSpPr>
          <p:cNvPr id="4" name="AutoShape 2" descr="Greenpeace activists stand next to large letters that spell out 'Time for Change: The Future is Renewable' next to the hummingbird geoglyph in Nazca, Peru in December.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5575" y="3441904"/>
            <a:ext cx="4501315" cy="270078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-3461" y="6525344"/>
            <a:ext cx="368722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Picture source: The Guardian / The Times</a:t>
            </a:r>
            <a:endParaRPr lang="en-GB" sz="1600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2040" y="3441904"/>
            <a:ext cx="4038786" cy="2692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96650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High Court – supervises exercise of statutory powers</a:t>
            </a:r>
          </a:p>
          <a:p>
            <a:pPr lvl="1"/>
            <a:r>
              <a:rPr lang="en-GB" dirty="0" smtClean="0"/>
              <a:t>Adjudication of judicial review actions</a:t>
            </a:r>
          </a:p>
          <a:p>
            <a:pPr lvl="1"/>
            <a:r>
              <a:rPr lang="en-GB" dirty="0" smtClean="0"/>
              <a:t>Compliance with ‘proper procedure’</a:t>
            </a:r>
          </a:p>
          <a:p>
            <a:r>
              <a:rPr lang="en-GB" dirty="0" smtClean="0"/>
              <a:t>Appellate function</a:t>
            </a:r>
          </a:p>
          <a:p>
            <a:pPr lvl="1"/>
            <a:r>
              <a:rPr lang="en-GB" dirty="0" smtClean="0"/>
              <a:t>E.g. magistrates court hear appeals </a:t>
            </a:r>
          </a:p>
          <a:p>
            <a:r>
              <a:rPr lang="en-GB" dirty="0" smtClean="0"/>
              <a:t>Determine civil disputes re: the environment</a:t>
            </a:r>
          </a:p>
          <a:p>
            <a:r>
              <a:rPr lang="en-GB" dirty="0" smtClean="0"/>
              <a:t>Try cases involving environmental crime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Role of the courts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8277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Wild animal traffic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Indiscriminate logging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Electronic waste mismanagement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Finning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Dumping in rivers and aquifers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Top 5 environmental crimes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5856" y="2564905"/>
            <a:ext cx="2595997" cy="172819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5856" y="4447780"/>
            <a:ext cx="2608607" cy="173658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8004" y="4941168"/>
            <a:ext cx="2618695" cy="174330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7024" y="4941168"/>
            <a:ext cx="2618696" cy="17433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3413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Refer to Sentencing Guidelines</a:t>
            </a:r>
          </a:p>
          <a:p>
            <a:endParaRPr lang="en-GB" dirty="0" smtClean="0"/>
          </a:p>
          <a:p>
            <a:r>
              <a:rPr lang="en-GB" dirty="0" smtClean="0"/>
              <a:t>Relates to risk of harm &amp; culpability</a:t>
            </a:r>
          </a:p>
          <a:p>
            <a:r>
              <a:rPr lang="en-GB" dirty="0" smtClean="0"/>
              <a:t>Organisations – fines £100 - £3m</a:t>
            </a:r>
          </a:p>
          <a:p>
            <a:r>
              <a:rPr lang="en-GB" dirty="0" smtClean="0"/>
              <a:t>Individuals – fines or up to 3 years custodial / community orders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Penalties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31460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Waste Crime: Tacking Britain’s dirty secret (ESAET)</a:t>
            </a:r>
          </a:p>
          <a:p>
            <a:r>
              <a:rPr lang="en-GB" dirty="0" smtClean="0"/>
              <a:t>Environmental crime case studies (EFFACE)</a:t>
            </a:r>
          </a:p>
          <a:p>
            <a:r>
              <a:rPr lang="en-GB" dirty="0" smtClean="0"/>
              <a:t>Fighting environmental crime in the UK: A country report (EFFACE)</a:t>
            </a:r>
          </a:p>
          <a:p>
            <a:r>
              <a:rPr lang="en-GB" dirty="0" smtClean="0"/>
              <a:t>Environmental Offences: Definitive Guideline (Sentencing Council)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Further reading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413752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564904"/>
            <a:ext cx="7814733" cy="3777869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UK Government (</a:t>
            </a:r>
            <a:r>
              <a:rPr lang="en-GB" dirty="0" smtClean="0">
                <a:hlinkClick r:id="rId2"/>
              </a:rPr>
              <a:t>www.gov.uk</a:t>
            </a:r>
            <a:r>
              <a:rPr lang="en-GB" dirty="0" smtClean="0"/>
              <a:t>)</a:t>
            </a:r>
          </a:p>
          <a:p>
            <a:pPr lvl="1"/>
            <a:r>
              <a:rPr lang="en-GB" dirty="0"/>
              <a:t>DEFRA (</a:t>
            </a:r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www.gov.uk/government/organisations/department-for-environment-food-rural-affairs</a:t>
            </a:r>
            <a:r>
              <a:rPr lang="en-GB" dirty="0" smtClean="0"/>
              <a:t>)</a:t>
            </a:r>
          </a:p>
          <a:p>
            <a:pPr lvl="1"/>
            <a:r>
              <a:rPr lang="en-GB" dirty="0"/>
              <a:t>BEIS (</a:t>
            </a:r>
            <a:r>
              <a:rPr lang="en-GB" dirty="0">
                <a:hlinkClick r:id="rId4"/>
              </a:rPr>
              <a:t>https://</a:t>
            </a:r>
            <a:r>
              <a:rPr lang="en-GB" dirty="0" smtClean="0">
                <a:hlinkClick r:id="rId4"/>
              </a:rPr>
              <a:t>www.gov.uk/government/organisations/department-for-business-energy-and-industrial-strategy</a:t>
            </a:r>
            <a:r>
              <a:rPr lang="en-GB" dirty="0" smtClean="0"/>
              <a:t>)</a:t>
            </a:r>
          </a:p>
          <a:p>
            <a:r>
              <a:rPr lang="en-GB" dirty="0" smtClean="0"/>
              <a:t>Welsh Government (</a:t>
            </a:r>
            <a:r>
              <a:rPr lang="en-GB" dirty="0" smtClean="0">
                <a:hlinkClick r:id="rId5"/>
              </a:rPr>
              <a:t>www.gov.wales</a:t>
            </a:r>
            <a:r>
              <a:rPr lang="en-GB" dirty="0" smtClean="0"/>
              <a:t>)</a:t>
            </a:r>
          </a:p>
          <a:p>
            <a:r>
              <a:rPr lang="en-GB" dirty="0" smtClean="0"/>
              <a:t>National Assembly for Wales (</a:t>
            </a:r>
            <a:r>
              <a:rPr lang="en-GB" dirty="0" smtClean="0">
                <a:hlinkClick r:id="rId6"/>
              </a:rPr>
              <a:t>www.assembly.wales</a:t>
            </a:r>
            <a:r>
              <a:rPr lang="en-GB" dirty="0" smtClean="0"/>
              <a:t>) </a:t>
            </a:r>
          </a:p>
          <a:p>
            <a:r>
              <a:rPr lang="en-GB" dirty="0" smtClean="0"/>
              <a:t>Natural Resources Wales (</a:t>
            </a:r>
            <a:r>
              <a:rPr lang="en-GB" dirty="0" smtClean="0">
                <a:hlinkClick r:id="rId7"/>
              </a:rPr>
              <a:t>www.naturalresources.wales</a:t>
            </a:r>
            <a:r>
              <a:rPr lang="en-GB" dirty="0" smtClean="0"/>
              <a:t>) </a:t>
            </a:r>
          </a:p>
          <a:p>
            <a:pPr lvl="1"/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Useful information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9953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Waveform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Waveform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830</TotalTime>
  <Words>702</Words>
  <Application>Microsoft Office PowerPoint</Application>
  <PresentationFormat>On-screen Show (4:3)</PresentationFormat>
  <Paragraphs>137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2" baseType="lpstr">
      <vt:lpstr>Candara</vt:lpstr>
      <vt:lpstr>Symbol</vt:lpstr>
      <vt:lpstr>Waveform</vt:lpstr>
      <vt:lpstr>Environmental Administration in England and Wales</vt:lpstr>
      <vt:lpstr>Overview</vt:lpstr>
      <vt:lpstr>What is administration?</vt:lpstr>
      <vt:lpstr>What is administration?</vt:lpstr>
      <vt:lpstr>Issues &amp; solutions</vt:lpstr>
      <vt:lpstr>Central Government</vt:lpstr>
      <vt:lpstr>DEFRA</vt:lpstr>
      <vt:lpstr>Devolution</vt:lpstr>
      <vt:lpstr>Devolved Government</vt:lpstr>
      <vt:lpstr>Environment Agency /  Natural Resources Wales</vt:lpstr>
      <vt:lpstr>Other Regulatory Agencies</vt:lpstr>
      <vt:lpstr>Local authorities</vt:lpstr>
      <vt:lpstr>Non-Governmental Organisations</vt:lpstr>
      <vt:lpstr>Case study</vt:lpstr>
      <vt:lpstr>Role of the courts</vt:lpstr>
      <vt:lpstr>Top 5 environmental crimes</vt:lpstr>
      <vt:lpstr>Penalties</vt:lpstr>
      <vt:lpstr>Further reading</vt:lpstr>
      <vt:lpstr>Useful information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Environmental law &amp; Economics</dc:title>
  <dc:creator>Lara Hopkinson</dc:creator>
  <cp:lastModifiedBy>Lara Hopkinson</cp:lastModifiedBy>
  <cp:revision>20</cp:revision>
  <dcterms:created xsi:type="dcterms:W3CDTF">2016-08-23T07:49:55Z</dcterms:created>
  <dcterms:modified xsi:type="dcterms:W3CDTF">2016-10-31T13:04:43Z</dcterms:modified>
</cp:coreProperties>
</file>