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AD206-26C4-4F49-952F-C5C3213AD86A}" v="110" dt="2023-05-24T18:13:14.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768"/>
      </p:cViewPr>
      <p:guideLst/>
    </p:cSldViewPr>
  </p:slideViewPr>
  <p:notesTextViewPr>
    <p:cViewPr>
      <p:scale>
        <a:sx n="1" d="1"/>
        <a:sy n="1" d="1"/>
      </p:scale>
      <p:origin x="0" y="-67"/>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264F5E-DA10-4A28-ADA8-7A2BFD6CCE61}" type="datetimeFigureOut">
              <a:rPr lang="en-US" smtClean="0"/>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E5537-CA5E-4FE7-9775-936130F2B247}" type="slidenum">
              <a:rPr lang="en-US" smtClean="0"/>
              <a:t>‹#›</a:t>
            </a:fld>
            <a:endParaRPr lang="en-US"/>
          </a:p>
        </p:txBody>
      </p:sp>
    </p:spTree>
    <p:extLst>
      <p:ext uri="{BB962C8B-B14F-4D97-AF65-F5344CB8AC3E}">
        <p14:creationId xmlns:p14="http://schemas.microsoft.com/office/powerpoint/2010/main" val="2536475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Welcome everybody to the presentation. The presentation is about Hospitality &amp; Guest Services. The presentation will take no more than 10 minutes.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a:t>
            </a:fld>
            <a:endParaRPr lang="en-US"/>
          </a:p>
        </p:txBody>
      </p:sp>
    </p:spTree>
    <p:extLst>
      <p:ext uri="{BB962C8B-B14F-4D97-AF65-F5344CB8AC3E}">
        <p14:creationId xmlns:p14="http://schemas.microsoft.com/office/powerpoint/2010/main" val="1408884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is a globally recognized hospitality company operating a portfolio of esteemed hotel brands, including Intercontinental Hotels &amp; Resorts, Crowne Plaza, Holiday Inn, and more. This diverse range of brands positions IHG as a prominent player in the industry, offering a wide array of accommodations and services to cater to various guest needs.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2</a:t>
            </a:fld>
            <a:endParaRPr lang="en-US"/>
          </a:p>
        </p:txBody>
      </p:sp>
    </p:spTree>
    <p:extLst>
      <p:ext uri="{BB962C8B-B14F-4D97-AF65-F5344CB8AC3E}">
        <p14:creationId xmlns:p14="http://schemas.microsoft.com/office/powerpoint/2010/main" val="30378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IHG's main consumer base comprises both business and leisure travellers seeking exceptional experiences and comfort during their stays. Business travellers, such as corporate professionals and conference attendees, value convenient locations, well-equipped meeting facilities, and comfortable accommodations. Leisure travellers, including families, couples, and solo adventurers, prioritize quality service, memorable experiences, and access to amenities and recreational facilities.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3</a:t>
            </a:fld>
            <a:endParaRPr lang="en-US"/>
          </a:p>
        </p:txBody>
      </p:sp>
    </p:spTree>
    <p:extLst>
      <p:ext uri="{BB962C8B-B14F-4D97-AF65-F5344CB8AC3E}">
        <p14:creationId xmlns:p14="http://schemas.microsoft.com/office/powerpoint/2010/main" val="333786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places great importance on guest services and provides an extensive range of offerings to ensure guest satisfaction. These services include a 24-hour front desk to address guest needs around the clock, personalized concierge service to enhance their stay, efficient room service for added convenience, state-of-the-art fitness centres to promote well-being, diverse dining options to cater to various tastes, and well-equipped business facilities to accommodate corporate needs.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4</a:t>
            </a:fld>
            <a:endParaRPr lang="en-US"/>
          </a:p>
        </p:txBody>
      </p:sp>
    </p:spTree>
    <p:extLst>
      <p:ext uri="{BB962C8B-B14F-4D97-AF65-F5344CB8AC3E}">
        <p14:creationId xmlns:p14="http://schemas.microsoft.com/office/powerpoint/2010/main" val="3316255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Hospitality plays a vital role in the hotel industry and is a cornerstone of IHG's philosophy. It encompasses creating a welcoming and personalized atmosphere that exceeds guest expectations. IHG recognizes the significance of providing warm and attentive service, fostering an environment where guests feel valued, cared for, and eager to return.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5</a:t>
            </a:fld>
            <a:endParaRPr lang="en-US"/>
          </a:p>
        </p:txBody>
      </p:sp>
    </p:spTree>
    <p:extLst>
      <p:ext uri="{BB962C8B-B14F-4D97-AF65-F5344CB8AC3E}">
        <p14:creationId xmlns:p14="http://schemas.microsoft.com/office/powerpoint/2010/main" val="2132440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Meeting and exceeding guest expectations is a top priority for IHG. By consistently delivering exceptional service and going above and beyond, IHG aims to create memorable experiences that leave a lasting impression on guests. This commitment helps build guest loyalty and encourages positive word-of-mouth, enhancing the reputation of IHG and its brands.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6</a:t>
            </a:fld>
            <a:endParaRPr lang="en-US"/>
          </a:p>
        </p:txBody>
      </p:sp>
    </p:spTree>
    <p:extLst>
      <p:ext uri="{BB962C8B-B14F-4D97-AF65-F5344CB8AC3E}">
        <p14:creationId xmlns:p14="http://schemas.microsoft.com/office/powerpoint/2010/main" val="2085195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is deeply committed to guest satisfaction, considering it a core value. Through guest feedback programs and quality assurance measures, IHG actively listens to guest opinions and acts upon them. By addressing concerns and continuously improving its offerings, IHG ensures that guests enjoy high levels of satisfaction and leave with positive impressions of their stay.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7</a:t>
            </a:fld>
            <a:endParaRPr lang="en-US"/>
          </a:p>
        </p:txBody>
      </p:sp>
    </p:spTree>
    <p:extLst>
      <p:ext uri="{BB962C8B-B14F-4D97-AF65-F5344CB8AC3E}">
        <p14:creationId xmlns:p14="http://schemas.microsoft.com/office/powerpoint/2010/main" val="4175368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Consistency in service is a key priority for IHG. It maintains standardized service standards across its brands and properties. Through comprehensive training programs, IHG ensures that employees are equipped with the necessary skills and knowledge to provide consistent and exceptional service. By maintaining these high standards, IHG fosters guest trust and confidence in its brands.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8</a:t>
            </a:fld>
            <a:endParaRPr lang="en-US"/>
          </a:p>
        </p:txBody>
      </p:sp>
    </p:spTree>
    <p:extLst>
      <p:ext uri="{BB962C8B-B14F-4D97-AF65-F5344CB8AC3E}">
        <p14:creationId xmlns:p14="http://schemas.microsoft.com/office/powerpoint/2010/main" val="615774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offers guest loyalty programs, such as IHG Rewards Club, as a means to reward and recognize loyal guests. These programs provide exclusive benefits, discounts, and personalized experiences that enhance guest satisfaction and foster a sense of loyalty towards IHG and its brands.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9</a:t>
            </a:fld>
            <a:endParaRPr lang="en-US"/>
          </a:p>
        </p:txBody>
      </p:sp>
    </p:spTree>
    <p:extLst>
      <p:ext uri="{BB962C8B-B14F-4D97-AF65-F5344CB8AC3E}">
        <p14:creationId xmlns:p14="http://schemas.microsoft.com/office/powerpoint/2010/main" val="3876136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ensure future growth and success, IHG should stay informed about emerging market trends and evolving guest preferences. By embracing innovative technologies, IHG can enhance the guest experience, streamline operations, and personalize services. Collaborating with local businesses, implementing sustainable practices, and exploring new markets are also viable strategies for driving future growth.</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10</a:t>
            </a:fld>
            <a:endParaRPr lang="en-US"/>
          </a:p>
        </p:txBody>
      </p:sp>
    </p:spTree>
    <p:extLst>
      <p:ext uri="{BB962C8B-B14F-4D97-AF65-F5344CB8AC3E}">
        <p14:creationId xmlns:p14="http://schemas.microsoft.com/office/powerpoint/2010/main" val="94597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IHG stands as a global leader in the hospitality industry, offering a diverse range of brands and services to meet the needs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11</a:t>
            </a:fld>
            <a:endParaRPr lang="en-US"/>
          </a:p>
        </p:txBody>
      </p:sp>
    </p:spTree>
    <p:extLst>
      <p:ext uri="{BB962C8B-B14F-4D97-AF65-F5344CB8AC3E}">
        <p14:creationId xmlns:p14="http://schemas.microsoft.com/office/powerpoint/2010/main" val="3178575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Here’s a list of references used for the purpose of the slide.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12</a:t>
            </a:fld>
            <a:endParaRPr lang="en-US"/>
          </a:p>
        </p:txBody>
      </p:sp>
    </p:spTree>
    <p:extLst>
      <p:ext uri="{BB962C8B-B14F-4D97-AF65-F5344CB8AC3E}">
        <p14:creationId xmlns:p14="http://schemas.microsoft.com/office/powerpoint/2010/main" val="750739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5/24/2023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2536D0B2-ADC3-4163-8B1B-7FA17FA3E31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5464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5688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7B096-CB2C-4AEB-86D1-20FE65A535B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9808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67B096-CB2C-4AEB-86D1-20FE65A535BC}"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4888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67B096-CB2C-4AEB-86D1-20FE65A535BC}" type="datetimeFigureOut">
              <a:rPr lang="en-US" smtClean="0"/>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36D0B2-ADC3-4163-8B1B-7FA17FA3E31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9510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67B096-CB2C-4AEB-86D1-20FE65A535BC}" type="datetimeFigureOut">
              <a:rPr lang="en-US" smtClean="0"/>
              <a:t>5/24/2023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36D0B2-ADC3-4163-8B1B-7FA17FA3E31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608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67B096-CB2C-4AEB-86D1-20FE65A535BC}" type="datetimeFigureOut">
              <a:rPr lang="en-US" smtClean="0"/>
              <a:t>5/24/2023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36D0B2-ADC3-4163-8B1B-7FA17FA3E31B}" type="slidenum">
              <a:rPr lang="en-US" smtClean="0"/>
              <a:t>‹#›</a:t>
            </a:fld>
            <a:endParaRPr lang="en-US"/>
          </a:p>
        </p:txBody>
      </p:sp>
    </p:spTree>
    <p:extLst>
      <p:ext uri="{BB962C8B-B14F-4D97-AF65-F5344CB8AC3E}">
        <p14:creationId xmlns:p14="http://schemas.microsoft.com/office/powerpoint/2010/main" val="1496943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67B096-CB2C-4AEB-86D1-20FE65A535BC}"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6968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767B096-CB2C-4AEB-86D1-20FE65A535BC}" type="datetimeFigureOut">
              <a:rPr lang="en-US" smtClean="0"/>
              <a:t>5/24/2023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3582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737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4462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767B096-CB2C-4AEB-86D1-20FE65A535BC}" type="datetimeFigureOut">
              <a:rPr lang="en-US" smtClean="0"/>
              <a:t>5/24/2023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536D0B2-ADC3-4163-8B1B-7FA17FA3E31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3644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D322-0DFB-6AFA-C909-B9CBE7A14129}"/>
              </a:ext>
            </a:extLst>
          </p:cNvPr>
          <p:cNvSpPr>
            <a:spLocks noGrp="1"/>
          </p:cNvSpPr>
          <p:nvPr>
            <p:ph type="ctrTitle"/>
          </p:nvPr>
        </p:nvSpPr>
        <p:spPr/>
        <p:txBody>
          <a:bodyPr/>
          <a:lstStyle/>
          <a:p>
            <a:r>
              <a:rPr lang="en-US" sz="2800" dirty="0">
                <a:latin typeface="Arial Nova"/>
              </a:rPr>
              <a:t>STUDENT name : Ion </a:t>
            </a:r>
            <a:r>
              <a:rPr lang="en-US" sz="2800" err="1">
                <a:latin typeface="Arial Nova"/>
              </a:rPr>
              <a:t>tiris</a:t>
            </a:r>
            <a:br>
              <a:rPr lang="en-US" sz="2800" dirty="0">
                <a:latin typeface="Arial Nova"/>
              </a:rPr>
            </a:br>
            <a:r>
              <a:rPr lang="en-US" sz="2800" dirty="0">
                <a:latin typeface="Arial Nova"/>
              </a:rPr>
              <a:t>student id :2221476</a:t>
            </a:r>
            <a:br>
              <a:rPr lang="en-US" sz="2800" dirty="0">
                <a:latin typeface="Arial Nova"/>
              </a:rPr>
            </a:br>
            <a:r>
              <a:rPr lang="en-US" sz="2800" dirty="0">
                <a:latin typeface="Arial Nova"/>
              </a:rPr>
              <a:t>lecture's : </a:t>
            </a:r>
            <a:r>
              <a:rPr lang="en-US" sz="2800" err="1">
                <a:latin typeface="Arial Nova"/>
              </a:rPr>
              <a:t>luciana</a:t>
            </a:r>
            <a:r>
              <a:rPr lang="en-US" sz="2800" dirty="0">
                <a:latin typeface="Arial Nova"/>
              </a:rPr>
              <a:t> </a:t>
            </a:r>
            <a:r>
              <a:rPr lang="en-US" sz="2800" err="1">
                <a:latin typeface="Arial Nova"/>
              </a:rPr>
              <a:t>suardi</a:t>
            </a:r>
            <a:br>
              <a:rPr lang="en-US" sz="3600" dirty="0">
                <a:latin typeface="Arial Nova"/>
              </a:rPr>
            </a:br>
            <a:r>
              <a:rPr lang="en-US" sz="3600" dirty="0">
                <a:latin typeface="Arial Nova"/>
              </a:rPr>
              <a:t> </a:t>
            </a:r>
          </a:p>
        </p:txBody>
      </p:sp>
      <p:sp>
        <p:nvSpPr>
          <p:cNvPr id="3" name="Subtitle 2">
            <a:extLst>
              <a:ext uri="{FF2B5EF4-FFF2-40B4-BE49-F238E27FC236}">
                <a16:creationId xmlns:a16="http://schemas.microsoft.com/office/drawing/2014/main" id="{8AC45A62-14D2-687D-A8F2-8F64987CC2F4}"/>
              </a:ext>
            </a:extLst>
          </p:cNvPr>
          <p:cNvSpPr>
            <a:spLocks noGrp="1"/>
          </p:cNvSpPr>
          <p:nvPr>
            <p:ph type="subTitle" idx="1"/>
          </p:nvPr>
        </p:nvSpPr>
        <p:spPr/>
        <p:txBody>
          <a:bodyPr/>
          <a:lstStyle/>
          <a:p>
            <a:r>
              <a:rPr lang="en-US" dirty="0"/>
              <a:t>Hospitality and Guest Services</a:t>
            </a:r>
          </a:p>
        </p:txBody>
      </p:sp>
    </p:spTree>
    <p:extLst>
      <p:ext uri="{BB962C8B-B14F-4D97-AF65-F5344CB8AC3E}">
        <p14:creationId xmlns:p14="http://schemas.microsoft.com/office/powerpoint/2010/main" val="75935020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E2AB-C01E-EFEC-22B4-3F1CC14DB3D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50590C93-D331-A989-B1AC-EF6A482A25EF}"/>
              </a:ext>
            </a:extLst>
          </p:cNvPr>
          <p:cNvSpPr>
            <a:spLocks noGrp="1"/>
          </p:cNvSpPr>
          <p:nvPr>
            <p:ph idx="1"/>
          </p:nvPr>
        </p:nvSpPr>
        <p:spPr/>
        <p:txBody>
          <a:bodyPr/>
          <a:lstStyle/>
          <a:p>
            <a:r>
              <a:rPr lang="en-US" dirty="0"/>
              <a:t>IHG is a globally recognized hospitality company</a:t>
            </a:r>
          </a:p>
          <a:p>
            <a:r>
              <a:rPr lang="en-US" dirty="0"/>
              <a:t>It operates a portfolio of well-known hotel brands, including Intercontinental Hotels &amp; Resorts, Crowne Plaza, Holiday Inn, and many others.</a:t>
            </a:r>
          </a:p>
          <a:p>
            <a:endParaRPr lang="en-US" dirty="0"/>
          </a:p>
        </p:txBody>
      </p:sp>
    </p:spTree>
    <p:extLst>
      <p:ext uri="{BB962C8B-B14F-4D97-AF65-F5344CB8AC3E}">
        <p14:creationId xmlns:p14="http://schemas.microsoft.com/office/powerpoint/2010/main" val="272825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A2D49-FFD9-2284-02B2-7F3CA0DF0606}"/>
              </a:ext>
            </a:extLst>
          </p:cNvPr>
          <p:cNvSpPr>
            <a:spLocks noGrp="1"/>
          </p:cNvSpPr>
          <p:nvPr>
            <p:ph type="title"/>
          </p:nvPr>
        </p:nvSpPr>
        <p:spPr/>
        <p:txBody>
          <a:bodyPr/>
          <a:lstStyle/>
          <a:p>
            <a:r>
              <a:rPr lang="en-US" dirty="0"/>
              <a:t>Main Consumers of IHG</a:t>
            </a:r>
          </a:p>
        </p:txBody>
      </p:sp>
      <p:sp>
        <p:nvSpPr>
          <p:cNvPr id="3" name="Content Placeholder 2">
            <a:extLst>
              <a:ext uri="{FF2B5EF4-FFF2-40B4-BE49-F238E27FC236}">
                <a16:creationId xmlns:a16="http://schemas.microsoft.com/office/drawing/2014/main" id="{B9865A09-4185-F022-9501-EA42D4584C05}"/>
              </a:ext>
            </a:extLst>
          </p:cNvPr>
          <p:cNvSpPr>
            <a:spLocks noGrp="1"/>
          </p:cNvSpPr>
          <p:nvPr>
            <p:ph idx="1"/>
          </p:nvPr>
        </p:nvSpPr>
        <p:spPr/>
        <p:txBody>
          <a:bodyPr/>
          <a:lstStyle/>
          <a:p>
            <a:pPr marL="0" marR="0">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caters to a diverse range of consumers, including both business and leisure travellers.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Business travellers form a significant portion of IHG's clientele, seeking convenient locations, comfortable accommodations, and well-equipped meeting and conference facilities (Wang, 2023).</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Leisure travellers, such as families, couples, and solo adventurers, also choose IHG for their travel needs, valuing quality service, memorable experiences, and access to various amenities and recreational facilities (Wood, 2022).</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4819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2D7A-67E8-AF59-2E13-F87DBB767CB5}"/>
              </a:ext>
            </a:extLst>
          </p:cNvPr>
          <p:cNvSpPr>
            <a:spLocks noGrp="1"/>
          </p:cNvSpPr>
          <p:nvPr>
            <p:ph type="title"/>
          </p:nvPr>
        </p:nvSpPr>
        <p:spPr/>
        <p:txBody>
          <a:bodyPr/>
          <a:lstStyle/>
          <a:p>
            <a:r>
              <a:rPr lang="en-US" dirty="0"/>
              <a:t>Nature, Scope, and Role of Guest Services</a:t>
            </a:r>
          </a:p>
        </p:txBody>
      </p:sp>
      <p:sp>
        <p:nvSpPr>
          <p:cNvPr id="3" name="Content Placeholder 2">
            <a:extLst>
              <a:ext uri="{FF2B5EF4-FFF2-40B4-BE49-F238E27FC236}">
                <a16:creationId xmlns:a16="http://schemas.microsoft.com/office/drawing/2014/main" id="{A624D8F6-6147-768A-0042-81445EB664DF}"/>
              </a:ext>
            </a:extLst>
          </p:cNvPr>
          <p:cNvSpPr>
            <a:spLocks noGrp="1"/>
          </p:cNvSpPr>
          <p:nvPr>
            <p:ph idx="1"/>
          </p:nvPr>
        </p:nvSpPr>
        <p:spPr/>
        <p:txBody>
          <a:bodyPr/>
          <a:lstStyle/>
          <a:p>
            <a:pPr marL="0" marR="0">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IHG provides a wide range of guest services and facilities to ensure a comfortable stay and meet the needs of its guests.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These services include a 24-hour front desk, concierge service, room service, fitness centres, dining options, and business facilities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Tesone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2014).</a:t>
            </a:r>
          </a:p>
          <a:p>
            <a:pPr marL="0" marR="0">
              <a:lnSpc>
                <a:spcPct val="150000"/>
              </a:lnSpc>
              <a:spcBef>
                <a:spcPts val="0"/>
              </a:spcBef>
              <a:spcAft>
                <a:spcPts val="8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Guest services play a vital role as the primary point of contact for guests, addressing their needs, requests, and inquiries to ensure a seamless and enjoyable guest experience </a:t>
            </a:r>
          </a:p>
          <a:p>
            <a:pPr marL="0" marR="0">
              <a:lnSpc>
                <a:spcPct val="150000"/>
              </a:lnSpc>
              <a:spcBef>
                <a:spcPts val="0"/>
              </a:spcBef>
              <a:spcAft>
                <a:spcPts val="8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86478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06915-5BE0-ED3D-D9FF-0B5251B52D6F}"/>
              </a:ext>
            </a:extLst>
          </p:cNvPr>
          <p:cNvSpPr>
            <a:spLocks noGrp="1"/>
          </p:cNvSpPr>
          <p:nvPr>
            <p:ph type="title"/>
          </p:nvPr>
        </p:nvSpPr>
        <p:spPr/>
        <p:txBody>
          <a:bodyPr/>
          <a:lstStyle/>
          <a:p>
            <a:r>
              <a:rPr lang="en-US" dirty="0"/>
              <a:t>Importance of Hospitality</a:t>
            </a:r>
          </a:p>
        </p:txBody>
      </p:sp>
      <p:sp>
        <p:nvSpPr>
          <p:cNvPr id="3" name="Content Placeholder 2">
            <a:extLst>
              <a:ext uri="{FF2B5EF4-FFF2-40B4-BE49-F238E27FC236}">
                <a16:creationId xmlns:a16="http://schemas.microsoft.com/office/drawing/2014/main" id="{2AF601D5-58A2-2576-74E2-077468B3B108}"/>
              </a:ext>
            </a:extLst>
          </p:cNvPr>
          <p:cNvSpPr>
            <a:spLocks noGrp="1"/>
          </p:cNvSpPr>
          <p:nvPr>
            <p:ph idx="1"/>
          </p:nvPr>
        </p:nvSpPr>
        <p:spPr/>
        <p:txBody>
          <a:bodyPr/>
          <a:lstStyle/>
          <a:p>
            <a:r>
              <a:rPr lang="en-US" dirty="0"/>
              <a:t>Hospitality is of paramount importance in the hotel industry, creating a welcoming and personalized atmosphere (Walker, 2013).</a:t>
            </a:r>
          </a:p>
          <a:p>
            <a:r>
              <a:rPr lang="en-US" dirty="0"/>
              <a:t>IHG places great emphasis on hospitality, ensuring guests feel valued and cared for throughout their stay.</a:t>
            </a:r>
          </a:p>
          <a:p>
            <a:r>
              <a:rPr lang="en-US" dirty="0"/>
              <a:t>By providing warm and attentive service, IHG aims to exceed guest expectations and create lasting impressions (Wood, 2015)..</a:t>
            </a:r>
          </a:p>
          <a:p>
            <a:endParaRPr lang="en-US" dirty="0"/>
          </a:p>
        </p:txBody>
      </p:sp>
    </p:spTree>
    <p:extLst>
      <p:ext uri="{BB962C8B-B14F-4D97-AF65-F5344CB8AC3E}">
        <p14:creationId xmlns:p14="http://schemas.microsoft.com/office/powerpoint/2010/main" val="1065868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97B3-38D4-B579-D2E7-73AB4A82AB24}"/>
              </a:ext>
            </a:extLst>
          </p:cNvPr>
          <p:cNvSpPr>
            <a:spLocks noGrp="1"/>
          </p:cNvSpPr>
          <p:nvPr>
            <p:ph type="title"/>
          </p:nvPr>
        </p:nvSpPr>
        <p:spPr/>
        <p:txBody>
          <a:bodyPr/>
          <a:lstStyle/>
          <a:p>
            <a:r>
              <a:rPr lang="en-US" dirty="0"/>
              <a:t>Meeting/Exceeding Guest Expectations</a:t>
            </a:r>
          </a:p>
        </p:txBody>
      </p:sp>
      <p:sp>
        <p:nvSpPr>
          <p:cNvPr id="3" name="Content Placeholder 2">
            <a:extLst>
              <a:ext uri="{FF2B5EF4-FFF2-40B4-BE49-F238E27FC236}">
                <a16:creationId xmlns:a16="http://schemas.microsoft.com/office/drawing/2014/main" id="{24681D75-9E87-72EE-BEBD-BAC3744E9D7C}"/>
              </a:ext>
            </a:extLst>
          </p:cNvPr>
          <p:cNvSpPr>
            <a:spLocks noGrp="1"/>
          </p:cNvSpPr>
          <p:nvPr>
            <p:ph idx="1"/>
          </p:nvPr>
        </p:nvSpPr>
        <p:spPr/>
        <p:txBody>
          <a:bodyPr/>
          <a:lstStyle/>
          <a:p>
            <a:r>
              <a:rPr lang="en-US" dirty="0"/>
              <a:t>Meeting and exceeding guest expectations is a top priority for IHG.</a:t>
            </a:r>
          </a:p>
          <a:p>
            <a:r>
              <a:rPr lang="en-US" dirty="0"/>
              <a:t>IHG strives to deliver exceptional service by anticipating and fulfilling guest needs beyond their expectations.</a:t>
            </a:r>
          </a:p>
          <a:p>
            <a:r>
              <a:rPr lang="en-US" dirty="0"/>
              <a:t>By consistently providing memorable experiences, IHG aims to build guest loyalty and positive word-of-mouth.</a:t>
            </a:r>
          </a:p>
          <a:p>
            <a:endParaRPr lang="en-US" dirty="0"/>
          </a:p>
        </p:txBody>
      </p:sp>
    </p:spTree>
    <p:extLst>
      <p:ext uri="{BB962C8B-B14F-4D97-AF65-F5344CB8AC3E}">
        <p14:creationId xmlns:p14="http://schemas.microsoft.com/office/powerpoint/2010/main" val="2741620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C5A07-5E09-EE5A-FF61-141BF3AAEA3E}"/>
              </a:ext>
            </a:extLst>
          </p:cNvPr>
          <p:cNvSpPr>
            <a:spLocks noGrp="1"/>
          </p:cNvSpPr>
          <p:nvPr>
            <p:ph type="title"/>
          </p:nvPr>
        </p:nvSpPr>
        <p:spPr/>
        <p:txBody>
          <a:bodyPr/>
          <a:lstStyle/>
          <a:p>
            <a:r>
              <a:rPr lang="en-US" dirty="0"/>
              <a:t>IHG's Commitment to Guest Satisfaction</a:t>
            </a:r>
          </a:p>
        </p:txBody>
      </p:sp>
      <p:sp>
        <p:nvSpPr>
          <p:cNvPr id="3" name="Content Placeholder 2">
            <a:extLst>
              <a:ext uri="{FF2B5EF4-FFF2-40B4-BE49-F238E27FC236}">
                <a16:creationId xmlns:a16="http://schemas.microsoft.com/office/drawing/2014/main" id="{B333E979-89EF-16F6-1988-17B7A7971213}"/>
              </a:ext>
            </a:extLst>
          </p:cNvPr>
          <p:cNvSpPr>
            <a:spLocks noGrp="1"/>
          </p:cNvSpPr>
          <p:nvPr>
            <p:ph idx="1"/>
          </p:nvPr>
        </p:nvSpPr>
        <p:spPr/>
        <p:txBody>
          <a:bodyPr/>
          <a:lstStyle/>
          <a:p>
            <a:r>
              <a:rPr lang="en-US" dirty="0"/>
              <a:t>IHG is committed to guest satisfaction, considering it a core value of the company.</a:t>
            </a:r>
          </a:p>
          <a:p>
            <a:r>
              <a:rPr lang="en-US" dirty="0"/>
              <a:t>IHG implements guest feedback programs and quality assurance measures to continuously improve the guest experience.</a:t>
            </a:r>
          </a:p>
          <a:p>
            <a:r>
              <a:rPr lang="en-US" dirty="0"/>
              <a:t>By actively listening to guest feedback and addressing any concerns, IHG aims to ensure high levels of satisfaction and loyalty.</a:t>
            </a:r>
          </a:p>
          <a:p>
            <a:endParaRPr lang="en-US" dirty="0"/>
          </a:p>
        </p:txBody>
      </p:sp>
    </p:spTree>
    <p:extLst>
      <p:ext uri="{BB962C8B-B14F-4D97-AF65-F5344CB8AC3E}">
        <p14:creationId xmlns:p14="http://schemas.microsoft.com/office/powerpoint/2010/main" val="25393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250D-C1DB-F4D8-5C33-EF3CBC1CD8D0}"/>
              </a:ext>
            </a:extLst>
          </p:cNvPr>
          <p:cNvSpPr>
            <a:spLocks noGrp="1"/>
          </p:cNvSpPr>
          <p:nvPr>
            <p:ph type="title"/>
          </p:nvPr>
        </p:nvSpPr>
        <p:spPr/>
        <p:txBody>
          <a:bodyPr/>
          <a:lstStyle/>
          <a:p>
            <a:r>
              <a:rPr lang="en-US" dirty="0"/>
              <a:t>Ensuring Consistency in Service</a:t>
            </a:r>
          </a:p>
        </p:txBody>
      </p:sp>
      <p:sp>
        <p:nvSpPr>
          <p:cNvPr id="3" name="Content Placeholder 2">
            <a:extLst>
              <a:ext uri="{FF2B5EF4-FFF2-40B4-BE49-F238E27FC236}">
                <a16:creationId xmlns:a16="http://schemas.microsoft.com/office/drawing/2014/main" id="{BA3A0638-B32A-F04B-EC81-2C0758A5F2D5}"/>
              </a:ext>
            </a:extLst>
          </p:cNvPr>
          <p:cNvSpPr>
            <a:spLocks noGrp="1"/>
          </p:cNvSpPr>
          <p:nvPr>
            <p:ph idx="1"/>
          </p:nvPr>
        </p:nvSpPr>
        <p:spPr/>
        <p:txBody>
          <a:bodyPr/>
          <a:lstStyle/>
          <a:p>
            <a:r>
              <a:rPr lang="en-US" dirty="0"/>
              <a:t>IHG maintains consistent service standards across its brands and properties.</a:t>
            </a:r>
          </a:p>
          <a:p>
            <a:r>
              <a:rPr lang="en-US" dirty="0"/>
              <a:t>Through comprehensive training programs and standardized procedures, IHG ensures a consistent guest experience.</a:t>
            </a:r>
          </a:p>
          <a:p>
            <a:r>
              <a:rPr lang="en-US" dirty="0"/>
              <a:t>This consistency in service contributes to building guest trust and reinforces IHG's reputation for excellence.</a:t>
            </a:r>
          </a:p>
          <a:p>
            <a:endParaRPr lang="en-US" dirty="0"/>
          </a:p>
        </p:txBody>
      </p:sp>
    </p:spTree>
    <p:extLst>
      <p:ext uri="{BB962C8B-B14F-4D97-AF65-F5344CB8AC3E}">
        <p14:creationId xmlns:p14="http://schemas.microsoft.com/office/powerpoint/2010/main" val="261838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4446-19F2-4262-A835-AF7111D148A4}"/>
              </a:ext>
            </a:extLst>
          </p:cNvPr>
          <p:cNvSpPr>
            <a:spLocks noGrp="1"/>
          </p:cNvSpPr>
          <p:nvPr>
            <p:ph type="title"/>
          </p:nvPr>
        </p:nvSpPr>
        <p:spPr/>
        <p:txBody>
          <a:bodyPr/>
          <a:lstStyle/>
          <a:p>
            <a:r>
              <a:rPr lang="en-US" dirty="0"/>
              <a:t>Guest Loyalty Programs</a:t>
            </a:r>
          </a:p>
        </p:txBody>
      </p:sp>
      <p:sp>
        <p:nvSpPr>
          <p:cNvPr id="3" name="Content Placeholder 2">
            <a:extLst>
              <a:ext uri="{FF2B5EF4-FFF2-40B4-BE49-F238E27FC236}">
                <a16:creationId xmlns:a16="http://schemas.microsoft.com/office/drawing/2014/main" id="{E3D41E22-3C7D-D675-0CBF-8D7C3000667C}"/>
              </a:ext>
            </a:extLst>
          </p:cNvPr>
          <p:cNvSpPr>
            <a:spLocks noGrp="1"/>
          </p:cNvSpPr>
          <p:nvPr>
            <p:ph idx="1"/>
          </p:nvPr>
        </p:nvSpPr>
        <p:spPr/>
        <p:txBody>
          <a:bodyPr/>
          <a:lstStyle/>
          <a:p>
            <a:r>
              <a:rPr lang="en-US" dirty="0"/>
              <a:t>IHG offers guest loyalty programs, such as IHG Rewards Club, to reward and incentivize guest loyalty.</a:t>
            </a:r>
          </a:p>
          <a:p>
            <a:r>
              <a:rPr lang="en-US" dirty="0"/>
              <a:t>These programs provide exclusive benefits, discounts, and personalized experiences to enhance guest satisfaction and encourage repeat business.</a:t>
            </a:r>
          </a:p>
          <a:p>
            <a:endParaRPr lang="en-US" dirty="0"/>
          </a:p>
        </p:txBody>
      </p:sp>
    </p:spTree>
    <p:extLst>
      <p:ext uri="{BB962C8B-B14F-4D97-AF65-F5344CB8AC3E}">
        <p14:creationId xmlns:p14="http://schemas.microsoft.com/office/powerpoint/2010/main" val="23639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7F4B7-F785-A8D1-BFE7-0DF5CC733695}"/>
              </a:ext>
            </a:extLst>
          </p:cNvPr>
          <p:cNvSpPr>
            <a:spLocks noGrp="1"/>
          </p:cNvSpPr>
          <p:nvPr>
            <p:ph type="title"/>
          </p:nvPr>
        </p:nvSpPr>
        <p:spPr/>
        <p:txBody>
          <a:bodyPr/>
          <a:lstStyle/>
          <a:p>
            <a:r>
              <a:rPr lang="en-US" dirty="0"/>
              <a:t>Recommendations for Future Growth</a:t>
            </a:r>
          </a:p>
        </p:txBody>
      </p:sp>
      <p:sp>
        <p:nvSpPr>
          <p:cNvPr id="3" name="Content Placeholder 2">
            <a:extLst>
              <a:ext uri="{FF2B5EF4-FFF2-40B4-BE49-F238E27FC236}">
                <a16:creationId xmlns:a16="http://schemas.microsoft.com/office/drawing/2014/main" id="{457D16BB-59C8-6C5B-A269-3F3CC5C7DEE9}"/>
              </a:ext>
            </a:extLst>
          </p:cNvPr>
          <p:cNvSpPr>
            <a:spLocks noGrp="1"/>
          </p:cNvSpPr>
          <p:nvPr>
            <p:ph idx="1"/>
          </p:nvPr>
        </p:nvSpPr>
        <p:spPr/>
        <p:txBody>
          <a:bodyPr/>
          <a:lstStyle/>
          <a:p>
            <a:r>
              <a:rPr lang="en-US" dirty="0"/>
              <a:t>To continue thriving in a dynamic market, IHG should stay updated on emerging trends and evolving guest preferences.</a:t>
            </a:r>
          </a:p>
          <a:p>
            <a:r>
              <a:rPr lang="en-US" dirty="0"/>
              <a:t>IHG can invest in innovative technologies to enhance the guest experience, streamline operations, and personalize services.</a:t>
            </a:r>
          </a:p>
          <a:p>
            <a:r>
              <a:rPr lang="en-US" dirty="0"/>
              <a:t>Collaborating with local businesses, implementing sustainable practices, and expanding into new markets are also viable strategies for future growth.</a:t>
            </a:r>
          </a:p>
          <a:p>
            <a:endParaRPr lang="en-US" dirty="0"/>
          </a:p>
        </p:txBody>
      </p:sp>
    </p:spTree>
    <p:extLst>
      <p:ext uri="{BB962C8B-B14F-4D97-AF65-F5344CB8AC3E}">
        <p14:creationId xmlns:p14="http://schemas.microsoft.com/office/powerpoint/2010/main" val="3947910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2978-7B7C-E7EC-DE24-679BD51F649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3EF486E-5CD0-6F00-6C99-49DB55D82BB6}"/>
              </a:ext>
            </a:extLst>
          </p:cNvPr>
          <p:cNvSpPr>
            <a:spLocks noGrp="1"/>
          </p:cNvSpPr>
          <p:nvPr>
            <p:ph idx="1"/>
          </p:nvPr>
        </p:nvSpPr>
        <p:spPr/>
        <p:txBody>
          <a:bodyPr/>
          <a:lstStyle/>
          <a:p>
            <a:r>
              <a:rPr lang="en-US" dirty="0"/>
              <a:t>In conclusion, IHG is a global leader in the hospitality industry, catering to diverse consumer segments with exceptional service and a wide range of guest services and facilities.</a:t>
            </a:r>
          </a:p>
          <a:p>
            <a:r>
              <a:rPr lang="en-US" dirty="0"/>
              <a:t>By prioritizing hospitality, meeting/exceeding guest expectations, and ensuring consistent service, IHG aims to create memorable guest experiences and foster long-term guest loyalty.</a:t>
            </a:r>
          </a:p>
          <a:p>
            <a:endParaRPr lang="en-US" dirty="0"/>
          </a:p>
        </p:txBody>
      </p:sp>
    </p:spTree>
    <p:extLst>
      <p:ext uri="{BB962C8B-B14F-4D97-AF65-F5344CB8AC3E}">
        <p14:creationId xmlns:p14="http://schemas.microsoft.com/office/powerpoint/2010/main" val="3024791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51F09-1425-2046-7235-99D2990844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7F9A8AF-C0A2-289C-EAD2-7691EFF687EB}"/>
              </a:ext>
            </a:extLst>
          </p:cNvPr>
          <p:cNvSpPr>
            <a:spLocks noGrp="1"/>
          </p:cNvSpPr>
          <p:nvPr>
            <p:ph idx="1"/>
          </p:nvPr>
        </p:nvSpPr>
        <p:spPr/>
        <p:txBody>
          <a:bodyPr>
            <a:normAutofit fontScale="92500" lnSpcReduction="20000"/>
          </a:bodyPr>
          <a:lstStyle/>
          <a:p>
            <a:pPr marL="360045" marR="0" indent="-360045">
              <a:lnSpc>
                <a:spcPct val="150000"/>
              </a:lnSpc>
            </a:pPr>
            <a:r>
              <a:rPr lang="en-US" sz="1800" dirty="0">
                <a:effectLst/>
                <a:latin typeface="Times New Roman" panose="02020603050405020304" pitchFamily="18" charset="0"/>
                <a:ea typeface="Times New Roman" panose="02020603050405020304" pitchFamily="18" charset="0"/>
              </a:rPr>
              <a:t>Holliday, S.J. (2021) </a:t>
            </a:r>
            <a:r>
              <a:rPr lang="en-US" sz="1800" i="1" dirty="0">
                <a:effectLst/>
                <a:latin typeface="Times New Roman" panose="02020603050405020304" pitchFamily="18" charset="0"/>
                <a:ea typeface="Times New Roman" panose="02020603050405020304" pitchFamily="18" charset="0"/>
              </a:rPr>
              <a:t>Hospitality management</a:t>
            </a:r>
            <a:r>
              <a:rPr lang="en-US" sz="1800" dirty="0">
                <a:effectLst/>
                <a:latin typeface="Times New Roman" panose="02020603050405020304" pitchFamily="18" charset="0"/>
                <a:ea typeface="Times New Roman" panose="02020603050405020304" pitchFamily="18" charset="0"/>
              </a:rPr>
              <a:t>. Sheffield: Sheffield Hallam University, School of Leisure and Food Management. </a:t>
            </a:r>
          </a:p>
          <a:p>
            <a:pPr marL="360045" marR="0" indent="-360045">
              <a:lnSpc>
                <a:spcPct val="150000"/>
              </a:lnSpc>
            </a:pPr>
            <a:r>
              <a:rPr lang="en-US" sz="1800" dirty="0" err="1">
                <a:effectLst/>
                <a:latin typeface="Times New Roman" panose="02020603050405020304" pitchFamily="18" charset="0"/>
                <a:ea typeface="Times New Roman" panose="02020603050405020304" pitchFamily="18" charset="0"/>
              </a:rPr>
              <a:t>Tesone</a:t>
            </a:r>
            <a:r>
              <a:rPr lang="en-US" sz="1800" dirty="0">
                <a:effectLst/>
                <a:latin typeface="Times New Roman" panose="02020603050405020304" pitchFamily="18" charset="0"/>
                <a:ea typeface="Times New Roman" panose="02020603050405020304" pitchFamily="18" charset="0"/>
              </a:rPr>
              <a:t>, V. (2014) </a:t>
            </a:r>
            <a:r>
              <a:rPr lang="en-US" sz="1800" i="1" dirty="0">
                <a:effectLst/>
                <a:latin typeface="Times New Roman" panose="02020603050405020304" pitchFamily="18" charset="0"/>
                <a:ea typeface="Times New Roman" panose="02020603050405020304" pitchFamily="18" charset="0"/>
              </a:rPr>
              <a:t>Principles of Management for the Hospitality Industry</a:t>
            </a:r>
            <a:r>
              <a:rPr lang="en-US" sz="1800" dirty="0">
                <a:effectLst/>
                <a:latin typeface="Times New Roman" panose="02020603050405020304" pitchFamily="18" charset="0"/>
                <a:ea typeface="Times New Roman" panose="02020603050405020304" pitchFamily="18" charset="0"/>
              </a:rPr>
              <a:t>. Oxford: Butterworth Heineman. </a:t>
            </a:r>
          </a:p>
          <a:p>
            <a:pPr marL="360045" marR="0" indent="-360045">
              <a:lnSpc>
                <a:spcPct val="150000"/>
              </a:lnSpc>
            </a:pPr>
            <a:r>
              <a:rPr lang="en-US" sz="1800" dirty="0">
                <a:effectLst/>
                <a:latin typeface="Times New Roman" panose="02020603050405020304" pitchFamily="18" charset="0"/>
                <a:ea typeface="Times New Roman" panose="02020603050405020304" pitchFamily="18" charset="0"/>
              </a:rPr>
              <a:t>Wang, Y. (Raymond) (2023) ‘Tourism and hospitality management in China’, </a:t>
            </a:r>
            <a:r>
              <a:rPr lang="en-US" sz="1800" i="1" dirty="0">
                <a:effectLst/>
                <a:latin typeface="Times New Roman" panose="02020603050405020304" pitchFamily="18" charset="0"/>
                <a:ea typeface="Times New Roman" panose="02020603050405020304" pitchFamily="18" charset="0"/>
              </a:rPr>
              <a:t>International Journal of Hospitality Management</a:t>
            </a:r>
            <a:r>
              <a:rPr lang="en-US" sz="1800" dirty="0">
                <a:effectLst/>
                <a:latin typeface="Times New Roman" panose="02020603050405020304" pitchFamily="18" charset="0"/>
                <a:ea typeface="Times New Roman" panose="02020603050405020304" pitchFamily="18" charset="0"/>
              </a:rPr>
              <a:t>, 27(3), pp. 323–324. doi:10.1016/j.ijhm.2007.10.007. </a:t>
            </a:r>
          </a:p>
          <a:p>
            <a:pPr marL="360045" marR="0" indent="-360045">
              <a:lnSpc>
                <a:spcPct val="150000"/>
              </a:lnSpc>
            </a:pPr>
            <a:r>
              <a:rPr lang="en-US" sz="1800" dirty="0">
                <a:effectLst/>
                <a:latin typeface="Times New Roman" panose="02020603050405020304" pitchFamily="18" charset="0"/>
                <a:ea typeface="Times New Roman" panose="02020603050405020304" pitchFamily="18" charset="0"/>
              </a:rPr>
              <a:t>Wood, R.C. (2015) </a:t>
            </a:r>
            <a:r>
              <a:rPr lang="en-US" sz="1800" i="1" dirty="0">
                <a:effectLst/>
                <a:latin typeface="Times New Roman" panose="02020603050405020304" pitchFamily="18" charset="0"/>
                <a:ea typeface="Times New Roman" panose="02020603050405020304" pitchFamily="18" charset="0"/>
              </a:rPr>
              <a:t>Hospitality Management: a brief introduction</a:t>
            </a:r>
            <a:r>
              <a:rPr lang="en-US" sz="1800" dirty="0">
                <a:effectLst/>
                <a:latin typeface="Times New Roman" panose="02020603050405020304" pitchFamily="18" charset="0"/>
                <a:ea typeface="Times New Roman" panose="02020603050405020304" pitchFamily="18" charset="0"/>
              </a:rPr>
              <a:t>. London: Sage. </a:t>
            </a:r>
          </a:p>
          <a:p>
            <a:pPr marL="360045" marR="0" indent="-360045">
              <a:lnSpc>
                <a:spcPct val="150000"/>
              </a:lnSpc>
            </a:pPr>
            <a:r>
              <a:rPr lang="en-US" sz="1800" dirty="0">
                <a:effectLst/>
                <a:latin typeface="Times New Roman" panose="02020603050405020304" pitchFamily="18" charset="0"/>
                <a:ea typeface="Times New Roman" panose="02020603050405020304" pitchFamily="18" charset="0"/>
              </a:rPr>
              <a:t>Wood, R.C. (2022) </a:t>
            </a:r>
            <a:r>
              <a:rPr lang="en-US" sz="1800" i="1" dirty="0">
                <a:effectLst/>
                <a:latin typeface="Times New Roman" panose="02020603050405020304" pitchFamily="18" charset="0"/>
                <a:ea typeface="Times New Roman" panose="02020603050405020304" pitchFamily="18" charset="0"/>
              </a:rPr>
              <a:t>Key concepts in hospitality management</a:t>
            </a:r>
            <a:r>
              <a:rPr lang="en-US" sz="1800" dirty="0">
                <a:effectLst/>
                <a:latin typeface="Times New Roman" panose="02020603050405020304" pitchFamily="18" charset="0"/>
                <a:ea typeface="Times New Roman" panose="02020603050405020304" pitchFamily="18" charset="0"/>
              </a:rPr>
              <a:t>. Los Angeles: SAGE. </a:t>
            </a:r>
          </a:p>
          <a:p>
            <a:endParaRPr lang="en-US" dirty="0"/>
          </a:p>
        </p:txBody>
      </p:sp>
    </p:spTree>
    <p:extLst>
      <p:ext uri="{BB962C8B-B14F-4D97-AF65-F5344CB8AC3E}">
        <p14:creationId xmlns:p14="http://schemas.microsoft.com/office/powerpoint/2010/main" val="28838561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1356</Words>
  <Application>Microsoft Office PowerPoint</Application>
  <PresentationFormat>Widescreen</PresentationFormat>
  <Paragraphs>70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Gallery</vt:lpstr>
      <vt:lpstr>STUDENT name : Ion tiris student id :2221476 lecture's : luciana suardi  </vt:lpstr>
      <vt:lpstr>Introduction</vt:lpstr>
      <vt:lpstr>Main Consumers of IHG</vt:lpstr>
      <vt:lpstr>Nature, Scope, and Role of Guest Services</vt:lpstr>
      <vt:lpstr>Importance of Hospitality</vt:lpstr>
      <vt:lpstr>Meeting/Exceeding Guest Expectations</vt:lpstr>
      <vt:lpstr>IHG's Commitment to Guest Satisfaction</vt:lpstr>
      <vt:lpstr>Ensuring Consistency in Service</vt:lpstr>
      <vt:lpstr>Guest Loyalty Programs</vt:lpstr>
      <vt:lpstr>Recommendations for Future Growth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everybody.</dc:title>
  <dc:creator/>
  <cp:lastModifiedBy>Corina Marinela Tiris</cp:lastModifiedBy>
  <cp:revision>44</cp:revision>
  <dcterms:created xsi:type="dcterms:W3CDTF">2023-05-12T18:17:41Z</dcterms:created>
  <dcterms:modified xsi:type="dcterms:W3CDTF">2023-05-24T18:13:20Z</dcterms:modified>
</cp:coreProperties>
</file>