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9" r:id="rId4"/>
    <p:sldId id="261" r:id="rId5"/>
    <p:sldId id="262" r:id="rId6"/>
    <p:sldId id="274" r:id="rId7"/>
    <p:sldId id="286" r:id="rId8"/>
    <p:sldId id="273" r:id="rId9"/>
    <p:sldId id="264" r:id="rId10"/>
    <p:sldId id="277" r:id="rId11"/>
    <p:sldId id="270" r:id="rId12"/>
    <p:sldId id="281" r:id="rId13"/>
    <p:sldId id="282" r:id="rId14"/>
    <p:sldId id="283" r:id="rId15"/>
    <p:sldId id="284" r:id="rId16"/>
    <p:sldId id="287" r:id="rId17"/>
    <p:sldId id="285" r:id="rId18"/>
    <p:sldId id="288" r:id="rId19"/>
    <p:sldId id="289" r:id="rId20"/>
    <p:sldId id="290" r:id="rId21"/>
    <p:sldId id="258" r:id="rId22"/>
    <p:sldId id="291" r:id="rId23"/>
  </p:sldIdLst>
  <p:sldSz cx="12192000" cy="6858000"/>
  <p:notesSz cx="6858000" cy="99456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90876" autoAdjust="0"/>
  </p:normalViewPr>
  <p:slideViewPr>
    <p:cSldViewPr snapToGrid="0">
      <p:cViewPr varScale="1">
        <p:scale>
          <a:sx n="63" d="100"/>
          <a:sy n="63" d="100"/>
        </p:scale>
        <p:origin x="93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245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092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523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221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77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717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4163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88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15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203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901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81A7DD-16A5-49E5-84A5-0C7EB3B91403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6318F-E57C-41BA-9374-29A30DDF0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80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myballoons.in/blog/book-balloons-can-bring-happiness-life/" TargetMode="External"/><Relationship Id="rId2" Type="http://schemas.openxmlformats.org/officeDocument/2006/relationships/hyperlink" Target="http://www.brainblogger.com/2015/10/06/join-the-2015-world-mental-health-day-movement-iamstigmafree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pngimg.com/imgs/alphabet/question_mark/" TargetMode="External"/><Relationship Id="rId4" Type="http://schemas.openxmlformats.org/officeDocument/2006/relationships/hyperlink" Target="https://blog.bancomediolanum.es/focus-group-en-banco-mediolanum-contraste-de-experiencias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akitchentablefortwo.blogspot.com/2011/01/happy-balloon-friday.html" TargetMode="External"/><Relationship Id="rId2" Type="http://schemas.openxmlformats.org/officeDocument/2006/relationships/hyperlink" Target="http://www.brianhaddock.com/2012/a-homeless-man-and-his-do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earch-proquest-com.ezproxy.uwtsd.ac.uk/docview/1792354699/fulltextPDF/1AAA1AC0B35B46C9PQ/1?accountid=130472" TargetMode="External"/><Relationship Id="rId5" Type="http://schemas.openxmlformats.org/officeDocument/2006/relationships/hyperlink" Target="https://search-proquest-com.ezproxy.uwtsd.ac.uk/docview/1878794289?accountid=130472&amp;rfr_id=info:xri/sid:primo" TargetMode="External"/><Relationship Id="rId4" Type="http://schemas.openxmlformats.org/officeDocument/2006/relationships/hyperlink" Target="http://dx.doi.org/10.1098/rstb.2004.15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8818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2371" y="618681"/>
            <a:ext cx="3569630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3200" b="1" dirty="0" smtClean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Happily ever after</a:t>
            </a:r>
            <a:br>
              <a:rPr lang="en-US" sz="3200" b="1" dirty="0" smtClean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-</a:t>
            </a:r>
            <a:br>
              <a:rPr lang="en-US" sz="3200" b="1" dirty="0" smtClean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Does it exist?</a:t>
            </a:r>
            <a:endParaRPr lang="en-US" sz="3200" b="1" dirty="0">
              <a:solidFill>
                <a:srgbClr val="FFFFFF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1" b="1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  <p:sp>
        <p:nvSpPr>
          <p:cNvPr id="6" name="TextBox 5"/>
          <p:cNvSpPr txBox="1"/>
          <p:nvPr/>
        </p:nvSpPr>
        <p:spPr>
          <a:xfrm>
            <a:off x="976251" y="5413248"/>
            <a:ext cx="269609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Fig. 1 - Clark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2015)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3758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0" y="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3928087"/>
            <a:ext cx="5840360" cy="1342754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en-GB" sz="3600" dirty="0" smtClean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What is the meaning of Happiness?</a:t>
            </a:r>
            <a:endParaRPr lang="en-GB" sz="36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230321" y="2201521"/>
            <a:ext cx="5379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Overarching Question</a:t>
            </a:r>
            <a:r>
              <a:rPr lang="en-GB" sz="2800" dirty="0" smtClean="0">
                <a:solidFill>
                  <a:srgbClr val="0070C0"/>
                </a:solidFill>
                <a:latin typeface="Arial Black" panose="020B0A04020102020204" pitchFamily="34" charset="0"/>
              </a:rPr>
              <a:t>:</a:t>
            </a:r>
            <a:endParaRPr lang="en-GB" sz="2800" dirty="0">
              <a:solidFill>
                <a:srgbClr val="0070C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5797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8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1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  <a:ex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692" y="2086251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Sub Questions:</a:t>
            </a:r>
            <a:endParaRPr lang="en-GB" sz="36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0" y="3429005"/>
            <a:ext cx="5869858" cy="2608407"/>
          </a:xfrm>
        </p:spPr>
        <p:txBody>
          <a:bodyPr anchor="ctr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happiness mean to you?</a:t>
            </a:r>
          </a:p>
          <a:p>
            <a:pPr algn="just">
              <a:lnSpc>
                <a:spcPct val="150000"/>
              </a:lnSpc>
            </a:pP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makes some people happier than others?</a:t>
            </a:r>
          </a:p>
          <a:p>
            <a:pPr algn="just">
              <a:lnSpc>
                <a:spcPct val="150000"/>
              </a:lnSpc>
            </a:pPr>
            <a:r>
              <a:rPr lang="en-GB" sz="2400" dirty="0" smtClean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we do to foster happiness?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40413" y="6604084"/>
            <a:ext cx="268420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Fig. 2 - Book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my </a:t>
            </a:r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Balloons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(2019)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8907619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320" y="1005499"/>
            <a:ext cx="5120114" cy="1692794"/>
          </a:xfrm>
        </p:spPr>
        <p:txBody>
          <a:bodyPr>
            <a:normAutofit/>
          </a:bodyPr>
          <a:lstStyle/>
          <a:p>
            <a:r>
              <a:rPr lang="en-GB" sz="3600" dirty="0" smtClean="0">
                <a:latin typeface="Arial Black" panose="020B0A04020102020204" pitchFamily="34" charset="0"/>
              </a:rPr>
              <a:t>Research Method</a:t>
            </a:r>
            <a:endParaRPr lang="en-GB" sz="36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076" y="3544861"/>
            <a:ext cx="5229357" cy="2790825"/>
          </a:xfr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227320" y="10"/>
            <a:ext cx="6964679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546076" y="6335686"/>
            <a:ext cx="5229357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50" dirty="0" smtClean="0">
                <a:latin typeface="Arial" panose="020B0604020202020204" pitchFamily="34" charset="0"/>
                <a:cs typeface="Arial" panose="020B0604020202020204" pitchFamily="34" charset="0"/>
              </a:rPr>
              <a:t>Fig. 3 - Banco Mediolanum (2016)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0456677" y="6589602"/>
            <a:ext cx="1321196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Fig. 1 - Clark (2015)</a:t>
            </a:r>
          </a:p>
        </p:txBody>
      </p:sp>
    </p:spTree>
    <p:extLst>
      <p:ext uri="{BB962C8B-B14F-4D97-AF65-F5344CB8AC3E}">
        <p14:creationId xmlns:p14="http://schemas.microsoft.com/office/powerpoint/2010/main" val="3030791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11105" y="1755386"/>
            <a:ext cx="6335415" cy="510261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 smtClean="0">
                <a:latin typeface="Arial Black" panose="020B0A04020102020204" pitchFamily="34" charset="0"/>
              </a:rPr>
              <a:t>       </a:t>
            </a:r>
            <a:r>
              <a:rPr lang="en-US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Ethical Considerations</a:t>
            </a:r>
            <a:endParaRPr lang="en-US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chemeClr val="bg1"/>
              </a:solidFill>
            </a:endParaRPr>
          </a:p>
          <a:p>
            <a:pPr marL="571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1300" dirty="0">
              <a:solidFill>
                <a:schemeClr val="bg1"/>
              </a:solidFill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Approved by the UWTSD Ethics Committee;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 ensured;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 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obtained (written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verbal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storage and equipment used;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Impartiality (aimed to be unbiased and trustworthy).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176213" algn="just"/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6080760" y="10"/>
            <a:ext cx="6111239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00501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55320" y="1722117"/>
            <a:ext cx="6036024" cy="513588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 smtClean="0">
                <a:latin typeface="Arial Black" panose="020B0A04020102020204" pitchFamily="34" charset="0"/>
              </a:rPr>
              <a:t>  </a:t>
            </a:r>
            <a:r>
              <a:rPr lang="en-US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Focus Group </a:t>
            </a:r>
            <a:r>
              <a:rPr lang="en-GB" sz="2800" b="1" dirty="0" smtClean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Strengths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2800" b="1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 (Good number);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Different aged participants;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Variety of social backgrounds and family relationships; 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All participated</a:t>
            </a:r>
          </a:p>
          <a:p>
            <a:pPr marL="342900" indent="-342900" algn="just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depth data collected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6445045" y="10"/>
            <a:ext cx="5746954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87168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655320" y="1563658"/>
            <a:ext cx="5288280" cy="5294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Focus Group Limitations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800" dirty="0" smtClean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women;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Same geographic area;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Same culture; </a:t>
            </a:r>
            <a:endParaRPr lang="en-GB" sz="2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3</a:t>
            </a:r>
            <a:r>
              <a:rPr lang="en-GB" sz="2400" baseline="30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year counselling students.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6445045" y="10"/>
            <a:ext cx="5746954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84062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132735" y="1696392"/>
            <a:ext cx="7742904" cy="516160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 smtClean="0">
                <a:latin typeface="Arial Black" panose="020B0A04020102020204" pitchFamily="34" charset="0"/>
              </a:rPr>
              <a:t>	</a:t>
            </a:r>
            <a:r>
              <a:rPr lang="en-US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Thematic Analysis</a:t>
            </a:r>
            <a:endParaRPr lang="en-US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300" dirty="0"/>
          </a:p>
          <a:p>
            <a:pPr marL="114300" indent="-3429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Qualitative approach developed by Braun and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Clark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Flexible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114300" indent="-3429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Anyone can use it;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depth data gathering from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participants’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lived experiences creating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themes;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Relativistic lens and a latent analysis.</a:t>
            </a:r>
          </a:p>
          <a:p>
            <a:pPr marL="114300" indent="-342900">
              <a:lnSpc>
                <a:spcPct val="16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approaches could have been used such as Narrative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Braun and Clarke, 2006</a:t>
            </a:r>
            <a:r>
              <a:rPr lang="en-US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7108723" y="10"/>
            <a:ext cx="5083276" cy="6857990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519275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9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50141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665720" y="-2008"/>
            <a:ext cx="4526280" cy="535124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2400" dirty="0">
                <a:latin typeface="Arial Black" panose="020B0A04020102020204" pitchFamily="34" charset="0"/>
              </a:rPr>
              <a:t>Thematic </a:t>
            </a:r>
            <a:r>
              <a:rPr lang="en-US" sz="2400" dirty="0" smtClean="0">
                <a:latin typeface="Arial Black" panose="020B0A04020102020204" pitchFamily="34" charset="0"/>
              </a:rPr>
              <a:t>Analysis Process</a:t>
            </a:r>
            <a:endParaRPr lang="en-US" sz="1500" dirty="0">
              <a:latin typeface="Arial Black" panose="020B0A04020102020204" pitchFamily="34" charset="0"/>
            </a:endParaRPr>
          </a:p>
          <a:p>
            <a:pPr marL="1143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Familiarization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with the 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Generate initial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codes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Search for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themes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Review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themes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and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name themes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>
              <a:lnSpc>
                <a:spcPct val="20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  <a:r>
              <a:rPr lang="en-US" sz="1500" dirty="0" smtClean="0"/>
              <a:t>  </a:t>
            </a:r>
          </a:p>
          <a:p>
            <a:pPr>
              <a:lnSpc>
                <a:spcPct val="200000"/>
              </a:lnSpc>
              <a:spcAft>
                <a:spcPts val="600"/>
              </a:spcAft>
            </a:pP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(Braun and Clarke, 2013)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4551" y="3429005"/>
            <a:ext cx="3520440" cy="352044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146762" y="6534391"/>
            <a:ext cx="29565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Fig. 4 –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Pngimg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2019)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514265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06849" y="413230"/>
            <a:ext cx="7611710" cy="77990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dirty="0">
                <a:latin typeface="Arial Black" panose="020B0A04020102020204" pitchFamily="34" charset="0"/>
              </a:rPr>
              <a:t>Theme 1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smtClean="0">
                <a:latin typeface="Arial Black" panose="020B0A04020102020204" pitchFamily="34" charset="0"/>
              </a:rPr>
              <a:t/>
            </a:r>
            <a:br>
              <a:rPr lang="en-GB" sz="3200" dirty="0" smtClean="0">
                <a:latin typeface="Arial Black" panose="020B0A04020102020204" pitchFamily="34" charset="0"/>
              </a:rPr>
            </a:br>
            <a:r>
              <a:rPr lang="en-GB" sz="3200" dirty="0" smtClean="0">
                <a:latin typeface="Arial Black" panose="020B0A04020102020204" pitchFamily="34" charset="0"/>
              </a:rPr>
              <a:t>The same kind of different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789AEE7-14E6-4CA9-86A5-A3D1B7883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612" y="2397324"/>
            <a:ext cx="3259394" cy="4340474"/>
          </a:xfrm>
        </p:spPr>
        <p:txBody>
          <a:bodyPr anchor="t">
            <a:normAutofit/>
          </a:bodyPr>
          <a:lstStyle/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“Contentment”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2)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“Pleasure”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2)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“Balance”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6)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“Be relaxed”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17)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“Not stressed”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17)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“Be comfortable”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17)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“Smooth”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24)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“Just little ripples in the water” </a:t>
            </a:r>
            <a:r>
              <a:rPr lang="en-US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24)</a:t>
            </a:r>
          </a:p>
          <a:p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 smtClean="0">
              <a:latin typeface="Arial Black" panose="020B0A040201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6" r="25326" b="-1"/>
          <a:stretch/>
        </p:blipFill>
        <p:spPr>
          <a:xfrm>
            <a:off x="6582780" y="-3"/>
            <a:ext cx="5622091" cy="5851669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sp>
        <p:nvSpPr>
          <p:cNvPr id="8" name="TextBox 7"/>
          <p:cNvSpPr txBox="1"/>
          <p:nvPr/>
        </p:nvSpPr>
        <p:spPr>
          <a:xfrm>
            <a:off x="3347762" y="2119431"/>
            <a:ext cx="3235018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000" dirty="0">
              <a:latin typeface="Arial Black" panose="020B0A040201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“Happiness is different for different people”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4)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“Viewing personal views” 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9)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“Very individualised”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(line 17)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“Relationships”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(line 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3,7,11,17,25)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“Within”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(line 26, 30,53,101)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4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bg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2483" y="1775637"/>
            <a:ext cx="3029803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latin typeface="Arial Black" panose="020B0A04020102020204" pitchFamily="34" charset="0"/>
              </a:rPr>
              <a:t>Differences</a:t>
            </a:r>
            <a:endParaRPr lang="en-US" sz="2000" dirty="0">
              <a:latin typeface="Arial Black" panose="020B0A040201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417629" y="1762454"/>
            <a:ext cx="3095284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 Black" panose="020B0A04020102020204" pitchFamily="34" charset="0"/>
              </a:rPr>
              <a:t>Similarities</a:t>
            </a:r>
            <a:endParaRPr lang="en-GB" sz="20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9003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" y="2575034"/>
            <a:ext cx="6370320" cy="3901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143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some societies people tend to seek happiness through social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connection (</a:t>
            </a:r>
            <a:r>
              <a:rPr lang="en-US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Heliwell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Putman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(2004); </a:t>
            </a:r>
            <a:r>
              <a:rPr lang="en-US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Qayoom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Husain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(2016);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143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“Happiness is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state of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mind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it is a place where people are in congruency with their emotions and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feelings”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 err="1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Qayoom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Husain</a:t>
            </a:r>
            <a:r>
              <a:rPr lang="en-US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2016).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4630993" y="2665834"/>
            <a:ext cx="4689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97265" y="1534707"/>
            <a:ext cx="4084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Literature confirms: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7080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Theme 2</a:t>
            </a:r>
          </a:p>
          <a:p>
            <a:pPr algn="ctr">
              <a:lnSpc>
                <a:spcPct val="150000"/>
              </a:lnSpc>
            </a:pPr>
            <a:r>
              <a:rPr lang="en-GB" sz="24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Sweet little lies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91729" y="1450462"/>
            <a:ext cx="3374431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Perception</a:t>
            </a:r>
            <a:endParaRPr lang="en-US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405589" y="1450462"/>
            <a:ext cx="3445661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Behind closed doors</a:t>
            </a:r>
            <a:endParaRPr lang="en-US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619449" y="1450462"/>
            <a:ext cx="3359191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Deep down inside</a:t>
            </a:r>
            <a:endParaRPr lang="en-US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91729" y="2316480"/>
            <a:ext cx="3374431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“Then you are determining how that person is feeling without knowing” 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47)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“You’ve seen more of what they’re wearing…their inner self could be destroyed” 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50)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508344" y="2316480"/>
            <a:ext cx="35814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“Push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the happiness of what materialistic things are…he just or she could be happy with the dog and that is their contentment in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life”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49)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“You can be happy if you have many and you can be happy, you know, if you’re homeless with a dog” 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56)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really determines on themselves rather than their appearances and things” 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71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 smtClean="0"/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300330" y="2316480"/>
            <a:ext cx="355092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their outside shows happy things”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53)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“You could have everything you ever wanted and still be sad on the inside”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60)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“5/6 men…who committed suicide…big smiles on their faces…happiness has to be in you and not on your face” 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72)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“You can’t see happiness because people can wear masks for everything”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(line76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2690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" y="2575034"/>
            <a:ext cx="6095999" cy="390196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571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Kjell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(2015) conclude that the most important measure of happiness is through relationships (family and social connections). </a:t>
            </a:r>
            <a:endParaRPr lang="en-GB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“Achieving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monetary goals doesn’t translate into an increase in happiness” (Sheldon and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Kasser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1998 cited in 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Lyubomirsky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2008, p.43), as materialistic things may detract people from enjoying being with family and friends or even from participating in their communities. </a:t>
            </a:r>
            <a:endParaRPr lang="en-US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3" name="TextBox 2"/>
          <p:cNvSpPr txBox="1"/>
          <p:nvPr/>
        </p:nvSpPr>
        <p:spPr>
          <a:xfrm>
            <a:off x="897265" y="1534707"/>
            <a:ext cx="4084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Literature confirms: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6267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19954" y="3156344"/>
            <a:ext cx="4511039" cy="385562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things (line 138,144,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Achievement boosts you for the day (line 123,131,147)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 (line111,121, 145)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Going shopping (line 133)</a:t>
            </a:r>
          </a:p>
          <a:p>
            <a:pPr marL="342900" indent="-34290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Ticking things of the list, it makes you feel good about yourself (line 126,128,129)</a:t>
            </a: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8013284" y="10"/>
            <a:ext cx="4178714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4630993" y="2665834"/>
            <a:ext cx="4689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565786" y="361415"/>
            <a:ext cx="50596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Theme 3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All the small things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67518" y="2435460"/>
            <a:ext cx="3029803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Achievements</a:t>
            </a:r>
            <a:endParaRPr lang="en-US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630994" y="2450390"/>
            <a:ext cx="3382290" cy="400110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Cultivating Happiness</a:t>
            </a:r>
            <a:endParaRPr lang="en-US" sz="2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60130" y="3035166"/>
            <a:ext cx="292608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Gratitude (line 103)</a:t>
            </a:r>
          </a:p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Walk in Nature (line 116)</a:t>
            </a:r>
          </a:p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Surround yourself with positive people (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line99,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141</a:t>
            </a:r>
          </a:p>
          <a:p>
            <a:pPr marL="2857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Comes from within (101)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04743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289561" y="2995599"/>
            <a:ext cx="5989319" cy="3901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7150" indent="-285750" algn="just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“As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internal factor, happiness is believed to come from inner peace and harmony.  It comprises: </a:t>
            </a:r>
            <a:r>
              <a:rPr lang="en-GB" sz="2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stability, feelings of serenity and contentment, inner peace, acceptance, balance and equipoise” (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Delle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Fave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2011b). </a:t>
            </a:r>
            <a:endParaRPr lang="en-GB" sz="20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4630993" y="2665834"/>
            <a:ext cx="4689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97265" y="1534707"/>
            <a:ext cx="4084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Literature confirms: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80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" y="2575034"/>
            <a:ext cx="6370320" cy="3901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32445" y="810469"/>
            <a:ext cx="5013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dirty="0" smtClean="0">
              <a:latin typeface="Arial Black" panose="020B0A04020102020204" pitchFamily="34" charset="0"/>
            </a:endParaRPr>
          </a:p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Common Themes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55320" y="3380242"/>
            <a:ext cx="4572000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ithin </a:t>
            </a:r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 26, 30,53,101</a:t>
            </a:r>
            <a:r>
              <a:rPr lang="en-GB" sz="16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buFont typeface="Wingdings" panose="05000000000000000000" pitchFamily="2" charset="2"/>
              <a:buChar char="Ø"/>
            </a:pPr>
            <a:endParaRPr lang="en-GB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Relationships</a:t>
            </a:r>
            <a:r>
              <a:rPr lang="en-GB" sz="4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(lines 3,7,11,17,25</a:t>
            </a:r>
            <a:r>
              <a:rPr lang="en-GB" sz="1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 smtClean="0">
              <a:latin typeface="Arial Black" panose="020B0A040201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5042" y="1565201"/>
            <a:ext cx="6035038" cy="399739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035042" y="5821153"/>
            <a:ext cx="603503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Fig. 5 – Haddock Brian (2012)</a:t>
            </a:r>
            <a:endParaRPr lang="en-GB" sz="1000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55320" y="2683221"/>
            <a:ext cx="4572000" cy="461665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Happiness comes from :</a:t>
            </a:r>
          </a:p>
        </p:txBody>
      </p:sp>
    </p:spTree>
    <p:extLst>
      <p:ext uri="{BB962C8B-B14F-4D97-AF65-F5344CB8AC3E}">
        <p14:creationId xmlns:p14="http://schemas.microsoft.com/office/powerpoint/2010/main" val="30122991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" y="2575034"/>
            <a:ext cx="5989319" cy="3901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endParaRPr lang="en-GB" dirty="0"/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600"/>
              </a:spcAft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way of being</a:t>
            </a: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4630993" y="2665834"/>
            <a:ext cx="4689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77232" y="1098474"/>
            <a:ext cx="46348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What is the meaning of happiness?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1234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677232" y="2575034"/>
            <a:ext cx="4550088" cy="3901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endParaRPr lang="en-GB" sz="2400" dirty="0">
              <a:solidFill>
                <a:schemeClr val="bg1"/>
              </a:solidFill>
              <a:latin typeface="Arial Black" panose="020B0A04020102020204" pitchFamily="34" charset="0"/>
            </a:endParaRPr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(only 20 min.)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(all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women and counselling </a:t>
            </a: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students)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4630993" y="2665834"/>
            <a:ext cx="4689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77232" y="1402374"/>
            <a:ext cx="4550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Limitations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9154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Arrow Connector 9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/>
          <p:cNvSpPr txBox="1"/>
          <p:nvPr/>
        </p:nvSpPr>
        <p:spPr>
          <a:xfrm>
            <a:off x="1" y="2575034"/>
            <a:ext cx="5989319" cy="39019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endParaRPr lang="en-GB" sz="24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the impact of the small daily things on happiness;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homeless people with dogs and how they perceive happiness.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jus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  <a:p>
            <a:pPr algn="just">
              <a:lnSpc>
                <a:spcPct val="150000"/>
              </a:lnSpc>
              <a:spcAft>
                <a:spcPts val="600"/>
              </a:spcAft>
            </a:pP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0" r="35782" b="-1"/>
          <a:stretch/>
        </p:blipFill>
        <p:spPr>
          <a:xfrm>
            <a:off x="5878849" y="10"/>
            <a:ext cx="6313150" cy="6857987"/>
          </a:xfrm>
          <a:custGeom>
            <a:avLst/>
            <a:gdLst>
              <a:gd name="connsiteX0" fmla="*/ 65565 w 6313150"/>
              <a:gd name="connsiteY0" fmla="*/ 0 h 6857997"/>
              <a:gd name="connsiteX1" fmla="*/ 6313150 w 6313150"/>
              <a:gd name="connsiteY1" fmla="*/ 0 h 6857997"/>
              <a:gd name="connsiteX2" fmla="*/ 6313150 w 6313150"/>
              <a:gd name="connsiteY2" fmla="*/ 6857997 h 6857997"/>
              <a:gd name="connsiteX3" fmla="*/ 3293946 w 6313150"/>
              <a:gd name="connsiteY3" fmla="*/ 6857997 h 6857997"/>
              <a:gd name="connsiteX4" fmla="*/ 3235857 w 6313150"/>
              <a:gd name="connsiteY4" fmla="*/ 6823061 h 6857997"/>
              <a:gd name="connsiteX5" fmla="*/ 0 w 6313150"/>
              <a:gd name="connsiteY5" fmla="*/ 951803 h 6857997"/>
              <a:gd name="connsiteX6" fmla="*/ 31536 w 6313150"/>
              <a:gd name="connsiteY6" fmla="*/ 285771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  <p:sp>
        <p:nvSpPr>
          <p:cNvPr id="5" name="TextBox 4"/>
          <p:cNvSpPr txBox="1"/>
          <p:nvPr/>
        </p:nvSpPr>
        <p:spPr>
          <a:xfrm>
            <a:off x="4630993" y="2665834"/>
            <a:ext cx="46899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20066" y="1071312"/>
            <a:ext cx="4634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Arial Black" panose="020B0A04020102020204" pitchFamily="34" charset="0"/>
              </a:rPr>
              <a:t>Future Research</a:t>
            </a:r>
            <a:endParaRPr lang="en-GB" sz="28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81389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47" b="284"/>
          <a:stretch/>
        </p:blipFill>
        <p:spPr>
          <a:xfrm>
            <a:off x="-1" y="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0537" y="4882419"/>
            <a:ext cx="11210925" cy="16119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dirty="0" smtClean="0">
                <a:solidFill>
                  <a:srgbClr val="0070C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“There is no way to happiness, happiness is the way.” </a:t>
            </a:r>
            <a:r>
              <a:rPr lang="en-US" sz="36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36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Thich</a:t>
            </a:r>
            <a:r>
              <a:rPr lang="en-US" sz="1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Nhat</a:t>
            </a:r>
            <a:r>
              <a:rPr lang="en-US" sz="1800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Hanh. </a:t>
            </a:r>
            <a:endParaRPr lang="en-US" sz="1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-1" y="6469630"/>
            <a:ext cx="478536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Fig. 6 - April and Eric (2011)</a:t>
            </a:r>
            <a:endParaRPr lang="en-GB" sz="1000" dirty="0"/>
          </a:p>
        </p:txBody>
      </p:sp>
      <p:sp>
        <p:nvSpPr>
          <p:cNvPr id="6" name="TextBox 5"/>
          <p:cNvSpPr txBox="1"/>
          <p:nvPr/>
        </p:nvSpPr>
        <p:spPr>
          <a:xfrm>
            <a:off x="1577329" y="4411118"/>
            <a:ext cx="9037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accent5">
                    <a:lumMod val="50000"/>
                  </a:schemeClr>
                </a:solidFill>
                <a:latin typeface="Arial Black" panose="020B0A04020102020204" pitchFamily="34" charset="0"/>
              </a:rPr>
              <a:t>A little something to reflect on:</a:t>
            </a:r>
            <a:endParaRPr lang="en-GB" sz="4000" dirty="0">
              <a:solidFill>
                <a:schemeClr val="accent5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7676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219" y="640080"/>
            <a:ext cx="11911781" cy="5928360"/>
          </a:xfrm>
        </p:spPr>
        <p:txBody>
          <a:bodyPr>
            <a:noAutofit/>
          </a:bodyPr>
          <a:lstStyle/>
          <a:p>
            <a:pPr algn="l">
              <a:lnSpc>
                <a:spcPct val="20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Braun, V. and Clarke, V. (2006) 'Using thematic analyses in psychology',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in Psychology,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3, pp. 77-101.</a:t>
            </a:r>
          </a:p>
          <a:p>
            <a:pPr algn="l">
              <a:lnSpc>
                <a:spcPct val="200000"/>
              </a:lnSpc>
            </a:pPr>
            <a:r>
              <a:rPr lang="en-NZ" sz="1300" dirty="0">
                <a:latin typeface="Arial" panose="020B0604020202020204" pitchFamily="34" charset="0"/>
                <a:cs typeface="Arial" panose="020B0604020202020204" pitchFamily="34" charset="0"/>
              </a:rPr>
              <a:t>Clarke, V. &amp; Braun, V. (2013) Teaching thematic analysis: Overcoming challenges and developing strategies for effective learning. </a:t>
            </a:r>
            <a:r>
              <a:rPr lang="en-NZ" sz="1300" i="1" dirty="0">
                <a:latin typeface="Arial" panose="020B0604020202020204" pitchFamily="34" charset="0"/>
                <a:cs typeface="Arial" panose="020B0604020202020204" pitchFamily="34" charset="0"/>
              </a:rPr>
              <a:t>The Psychologist</a:t>
            </a:r>
            <a:r>
              <a:rPr lang="en-NZ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NZ" sz="13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NZ" sz="1300" dirty="0">
                <a:latin typeface="Arial" panose="020B0604020202020204" pitchFamily="34" charset="0"/>
                <a:cs typeface="Arial" panose="020B0604020202020204" pitchFamily="34" charset="0"/>
              </a:rPr>
              <a:t>(2), </a:t>
            </a:r>
            <a:r>
              <a:rPr lang="en-NZ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120-123.</a:t>
            </a:r>
          </a:p>
          <a:p>
            <a:pPr algn="l">
              <a:lnSpc>
                <a:spcPct val="200000"/>
              </a:lnSpc>
            </a:pPr>
            <a:r>
              <a:rPr lang="en-GB" sz="1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Delle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Fave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Massimini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F., and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Bassi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M. (2011b) ‘Relationships: safe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harbor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for flow explorers.’, in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Psychological Selection and Optimal Experience </a:t>
            </a:r>
            <a:r>
              <a:rPr lang="en-GB" sz="1300" i="1" dirty="0"/>
              <a:t>Across Cultures</a:t>
            </a:r>
            <a:r>
              <a:rPr lang="en-GB" sz="1300" dirty="0"/>
              <a:t>, (</a:t>
            </a:r>
            <a:r>
              <a:rPr lang="en-GB" sz="1300" dirty="0" err="1"/>
              <a:t>eds</a:t>
            </a:r>
            <a:r>
              <a:rPr lang="en-GB" sz="1300" dirty="0"/>
              <a:t>)  </a:t>
            </a:r>
            <a:r>
              <a:rPr lang="en-GB" sz="1300" dirty="0" err="1"/>
              <a:t>Delle</a:t>
            </a:r>
            <a:r>
              <a:rPr lang="en-GB" sz="1300" dirty="0"/>
              <a:t> </a:t>
            </a:r>
            <a:r>
              <a:rPr lang="en-GB" sz="1300" dirty="0" err="1"/>
              <a:t>Fave</a:t>
            </a:r>
            <a:r>
              <a:rPr lang="en-GB" sz="1300" dirty="0"/>
              <a:t>, A., </a:t>
            </a:r>
            <a:r>
              <a:rPr lang="en-GB" sz="1300" dirty="0" err="1"/>
              <a:t>Massimini</a:t>
            </a:r>
            <a:r>
              <a:rPr lang="en-GB" sz="1300" dirty="0"/>
              <a:t>, F. and M. </a:t>
            </a:r>
            <a:r>
              <a:rPr lang="en-GB" sz="1300" dirty="0" err="1"/>
              <a:t>Bassi</a:t>
            </a:r>
            <a:r>
              <a:rPr lang="en-GB" sz="1300" dirty="0"/>
              <a:t> (Dordrecht: Springer Science), pp.199–234.</a:t>
            </a:r>
          </a:p>
          <a:p>
            <a:pPr algn="l">
              <a:lnSpc>
                <a:spcPct val="200000"/>
              </a:lnSpc>
            </a:pP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Fig. 1 - Clark, C. (2015) </a:t>
            </a:r>
            <a:r>
              <a:rPr lang="en-GB" sz="1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Brain Blogger Join the World Mental Health day 2015 Movement I am Stigma free. Available at:</a:t>
            </a:r>
          </a:p>
          <a:p>
            <a:pPr algn="l">
              <a:lnSpc>
                <a:spcPct val="200000"/>
              </a:lnSpc>
            </a:pP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http://www.brainblogger.com/2015/10/06/join-the-2015-world-mental-health-day-movement-iamstigmafree/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8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April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3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Fig. 2 - Book my Balloons (2019) </a:t>
            </a:r>
            <a:r>
              <a:rPr lang="en-GB" sz="1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Balloons can bring happiness to your life. Available at: 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https://www.bookmyballoons.in/blog/book-balloons-can-bring-happiness-life/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8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April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3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Fig.3 - Banco Mediolanum (2016) </a:t>
            </a:r>
            <a:r>
              <a:rPr lang="en-GB" sz="1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Focus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Group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Banco Mediolanum: </a:t>
            </a:r>
            <a:r>
              <a:rPr lang="en-GB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contraste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3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experiencias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://blog.bancomediolanum.es/focus-group-en-banco-mediolanum-contraste-de-experiencias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8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April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3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Fig.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4 -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Pngimg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 (2019) </a:t>
            </a:r>
            <a:r>
              <a:rPr lang="en-GB" sz="1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PNG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images: Question </a:t>
            </a:r>
            <a:r>
              <a:rPr lang="en-GB" sz="1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mark. Available at: 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://pngimg.com/imgs/alphabet/question_mark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28 April 2019).</a:t>
            </a:r>
            <a:endParaRPr lang="en-GB" sz="13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endParaRPr lang="en-GB" sz="14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0" y="-1049582"/>
            <a:ext cx="12192000" cy="1689662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 Black" panose="020B0A04020102020204" pitchFamily="34" charset="0"/>
              </a:rPr>
              <a:t>Reference List</a:t>
            </a:r>
            <a:endParaRPr lang="en-GB" sz="18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65959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109" y="762000"/>
            <a:ext cx="11911781" cy="5471652"/>
          </a:xfrm>
        </p:spPr>
        <p:txBody>
          <a:bodyPr>
            <a:noAutofit/>
          </a:bodyPr>
          <a:lstStyle/>
          <a:p>
            <a:pPr algn="just">
              <a:lnSpc>
                <a:spcPct val="20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Fig. 5 - Haddock Brian (2012)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 homeless and his dog. Available at: 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http://www.brianhaddock.com/2012/a-homeless-man-and-his-dog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28 April 2019).</a:t>
            </a:r>
          </a:p>
          <a:p>
            <a:pPr algn="just">
              <a:lnSpc>
                <a:spcPct val="200000"/>
              </a:lnSpc>
            </a:pP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Fig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6 - April and Eric (2011)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A kitchen table for </a:t>
            </a:r>
            <a:r>
              <a:rPr lang="en-GB" sz="13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. Available at </a:t>
            </a:r>
            <a:r>
              <a:rPr lang="en-GB" sz="13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://akitchentablefortwo.blogspot.com/2011/01/happy-balloon-friday.html</a:t>
            </a:r>
            <a:r>
              <a:rPr lang="en-GB" sz="1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(Accessed: 8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May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2019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3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sz="1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Helliwell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J. and Putnam, R. (2004) ‘The social context of well-being.’,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Philosophical Transactions of the Royal Society of London Series B,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Biological Sciences,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359, pp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1435–1446. DOI: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http://dx.doi.org/10.1098/rstb.2004.1522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200000"/>
              </a:lnSpc>
            </a:pPr>
            <a:r>
              <a:rPr lang="en-GB" sz="1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Kjell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Daukantait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Hefferon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K. and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Silkstrom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S., (2015). ‘The Harmony in Life Scale Complements the Satisfaction with Life Scale: Expanding the Conceptualization of the Cognitive Component of Subjective Well-Being.’,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Social Indicators Research,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126(2), pp. 893-919. [Online]. Available at:  </a:t>
            </a: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https://search-proquest-com.ezproxy.uwtsd.ac.uk/docview/1878794289?accountid=130472&amp;rfr_id=info%3Axri%2Fsid%3Aprimo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 10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April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2018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lnSpc>
                <a:spcPct val="200000"/>
              </a:lnSpc>
            </a:pPr>
            <a:r>
              <a:rPr lang="en-GB" sz="1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Lyubomirsky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S. (2008)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The how of happiness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. New York: Penguin Press.</a:t>
            </a:r>
          </a:p>
          <a:p>
            <a:pPr algn="just">
              <a:lnSpc>
                <a:spcPct val="200000"/>
              </a:lnSpc>
            </a:pPr>
            <a:r>
              <a:rPr lang="en-GB" sz="1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Qayoom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S. and Husain, A. (2016) ‘Happiness and well-being.’,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Indian Journal of Health and Wellbeing, </a:t>
            </a:r>
            <a:r>
              <a:rPr lang="en-GB" sz="1300" b="1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(4), pp. 461-464. [Online]. Available at:  </a:t>
            </a:r>
          </a:p>
          <a:p>
            <a:pPr algn="just">
              <a:lnSpc>
                <a:spcPct val="200000"/>
              </a:lnSpc>
            </a:pPr>
            <a:r>
              <a:rPr lang="en-GB" sz="13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https://search-proquest-com.ezproxy.uwtsd.ac.uk/docview/1792354699/fulltextPDF/1AAA1AC0B35B46C9PQ/1?accountid=130472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(Accessed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1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May </a:t>
            </a:r>
            <a:r>
              <a:rPr lang="en-GB" sz="1300" dirty="0" smtClean="0">
                <a:latin typeface="Arial" panose="020B0604020202020204" pitchFamily="34" charset="0"/>
                <a:cs typeface="Arial" panose="020B0604020202020204" pitchFamily="34" charset="0"/>
              </a:rPr>
              <a:t>2019).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200000"/>
              </a:lnSpc>
            </a:pPr>
            <a:endParaRPr lang="en-GB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0" y="-1049582"/>
            <a:ext cx="12192000" cy="1689662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 Black" panose="020B0A04020102020204" pitchFamily="34" charset="0"/>
              </a:rPr>
              <a:t>Reference List</a:t>
            </a:r>
            <a:endParaRPr lang="en-GB" sz="1800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377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6289</TotalTime>
  <Words>1375</Words>
  <Application>Microsoft Office PowerPoint</Application>
  <PresentationFormat>Widescreen</PresentationFormat>
  <Paragraphs>182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Arial Black</vt:lpstr>
      <vt:lpstr>Calibri</vt:lpstr>
      <vt:lpstr>Calibri Light</vt:lpstr>
      <vt:lpstr>Wingdings</vt:lpstr>
      <vt:lpstr>Office Theme</vt:lpstr>
      <vt:lpstr>Happily ever after - Does it exist?</vt:lpstr>
      <vt:lpstr>What is the meaning of Happiness?</vt:lpstr>
      <vt:lpstr>Sub Questions:</vt:lpstr>
      <vt:lpstr>Research Method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Theme 1  The same kind of different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“There is no way to happiness, happiness is the way.”  Thich Nhat Hanh. 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Happily ever after, does it exist?</dc:title>
  <dc:creator>User</dc:creator>
  <cp:lastModifiedBy>User</cp:lastModifiedBy>
  <cp:revision>107</cp:revision>
  <cp:lastPrinted>2019-05-08T13:06:49Z</cp:lastPrinted>
  <dcterms:created xsi:type="dcterms:W3CDTF">2019-04-10T14:17:22Z</dcterms:created>
  <dcterms:modified xsi:type="dcterms:W3CDTF">2019-05-08T14:46:39Z</dcterms:modified>
</cp:coreProperties>
</file>