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162" autoAdjust="0"/>
  </p:normalViewPr>
  <p:slideViewPr>
    <p:cSldViewPr snapToGrid="0">
      <p:cViewPr>
        <p:scale>
          <a:sx n="58" d="100"/>
          <a:sy n="58" d="100"/>
        </p:scale>
        <p:origin x="98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5FDFBF-976E-4C89-AB36-65EB8064254B}" type="datetimeFigureOut">
              <a:rPr lang="en-IN" smtClean="0"/>
              <a:t>10-08-2026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8CB3D-E52C-4EC1-858E-418AD06C005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30892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COPD is a significant health problem. Respiratory nurses have an important role in early diagnosis, in optimising treatment, educational activities and in providing holistic and personalised care to maximize long term patient outcomes.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0583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COPD is caused by a long-term exposure to particles over many years. Persistent inflammation damages lung tissue, resulting in airflow limitation, declining respiratory function and increased exacerbation risk.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1946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COPD is an increasing worldwide health problem. Earlier detection, smoking cessation programmes and mitigation of the environment continue to be key interventions to limit disease prevalence and mortality.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0004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consequences of COPD are not just respiratory! Management should include psychological wellbeing, family support/socio-economic problems as well as the medical management.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3131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Diagnosis is essential for proper treatment. When treatment is personalized, comprehensive assessment will determine the disease level, symptom burden, and related health conditions.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75291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Medication is not the only form of management. Multidisciplinary care that is well-coordinated and adherence to evidence-based guidelines decrease exacerbation rates, increases lung function and improve patient quality of life.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795695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Treatment should be tailored to support the treatment of the specific individual based on their symptoms, exacerbation history and clinical assessment. Non-Pharmacological interventions play a significant role, too, in enhancing patient outcomes.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75568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Treatment of comorbid conditions in patients with COPD has a beneficial impact on survival and quality of life. In order to prevent, a combination of behavioural, environmental and health care strategies are needed throughout the disease trajectory.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79283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Advanced communication, leadership and collaborative skills are needed by respiratory nurses. Personalised care enables patients to take control of their care, enhance their self-management and facilitate long-term sustainable COPD management.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729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COPD management is a multi-faceted, evidence-based and individualised approach. The primary role of respiratory nurses in driving improvements is through education, collaborative practice and long-term support to individuals.</a:t>
            </a:r>
          </a:p>
          <a:p>
            <a:pPr algn="just">
              <a:lnSpc>
                <a:spcPct val="150000"/>
              </a:lnSpc>
            </a:pPr>
            <a:b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A8CB3D-E52C-4EC1-858E-418AD06C0056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6357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E0307-B85C-446A-8EF0-0407D435D787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39ACE-9343-4EBE-B5CA-AEA240A1DC53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00F7B-89C5-4DF7-A309-6263220147D4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C95DE-FD64-4606-AE61-EC1136867CC6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0BBD-30FE-4CF1-900A-0C45149F8AF8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F7F-3E81-4C65-A4D1-CB62D5B9DB91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ECC86-1672-4627-AEFE-EC5485C73905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CB01F-D966-4C62-B900-0BE008A90C98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3A0EA-7DC7-4964-BB97-B173EF3B859A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862E7-95FA-4FC4-9EC5-DDBFA8DC7417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987F2-A784-4F72-BB57-0E9EACDE722E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BD51E-4B19-444E-85C0-DBD7EB6263F4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7255A-4AD5-4D3E-9A0A-689DA3BA976C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0AD15-87AC-45B2-9EE5-8D165AF83CD7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40CCD-F0D6-4CC2-A4C8-2D7D0D875F02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FE2CC-454D-4466-AC55-B86DA0A87BAE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647B1BF-4039-460D-A637-65428CBD720E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F52CC-F3D9-41D4-BCE4-C208E61A3F31}" type="datetimeFigureOut">
              <a:rPr lang="en-US" dirty="0"/>
              <a:t>8/10/2026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pdf.journalagent.com/medeniyet/pdfs/MEDJ_37_2_173_179.pdf" TargetMode="External"/><Relationship Id="rId3" Type="http://schemas.openxmlformats.org/officeDocument/2006/relationships/hyperlink" Target="https://www.asthmaandlung.org.uk/sites/default/files/2023-03/delayed-diagnosis-unequal-care-executive-summary.pdf" TargetMode="External"/><Relationship Id="rId7" Type="http://schemas.openxmlformats.org/officeDocument/2006/relationships/hyperlink" Target="https://www.mdpi.com/2075-4418/14/19/2154" TargetMode="External"/><Relationship Id="rId2" Type="http://schemas.openxmlformats.org/officeDocument/2006/relationships/hyperlink" Target="https://www.thelancet.com/pdfs/journals/lanres/PIIS2213-2600(21)00511-7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ink.springer.com/content/pdf/10.1186/s41479-023-00112-w.pdf" TargetMode="External"/><Relationship Id="rId5" Type="http://schemas.openxmlformats.org/officeDocument/2006/relationships/hyperlink" Target="https://www.tandfonline.com/doi/pdf/10.2147/copd.s343108" TargetMode="External"/><Relationship Id="rId4" Type="http://schemas.openxmlformats.org/officeDocument/2006/relationships/hyperlink" Target="https://www.nature.com/articles/s41533-024-00362-1.pdf" TargetMode="External"/><Relationship Id="rId9" Type="http://schemas.openxmlformats.org/officeDocument/2006/relationships/hyperlink" Target="https://www.tandfonline.com/doi/pdf/10.1080/15412555.2025.2481260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rontiersin.org/journals/medicine/articles/10.3389/fmed.2026.1804455/pdf" TargetMode="External"/><Relationship Id="rId3" Type="http://schemas.openxmlformats.org/officeDocument/2006/relationships/hyperlink" Target="https://link.springer.com/content/pdf/10.1186/s12885-024-11977-5.pdf" TargetMode="External"/><Relationship Id="rId7" Type="http://schemas.openxmlformats.org/officeDocument/2006/relationships/hyperlink" Target="https://www.tandfonline.com/doi/pdf/10.2147/COPD.S423279%4010.1080/tfocoll.2024.0.issue-DCOP_self_management" TargetMode="External"/><Relationship Id="rId2" Type="http://schemas.openxmlformats.org/officeDocument/2006/relationships/hyperlink" Target="https://pmc.ncbi.nlm.nih.gov/articles/PMC10289615/pdf/zrk889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mc.ncbi.nlm.nih.gov/articles/PMC12235289/" TargetMode="External"/><Relationship Id="rId5" Type="http://schemas.openxmlformats.org/officeDocument/2006/relationships/hyperlink" Target="https://pmc.ncbi.nlm.nih.gov/articles/PMC10478768/pdf/Dtsch_Arztebl_Int-120_434.pdf" TargetMode="External"/><Relationship Id="rId4" Type="http://schemas.openxmlformats.org/officeDocument/2006/relationships/hyperlink" Target="https://pmc.ncbi.nlm.nih.gov/articles/PMC9537656/pdf/trd-2022-0074.pdf" TargetMode="External"/><Relationship Id="rId9" Type="http://schemas.openxmlformats.org/officeDocument/2006/relationships/hyperlink" Target="https://www.tandfonline.com/doi/pdf/10.2147/COPD.S558167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dpi.com/2073-4409/12/1/67" TargetMode="External"/><Relationship Id="rId3" Type="http://schemas.openxmlformats.org/officeDocument/2006/relationships/hyperlink" Target="https://www.researchgate.net/profile/Jordan-Minov/publication/356547054_Occupational_chronic_obstructive_pulmonary_disorder_prevalence_and_prevention/links/625e81ac4173a21a0d1df186/Occupational-chronic-obstructive-pulmonary-disorder-prevalence-and-prevention.pdf" TargetMode="External"/><Relationship Id="rId7" Type="http://schemas.openxmlformats.org/officeDocument/2006/relationships/hyperlink" Target="https://pmc.ncbi.nlm.nih.gov/articles/PMC9953425/" TargetMode="External"/><Relationship Id="rId2" Type="http://schemas.openxmlformats.org/officeDocument/2006/relationships/hyperlink" Target="https://www.nature.com/articles/s41533-024-00386-7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ice.org.uk/guidance/ng115/chapter/recommendations" TargetMode="External"/><Relationship Id="rId5" Type="http://schemas.openxmlformats.org/officeDocument/2006/relationships/hyperlink" Target="https://www.mdpi.com/2039-4403/16/4/136" TargetMode="External"/><Relationship Id="rId4" Type="http://schemas.openxmlformats.org/officeDocument/2006/relationships/hyperlink" Target="https://pmc.ncbi.nlm.nih.gov/articles/PMC9692772/" TargetMode="External"/><Relationship Id="rId9" Type="http://schemas.openxmlformats.org/officeDocument/2006/relationships/hyperlink" Target="https://link.springer.com/content/pdf/10.1186/s12875-023-02097-3.pdf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lancet.com/pdfs/journals/lanepe/PIIS2666-7762(25)00099-7.pdf" TargetMode="External"/><Relationship Id="rId3" Type="http://schemas.openxmlformats.org/officeDocument/2006/relationships/hyperlink" Target="https://www.researchgate.net/profile/Rupak-Chatterjee-2/publication/397193376_Expanding_the_Diagnostic_Horizon_in_COPD_Insights_from_GOLD_2025_on_Early_Detection_and_Comprehensive_Assessment/links/690859659708d52f2da48db7/Expanding-the-Diagnostic-Horizon-in-COPD-Insights-from-GOLD-2025-on-Early-Detection-and-Comprehensive-Assessment.pdf" TargetMode="External"/><Relationship Id="rId7" Type="http://schemas.openxmlformats.org/officeDocument/2006/relationships/hyperlink" Target="https://www.sciencedirect.com/science/article/am/pii/S0140673622012739" TargetMode="External"/><Relationship Id="rId2" Type="http://schemas.openxmlformats.org/officeDocument/2006/relationships/hyperlink" Target="https://www.nature.com/articles/s41533-022-00316-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dpi.com/1648-9144/61/8/1426" TargetMode="External"/><Relationship Id="rId5" Type="http://schemas.openxmlformats.org/officeDocument/2006/relationships/hyperlink" Target="https://www.tandfonline.com/doi/pdf/10.2147/COPD.S523865" TargetMode="External"/><Relationship Id="rId4" Type="http://schemas.openxmlformats.org/officeDocument/2006/relationships/hyperlink" Target="https://www.tandfonline.com/doi/pdf/10.2147/copd.s336158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rontiersin.org/journals/immunology/articles/10.3389/fimmu.2024.1404615/pdf" TargetMode="External"/><Relationship Id="rId3" Type="http://schemas.openxmlformats.org/officeDocument/2006/relationships/hyperlink" Target="https://www.sciencedirect.com/science/article/pii/S2213398423002142" TargetMode="External"/><Relationship Id="rId7" Type="http://schemas.openxmlformats.org/officeDocument/2006/relationships/hyperlink" Target="https://www.tandfonline.com/doi/pdf/10.2147/copd.s447739" TargetMode="External"/><Relationship Id="rId2" Type="http://schemas.openxmlformats.org/officeDocument/2006/relationships/hyperlink" Target="https://link.springer.com/content/pdf/10.1186/s12885-022-09190-3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ho.int/news-room/fact-sheets/detail/chronic-obstructive-pulmonary-disease-(copd)" TargetMode="External"/><Relationship Id="rId5" Type="http://schemas.openxmlformats.org/officeDocument/2006/relationships/hyperlink" Target="https://bmjopenrespres.bmj.com/content/bmjresp/9/1/e001290.full.pdf" TargetMode="External"/><Relationship Id="rId4" Type="http://schemas.openxmlformats.org/officeDocument/2006/relationships/hyperlink" Target="https://www.mdpi.com/2227-9032/10/10/2001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443DB-6140-4854-B9D4-7692CCD667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733709"/>
            <a:ext cx="8824456" cy="137307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IN" sz="28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Chronic Obstructive Pulmonary Disease (COPD): Diagnosis, Assessment, Management and Personalised Care in the UK</a:t>
            </a:r>
            <a:endParaRPr lang="en-IN" sz="2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E62D8-EDB8-4015-8314-14A1BEDE04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10660226" cy="2324813"/>
          </a:xfrm>
        </p:spPr>
        <p:txBody>
          <a:bodyPr>
            <a:normAutofit/>
          </a:bodyPr>
          <a:lstStyle/>
          <a:p>
            <a:pPr algn="l"/>
            <a:r>
              <a:rPr lang="en-IN" sz="2400" b="1"/>
              <a:t>Module: Community Care and Management of Longer-term Conditions</a:t>
            </a:r>
          </a:p>
          <a:p>
            <a:pPr algn="l"/>
            <a:r>
              <a:rPr lang="en-IN" sz="2400" b="1"/>
              <a:t>Module Code: LCHS7003 </a:t>
            </a:r>
          </a:p>
          <a:p>
            <a:pPr algn="l"/>
            <a:r>
              <a:rPr lang="en-IN" sz="2400" b="1"/>
              <a:t>Student Name: </a:t>
            </a:r>
            <a:r>
              <a:rPr lang="en-IN" sz="2400" b="1" i="1"/>
              <a:t>SAYED AMAAN</a:t>
            </a:r>
          </a:p>
          <a:p>
            <a:pPr algn="l"/>
            <a:r>
              <a:rPr lang="en-IN" sz="2400" b="1"/>
              <a:t>Student ID: 2541476</a:t>
            </a:r>
          </a:p>
          <a:p>
            <a:pPr algn="l"/>
            <a:r>
              <a:rPr lang="en-IN" sz="2400" b="1"/>
              <a:t>Lecturer Name: </a:t>
            </a:r>
            <a:r>
              <a:rPr lang="en-IN" sz="2400" b="1" i="1"/>
              <a:t>MUHAMMED KHAN</a:t>
            </a:r>
          </a:p>
          <a:p>
            <a:endParaRPr lang="en-IN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BF889D-22FF-A6C6-D3AC-3FE441281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656" y="0"/>
            <a:ext cx="5431316" cy="225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41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EFA09-D017-4067-84A1-474AAF0A7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Introduction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291F5-AC19-44AA-8361-33D9FB576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073" y="2158615"/>
            <a:ext cx="5941195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COPD is a preventable, treatable and progressive chronic respiratory disease, which is defined by chronic airflow limitation (Stolz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 has serious impact on physical health, mental health, and quality of life (Martins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2024).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Well-managed care is multi-disciplinary, evidence-based and person-centred (Moloney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2026).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This presentation will critically assess the current guidance on the diagnosis, management, prevention and individual COPD self-management in the UK.</a:t>
            </a:r>
          </a:p>
          <a:p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F0703D-FB79-4AC0-A8AB-603977C60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0" y="2505456"/>
            <a:ext cx="51435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7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3348E-EB58-4A95-A7F9-2D60CE024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Overview of COPD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1C488-AC1D-4887-855B-8951A623A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4751" y="2365047"/>
            <a:ext cx="5266912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COPD includes chronic bronchitis and emphysema, causing irreversible airflow obstruction and chronic inflammation (Xu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2024).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Symptoms include cough, sputum production, 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dyspnea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wheezing and fatigue (Jo, 2022).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Despite this, the biggest cause is cigarette smoking, although occupational dust and biomass smoke, and air pollution also play a role (Ortiz-Quintero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2022; Dutta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2024).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Non-smokers are more susceptible due to Genetic factors, especially Alpha-1 Antitrypsin Deficiency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Tubío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-Pérez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2022).</a:t>
            </a:r>
          </a:p>
          <a:p>
            <a:pPr>
              <a:lnSpc>
                <a:spcPct val="100000"/>
              </a:lnSpc>
            </a:pP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DBC86E-9CF7-4E20-9F06-91103B97DD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42"/>
          <a:stretch/>
        </p:blipFill>
        <p:spPr>
          <a:xfrm>
            <a:off x="3669965" y="3084463"/>
            <a:ext cx="3034786" cy="23023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F7764A-17E3-4238-ADB5-2E550FBDE8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7843"/>
          <a:stretch/>
        </p:blipFill>
        <p:spPr>
          <a:xfrm>
            <a:off x="0" y="2238454"/>
            <a:ext cx="3576196" cy="428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13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89A99-4CD4-45E1-97C0-E06CDFE59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Prevalence of COPD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F11BE0-BC2B-4F7B-B558-DD0E2651D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1" y="2135167"/>
            <a:ext cx="6944160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dirty="0">
                <a:latin typeface="Arial" panose="020B0604020202020204" pitchFamily="34" charset="0"/>
                <a:cs typeface="Arial" panose="020B0604020202020204" pitchFamily="34" charset="0"/>
              </a:rPr>
              <a:t>In the UK, 1.4 million people have the condition COPD,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many of whom are undiagnosed (Asthma and Lung UK, 2022).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World Wide, COPD affects more than 390 million people worldwide, and is one of the top causes of death (WHO, 2026).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Diseases are more prevalent in older people and in individuals who smoke and who live at polluted sites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Adeloy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2022).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There are significant inequalities in COPD incidence in ethically deprived communities throughout the UK, which are driven by health inequalities (Barker </a:t>
            </a:r>
            <a:r>
              <a:rPr lang="en-IN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2024, Williams </a:t>
            </a:r>
            <a:r>
              <a:rPr lang="en-IN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F0989A-2B27-4E93-A16E-BFB27CA27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574" y="0"/>
            <a:ext cx="48354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86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6BDD2-CE95-4BFA-94D1-A477DD790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2988" y="753228"/>
            <a:ext cx="5211194" cy="108093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IN" sz="3200" b="1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Economic, Physical, Psychological and Social Burden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8BD26-6AFD-4C37-8663-4D836A5A1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1674" y="2000698"/>
            <a:ext cx="7490325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Hospital admissions, medications and long-term care are some of the key ways that COPD makes a significant contribution to NHS spending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Sansbury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Patients have diminished exercise tolerance, disability and impairment in their independence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Magunagoikoetxea-Comins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2025).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Anxiety and depression frequently tend to co-occur, negatively impacting disease management (Siraj, 2025).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Emotional, financial and physical burdens involved in providing long term care (LTC) can be experienced by family caregivers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Gholami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2025).</a:t>
            </a:r>
          </a:p>
          <a:p>
            <a:pPr>
              <a:lnSpc>
                <a:spcPct val="150000"/>
              </a:lnSpc>
            </a:pP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48B612-C7CA-4A3F-894F-1C43C979A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958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116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34972-4ED8-4FA9-825F-05561E915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Diagnosis and Initial Assessment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A392B-0660-4976-B884-9B0CB7BBF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2014144"/>
            <a:ext cx="7996998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Diagnosis is reached with clinical history, PE and post bronchodilator spirometry showing ongoing airflow limitation (Haynes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2023; Kim and Han, 2025).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Spirometry, symptom assessment and exacerbation history is recommended by NICE NG115 to accurately diagnose (Nice.org.uk, 2018)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CAT score, MRC Dyspnoea Scale and exacerbation frequency should be included in COPD severity (Ma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2026; ERTAN YAZAR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 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Assessment includes smoking history, oxygen saturation, BMI, imaging and screening for comorbidities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Kahnert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2023).</a:t>
            </a:r>
          </a:p>
          <a:p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C8A590-8CD5-4653-A272-31C581C81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0503" y="0"/>
            <a:ext cx="2241176" cy="39939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5179BB-05F8-4344-95E4-E53F58B521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7346"/>
          <a:stretch/>
        </p:blipFill>
        <p:spPr>
          <a:xfrm>
            <a:off x="8142892" y="4094142"/>
            <a:ext cx="3926061" cy="271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706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B95E0-8F47-4EE6-A355-F321D6E9B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Disease Management as per UK Guidance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EA4BA-3143-4565-B248-758EF0F7EC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505456"/>
            <a:ext cx="7758952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Smoking cessation, inhaled therapies, pulmonary rehabilitation and vaccination are recommended in the NICE NG115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Shrikrishna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2025).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GOLD strategy advocates for individualised pharmacological treatment according to symptoms and the risk of exacerbation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Samajdar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2025).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Multidisciplinary care (with respiratory nurses, physiotherapists, pharmacists and GPs) has a positive impact on outcomes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Leemans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2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023).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ICS facilitate COPD care coordination and evidence-based, patient-centred COPD management (Pagano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2023).</a:t>
            </a:r>
          </a:p>
          <a:p>
            <a:pPr>
              <a:lnSpc>
                <a:spcPct val="100000"/>
              </a:lnSpc>
            </a:pP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3EDE05-8B8C-435C-A1BC-AD3100DDF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4325" y="2228009"/>
            <a:ext cx="4257675" cy="425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84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B1E5E-3E46-4531-8B9D-92A0B630B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Treatment Available in the UK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3C14B-269C-4D3B-A4C1-E98463AC2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3653" y="2336873"/>
            <a:ext cx="6317676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Symptom control should still be treated with bronchodilators (LAMA, LABA) as the first line of treatment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Miravitlles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Inhaled corticosteroids are recommended for some people with frequent exacerbations and eosinophilia (Oishi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2023).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Pulmonary Rehabilitation has a significant effect on exercise capacity, breathlessness and health related quality of life (Huang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2024).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Severe COPD patients who meet certain criteria benefit from long-term oxygen therapy and non-invasive ventilation and lung volume reduction (Volpi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2022).</a:t>
            </a:r>
          </a:p>
          <a:p>
            <a:pPr>
              <a:lnSpc>
                <a:spcPct val="100000"/>
              </a:lnSpc>
            </a:pP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BDBFA5-CFAF-455C-86F1-9522B096E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76819"/>
            <a:ext cx="5663653" cy="41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892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560FE-BE76-4404-8139-9E971C5E6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Comorbidities and Prevention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B72C2-67DD-4A49-8EF8-27BA9223C3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Common comorbidities are related to cardiovascular disease, diabetes, osteoporosis, anxiety disorders and depression, as well as lung cancer (Siraj, 2025; Xiang and Luo, 2024).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Quitting smoking is the most effective strategy for stopping COPD from getting worse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Pashutina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Influenza, pneumococcal and COVID-19 vaccines prevent respiratory issues (Dunne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2023; 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Tsanani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2025).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Primary prevention involves occupational health measures, reduction of pollution and educational efforts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Minov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2022).</a:t>
            </a:r>
          </a:p>
          <a:p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760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CB45A-2B55-485F-B8A1-FD8246AA1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kern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Co-productive Care, Personalised Care and Self-management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C9F43-7AA0-4DAB-BF42-782A0E17F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5659" y="2242744"/>
            <a:ext cx="6136341" cy="3599316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Teaming up in co-productive care means that you must engage in shared decision making, respect, empathy and effective communication with other professionals as well as patients.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Key elements of NHS Comprehensive Model of Personalised Care include shared decisions, personalised care planning, supported self-management, social prescribing, personalised budgets and patient activation (</a:t>
            </a: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Cravo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2022).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Digital health technologies improve symptom monitoring and self-management (Verma </a:t>
            </a:r>
            <a:r>
              <a:rPr lang="en-IN" sz="1800" i="1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 al., 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2023).</a:t>
            </a:r>
          </a:p>
          <a:p>
            <a:pPr marL="342900" lvl="0" indent="-342900" algn="just">
              <a:lnSpc>
                <a:spcPct val="100000"/>
              </a:lnSpc>
              <a:buFont typeface="Arial" panose="020B0604020202020204" pitchFamily="34" charset="0"/>
              <a:buChar char="●"/>
            </a:pPr>
            <a:r>
              <a:rPr lang="en-IN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shows that personalised care helps to lower hospitalisations and to empower patients and promote adherence to treatment.</a:t>
            </a:r>
            <a:endParaRPr lang="en-IN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C8F9E1-70D9-4F30-938F-A61A1E0F3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341" y="2067485"/>
            <a:ext cx="6136341" cy="460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11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D6BDC-D20F-4464-BD42-93DCD74A6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Conclusion</a:t>
            </a:r>
            <a:endParaRPr lang="en-IN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01FDE-738D-4E34-ACA1-4A9CED9088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COPD continues to be the number one common chronic illness impacting the health of the nation with significant healthcare economic and public health implications.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Early diagnosis, guidance around the management and multi-disciplinary approach to the care of patients enhances outcomes.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Selfmanagement</a:t>
            </a: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personalised care should form the basis of long-term management of COPD.</a:t>
            </a:r>
          </a:p>
          <a:p>
            <a:pPr marL="342900" lvl="0" indent="-342900" algn="just">
              <a:lnSpc>
                <a:spcPct val="150000"/>
              </a:lnSpc>
              <a:buFont typeface="Arial" panose="020B0604020202020204" pitchFamily="34" charset="0"/>
              <a:buChar char="●"/>
            </a:pPr>
            <a:r>
              <a:rPr lang="en-IN" sz="1800" u="none" strike="noStrike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Prospective practice should incorporate the new evidence, digital innovation, and public health prevention practices.</a:t>
            </a:r>
          </a:p>
          <a:p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661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A2D14-B1C6-4BE1-ACA2-44CCCA7A0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D5233-F79F-4650-AAFB-18D3CDF51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11348769" cy="359931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Adeloye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D., Song, P., Zhu, Y., Campbell, H., Sheikh, A.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Rudan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I., 2022. Global, regional, and national prevalence of, and risk factors for, chronic obstructive pulmonary disease (COPD) in 2019: a systematic review and modelling analysis.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Lancet Respiratory Medicine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(5), pp.447-458.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https://www.thelancet.com/pdfs/journals/lanres/PIIS2213-2600(21)00511-7.pdf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Asthma and Lung UK (2022).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COPD in the UK: Delayed diagnosis and unequal care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Asthmaandlung.org.uk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Available at: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https://www.asthmaandlung.org.uk/sites/default/files/2023-03/delayed-diagnosis-unequal-care-executive-summary.pdf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Barker, E., Pocock, J., Moss, J., Hex, N., Rankin, J. and Hudson, R., 2024. The relationship between prescription rates of oral corticosteroids for respiratory diseases and deprivation in England. </a:t>
            </a:r>
            <a:r>
              <a:rPr lang="en-IN" sz="1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Npj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Primary Care Respiratory Medicine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34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https://www.nature.com/articles/s41533-024-00362-1.pdf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Cravo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A., Attar, D., Freeman, D., Holmes, S., Ip, L. and Singh, S.J., 2022. The importance of self-management in the context of personalized care in COPD.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Chronic Obstructive Pulmonary Disease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pp.231-243.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https://www.tandfonline.com/doi/pdf/10.2147/copd.s343108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Dunne, E.M., Nunes, M.C., Slack, M.P.,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Theilacker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C. and Gessner, B.D., 2023. Effects of pneumococcal conjugate vaccines on reducing the risk of respiratory disease associated with coronavirus infection.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Pneumonia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p.10.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https://link.springer.com/content/pdf/10.1186/s41479-023-00112-w.pdf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Dutta, J., Singh, S.,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Greeshma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M.V., Mahesh, P.A.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Mabalirajan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U., 2024. Diagnostic challenges and pathogenetic differences in biomass-smoke-induced versus tobacco-smoke-induced COPD: a comparative review.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Diagnostics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(19), p.2154.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https://www.mdpi.com/2075-4418/14/19/2154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ERTAN YAZAR, E.,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Niksarlioglu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E.Y.,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Yigitbas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Bayraktaroglu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M., 2022. How to utilize CAT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mMRC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scores to assess symptom status of patients with COPD in clinical practice?. </a:t>
            </a:r>
            <a:r>
              <a:rPr lang="en-IN" sz="1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Medeniyet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Medical Journal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37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(2), p.173.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https://pdf.journalagent.com/medeniyet/pdfs/MEDJ_37_2_173_179.pdf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Gholami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Chinonyerem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D., Cooper, E.J.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Kuwornu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J.P., 2025. Understanding the unmet Needs, Experiences, and perspectives of COPD caregivers: A scoping review.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COPD: Journal of Chronic Obstructive Pulmonary Disease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22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p.2481260.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https://www.tandfonline.com/doi/pdf/10.1080/15412555.2025.2481260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3560487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A2D14-B1C6-4BE1-ACA2-44CCCA7A0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D5233-F79F-4650-AAFB-18D3CDF51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163452"/>
            <a:ext cx="11348769" cy="359931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Haynes, J.M., Kaminsky, D.A. and Ruppel, G.L., 2023. The role of pulmonary function testing in the diagnosis and management of COPD.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Respiratory Care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68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(7), pp.889-913.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https://pmc.ncbi.nlm.nih.gov/articles/PMC10289615/pdf/zrk889.pdf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Huang, C.Y., Hsieh, M.S., Hsieh, P.C., Wu, Y.K., Yang, M.C., Huang, S.Y., Tzeng, I.S. and Lan, C.C., 2024. Pulmonary rehabilitation improves exercise capacity, health-related quality of life, and cardiopulmonary function in patients with non-small cell lung cancer.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BMC cancer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24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p.211.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https://link.springer.com/content/pdf/10.1186/s12885-024-11977-5.pdf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Jo, Y.S., 2022. Long-term outcome of chronic obstructive pulmonary disease: a review.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Tuberculosis and Respiratory Diseases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85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(4), p.289.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https://pmc.ncbi.nlm.nih.gov/articles/PMC9537656/pdf/trd-2022-0074.pdf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Kahnert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Jörres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R.A., Behr, J.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Welte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T., 2023. The diagnosis and treatment of COPD and its comorbidities. </a:t>
            </a:r>
            <a:r>
              <a:rPr lang="en-IN" sz="1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Deutsches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IN" sz="1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Ärzteblatt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International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120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(25), p.434.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https://pmc.ncbi.nlm.nih.gov/articles/PMC10478768/pdf/Dtsch_Arztebl_Int-120_434.pdf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Kim, S.H. and Han, M.K., 2025. Challenges and the future of pulmonary function testing in Chronic Obstructive Pulmonary Disease (COPD): toward earlier diagnosis of COPD.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Tuberculosis and respiratory diseases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88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(3), p.413.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https://pmc.ncbi.nlm.nih.gov/articles/PMC12235289/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Leemans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Vissers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D., Ides, K. and Van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Royen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P., 2023. Perspectives and attitudes of general practitioners towards pharmacological and non-pharmacological COPD management in a Belgian primary care setting: a qualitative study.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chronic obstructive pulmonary disease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pp.2105-2115.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https://www.tandfonline.com/doi/pdf/10.2147/COPD.S423279%4010.1080/tfocoll.2024.0.issue-DCOP_self_management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Ma, H., Yan, M., Liu, J. and Zhu, C., 2026. Feasibility of cystatin C as a biomarker for AECOPD severity: a cross-sectional study integrating CAT score,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mMRC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grade, and GOLD stage.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Frontiers in Medicine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p.1804455.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https://www.frontiersin.org/journals/medicine/articles/10.3389/fmed.2026.1804455/pdf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Magunagoikoetxea-Comins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G., Jiménez-García, M.E., Pérez-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Ferreiro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 and Fernandez-Pardo, T.E., 2025. Effects on exercise tolerance and functional outcomes of eccentric versus concentric aerobic exercise in people with COPD: a systematic review and meta-analysis.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Chronic Obstructive Pulmonary Disease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pp.4061-4078.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https://www.tandfonline.com/doi/pdf/10.2147/COPD.S558167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975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A2D14-B1C6-4BE1-ACA2-44CCCA7A0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D5233-F79F-4650-AAFB-18D3CDF51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615" y="2179217"/>
            <a:ext cx="11348769" cy="359931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Martins, S.M., Adams, R., Rodrigues, E.M., Stelmach, R.,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Adab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P., Chi, C., Cheng, K.K., Cooper, B.G., Correia-de-Sousa, J., Dickens, A.P.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Enocson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A., 2024. Living with COPD and its psychological effects on participating in community-based physical activity in Brazil: a qualitative study. Findings from the Breathe Well group.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NPJ primary care respiratory medicine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34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p.33.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https://www.nature.com/articles/s41533-024-00386-7.pdf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Minov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J., 2022. Occupational chronic obstructive pulmonary disorder: prevalence and prevention.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Expert Review of Respiratory Medicine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(4), pp.429-436.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https://www.researchgate.net/profile/Jordan-Minov/publication/356547054_Occupational_chronic_obstructive_pulmonary_disorder_prevalence_and_prevention/links/625e81ac4173a21a0d1df186/Occupational-chronic-obstructive-pulmonary-disorder-prevalence-and-prevention.pdf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Miravitlles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Kawayama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T. and Dreher, M. (2022). LABA/LAMA as First-Line Therapy for COPD: A Summary of the Evidence and Guideline Recommendations.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Journal of Clinical Medicine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[online] 11(22), p.6623.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https://pmc.ncbi.nlm.nih.gov/articles/PMC9692772/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Moloney, C., Beccaria, G. and Mullens, A.B., 2026. Beyond Triage: The Critical Role of Emergency Nurses in COPD Assessment and Management—Insights from Patients and Staff.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Nursing Reports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(4), p.136.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https://www.mdpi.com/2039-4403/16/4/136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Nice.org.uk. (2018).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Recommendations | Chronic obstructive pulmonary disease in over 16s: diagnosis and management | Guidance | NICE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Available at: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https://www.nice.org.uk/guidance/ng115/chapter/recommendations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[Accessed 5 Aug. 2026].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Oishi, K., Matsunaga, K., Yamamoto, T., Matsuda, K., Murata, Y. and Hirano, T. (2023). Practical Recommendations for a Selection of Inhaled Corticosteroids in COPD: A Composite ICO Chart.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Biomolecules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[online] 13(2), p.213.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https://pmc.ncbi.nlm.nih.gov/articles/PMC9953425/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Ortiz-Quintero, B., Martínez-Espinosa, I. and Pérez-Padilla, R., 2022. Mechanisms of lung damage and development of COPD due to household biomass-smoke exposure: inflammation, oxidative stress, MicroRNAs, and gene polymorphisms.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Cells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p.67.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https://www.mdpi.com/2073-4409/12/1/67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Pagano, L., Dennis, S., Wootton, S., Chan, A.S.,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Zwar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N., Mahadev, S., Pallavicini, D. and McKeough, Z., 2023. The effects of an innovative GP-physiotherapist partnership in improving COPD management in primary care.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BMC Primary Care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24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p.142.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https://link.springer.com/content/pdf/10.1186/s12875-023-02097-3.pdf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5198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1258A-DFC6-4481-AB15-35E3362FC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0A417-B3E1-49CF-9B98-DFCBDC245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084625"/>
            <a:ext cx="10828507" cy="359931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Pashutina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Kotz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D.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Kastaun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S., 2022. Attempts to quit smoking, use of smoking cessation methods, and associated characteristics among COPD patients.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NPJ Primary Care Respiratory Medicine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32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p.50.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https://www.nature.com/articles/s41533-022-00316-5.pdf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Samajdar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S.S., Chatterjee, R., Pal, J., Chatterjee, N.,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Haldar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I.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Tiwaskar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M., 2025. Expanding the diagnostic horizon in COPD: insights from GOLD 2025 on early detection and comprehensive assessment.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 Assoc Physicians India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73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p.70.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searchgate.net/profile/Rupak-Chatterjee-2/publication/397193376_Expanding_the_Diagnostic_Horizon_in_COPD_Insights_from_GOLD_2025_on_Early_Detection_and_Comprehensive_Assessment/links/690859659708d52f2da48db7/Expanding-the-Diagnostic-Horizon-in-COPD-Insights-from-GOLD-2025-on-Early-Detection-and-Comprehensive-Assessment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Sansbury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L.B., Lipson, D.A., Bains, C.,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Anley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G.A.,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Rothnie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K.J.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Ismaila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A.S., 2022. Disease burden and healthcare utilization among patients with chronic obstructive pulmonary disease (COPD) in England.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chronic obstructive pulmonary disease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pp.415-426.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https://www.tandfonline.com/doi/pdf/10.2147/copd.s336158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Shrikrishna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D., Steer, J., Bostock, B., Dickinson, S.W.,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Piwko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A., Ramalingam, S.,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Saggu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R., Stonham, C.A., Storey, R.F., Taylor, C.J. and Thakkar, R., 2025. Chronic obstructive pulmonary disease and the management of cardiopulmonary risk in the UK: A systematic literature review and modified Delphi study.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Chronic Obstructive Pulmonary Disease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pp.2073-2090.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https://www.tandfonline.com/doi/pdf/10.2147/COPD.S523865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Siraj, R.A., 2025. COPD and comorbid mental health: addressing anxiety, and depression, and their clinical management. </a:t>
            </a:r>
            <a:r>
              <a:rPr lang="en-IN" sz="1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Medicina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61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(8), p.1426.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https://www.mdpi.com/1648-9144/61/8/1426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Stolz, D.,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Mkorombindo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T., Schumann, D.M.,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Agusti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A., Ash, S.Y.,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Bafadhel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M., Bai, C., Chalmers, J.D.,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Criner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G.J.,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Dharmage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S.C. and Franssen, F.M., 2022. Towards the elimination of chronic obstructive pulmonary disease: a Lancet Commission.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Lancet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400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(10356), pp.921-972.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https://www.sciencedirect.com/science/article/am/pii/S0140673622012739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Tsanani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S.E.,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Yorav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Yaron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S., Razi, T.,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Yechezkel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Arbel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R.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Yamin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D., 2025. Effectiveness of influenza vaccination in preventing severe COPD exacerbations and pneumonia before, during, and after the COVID-19 pandemic: a retrospective cohort study.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Lancet Regional Health–Europe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53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https://www.thelancet.com/pdfs/journals/lanepe/PIIS2666-7762(25)00099-7.pdf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22197625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892E4-D53F-4232-905C-1AB610ADD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71F78-5FE1-49E6-B01C-82B306C05B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Tubío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-Pérez, R.A., Torres-Durán, M., García-Rodríguez, M.E.,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Candal-Pedreira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C., Rey-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Brandariz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J., Pérez-Ríos, M., Barros-Dios, J., Fernández-Villar, A.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Ruano-Raviña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A., 2022. Alpha-1 antitrypsin deficiency and risk of lung cancer in never-smokers: a multicentre case–control study.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BMC cancer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22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p.81.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https://link.springer.com/content/pdf/10.1186/s12885-022-09190-3.pdf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Verma, A., Behera, A., Kumar, R.,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Gudi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N., Joshi, A. and Islam, K.M., 2023. Mapping of digital health interventions for the self-management of COPD: A systematic review.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Clinical Epidemiology and Global Health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24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p.101427.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https://www.sciencedirect.com/science/article/pii/S2213398423002142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‌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‌Volpi, V., Volpato, E.,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Compalati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E.,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Lebret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M., Russo, G.,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Sciurello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Pappacoda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G.,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Nicolini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 and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Banfi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P., 2022, October. Efficacy of nasal high-flow oxygen therapy in chronic obstructive pulmonary disease patients in long-term oxygen and nocturnal non-invasive ventilation during exercise training. In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Healthcare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(Vol. 10, No. 10, p. 2001). MDPI.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https://www.mdpi.com/2227-9032/10/10/2001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Williams, P.J.,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Cumella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A., Philip, K.E.J., Laverty, A.A. and Hopkinson, N.S., 2022. Smoking and socioeconomic factors linked to acute exacerbations of COPD: analysis from an Asthma+ Lung UK survey.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BMJ Open Respiratory Research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(1), p.e001290.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https://bmjopenrespres.bmj.com/content/bmjresp/9/1/e001290.full.pdf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World Health Organization: WHO (2026).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Chronic obstructive pulmonary disease (COPD)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Who.int. Available at: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https://www.who.int/news-room/fact-sheets/detail/chronic-obstructive-pulmonary-disease-(copd)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[Accessed 5 Aug. 2026].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Xiang, Y. and Luo, X., 2024. Extrapulmonary comorbidities associated with chronic obstructive pulmonary disease: a review.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International journal of chronic obstructive pulmonary disease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pp.567-578.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https://www.tandfonline.com/doi/pdf/10.2147/copd.s447739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Xu, J., Zeng, Q., Li, S., </a:t>
            </a:r>
            <a:r>
              <a:rPr lang="en-IN" sz="1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Q. and Fan, H., 2024. Inflammation mechanism and research progress of COPD.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Frontiers in immunology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IN" sz="1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p.1404615. </a:t>
            </a:r>
            <a:r>
              <a:rPr lang="en-IN" sz="12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https://www.frontiersin.org/journals/immunology/articles/10.3389/fimmu.2024.1404615/pdf</a:t>
            </a:r>
            <a:r>
              <a:rPr lang="en-IN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endParaRPr lang="en-IN" sz="1200" dirty="0"/>
          </a:p>
        </p:txBody>
      </p:sp>
    </p:spTree>
    <p:extLst>
      <p:ext uri="{BB962C8B-B14F-4D97-AF65-F5344CB8AC3E}">
        <p14:creationId xmlns:p14="http://schemas.microsoft.com/office/powerpoint/2010/main" val="3018660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513203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1F8094"/>
      </a:dk2>
      <a:lt2>
        <a:srgbClr val="E7E6E6"/>
      </a:lt2>
      <a:accent1>
        <a:srgbClr val="39CDE7"/>
      </a:accent1>
      <a:accent2>
        <a:srgbClr val="60DE72"/>
      </a:accent2>
      <a:accent3>
        <a:srgbClr val="DDCC64"/>
      </a:accent3>
      <a:accent4>
        <a:srgbClr val="F49D50"/>
      </a:accent4>
      <a:accent5>
        <a:srgbClr val="E44951"/>
      </a:accent5>
      <a:accent6>
        <a:srgbClr val="D666F9"/>
      </a:accent6>
      <a:hlink>
        <a:srgbClr val="4BF7ED"/>
      </a:hlink>
      <a:folHlink>
        <a:srgbClr val="95E9F4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63</TotalTime>
  <Words>4146</Words>
  <Application>Microsoft Office PowerPoint</Application>
  <PresentationFormat>Widescreen</PresentationFormat>
  <Paragraphs>120</Paragraphs>
  <Slides>17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Trebuchet MS</vt:lpstr>
      <vt:lpstr>Berlin</vt:lpstr>
      <vt:lpstr>Chronic Obstructive Pulmonary Disease (COPD): Diagnosis, Assessment, Management and Personalised Care in the UK</vt:lpstr>
      <vt:lpstr> Introduction</vt:lpstr>
      <vt:lpstr>Overview of COPD</vt:lpstr>
      <vt:lpstr>Prevalence of COPD</vt:lpstr>
      <vt:lpstr>Economic, Physical, Psychological and Social Burden</vt:lpstr>
      <vt:lpstr>Diagnosis and Initial Assessment</vt:lpstr>
      <vt:lpstr>Disease Management as per UK Guidance</vt:lpstr>
      <vt:lpstr>Treatment Available in the UK</vt:lpstr>
      <vt:lpstr>Comorbidities and Prevention</vt:lpstr>
      <vt:lpstr>Co-productive Care, Personalised Care and Self-management</vt:lpstr>
      <vt:lpstr>Conclusion</vt:lpstr>
      <vt:lpstr>Reference List</vt:lpstr>
      <vt:lpstr>Reference List</vt:lpstr>
      <vt:lpstr>Reference List</vt:lpstr>
      <vt:lpstr>Reference List</vt:lpstr>
      <vt:lpstr>Reference List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Chronic Obstructive Pulmonary Disease (COPD): Diagnosis, Assessment, Management and Personalised Care in the UK</dc:title>
  <dc:creator>Piyali &amp; Avijit</dc:creator>
  <cp:lastModifiedBy>Sayed Amaan</cp:lastModifiedBy>
  <cp:revision>8</cp:revision>
  <dcterms:created xsi:type="dcterms:W3CDTF">2026-08-05T18:20:04Z</dcterms:created>
  <dcterms:modified xsi:type="dcterms:W3CDTF">2026-08-09T22:58:41Z</dcterms:modified>
</cp:coreProperties>
</file>