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7" r:id="rId6"/>
    <p:sldId id="265" r:id="rId7"/>
    <p:sldId id="258" r:id="rId8"/>
    <p:sldId id="259" r:id="rId9"/>
    <p:sldId id="260" r:id="rId10"/>
    <p:sldId id="266" r:id="rId11"/>
    <p:sldId id="263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71E42"/>
    <a:srgbClr val="E2DED9"/>
    <a:srgbClr val="FDFDFD"/>
    <a:srgbClr val="DEDB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9CC6C9-A48A-44B1-8098-07E0D7780F55}" v="58" dt="2020-05-12T11:26:57.947"/>
  </p1510:revLst>
</p1510:revInfo>
</file>

<file path=ppt/tableStyles.xml><?xml version="1.0" encoding="utf-8"?>
<a:tblStyleLst xmlns:a="http://schemas.openxmlformats.org/drawingml/2006/main" def="{3C2FFA5D-87B4-456A-9821-1D502468CF0F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AD81DDF-98D4-498E-A94D-DDD7A807AD4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91BFCE-55A1-4C09-B4B5-9359AD6F4DF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E4FA28-26D5-4BDF-9A75-C27596ADE055}" type="datetimeFigureOut">
              <a:rPr lang="en-US" smtClean="0"/>
              <a:t>5/12/2020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EEB1F3-97EE-4F0D-B402-E34820EC684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4877F-A04A-4D6A-A0A8-95CC6E2D2A3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507CFE-5866-4B40-8953-42375E9B5DB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2507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E1D6F-8584-4A53-833D-DCA47225B220}" type="datetimeFigureOut">
              <a:rPr lang="en-US" smtClean="0"/>
              <a:t>5/12/2020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F3874D-A20A-4B3E-9C12-F524953D5B7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5305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7464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7464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913821" y="6370429"/>
            <a:ext cx="3500715" cy="309201"/>
          </a:xfrm>
        </p:spPr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77464" y="6370430"/>
            <a:ext cx="4973915" cy="309201"/>
          </a:xfrm>
        </p:spPr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777464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6400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33" name="Straight Connector 32"/>
          <p:cNvCxnSpPr/>
          <p:nvPr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C414FF1F-6558-4E39-87DB-276E44F54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68886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80777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1780777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0136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2239" y="2161853"/>
            <a:ext cx="4645152" cy="3448595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8679" y="2168318"/>
            <a:ext cx="4645152" cy="3441520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715607D-9DE2-4687-AAF8-EF2427252A90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2F96D46B-C1B8-46AB-87DF-61A8058B1F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7750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7315" y="1950795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87315" y="2755515"/>
            <a:ext cx="4645152" cy="264445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2486" y="1954249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2486" y="2752737"/>
            <a:ext cx="4645152" cy="2637371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84AA55-1960-47F4-BA3C-E97A6F2D0B19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9" name="Title 8">
            <a:extLst>
              <a:ext uri="{FF2B5EF4-FFF2-40B4-BE49-F238E27FC236}">
                <a16:creationId xmlns:a16="http://schemas.microsoft.com/office/drawing/2014/main" id="{09471694-1220-4CFC-A31F-622E5D3DE2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981749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539550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B55B52-B62C-4800-AAC1-B15AF2FE1F45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3DF0054B-B64C-418E-A1B8-428EE4A1D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5A680F6-C147-410B-94DF-19850752D7DF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94656" y="1865037"/>
            <a:ext cx="8802688" cy="312792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  <a:lvl2pPr marL="457200" indent="0">
              <a:buNone/>
              <a:defRPr/>
            </a:lvl2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0242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 </a:t>
            </a:r>
          </a:p>
        </p:txBody>
      </p:sp>
    </p:spTree>
    <p:extLst>
      <p:ext uri="{BB962C8B-B14F-4D97-AF65-F5344CB8AC3E}">
        <p14:creationId xmlns:p14="http://schemas.microsoft.com/office/powerpoint/2010/main" val="3771245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5246" y="1645522"/>
            <a:ext cx="5807176" cy="3840852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0909" y="1645522"/>
            <a:ext cx="3600000" cy="383672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1B74F78C-6D32-47C3-ABB2-6E7092A9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81653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and Gallery 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0394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873638" y="5144980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02488-4139-4052-B998-251C9C912739}" type="datetimeFigureOut">
              <a:rPr lang="en-US" noProof="0" smtClean="0"/>
              <a:t>5/12/2020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C09F73-0AD6-4A1E-A331-75A00B808982}"/>
              </a:ext>
            </a:extLst>
          </p:cNvPr>
          <p:cNvCxnSpPr/>
          <p:nvPr userDrawn="1"/>
        </p:nvCxnSpPr>
        <p:spPr>
          <a:xfrm>
            <a:off x="1292239" y="1486603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9DE9A20D-024F-4A17-9B20-526AA4037253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4602108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37D8F60F-F9DD-4AAC-BF28-C004CCDF2D69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7873638" y="3128470"/>
            <a:ext cx="3024000" cy="1906565"/>
          </a:xfrm>
        </p:spPr>
        <p:txBody>
          <a:bodyPr anchor="ctr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8F09FDD8-5B1C-4AAA-8EEC-0A77C9E477D1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4595889" y="5144979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E6DF0B7E-E17E-4875-966D-4DE67F755B71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1306587" y="5144978"/>
            <a:ext cx="3036438" cy="807405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685D963-B130-47E9-AFCC-AEBED2B1155B}"/>
              </a:ext>
            </a:extLst>
          </p:cNvPr>
          <p:cNvCxnSpPr>
            <a:cxnSpLocks/>
          </p:cNvCxnSpPr>
          <p:nvPr userDrawn="1"/>
        </p:nvCxnSpPr>
        <p:spPr>
          <a:xfrm>
            <a:off x="448407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FA9B6CF-713A-4942-BE35-A61AFCDDFD3D}"/>
              </a:ext>
            </a:extLst>
          </p:cNvPr>
          <p:cNvCxnSpPr>
            <a:cxnSpLocks/>
          </p:cNvCxnSpPr>
          <p:nvPr userDrawn="1"/>
        </p:nvCxnSpPr>
        <p:spPr>
          <a:xfrm>
            <a:off x="7757747" y="5144978"/>
            <a:ext cx="0" cy="807405"/>
          </a:xfrm>
          <a:prstGeom prst="line">
            <a:avLst/>
          </a:prstGeom>
          <a:ln w="19050">
            <a:solidFill>
              <a:schemeClr val="bg2">
                <a:lumMod val="75000"/>
              </a:schemeClr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93809A32-C7A4-4739-994B-BE492F855ACC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0908" y="1617663"/>
            <a:ext cx="9618391" cy="1336675"/>
          </a:xfrm>
        </p:spPr>
        <p:txBody>
          <a:bodyPr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C1ABD52-D5FE-4FC2-8449-5DA0E5285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42703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6069" y="6332578"/>
            <a:ext cx="4315852" cy="320123"/>
          </a:xfrm>
        </p:spPr>
        <p:txBody>
          <a:bodyPr/>
          <a:lstStyle>
            <a:lvl1pPr algn="r">
              <a:defRPr/>
            </a:lvl1pPr>
          </a:lstStyle>
          <a:p>
            <a:fld id="{2D202488-4139-4052-B998-251C9C912739}" type="datetimeFigureOut">
              <a:rPr lang="en-US" noProof="0" smtClean="0"/>
              <a:pPr/>
              <a:t>5/12/2020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6332578"/>
            <a:ext cx="5541004" cy="320931"/>
          </a:xfrm>
        </p:spPr>
        <p:txBody>
          <a:bodyPr/>
          <a:lstStyle/>
          <a:p>
            <a:r>
              <a:rPr lang="en-US" noProof="0" dirty="0"/>
              <a:t>Add Footer Here</a:t>
            </a:r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158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microsoft.com/office/2007/relationships/hdphoto" Target="../media/hdphoto1.wdp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13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screen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b="-1562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4363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96923" y="6340793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bg1"/>
                </a:solidFill>
              </a:defRPr>
            </a:lvl1pPr>
          </a:lstStyle>
          <a:p>
            <a:fld id="{2D202488-4139-4052-B998-251C9C912739}" type="datetimeFigureOut">
              <a:rPr lang="en-US" noProof="0" smtClean="0"/>
              <a:pPr/>
              <a:t>5/12/2020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4364" y="6339730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noProof="0" dirty="0"/>
              <a:t>Add Footer Here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75870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7" r:id="rId7"/>
    <p:sldLayoutId id="2147483691" r:id="rId8"/>
    <p:sldLayoutId id="2147483692" r:id="rId9"/>
    <p:sldLayoutId id="2147483696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svg"/><Relationship Id="rId5" Type="http://schemas.openxmlformats.org/officeDocument/2006/relationships/image" Target="../media/image13.sv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5.sv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5228930903550608" TargetMode="External"/><Relationship Id="rId2" Type="http://schemas.openxmlformats.org/officeDocument/2006/relationships/hyperlink" Target="https://doi.org/10.1073/pnas.1706891114" TargetMode="Externa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acp.1177" TargetMode="External"/><Relationship Id="rId2" Type="http://schemas.openxmlformats.org/officeDocument/2006/relationships/hyperlink" Target="https://doi.org/10.1177/2372732218786749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doi.org/10.3389/fpsyg.2016.00005" TargetMode="External"/><Relationship Id="rId4" Type="http://schemas.openxmlformats.org/officeDocument/2006/relationships/hyperlink" Target="https://doi.org/10.1016/j.jarmac.2018.07.001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639220210123806" TargetMode="External"/><Relationship Id="rId2" Type="http://schemas.openxmlformats.org/officeDocument/2006/relationships/hyperlink" Target="https://doi.org/10.1080/00223980309600596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CA56C-7A25-4BD4-AA72-5256E68BE4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4" y="887569"/>
            <a:ext cx="8637073" cy="2541431"/>
          </a:xfrm>
        </p:spPr>
        <p:txBody>
          <a:bodyPr>
            <a:noAutofit/>
          </a:bodyPr>
          <a:lstStyle/>
          <a:p>
            <a:r>
              <a:rPr lang="en-US" sz="3600" dirty="0"/>
              <a:t>The Reliability of an eyewitness’ memory when affected by anticipation and focused or divided attention</a:t>
            </a:r>
          </a:p>
        </p:txBody>
      </p:sp>
      <p:pic>
        <p:nvPicPr>
          <p:cNvPr id="5" name="Graphic 4" descr="Brain in head icon&#10;">
            <a:extLst>
              <a:ext uri="{FF2B5EF4-FFF2-40B4-BE49-F238E27FC236}">
                <a16:creationId xmlns:a16="http://schemas.microsoft.com/office/drawing/2014/main" id="{D011E263-3212-4780-A140-E652B108BD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21903" y="1989000"/>
            <a:ext cx="1440000" cy="1440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BBBCF363-1123-45B1-8A9A-ABCDA40EF3F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7463" y="3575164"/>
            <a:ext cx="8637073" cy="1883101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Lauren Williams</a:t>
            </a:r>
          </a:p>
          <a:p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1704852</a:t>
            </a:r>
          </a:p>
          <a:p>
            <a:r>
              <a:rPr lang="en-US" dirty="0" err="1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Bsc</a:t>
            </a: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Psychology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29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 bwMode="ltGray">
      <p:bgPr>
        <a:blipFill dpi="0" rotWithShape="1">
          <a:blip r:embed="rId2" cstate="screen">
            <a:alphaModFix amt="45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Background to study</a:t>
            </a:r>
          </a:p>
        </p:txBody>
      </p:sp>
      <p:pic>
        <p:nvPicPr>
          <p:cNvPr id="4" name="Graphic 3" descr="Books">
            <a:extLst>
              <a:ext uri="{FF2B5EF4-FFF2-40B4-BE49-F238E27FC236}">
                <a16:creationId xmlns:a16="http://schemas.microsoft.com/office/drawing/2014/main" id="{5E124F8C-3984-4EEC-9BA8-3B255731F2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10028262" y="206686"/>
            <a:ext cx="1122450" cy="11224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1563052"/>
            <a:ext cx="10061210" cy="472434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Wrongful convictions have occurred as a result of inaccurate testimonies (Albright, 2017)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Eyewitnesses are now considered unreliable, so the criminal justice system has relied on psychologists to conduct lab-studies to understand eyewitness memory (</a:t>
            </a:r>
            <a:r>
              <a:rPr lang="en-US" dirty="0" err="1"/>
              <a:t>Chae</a:t>
            </a:r>
            <a:r>
              <a:rPr lang="en-US" dirty="0"/>
              <a:t>, 2010)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Research suggests that this is due to the level of violence being more difficult to remember compared to neutral events (Wagstaff et al., 2003)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The Multiple Resource Theory by Wickens et al. (1984) – Inspired research</a:t>
            </a:r>
          </a:p>
        </p:txBody>
      </p:sp>
    </p:spTree>
    <p:extLst>
      <p:ext uri="{BB962C8B-B14F-4D97-AF65-F5344CB8AC3E}">
        <p14:creationId xmlns:p14="http://schemas.microsoft.com/office/powerpoint/2010/main" val="2094298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0DAC63A-FF61-4EB2-84A6-401C5FD2E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question(s)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5D237E8-AE92-4301-9132-8677AB74F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9077" y="450515"/>
            <a:ext cx="957560" cy="957560"/>
          </a:xfrm>
          <a:prstGeom prst="rect">
            <a:avLst/>
          </a:prstGeom>
        </p:spPr>
      </p:pic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EB07EE94-475A-435D-8842-DBD0B67CAB6E}"/>
              </a:ext>
            </a:extLst>
          </p:cNvPr>
          <p:cNvSpPr txBox="1">
            <a:spLocks/>
          </p:cNvSpPr>
          <p:nvPr/>
        </p:nvSpPr>
        <p:spPr>
          <a:xfrm>
            <a:off x="1367419" y="2054452"/>
            <a:ext cx="9716156" cy="41997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Main research question – whether levels of attention (focused vs divided) and anticipation (expecting vs unexpecting) can impact eyewitness memory </a:t>
            </a:r>
            <a:b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Hypothesis 1 – the focused attention group will accurately remember more than divided group</a:t>
            </a:r>
          </a:p>
          <a:p>
            <a:pPr marL="0" indent="0">
              <a:buFont typeface="Arial" panose="020B0604020202020204" pitchFamily="34" charset="0"/>
              <a:buNone/>
            </a:pPr>
            <a:b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Hypothesis 2 – the expecting group will remember more than the unexpecting group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Graphic 3" descr="Bug under magnifying glass">
            <a:extLst>
              <a:ext uri="{FF2B5EF4-FFF2-40B4-BE49-F238E27FC236}">
                <a16:creationId xmlns:a16="http://schemas.microsoft.com/office/drawing/2014/main" id="{B5675B86-224A-4521-B69F-7E132EC3E2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6440" y="3450175"/>
            <a:ext cx="590977" cy="590977"/>
          </a:xfrm>
          <a:prstGeom prst="rect">
            <a:avLst/>
          </a:prstGeom>
        </p:spPr>
      </p:pic>
      <p:pic>
        <p:nvPicPr>
          <p:cNvPr id="8" name="Graphic 7" descr="Bug under magnifying glass">
            <a:extLst>
              <a:ext uri="{FF2B5EF4-FFF2-40B4-BE49-F238E27FC236}">
                <a16:creationId xmlns:a16="http://schemas.microsoft.com/office/drawing/2014/main" id="{EB20EE5E-0DAC-4F45-8261-223F09AFAE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6441" y="4567513"/>
            <a:ext cx="590977" cy="590977"/>
          </a:xfrm>
          <a:prstGeom prst="rect">
            <a:avLst/>
          </a:prstGeom>
        </p:spPr>
      </p:pic>
      <p:pic>
        <p:nvPicPr>
          <p:cNvPr id="9" name="Graphic 8" descr="Bug under magnifying glass">
            <a:extLst>
              <a:ext uri="{FF2B5EF4-FFF2-40B4-BE49-F238E27FC236}">
                <a16:creationId xmlns:a16="http://schemas.microsoft.com/office/drawing/2014/main" id="{4F4EF5DC-8453-4B89-97DB-C9A41BAC17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6444" y="2345888"/>
            <a:ext cx="590977" cy="590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773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Methods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199F-A274-44C6-BF37-784A855E6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0779" y="1686078"/>
            <a:ext cx="9801502" cy="4307895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Participants –  64 Psychology staff and students, EMS &amp; face-to-face </a:t>
            </a:r>
          </a:p>
          <a:p>
            <a:pPr marL="0" lvl="0" indent="0">
              <a:buNone/>
            </a:pP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Design – 2x2 between subjects, categorized groups, dependent variable – total accuracy, questionnaire,  ANOVA – attention, expectancy, central and peripheral</a:t>
            </a:r>
            <a:b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Materials – EMS, information sheet, consent form, 4 different information sheets, YouTube, 20 arithmetic questions,  45-piece jigsaw puzzle, stopwatch, questionnaire, debrief sheet</a:t>
            </a:r>
            <a:b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0" lvl="0" indent="0">
              <a:buNone/>
            </a:pPr>
            <a:r>
              <a:rPr lang="en-US" dirty="0">
                <a:solidFill>
                  <a:srgbClr val="000000"/>
                </a:solidFill>
                <a:ea typeface="Tahoma" panose="020B0604030504040204" pitchFamily="34" charset="0"/>
                <a:cs typeface="Tahoma" panose="020B0604030504040204" pitchFamily="34" charset="0"/>
              </a:rPr>
              <a:t>Procedure – Proposal form and ethical approval (SREC), piloting study, study procedure</a:t>
            </a:r>
          </a:p>
          <a:p>
            <a:pPr marL="0" lvl="0" indent="0">
              <a:buNone/>
            </a:pP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0" lvl="0" indent="0">
              <a:buNone/>
            </a:pPr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0"/>
            <a:endParaRPr lang="en-US" dirty="0">
              <a:solidFill>
                <a:srgbClr val="000000"/>
              </a:solidFill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6" name="Graphic 5" descr="Group of people">
            <a:extLst>
              <a:ext uri="{FF2B5EF4-FFF2-40B4-BE49-F238E27FC236}">
                <a16:creationId xmlns:a16="http://schemas.microsoft.com/office/drawing/2014/main" id="{DBDC13C9-09C1-483F-83AB-B1CC5564BB4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41375" y="1853754"/>
            <a:ext cx="513834" cy="513834"/>
          </a:xfrm>
          <a:prstGeom prst="rect">
            <a:avLst/>
          </a:prstGeom>
        </p:spPr>
      </p:pic>
      <p:pic>
        <p:nvPicPr>
          <p:cNvPr id="9" name="Graphic 8" descr="Circles with arrows">
            <a:extLst>
              <a:ext uri="{FF2B5EF4-FFF2-40B4-BE49-F238E27FC236}">
                <a16:creationId xmlns:a16="http://schemas.microsoft.com/office/drawing/2014/main" id="{43A6F3F2-2B7E-4678-A248-1A62107907C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060119" y="266330"/>
            <a:ext cx="1062806" cy="1062806"/>
          </a:xfrm>
          <a:prstGeom prst="rect">
            <a:avLst/>
          </a:prstGeom>
        </p:spPr>
      </p:pic>
      <p:pic>
        <p:nvPicPr>
          <p:cNvPr id="11" name="Graphic 10" descr="Decision chart">
            <a:extLst>
              <a:ext uri="{FF2B5EF4-FFF2-40B4-BE49-F238E27FC236}">
                <a16:creationId xmlns:a16="http://schemas.microsoft.com/office/drawing/2014/main" id="{B830937F-7EE7-409B-A0AD-FAF5A4CC3D6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27143" y="5021973"/>
            <a:ext cx="572822" cy="572822"/>
          </a:xfrm>
          <a:prstGeom prst="rect">
            <a:avLst/>
          </a:prstGeom>
        </p:spPr>
      </p:pic>
      <p:pic>
        <p:nvPicPr>
          <p:cNvPr id="13" name="Graphic 12" descr="Ruler">
            <a:extLst>
              <a:ext uri="{FF2B5EF4-FFF2-40B4-BE49-F238E27FC236}">
                <a16:creationId xmlns:a16="http://schemas.microsoft.com/office/drawing/2014/main" id="{E208CFED-3F01-4F82-96A0-0181460E3FF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68064" y="2886779"/>
            <a:ext cx="513834" cy="513834"/>
          </a:xfrm>
          <a:prstGeom prst="rect">
            <a:avLst/>
          </a:prstGeom>
        </p:spPr>
      </p:pic>
      <p:pic>
        <p:nvPicPr>
          <p:cNvPr id="15" name="Graphic 14" descr="Puzzle">
            <a:extLst>
              <a:ext uri="{FF2B5EF4-FFF2-40B4-BE49-F238E27FC236}">
                <a16:creationId xmlns:a16="http://schemas.microsoft.com/office/drawing/2014/main" id="{C5D59C42-A5D9-49D8-BDF2-EC3DAE04C2D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727823" y="3901741"/>
            <a:ext cx="631809" cy="631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431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9CD3E-5E33-4EB5-A2CE-C636605E6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3" y="804519"/>
            <a:ext cx="9603275" cy="1049235"/>
          </a:xfrm>
        </p:spPr>
        <p:txBody>
          <a:bodyPr/>
          <a:lstStyle/>
          <a:p>
            <a:r>
              <a:rPr lang="en-US" dirty="0"/>
              <a:t>Results/ main findings</a:t>
            </a:r>
          </a:p>
        </p:txBody>
      </p:sp>
      <p:pic>
        <p:nvPicPr>
          <p:cNvPr id="6" name="Graphic 5" descr="Tools icon">
            <a:extLst>
              <a:ext uri="{FF2B5EF4-FFF2-40B4-BE49-F238E27FC236}">
                <a16:creationId xmlns:a16="http://schemas.microsoft.com/office/drawing/2014/main" id="{A0524D64-7C99-4DD6-A26E-C33BE01EC4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36403" y="492369"/>
            <a:ext cx="891641" cy="891641"/>
          </a:xfrm>
          <a:prstGeom prst="rect">
            <a:avLst/>
          </a:prstGeom>
        </p:spPr>
      </p:pic>
      <p:pic>
        <p:nvPicPr>
          <p:cNvPr id="5" name="Content Placeholder 4" descr="Presentation with pie chart">
            <a:extLst>
              <a:ext uri="{FF2B5EF4-FFF2-40B4-BE49-F238E27FC236}">
                <a16:creationId xmlns:a16="http://schemas.microsoft.com/office/drawing/2014/main" id="{C349584C-B723-4242-9FC3-AC474C02A5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94782" y="1848519"/>
            <a:ext cx="914400" cy="9144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F270A8D-6918-46DE-AA46-21EC0A230F1E}"/>
              </a:ext>
            </a:extLst>
          </p:cNvPr>
          <p:cNvSpPr txBox="1"/>
          <p:nvPr/>
        </p:nvSpPr>
        <p:spPr>
          <a:xfrm>
            <a:off x="1524001" y="1848519"/>
            <a:ext cx="102880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Prepped the data – questionnaire, ‘Total_Accuracy’ SPSS,  Central, Peripheral</a:t>
            </a:r>
          </a:p>
          <a:p>
            <a:endParaRPr lang="en-GB" sz="2000" dirty="0"/>
          </a:p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2x2 Between subjects Analysis of Variance (ANOVA)</a:t>
            </a:r>
          </a:p>
          <a:p>
            <a:endParaRPr lang="en-GB" sz="2000" dirty="0"/>
          </a:p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Focused or Divided – Significant</a:t>
            </a:r>
          </a:p>
          <a:p>
            <a:r>
              <a:rPr lang="en-GB" sz="2000" dirty="0"/>
              <a:t>                                                                          Accepted/Rejected</a:t>
            </a:r>
          </a:p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Expecting or Unexpecting – Nonsignificant                                               </a:t>
            </a:r>
          </a:p>
          <a:p>
            <a:r>
              <a:rPr lang="en-GB" sz="2000" dirty="0"/>
              <a:t>                                                                                                                   </a:t>
            </a:r>
          </a:p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Central Analysis – Significant for Attention but not Anticipation</a:t>
            </a:r>
          </a:p>
          <a:p>
            <a:endParaRPr lang="en-GB" sz="2000" dirty="0"/>
          </a:p>
          <a:p>
            <a:pPr marL="342900" indent="-34290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Peripheral Analysis – Significant for Attention but not Anticipation</a:t>
            </a:r>
          </a:p>
          <a:p>
            <a:endParaRPr lang="en-GB" sz="2000" dirty="0"/>
          </a:p>
        </p:txBody>
      </p:sp>
      <p:sp>
        <p:nvSpPr>
          <p:cNvPr id="8" name="Right Brace 7">
            <a:extLst>
              <a:ext uri="{FF2B5EF4-FFF2-40B4-BE49-F238E27FC236}">
                <a16:creationId xmlns:a16="http://schemas.microsoft.com/office/drawing/2014/main" id="{1C33FFE4-8964-497D-B285-5CB6E39937B0}"/>
              </a:ext>
            </a:extLst>
          </p:cNvPr>
          <p:cNvSpPr/>
          <p:nvPr/>
        </p:nvSpPr>
        <p:spPr>
          <a:xfrm>
            <a:off x="6274058" y="3079071"/>
            <a:ext cx="417342" cy="1167619"/>
          </a:xfrm>
          <a:prstGeom prst="rightBrac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936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9E978-9605-417C-951F-53F4926CF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909" y="798974"/>
            <a:ext cx="9610182" cy="601226"/>
          </a:xfrm>
        </p:spPr>
        <p:txBody>
          <a:bodyPr/>
          <a:lstStyle/>
          <a:p>
            <a:r>
              <a:rPr lang="en-US" dirty="0"/>
              <a:t>Discussion/Conclusion</a:t>
            </a:r>
          </a:p>
        </p:txBody>
      </p:sp>
      <p:pic>
        <p:nvPicPr>
          <p:cNvPr id="16" name="Graphic 15" descr="Professor">
            <a:extLst>
              <a:ext uri="{FF2B5EF4-FFF2-40B4-BE49-F238E27FC236}">
                <a16:creationId xmlns:a16="http://schemas.microsoft.com/office/drawing/2014/main" id="{DF240981-32B7-4B28-9E72-21E31FC26A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20623" y="1656742"/>
            <a:ext cx="914400" cy="914400"/>
          </a:xfrm>
          <a:prstGeom prst="rect">
            <a:avLst/>
          </a:prstGeom>
        </p:spPr>
      </p:pic>
      <p:pic>
        <p:nvPicPr>
          <p:cNvPr id="24" name="Graphic 23" descr="Classroom">
            <a:extLst>
              <a:ext uri="{FF2B5EF4-FFF2-40B4-BE49-F238E27FC236}">
                <a16:creationId xmlns:a16="http://schemas.microsoft.com/office/drawing/2014/main" id="{E95BAD2E-E084-4DA4-8CC8-997017A9C0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86691" y="502175"/>
            <a:ext cx="914400" cy="914400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09560506-495A-497D-BDBB-0C42BD2C57C2}"/>
              </a:ext>
            </a:extLst>
          </p:cNvPr>
          <p:cNvSpPr txBox="1"/>
          <p:nvPr/>
        </p:nvSpPr>
        <p:spPr>
          <a:xfrm>
            <a:off x="1509932" y="1713374"/>
            <a:ext cx="9172136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Real world implications? Multitasking at the time? Supported by Hyman et al. (2018) and Albright (2017) supported this outcome</a:t>
            </a:r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Hyman et al. (2018) – crime blindness</a:t>
            </a:r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Central and peripheral real life? (Christianson, 1992) People narrow their focus onto the ‘important parts’ that are emotionally arousing (</a:t>
            </a:r>
            <a:r>
              <a:rPr lang="en-GB" sz="2000" dirty="0" err="1"/>
              <a:t>Bargi</a:t>
            </a:r>
            <a:r>
              <a:rPr lang="en-GB" sz="2000" dirty="0"/>
              <a:t> &amp; </a:t>
            </a:r>
            <a:r>
              <a:rPr lang="en-GB" sz="2000" dirty="0" err="1"/>
              <a:t>Gallhardo</a:t>
            </a:r>
            <a:r>
              <a:rPr lang="en-GB" sz="2000" dirty="0"/>
              <a:t>, 2017)</a:t>
            </a:r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Divide during encoding stage – fundamental details – mirrored findings </a:t>
            </a:r>
            <a:r>
              <a:rPr lang="en-US" sz="2000" dirty="0"/>
              <a:t>(Lane, 2006; &amp; </a:t>
            </a:r>
            <a:r>
              <a:rPr lang="en-US" sz="2000" dirty="0" err="1"/>
              <a:t>Prull</a:t>
            </a:r>
            <a:r>
              <a:rPr lang="en-US" sz="2000" dirty="0"/>
              <a:t> et al., 2016)</a:t>
            </a:r>
            <a:endParaRPr lang="en-GB" sz="2000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sz="2000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64 participants did not remember the appearance of the perpetrator – Wagstaff et al. (2003) perceived priority may have been weapon focus</a:t>
            </a:r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dirty="0"/>
          </a:p>
          <a:p>
            <a:pPr marL="285750" indent="-285750">
              <a:buClr>
                <a:srgbClr val="B71E42"/>
              </a:buClr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098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091736-27A6-4B88-A934-172D416C1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01657" y="1845469"/>
            <a:ext cx="10269720" cy="4407959"/>
          </a:xfrm>
        </p:spPr>
        <p:txBody>
          <a:bodyPr>
            <a:norm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Real life – weapon is dangerous and life-threatening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Laboratory studies – weapon is unusual – less priority of remember these details in lab studies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Peripheral details such as storage boxes and kiosk counters not remembered well – Leal et al. (2018) suggests that this is due to these aspects having little or no impact on the event itself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en-GB" sz="2000" dirty="0"/>
              <a:t>Wickens (2002) dual task performance – interference when task demands more resources – verbal arithmetic task, visual crime task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69B7823-F0B3-455C-9BB9-A1EDD110F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Discussion/conclusion</a:t>
            </a:r>
          </a:p>
        </p:txBody>
      </p:sp>
      <p:pic>
        <p:nvPicPr>
          <p:cNvPr id="5" name="Graphic 4" descr="Classroom">
            <a:extLst>
              <a:ext uri="{FF2B5EF4-FFF2-40B4-BE49-F238E27FC236}">
                <a16:creationId xmlns:a16="http://schemas.microsoft.com/office/drawing/2014/main" id="{9D26A6FF-F86D-42BA-869D-974C01E48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86691" y="502175"/>
            <a:ext cx="914400" cy="914400"/>
          </a:xfrm>
          <a:prstGeom prst="rect">
            <a:avLst/>
          </a:prstGeom>
        </p:spPr>
      </p:pic>
      <p:pic>
        <p:nvPicPr>
          <p:cNvPr id="6" name="Graphic 5" descr="Professor">
            <a:extLst>
              <a:ext uri="{FF2B5EF4-FFF2-40B4-BE49-F238E27FC236}">
                <a16:creationId xmlns:a16="http://schemas.microsoft.com/office/drawing/2014/main" id="{C33E502C-2AF2-4658-943D-8380393D5E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20623" y="165674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059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F222A-0050-42E6-8C3E-86E3C365C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0909" y="798974"/>
            <a:ext cx="9610182" cy="601226"/>
          </a:xfrm>
        </p:spPr>
        <p:txBody>
          <a:bodyPr>
            <a:normAutofit/>
          </a:bodyPr>
          <a:lstStyle/>
          <a:p>
            <a:r>
              <a:rPr lang="en-US" sz="2400" dirty="0"/>
              <a:t>Researcher reflections - Limitations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D5DDD4-B30F-43B5-9BA0-190CC29E966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290909" y="1767788"/>
            <a:ext cx="9618391" cy="1336675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Prewarned signing up – never a true unexpecting group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Few participants queried whether to leave questions blank – researcher informed them not to ‘guess’ as the study was focusing on ‘reliable eyewitnesses’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Arithmetic task may not have been priority to participants so some may have provided random answers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Sample – psychology students who are aware of psychological aspects of crime – change blindness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Muted video for ethical purposes</a:t>
            </a:r>
          </a:p>
        </p:txBody>
      </p:sp>
      <p:pic>
        <p:nvPicPr>
          <p:cNvPr id="11" name="Graphic 10" descr="Lightbulb and gear">
            <a:extLst>
              <a:ext uri="{FF2B5EF4-FFF2-40B4-BE49-F238E27FC236}">
                <a16:creationId xmlns:a16="http://schemas.microsoft.com/office/drawing/2014/main" id="{2AA1420C-2E59-49C1-9353-297B8DBBF0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142805" y="596321"/>
            <a:ext cx="766493" cy="766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2940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2B18C87-A959-414E-9CCC-28D801AAC8F4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Level of attention payed to crime does impact how well the event is remembered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Eyewitnesses could miss key factors by having to expend resources such as looking for route of escape, attending to vulnerable e.g. babies/children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Police should consider what the eyewitness was doing during the event to determine their reliability</a:t>
            </a:r>
          </a:p>
          <a:p>
            <a:endParaRPr lang="en-GB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1530479B-8E35-47C7-9111-3332482A3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</a:t>
            </a:r>
          </a:p>
        </p:txBody>
      </p:sp>
    </p:spTree>
    <p:extLst>
      <p:ext uri="{BB962C8B-B14F-4D97-AF65-F5344CB8AC3E}">
        <p14:creationId xmlns:p14="http://schemas.microsoft.com/office/powerpoint/2010/main" val="3465660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0D50DE2-F9A9-48EC-A8A1-AB08B94978F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530059" y="1688001"/>
            <a:ext cx="9618391" cy="1336675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Albright, T. (2017). Why Eyewitnesses Fail.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Proceedings of the National Academy of Sciences, 	114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(30), 7758-7764. 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https://doi.org/10.1073/pnas.1706891114</a:t>
            </a:r>
            <a:endParaRPr lang="en-GB" sz="1800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Bagri, G., &amp;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Gallhardo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T. (2017). Remembering Emotional Central and Peripheral Information: How 	Different Memory Tasks and Individual Differences Influence Eyewitness Testimony. 	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of Forensic Psychology, 35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21-42.</a:t>
            </a:r>
          </a:p>
          <a:p>
            <a:pPr marL="0" indent="0">
              <a:buNone/>
            </a:pP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Chae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Y. (2010). Application of Laboratory Research on Eyewitness Testimony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Journal of Forensic 	Psychology Practice, 10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(3), 252-261. 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https://doi.org/10.1080/15228930903550608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Christianson, S. (1992). Emotional Memories in Laboratory Studies Versus Real-Life Studies: Do 	They Compare?.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Perspectives on Autobiographical Memory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339-352. 	https://doi.org/10.1007/987-94-015-7967-4_20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DB53175-FE37-4C4A-9C9D-6CF38DB59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6015417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0E356B-260A-4B54-B327-8D8132E80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67DC8A-AF64-4869-A62C-B59AC78DE288}"/>
              </a:ext>
            </a:extLst>
          </p:cNvPr>
          <p:cNvSpPr txBox="1"/>
          <p:nvPr/>
        </p:nvSpPr>
        <p:spPr>
          <a:xfrm>
            <a:off x="1531088" y="1540052"/>
            <a:ext cx="936655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Hyman, I. Wulff, A., &amp; Thomas, A. (2018). Crime Blindness: How Selective Attention and 	Inattentional Blindness Can Disrupt Eyewitness Awareness and Memory.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Police Insights 	from 	the Behavioural and Brain Sciences, 5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202-208. 	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https://doi.org/10.1177/2372732218786749</a:t>
            </a:r>
            <a:endParaRPr lang="en-GB" u="sng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Lane, S. (2006). Dividing Attention During a Witnessed Event Increases Eyewitness Suggestibility.  	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Applied Cognitive Psychology, 20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199-212. 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https://doi.org/10.1002/acp.1177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Leal, S.,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Vrij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A.,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Deeb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H., &amp;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Jupe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(2018). Using the Model Statement to Elicit Verbal 	Differences Between Truth Tellers and Liars: The Benefit of Examining Core and Peripheral 	Details.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Applied Research in Memory and Cognition, 7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(4), 610-617. 	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https://doi.org/10.1016/j.jarmac.2018.07.001</a:t>
            </a:r>
            <a:b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Prull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Lawless, C., Marshall, H., &amp; Sherman, A. (2016). Effects of Divided Attention at 	Retrieval on Conceptual Implicit Memory. 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Psychology, 7.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	</a:t>
            </a:r>
            <a:r>
              <a:rPr lang="en-GB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https://doi.org/10.3389/fpsyg.2016.00005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97705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DC43E-BAA2-4844-98EF-36DC2FE299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8F663A-BC8E-48D0-978A-D5C9E0C350A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694656" y="1990318"/>
            <a:ext cx="8802688" cy="3127927"/>
          </a:xfrm>
        </p:spPr>
        <p:txBody>
          <a:bodyPr>
            <a:normAutofit/>
          </a:bodyPr>
          <a:lstStyle/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Wagstaff, G.,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MaCveigh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Boston, R., Scott, L., </a:t>
            </a:r>
            <a:r>
              <a:rPr lang="en-GB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Brunas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-Wagstaff, J., &amp; Cole, J. (2003). Can 	Laboratory Findings on Eyewitness Testimony Be Generalized to the Real World? 	An Archival Analysis of the Influence of Violence, Weapon Presence, and Age on 	Eyewitness Accuracy.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Journal of Psychology, 137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(1), 17-28. 	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https://doi.org/10.1080/00223980309600596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Wickens, C. (2002). Multiple Resources and Performance Prediction.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I	</a:t>
            </a:r>
            <a:r>
              <a:rPr lang="en-GB" sz="18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ssues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Ergonomics Science, 3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(2), 159-177. 	</a:t>
            </a:r>
            <a:r>
              <a:rPr lang="en-GB" sz="180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https://doi.org/10.1080/14639220210123806</a:t>
            </a: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238613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Custom 10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84582C"/>
      </a:accent2>
      <a:accent3>
        <a:srgbClr val="002060"/>
      </a:accent3>
      <a:accent4>
        <a:srgbClr val="586EA6"/>
      </a:accent4>
      <a:accent5>
        <a:srgbClr val="586EA6"/>
      </a:accent5>
      <a:accent6>
        <a:srgbClr val="6892A0"/>
      </a:accent6>
      <a:hlink>
        <a:srgbClr val="B71E42"/>
      </a:hlink>
      <a:folHlink>
        <a:srgbClr val="586EA6"/>
      </a:folHlink>
    </a:clrScheme>
    <a:fontScheme name="Default">
      <a:majorFont>
        <a:latin typeface="Gill Sans MT"/>
        <a:ea typeface=""/>
        <a:cs typeface=""/>
      </a:majorFont>
      <a:minorFont>
        <a:latin typeface="Gill Sans MT"/>
        <a:ea typeface=""/>
        <a:cs typeface="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>
    <a:spDef>
      <a:spPr>
        <a:solidFill>
          <a:srgbClr val="B71E4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3">
          <a:schemeClr val="lt1"/>
        </a:lnRef>
        <a:fillRef idx="1">
          <a:schemeClr val="accent1"/>
        </a:fillRef>
        <a:effectRef idx="1">
          <a:schemeClr val="accent1"/>
        </a:effectRef>
        <a:fontRef idx="minor">
          <a:schemeClr val="lt1"/>
        </a:fontRef>
      </a:style>
    </a:spDef>
    <a:lnDef>
      <a:spPr>
        <a:ln w="31750"/>
      </a:spPr>
      <a:bodyPr/>
      <a:lstStyle/>
      <a:style>
        <a:lnRef idx="3">
          <a:schemeClr val="accent1"/>
        </a:lnRef>
        <a:fillRef idx="0">
          <a:schemeClr val="accent1"/>
        </a:fillRef>
        <a:effectRef idx="2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F66921596_My invention presentation_AAS_v5" id="{87E5ADC5-22B1-48B6-A377-CC62C9F76903}" vid="{35D6D025-A430-4CAD-B81F-81678F6B39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FA01955-FFEB-4169-B0BF-D790410D62E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59C8665-7E41-4E8E-957E-307F6F826AF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A1DB373-C1A1-4924-9AF2-F04368201509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My invention presentation</Template>
  <TotalTime>0</TotalTime>
  <Words>1133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Gill Sans MT</vt:lpstr>
      <vt:lpstr>Times New Roman</vt:lpstr>
      <vt:lpstr>Wingdings</vt:lpstr>
      <vt:lpstr>Gallery</vt:lpstr>
      <vt:lpstr>The Reliability of an eyewitness’ memory when affected by anticipation and focused or divided attention</vt:lpstr>
      <vt:lpstr>Background to study</vt:lpstr>
      <vt:lpstr>Research question(s)</vt:lpstr>
      <vt:lpstr>Methods </vt:lpstr>
      <vt:lpstr>Results/ main findings</vt:lpstr>
      <vt:lpstr>Discussion/Conclusion</vt:lpstr>
      <vt:lpstr>Discussion/conclusion</vt:lpstr>
      <vt:lpstr>Researcher reflections - Limitations</vt:lpstr>
      <vt:lpstr>Key points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2020-02-04T10:59:03Z</dcterms:created>
  <dcterms:modified xsi:type="dcterms:W3CDTF">2020-05-12T11:28:48Z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