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4C4F1-A044-4391-8829-E4DE652D4DB8}" v="21" dt="2023-02-16T14:21:19.833"/>
    <p1510:client id="{4EE403ED-9A60-317A-3B3C-0155E45ED29C}" v="912" dt="2023-02-16T21:16:15.442"/>
    <p1510:client id="{5622E595-58A8-2175-4F82-190373D2AAD8}" v="408" dt="2023-02-14T14:30:59.008"/>
    <p1510:client id="{580B75C3-0748-093D-1BC7-E8301312218F}" v="640" dt="2023-02-14T12:02:53.999"/>
    <p1510:client id="{8EAEDE8C-1397-4A0D-A17C-1EF0E144EA01}" v="2" dt="2023-01-30T12:31:34.489"/>
    <p1510:client id="{C9421439-48C7-8407-2B59-E9145891DA02}" v="1003" dt="2023-02-13T11:36:29.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BB58EE-4154-4512-96D7-2623BFCACAA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AFF6465-F46B-48E0-A57C-6BAFF337BFD4}">
      <dgm:prSet/>
      <dgm:spPr/>
      <dgm:t>
        <a:bodyPr/>
        <a:lstStyle/>
        <a:p>
          <a:pPr rtl="0"/>
          <a:r>
            <a:rPr lang="en-GB" dirty="0"/>
            <a:t>We</a:t>
          </a:r>
          <a:r>
            <a:rPr lang="en-GB" dirty="0">
              <a:latin typeface="Corbel" panose="020B0503020204020204"/>
            </a:rPr>
            <a:t> will be doing</a:t>
          </a:r>
          <a:r>
            <a:rPr lang="en-GB" dirty="0"/>
            <a:t> a short survey at the </a:t>
          </a:r>
          <a:r>
            <a:rPr lang="en-GB" dirty="0" err="1"/>
            <a:t>uwtsd</a:t>
          </a:r>
          <a:r>
            <a:rPr lang="en-GB" dirty="0"/>
            <a:t> university. </a:t>
          </a:r>
          <a:r>
            <a:rPr lang="en-GB" dirty="0" err="1"/>
            <a:t>birmingham</a:t>
          </a:r>
          <a:r>
            <a:rPr lang="en-GB" dirty="0"/>
            <a:t> ,</a:t>
          </a:r>
          <a:r>
            <a:rPr lang="en-GB" dirty="0" err="1"/>
            <a:t>sparkhill</a:t>
          </a:r>
          <a:r>
            <a:rPr lang="en-GB" dirty="0"/>
            <a:t> campus ,asking students the following research questions.</a:t>
          </a:r>
          <a:endParaRPr lang="en-US" dirty="0"/>
        </a:p>
      </dgm:t>
    </dgm:pt>
    <dgm:pt modelId="{47DEA01C-8BAE-4BD5-980E-E465C32BD5F2}" type="parTrans" cxnId="{D3BC8F50-6164-4D62-BB7C-6E455BFFC37B}">
      <dgm:prSet/>
      <dgm:spPr/>
      <dgm:t>
        <a:bodyPr/>
        <a:lstStyle/>
        <a:p>
          <a:endParaRPr lang="en-US"/>
        </a:p>
      </dgm:t>
    </dgm:pt>
    <dgm:pt modelId="{0FC46583-3EB2-420D-BCA6-51AFFD0E103E}" type="sibTrans" cxnId="{D3BC8F50-6164-4D62-BB7C-6E455BFFC37B}">
      <dgm:prSet/>
      <dgm:spPr/>
      <dgm:t>
        <a:bodyPr/>
        <a:lstStyle/>
        <a:p>
          <a:endParaRPr lang="en-US"/>
        </a:p>
      </dgm:t>
    </dgm:pt>
    <dgm:pt modelId="{181005C9-E839-45CE-9763-8A8567CCA33A}">
      <dgm:prSet/>
      <dgm:spPr/>
      <dgm:t>
        <a:bodyPr/>
        <a:lstStyle/>
        <a:p>
          <a:pPr rtl="0"/>
          <a:r>
            <a:rPr lang="en-GB" dirty="0"/>
            <a:t>Question: Do you think being able to send emails is</a:t>
          </a:r>
          <a:r>
            <a:rPr lang="en-GB" dirty="0">
              <a:latin typeface="Corbel" panose="020B0503020204020204"/>
            </a:rPr>
            <a:t> the most important?</a:t>
          </a:r>
          <a:endParaRPr lang="en-US" dirty="0"/>
        </a:p>
      </dgm:t>
    </dgm:pt>
    <dgm:pt modelId="{755F3858-64FC-477C-B250-EEE5D3F7C099}" type="parTrans" cxnId="{1CECE35F-8834-4FD2-8204-4862E3C6EEF9}">
      <dgm:prSet/>
      <dgm:spPr/>
      <dgm:t>
        <a:bodyPr/>
        <a:lstStyle/>
        <a:p>
          <a:endParaRPr lang="en-US"/>
        </a:p>
      </dgm:t>
    </dgm:pt>
    <dgm:pt modelId="{AF41CA13-9948-4256-AFA3-F30233D32161}" type="sibTrans" cxnId="{1CECE35F-8834-4FD2-8204-4862E3C6EEF9}">
      <dgm:prSet/>
      <dgm:spPr/>
      <dgm:t>
        <a:bodyPr/>
        <a:lstStyle/>
        <a:p>
          <a:endParaRPr lang="en-US"/>
        </a:p>
      </dgm:t>
    </dgm:pt>
    <dgm:pt modelId="{80273E2D-3ABD-4341-B6C3-DBC0D7D3AD2D}">
      <dgm:prSet phldr="0"/>
      <dgm:spPr/>
      <dgm:t>
        <a:bodyPr/>
        <a:lstStyle/>
        <a:p>
          <a:pPr rtl="0"/>
          <a:r>
            <a:rPr lang="en-GB" dirty="0" err="1">
              <a:latin typeface="Corbel" panose="020B0503020204020204"/>
            </a:rPr>
            <a:t>Question:Do</a:t>
          </a:r>
          <a:r>
            <a:rPr lang="en-GB" dirty="0">
              <a:latin typeface="Corbel" panose="020B0503020204020204"/>
            </a:rPr>
            <a:t> you think using social media tools is the most successful?</a:t>
          </a:r>
        </a:p>
      </dgm:t>
    </dgm:pt>
    <dgm:pt modelId="{3A421431-DC03-439B-AF53-E6BBFF088BDB}" type="parTrans" cxnId="{D15F8890-0DEE-4004-B5B2-E7397E8B47DC}">
      <dgm:prSet/>
      <dgm:spPr/>
    </dgm:pt>
    <dgm:pt modelId="{2F3C262D-CBA7-4F3D-B4A5-1CBDD2AE6E61}" type="sibTrans" cxnId="{D15F8890-0DEE-4004-B5B2-E7397E8B47DC}">
      <dgm:prSet/>
      <dgm:spPr/>
      <dgm:t>
        <a:bodyPr/>
        <a:lstStyle/>
        <a:p>
          <a:endParaRPr lang="en-US"/>
        </a:p>
      </dgm:t>
    </dgm:pt>
    <dgm:pt modelId="{C891AF05-EC35-4EA6-AB28-14FE39FE7779}">
      <dgm:prSet phldr="0"/>
      <dgm:spPr/>
      <dgm:t>
        <a:bodyPr/>
        <a:lstStyle/>
        <a:p>
          <a:pPr rtl="0"/>
          <a:r>
            <a:rPr lang="en-GB" dirty="0" err="1">
              <a:latin typeface="Corbel" panose="020B0503020204020204"/>
            </a:rPr>
            <a:t>Question:How</a:t>
          </a:r>
          <a:r>
            <a:rPr lang="en-GB" dirty="0">
              <a:latin typeface="Corbel" panose="020B0503020204020204"/>
            </a:rPr>
            <a:t> do you feel about your level of digital skill?</a:t>
          </a:r>
        </a:p>
      </dgm:t>
    </dgm:pt>
    <dgm:pt modelId="{8AE9E832-7FBA-406F-A8A8-083AEB32E6DF}" type="parTrans" cxnId="{963631E3-DF10-4D7D-B562-8F2C104F2AA4}">
      <dgm:prSet/>
      <dgm:spPr/>
    </dgm:pt>
    <dgm:pt modelId="{A4D5AFAA-33F8-437E-8691-D284B51F5235}" type="sibTrans" cxnId="{963631E3-DF10-4D7D-B562-8F2C104F2AA4}">
      <dgm:prSet/>
      <dgm:spPr/>
      <dgm:t>
        <a:bodyPr/>
        <a:lstStyle/>
        <a:p>
          <a:endParaRPr lang="en-US"/>
        </a:p>
      </dgm:t>
    </dgm:pt>
    <dgm:pt modelId="{0FD42998-0E47-4357-A2C2-861C28DB6957}">
      <dgm:prSet phldr="0"/>
      <dgm:spPr/>
      <dgm:t>
        <a:bodyPr/>
        <a:lstStyle/>
        <a:p>
          <a:pPr rtl="0"/>
          <a:r>
            <a:rPr lang="en-GB" dirty="0">
              <a:latin typeface="Corbel" panose="020B0503020204020204"/>
            </a:rPr>
            <a:t>Presented by Mehnaz parveen</a:t>
          </a:r>
        </a:p>
      </dgm:t>
    </dgm:pt>
    <dgm:pt modelId="{648FB5F6-6D43-4601-B75E-13211EE55A8B}" type="parTrans" cxnId="{5F756DBA-108E-4770-86C3-EC7117093B41}">
      <dgm:prSet/>
      <dgm:spPr/>
    </dgm:pt>
    <dgm:pt modelId="{1B47DE26-2FB3-4989-BCF6-A37A89AA1233}" type="sibTrans" cxnId="{5F756DBA-108E-4770-86C3-EC7117093B41}">
      <dgm:prSet/>
      <dgm:spPr/>
      <dgm:t>
        <a:bodyPr/>
        <a:lstStyle/>
        <a:p>
          <a:endParaRPr lang="en-US"/>
        </a:p>
      </dgm:t>
    </dgm:pt>
    <dgm:pt modelId="{F356EDEC-F08A-4D06-8145-F0E98D601599}" type="pres">
      <dgm:prSet presAssocID="{7BBB58EE-4154-4512-96D7-2623BFCACAAF}" presName="vert0" presStyleCnt="0">
        <dgm:presLayoutVars>
          <dgm:dir/>
          <dgm:animOne val="branch"/>
          <dgm:animLvl val="lvl"/>
        </dgm:presLayoutVars>
      </dgm:prSet>
      <dgm:spPr/>
    </dgm:pt>
    <dgm:pt modelId="{F160B18A-0E71-4867-A2C1-F89EAD9052C0}" type="pres">
      <dgm:prSet presAssocID="{1AFF6465-F46B-48E0-A57C-6BAFF337BFD4}" presName="thickLine" presStyleLbl="alignNode1" presStyleIdx="0" presStyleCnt="5"/>
      <dgm:spPr/>
    </dgm:pt>
    <dgm:pt modelId="{BFFBD96C-6B6D-4AC5-9DFA-77A84AD2C853}" type="pres">
      <dgm:prSet presAssocID="{1AFF6465-F46B-48E0-A57C-6BAFF337BFD4}" presName="horz1" presStyleCnt="0"/>
      <dgm:spPr/>
    </dgm:pt>
    <dgm:pt modelId="{D786589A-317E-4DF8-8BF4-4F9DD6BEF4E7}" type="pres">
      <dgm:prSet presAssocID="{1AFF6465-F46B-48E0-A57C-6BAFF337BFD4}" presName="tx1" presStyleLbl="revTx" presStyleIdx="0" presStyleCnt="5"/>
      <dgm:spPr/>
    </dgm:pt>
    <dgm:pt modelId="{370B5AF8-AFD2-4B13-83A1-F7DDC308D991}" type="pres">
      <dgm:prSet presAssocID="{1AFF6465-F46B-48E0-A57C-6BAFF337BFD4}" presName="vert1" presStyleCnt="0"/>
      <dgm:spPr/>
    </dgm:pt>
    <dgm:pt modelId="{518C24AE-4566-46D2-986E-1F0B45C3A902}" type="pres">
      <dgm:prSet presAssocID="{181005C9-E839-45CE-9763-8A8567CCA33A}" presName="thickLine" presStyleLbl="alignNode1" presStyleIdx="1" presStyleCnt="5"/>
      <dgm:spPr/>
    </dgm:pt>
    <dgm:pt modelId="{D83D9841-9F4E-4526-AEC1-F4B769DD9672}" type="pres">
      <dgm:prSet presAssocID="{181005C9-E839-45CE-9763-8A8567CCA33A}" presName="horz1" presStyleCnt="0"/>
      <dgm:spPr/>
    </dgm:pt>
    <dgm:pt modelId="{2C5B8BF5-5DA3-49A6-80C9-D8521AFBC799}" type="pres">
      <dgm:prSet presAssocID="{181005C9-E839-45CE-9763-8A8567CCA33A}" presName="tx1" presStyleLbl="revTx" presStyleIdx="1" presStyleCnt="5"/>
      <dgm:spPr/>
    </dgm:pt>
    <dgm:pt modelId="{631DD784-72E0-460C-876A-8C385F057289}" type="pres">
      <dgm:prSet presAssocID="{181005C9-E839-45CE-9763-8A8567CCA33A}" presName="vert1" presStyleCnt="0"/>
      <dgm:spPr/>
    </dgm:pt>
    <dgm:pt modelId="{2E23BDB3-9CA9-4FDE-B94C-33A8097C30DD}" type="pres">
      <dgm:prSet presAssocID="{80273E2D-3ABD-4341-B6C3-DBC0D7D3AD2D}" presName="thickLine" presStyleLbl="alignNode1" presStyleIdx="2" presStyleCnt="5"/>
      <dgm:spPr/>
    </dgm:pt>
    <dgm:pt modelId="{8D5F6BE1-2FD5-48A8-82D2-FCBED3FB24AD}" type="pres">
      <dgm:prSet presAssocID="{80273E2D-3ABD-4341-B6C3-DBC0D7D3AD2D}" presName="horz1" presStyleCnt="0"/>
      <dgm:spPr/>
    </dgm:pt>
    <dgm:pt modelId="{9140038B-5C15-479E-B033-422D2AFFCB25}" type="pres">
      <dgm:prSet presAssocID="{80273E2D-3ABD-4341-B6C3-DBC0D7D3AD2D}" presName="tx1" presStyleLbl="revTx" presStyleIdx="2" presStyleCnt="5"/>
      <dgm:spPr/>
    </dgm:pt>
    <dgm:pt modelId="{794A07E6-CD5C-4453-B65C-F1ED2E1D040C}" type="pres">
      <dgm:prSet presAssocID="{80273E2D-3ABD-4341-B6C3-DBC0D7D3AD2D}" presName="vert1" presStyleCnt="0"/>
      <dgm:spPr/>
    </dgm:pt>
    <dgm:pt modelId="{3C6F4608-0C5B-4556-B961-0CC001129BE4}" type="pres">
      <dgm:prSet presAssocID="{C891AF05-EC35-4EA6-AB28-14FE39FE7779}" presName="thickLine" presStyleLbl="alignNode1" presStyleIdx="3" presStyleCnt="5"/>
      <dgm:spPr/>
    </dgm:pt>
    <dgm:pt modelId="{C2ADA027-07A7-4473-86EB-4517A826B9FC}" type="pres">
      <dgm:prSet presAssocID="{C891AF05-EC35-4EA6-AB28-14FE39FE7779}" presName="horz1" presStyleCnt="0"/>
      <dgm:spPr/>
    </dgm:pt>
    <dgm:pt modelId="{31FE91E1-2DFC-4D17-AA5B-09E121CFAD41}" type="pres">
      <dgm:prSet presAssocID="{C891AF05-EC35-4EA6-AB28-14FE39FE7779}" presName="tx1" presStyleLbl="revTx" presStyleIdx="3" presStyleCnt="5"/>
      <dgm:spPr/>
    </dgm:pt>
    <dgm:pt modelId="{244E749E-1F22-48AF-BAE4-425D75D39BF8}" type="pres">
      <dgm:prSet presAssocID="{C891AF05-EC35-4EA6-AB28-14FE39FE7779}" presName="vert1" presStyleCnt="0"/>
      <dgm:spPr/>
    </dgm:pt>
    <dgm:pt modelId="{05F9B2E2-FE91-499C-BA3D-6E91ED9A4B6C}" type="pres">
      <dgm:prSet presAssocID="{0FD42998-0E47-4357-A2C2-861C28DB6957}" presName="thickLine" presStyleLbl="alignNode1" presStyleIdx="4" presStyleCnt="5"/>
      <dgm:spPr/>
    </dgm:pt>
    <dgm:pt modelId="{9E071D67-6AA6-4260-B7C2-268B9C408786}" type="pres">
      <dgm:prSet presAssocID="{0FD42998-0E47-4357-A2C2-861C28DB6957}" presName="horz1" presStyleCnt="0"/>
      <dgm:spPr/>
    </dgm:pt>
    <dgm:pt modelId="{F1B7F96E-8E17-476B-B5A3-E290B018D58E}" type="pres">
      <dgm:prSet presAssocID="{0FD42998-0E47-4357-A2C2-861C28DB6957}" presName="tx1" presStyleLbl="revTx" presStyleIdx="4" presStyleCnt="5"/>
      <dgm:spPr/>
    </dgm:pt>
    <dgm:pt modelId="{BAEFFAD7-5091-4E69-90D8-C217BE63FF56}" type="pres">
      <dgm:prSet presAssocID="{0FD42998-0E47-4357-A2C2-861C28DB6957}" presName="vert1" presStyleCnt="0"/>
      <dgm:spPr/>
    </dgm:pt>
  </dgm:ptLst>
  <dgm:cxnLst>
    <dgm:cxn modelId="{A5BCC518-A651-4039-BBA4-7D036CD8505D}" type="presOf" srcId="{80273E2D-3ABD-4341-B6C3-DBC0D7D3AD2D}" destId="{9140038B-5C15-479E-B033-422D2AFFCB25}" srcOrd="0" destOrd="0" presId="urn:microsoft.com/office/officeart/2008/layout/LinedList"/>
    <dgm:cxn modelId="{584A4A26-4635-4CDE-A0B8-9B473B9674D4}" type="presOf" srcId="{0FD42998-0E47-4357-A2C2-861C28DB6957}" destId="{F1B7F96E-8E17-476B-B5A3-E290B018D58E}" srcOrd="0" destOrd="0" presId="urn:microsoft.com/office/officeart/2008/layout/LinedList"/>
    <dgm:cxn modelId="{1CECE35F-8834-4FD2-8204-4862E3C6EEF9}" srcId="{7BBB58EE-4154-4512-96D7-2623BFCACAAF}" destId="{181005C9-E839-45CE-9763-8A8567CCA33A}" srcOrd="1" destOrd="0" parTransId="{755F3858-64FC-477C-B250-EEE5D3F7C099}" sibTransId="{AF41CA13-9948-4256-AFA3-F30233D32161}"/>
    <dgm:cxn modelId="{D3BC8F50-6164-4D62-BB7C-6E455BFFC37B}" srcId="{7BBB58EE-4154-4512-96D7-2623BFCACAAF}" destId="{1AFF6465-F46B-48E0-A57C-6BAFF337BFD4}" srcOrd="0" destOrd="0" parTransId="{47DEA01C-8BAE-4BD5-980E-E465C32BD5F2}" sibTransId="{0FC46583-3EB2-420D-BCA6-51AFFD0E103E}"/>
    <dgm:cxn modelId="{D15F8890-0DEE-4004-B5B2-E7397E8B47DC}" srcId="{7BBB58EE-4154-4512-96D7-2623BFCACAAF}" destId="{80273E2D-3ABD-4341-B6C3-DBC0D7D3AD2D}" srcOrd="2" destOrd="0" parTransId="{3A421431-DC03-439B-AF53-E6BBFF088BDB}" sibTransId="{2F3C262D-CBA7-4F3D-B4A5-1CBDD2AE6E61}"/>
    <dgm:cxn modelId="{4D5753A1-5E68-41FF-941A-255CAB53509A}" type="presOf" srcId="{C891AF05-EC35-4EA6-AB28-14FE39FE7779}" destId="{31FE91E1-2DFC-4D17-AA5B-09E121CFAD41}" srcOrd="0" destOrd="0" presId="urn:microsoft.com/office/officeart/2008/layout/LinedList"/>
    <dgm:cxn modelId="{0FDDC8B6-49A9-4B1C-9616-7DF266EE840F}" type="presOf" srcId="{7BBB58EE-4154-4512-96D7-2623BFCACAAF}" destId="{F356EDEC-F08A-4D06-8145-F0E98D601599}" srcOrd="0" destOrd="0" presId="urn:microsoft.com/office/officeart/2008/layout/LinedList"/>
    <dgm:cxn modelId="{5F756DBA-108E-4770-86C3-EC7117093B41}" srcId="{7BBB58EE-4154-4512-96D7-2623BFCACAAF}" destId="{0FD42998-0E47-4357-A2C2-861C28DB6957}" srcOrd="4" destOrd="0" parTransId="{648FB5F6-6D43-4601-B75E-13211EE55A8B}" sibTransId="{1B47DE26-2FB3-4989-BCF6-A37A89AA1233}"/>
    <dgm:cxn modelId="{AD36DED8-3668-4B33-B6EB-7DCEC3A266CE}" type="presOf" srcId="{181005C9-E839-45CE-9763-8A8567CCA33A}" destId="{2C5B8BF5-5DA3-49A6-80C9-D8521AFBC799}" srcOrd="0" destOrd="0" presId="urn:microsoft.com/office/officeart/2008/layout/LinedList"/>
    <dgm:cxn modelId="{963631E3-DF10-4D7D-B562-8F2C104F2AA4}" srcId="{7BBB58EE-4154-4512-96D7-2623BFCACAAF}" destId="{C891AF05-EC35-4EA6-AB28-14FE39FE7779}" srcOrd="3" destOrd="0" parTransId="{8AE9E832-7FBA-406F-A8A8-083AEB32E6DF}" sibTransId="{A4D5AFAA-33F8-437E-8691-D284B51F5235}"/>
    <dgm:cxn modelId="{0AF231FE-603B-4B2C-93AC-F1B3AF5B6656}" type="presOf" srcId="{1AFF6465-F46B-48E0-A57C-6BAFF337BFD4}" destId="{D786589A-317E-4DF8-8BF4-4F9DD6BEF4E7}" srcOrd="0" destOrd="0" presId="urn:microsoft.com/office/officeart/2008/layout/LinedList"/>
    <dgm:cxn modelId="{D170E489-1028-40B0-9EE3-9DAD2CD203E4}" type="presParOf" srcId="{F356EDEC-F08A-4D06-8145-F0E98D601599}" destId="{F160B18A-0E71-4867-A2C1-F89EAD9052C0}" srcOrd="0" destOrd="0" presId="urn:microsoft.com/office/officeart/2008/layout/LinedList"/>
    <dgm:cxn modelId="{88101FC0-20D9-423C-93AF-D03C72CDA3FE}" type="presParOf" srcId="{F356EDEC-F08A-4D06-8145-F0E98D601599}" destId="{BFFBD96C-6B6D-4AC5-9DFA-77A84AD2C853}" srcOrd="1" destOrd="0" presId="urn:microsoft.com/office/officeart/2008/layout/LinedList"/>
    <dgm:cxn modelId="{4E4A00BB-ADD5-41BB-A628-7415C1986D41}" type="presParOf" srcId="{BFFBD96C-6B6D-4AC5-9DFA-77A84AD2C853}" destId="{D786589A-317E-4DF8-8BF4-4F9DD6BEF4E7}" srcOrd="0" destOrd="0" presId="urn:microsoft.com/office/officeart/2008/layout/LinedList"/>
    <dgm:cxn modelId="{9C5FF858-3AE9-47E3-BC52-3851C1B99AA2}" type="presParOf" srcId="{BFFBD96C-6B6D-4AC5-9DFA-77A84AD2C853}" destId="{370B5AF8-AFD2-4B13-83A1-F7DDC308D991}" srcOrd="1" destOrd="0" presId="urn:microsoft.com/office/officeart/2008/layout/LinedList"/>
    <dgm:cxn modelId="{27DC545D-7DE3-4FE8-87A2-99CE074DF872}" type="presParOf" srcId="{F356EDEC-F08A-4D06-8145-F0E98D601599}" destId="{518C24AE-4566-46D2-986E-1F0B45C3A902}" srcOrd="2" destOrd="0" presId="urn:microsoft.com/office/officeart/2008/layout/LinedList"/>
    <dgm:cxn modelId="{FA50674A-FC76-4ACE-AD1E-5EC61377BA45}" type="presParOf" srcId="{F356EDEC-F08A-4D06-8145-F0E98D601599}" destId="{D83D9841-9F4E-4526-AEC1-F4B769DD9672}" srcOrd="3" destOrd="0" presId="urn:microsoft.com/office/officeart/2008/layout/LinedList"/>
    <dgm:cxn modelId="{D2F532DD-8512-4C10-AA4E-9299892863B0}" type="presParOf" srcId="{D83D9841-9F4E-4526-AEC1-F4B769DD9672}" destId="{2C5B8BF5-5DA3-49A6-80C9-D8521AFBC799}" srcOrd="0" destOrd="0" presId="urn:microsoft.com/office/officeart/2008/layout/LinedList"/>
    <dgm:cxn modelId="{5A17CF79-0070-4CC1-BFF6-972BFDC56869}" type="presParOf" srcId="{D83D9841-9F4E-4526-AEC1-F4B769DD9672}" destId="{631DD784-72E0-460C-876A-8C385F057289}" srcOrd="1" destOrd="0" presId="urn:microsoft.com/office/officeart/2008/layout/LinedList"/>
    <dgm:cxn modelId="{5BF19686-733A-4BA2-8B99-20EA2FA8F59E}" type="presParOf" srcId="{F356EDEC-F08A-4D06-8145-F0E98D601599}" destId="{2E23BDB3-9CA9-4FDE-B94C-33A8097C30DD}" srcOrd="4" destOrd="0" presId="urn:microsoft.com/office/officeart/2008/layout/LinedList"/>
    <dgm:cxn modelId="{114E2B87-CD12-4F2E-B1D2-84F2FC6C6AFB}" type="presParOf" srcId="{F356EDEC-F08A-4D06-8145-F0E98D601599}" destId="{8D5F6BE1-2FD5-48A8-82D2-FCBED3FB24AD}" srcOrd="5" destOrd="0" presId="urn:microsoft.com/office/officeart/2008/layout/LinedList"/>
    <dgm:cxn modelId="{8A5233C5-A256-4AA9-A9D8-59404A84F0BC}" type="presParOf" srcId="{8D5F6BE1-2FD5-48A8-82D2-FCBED3FB24AD}" destId="{9140038B-5C15-479E-B033-422D2AFFCB25}" srcOrd="0" destOrd="0" presId="urn:microsoft.com/office/officeart/2008/layout/LinedList"/>
    <dgm:cxn modelId="{2DE3A7C9-FBAD-4D5C-89AB-3F7E68B8FA9B}" type="presParOf" srcId="{8D5F6BE1-2FD5-48A8-82D2-FCBED3FB24AD}" destId="{794A07E6-CD5C-4453-B65C-F1ED2E1D040C}" srcOrd="1" destOrd="0" presId="urn:microsoft.com/office/officeart/2008/layout/LinedList"/>
    <dgm:cxn modelId="{9A724241-3EE9-4EA4-AAF9-02F2A3B16D25}" type="presParOf" srcId="{F356EDEC-F08A-4D06-8145-F0E98D601599}" destId="{3C6F4608-0C5B-4556-B961-0CC001129BE4}" srcOrd="6" destOrd="0" presId="urn:microsoft.com/office/officeart/2008/layout/LinedList"/>
    <dgm:cxn modelId="{167D3DD0-3577-41E7-A4C1-62520E21701F}" type="presParOf" srcId="{F356EDEC-F08A-4D06-8145-F0E98D601599}" destId="{C2ADA027-07A7-4473-86EB-4517A826B9FC}" srcOrd="7" destOrd="0" presId="urn:microsoft.com/office/officeart/2008/layout/LinedList"/>
    <dgm:cxn modelId="{11F96167-E5BF-413A-8909-F8CCF6C8F921}" type="presParOf" srcId="{C2ADA027-07A7-4473-86EB-4517A826B9FC}" destId="{31FE91E1-2DFC-4D17-AA5B-09E121CFAD41}" srcOrd="0" destOrd="0" presId="urn:microsoft.com/office/officeart/2008/layout/LinedList"/>
    <dgm:cxn modelId="{35804C8B-528A-42E4-8624-05541F05896B}" type="presParOf" srcId="{C2ADA027-07A7-4473-86EB-4517A826B9FC}" destId="{244E749E-1F22-48AF-BAE4-425D75D39BF8}" srcOrd="1" destOrd="0" presId="urn:microsoft.com/office/officeart/2008/layout/LinedList"/>
    <dgm:cxn modelId="{07FEF4A9-0DE9-40DE-BC3F-264A835C81F0}" type="presParOf" srcId="{F356EDEC-F08A-4D06-8145-F0E98D601599}" destId="{05F9B2E2-FE91-499C-BA3D-6E91ED9A4B6C}" srcOrd="8" destOrd="0" presId="urn:microsoft.com/office/officeart/2008/layout/LinedList"/>
    <dgm:cxn modelId="{01397AEE-E5D6-4192-BF69-0E1089197834}" type="presParOf" srcId="{F356EDEC-F08A-4D06-8145-F0E98D601599}" destId="{9E071D67-6AA6-4260-B7C2-268B9C408786}" srcOrd="9" destOrd="0" presId="urn:microsoft.com/office/officeart/2008/layout/LinedList"/>
    <dgm:cxn modelId="{1AEEF129-AB5B-4AEE-9EA2-057B0C3EC667}" type="presParOf" srcId="{9E071D67-6AA6-4260-B7C2-268B9C408786}" destId="{F1B7F96E-8E17-476B-B5A3-E290B018D58E}" srcOrd="0" destOrd="0" presId="urn:microsoft.com/office/officeart/2008/layout/LinedList"/>
    <dgm:cxn modelId="{8BE70028-B9F4-4943-8B23-EA3A3D5B1F6F}" type="presParOf" srcId="{9E071D67-6AA6-4260-B7C2-268B9C408786}" destId="{BAEFFAD7-5091-4E69-90D8-C217BE63FF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0B18A-0E71-4867-A2C1-F89EAD9052C0}">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86589A-317E-4DF8-8BF4-4F9DD6BEF4E7}">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We</a:t>
          </a:r>
          <a:r>
            <a:rPr lang="en-GB" sz="2000" kern="1200" dirty="0">
              <a:latin typeface="Corbel" panose="020B0503020204020204"/>
            </a:rPr>
            <a:t> will be doing</a:t>
          </a:r>
          <a:r>
            <a:rPr lang="en-GB" sz="2000" kern="1200" dirty="0"/>
            <a:t> a short survey at the </a:t>
          </a:r>
          <a:r>
            <a:rPr lang="en-GB" sz="2000" kern="1200" dirty="0" err="1"/>
            <a:t>uwtsd</a:t>
          </a:r>
          <a:r>
            <a:rPr lang="en-GB" sz="2000" kern="1200" dirty="0"/>
            <a:t> university. </a:t>
          </a:r>
          <a:r>
            <a:rPr lang="en-GB" sz="2000" kern="1200" dirty="0" err="1"/>
            <a:t>birmingham</a:t>
          </a:r>
          <a:r>
            <a:rPr lang="en-GB" sz="2000" kern="1200" dirty="0"/>
            <a:t> ,</a:t>
          </a:r>
          <a:r>
            <a:rPr lang="en-GB" sz="2000" kern="1200" dirty="0" err="1"/>
            <a:t>sparkhill</a:t>
          </a:r>
          <a:r>
            <a:rPr lang="en-GB" sz="2000" kern="1200" dirty="0"/>
            <a:t> campus ,asking students the following research questions.</a:t>
          </a:r>
          <a:endParaRPr lang="en-US" sz="2000" kern="1200" dirty="0"/>
        </a:p>
      </dsp:txBody>
      <dsp:txXfrm>
        <a:off x="0" y="623"/>
        <a:ext cx="6492875" cy="1020830"/>
      </dsp:txXfrm>
    </dsp:sp>
    <dsp:sp modelId="{518C24AE-4566-46D2-986E-1F0B45C3A902}">
      <dsp:nvSpPr>
        <dsp:cNvPr id="0" name=""/>
        <dsp:cNvSpPr/>
      </dsp:nvSpPr>
      <dsp:spPr>
        <a:xfrm>
          <a:off x="0" y="1021453"/>
          <a:ext cx="6492875" cy="0"/>
        </a:xfrm>
        <a:prstGeom prst="line">
          <a:avLst/>
        </a:prstGeom>
        <a:solidFill>
          <a:schemeClr val="accent2">
            <a:hueOff val="-898490"/>
            <a:satOff val="6181"/>
            <a:lumOff val="686"/>
            <a:alphaOff val="0"/>
          </a:schemeClr>
        </a:solidFill>
        <a:ln w="15875" cap="rnd" cmpd="sng" algn="ctr">
          <a:solidFill>
            <a:schemeClr val="accent2">
              <a:hueOff val="-898490"/>
              <a:satOff val="6181"/>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5B8BF5-5DA3-49A6-80C9-D8521AFBC799}">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Question: Do you think being able to send emails is</a:t>
          </a:r>
          <a:r>
            <a:rPr lang="en-GB" sz="2000" kern="1200" dirty="0">
              <a:latin typeface="Corbel" panose="020B0503020204020204"/>
            </a:rPr>
            <a:t> the most important?</a:t>
          </a:r>
          <a:endParaRPr lang="en-US" sz="2000" kern="1200" dirty="0"/>
        </a:p>
      </dsp:txBody>
      <dsp:txXfrm>
        <a:off x="0" y="1021453"/>
        <a:ext cx="6492875" cy="1020830"/>
      </dsp:txXfrm>
    </dsp:sp>
    <dsp:sp modelId="{2E23BDB3-9CA9-4FDE-B94C-33A8097C30DD}">
      <dsp:nvSpPr>
        <dsp:cNvPr id="0" name=""/>
        <dsp:cNvSpPr/>
      </dsp:nvSpPr>
      <dsp:spPr>
        <a:xfrm>
          <a:off x="0" y="2042284"/>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40038B-5C15-479E-B033-422D2AFFCB25}">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Question:Do</a:t>
          </a:r>
          <a:r>
            <a:rPr lang="en-GB" sz="2000" kern="1200" dirty="0">
              <a:latin typeface="Corbel" panose="020B0503020204020204"/>
            </a:rPr>
            <a:t> you think using social media tools is the most successful?</a:t>
          </a:r>
        </a:p>
      </dsp:txBody>
      <dsp:txXfrm>
        <a:off x="0" y="2042284"/>
        <a:ext cx="6492875" cy="1020830"/>
      </dsp:txXfrm>
    </dsp:sp>
    <dsp:sp modelId="{3C6F4608-0C5B-4556-B961-0CC001129BE4}">
      <dsp:nvSpPr>
        <dsp:cNvPr id="0" name=""/>
        <dsp:cNvSpPr/>
      </dsp:nvSpPr>
      <dsp:spPr>
        <a:xfrm>
          <a:off x="0" y="3063115"/>
          <a:ext cx="6492875" cy="0"/>
        </a:xfrm>
        <a:prstGeom prst="line">
          <a:avLst/>
        </a:prstGeom>
        <a:solidFill>
          <a:schemeClr val="accent2">
            <a:hueOff val="-2695471"/>
            <a:satOff val="18542"/>
            <a:lumOff val="2058"/>
            <a:alphaOff val="0"/>
          </a:schemeClr>
        </a:solidFill>
        <a:ln w="15875" cap="rnd" cmpd="sng" algn="ctr">
          <a:solidFill>
            <a:schemeClr val="accent2">
              <a:hueOff val="-2695471"/>
              <a:satOff val="18542"/>
              <a:lumOff val="2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FE91E1-2DFC-4D17-AA5B-09E121CFAD41}">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Question:How</a:t>
          </a:r>
          <a:r>
            <a:rPr lang="en-GB" sz="2000" kern="1200" dirty="0">
              <a:latin typeface="Corbel" panose="020B0503020204020204"/>
            </a:rPr>
            <a:t> do you feel about your level of digital skill?</a:t>
          </a:r>
        </a:p>
      </dsp:txBody>
      <dsp:txXfrm>
        <a:off x="0" y="3063115"/>
        <a:ext cx="6492875" cy="1020830"/>
      </dsp:txXfrm>
    </dsp:sp>
    <dsp:sp modelId="{05F9B2E2-FE91-499C-BA3D-6E91ED9A4B6C}">
      <dsp:nvSpPr>
        <dsp:cNvPr id="0" name=""/>
        <dsp:cNvSpPr/>
      </dsp:nvSpPr>
      <dsp:spPr>
        <a:xfrm>
          <a:off x="0" y="4083946"/>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7F96E-8E17-476B-B5A3-E290B018D58E}">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orbel" panose="020B0503020204020204"/>
            </a:rPr>
            <a:t>Presented by Mehnaz parveen</a:t>
          </a:r>
        </a:p>
      </dsp:txBody>
      <dsp:txXfrm>
        <a:off x="0" y="4083946"/>
        <a:ext cx="6492875" cy="10208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132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5590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3112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6939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6793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440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6753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5490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052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1911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0881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4623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9380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8747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899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69211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389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488128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46C153-E2F6-917D-E223-FED3641C5ECC}"/>
              </a:ext>
            </a:extLst>
          </p:cNvPr>
          <p:cNvSpPr txBox="1"/>
          <p:nvPr/>
        </p:nvSpPr>
        <p:spPr>
          <a:xfrm>
            <a:off x="2731697" y="1261823"/>
            <a:ext cx="860216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Nova"/>
              </a:rPr>
              <a:t>MODULE: Digital Skills and Research methods</a:t>
            </a:r>
          </a:p>
          <a:p>
            <a:r>
              <a:rPr lang="en-GB" sz="2400" dirty="0">
                <a:latin typeface="Arial Nova"/>
              </a:rPr>
              <a:t>MODULE CODE: LCHS4002</a:t>
            </a:r>
          </a:p>
          <a:p>
            <a:r>
              <a:rPr lang="en-GB" sz="2400" dirty="0">
                <a:latin typeface="Arial Nova"/>
              </a:rPr>
              <a:t>LECTURER: Olu Adegbite</a:t>
            </a:r>
          </a:p>
          <a:p>
            <a:r>
              <a:rPr lang="en-GB" sz="2400" dirty="0">
                <a:latin typeface="Arial Nova"/>
              </a:rPr>
              <a:t>ASSIGNMENT TITLE: Which digital skills do UWTSD students think is most important?                                  </a:t>
            </a:r>
          </a:p>
          <a:p>
            <a:r>
              <a:rPr lang="en-GB" sz="2400" dirty="0">
                <a:latin typeface="Arial Nova"/>
              </a:rPr>
              <a:t>Group Name: Alex Group</a:t>
            </a:r>
            <a:endParaRPr lang="en-GB"/>
          </a:p>
          <a:p>
            <a:r>
              <a:rPr lang="en-GB" sz="2400" dirty="0" err="1">
                <a:latin typeface="Arial Nova"/>
              </a:rPr>
              <a:t>Student:Mehnaz</a:t>
            </a:r>
            <a:r>
              <a:rPr lang="en-GB" sz="2400" dirty="0">
                <a:latin typeface="Arial Nova"/>
              </a:rPr>
              <a:t> Parveen   </a:t>
            </a:r>
          </a:p>
          <a:p>
            <a:r>
              <a:rPr lang="en-GB" sz="2400" dirty="0" err="1">
                <a:latin typeface="Arial Nova"/>
              </a:rPr>
              <a:t>Student:Aleksandra</a:t>
            </a:r>
            <a:r>
              <a:rPr lang="en-GB" sz="2400" dirty="0">
                <a:latin typeface="Arial Nova"/>
              </a:rPr>
              <a:t> Michalska</a:t>
            </a:r>
          </a:p>
          <a:p>
            <a:r>
              <a:rPr lang="en-GB" sz="2400" dirty="0" err="1">
                <a:latin typeface="Arial Nova"/>
              </a:rPr>
              <a:t>Student:Amreen</a:t>
            </a:r>
            <a:endParaRPr lang="en-GB" sz="2400">
              <a:latin typeface="Arial Nova"/>
            </a:endParaRPr>
          </a:p>
          <a:p>
            <a:endParaRPr lang="en-GB" sz="2400" dirty="0">
              <a:latin typeface="Arial Nova"/>
            </a:endParaRPr>
          </a:p>
          <a:p>
            <a:r>
              <a:rPr lang="en-GB" sz="2400" dirty="0">
                <a:latin typeface="Arial Nova"/>
              </a:rPr>
              <a:t>Presented by Mehnaz Parveen</a:t>
            </a:r>
          </a:p>
        </p:txBody>
      </p:sp>
      <p:sp>
        <p:nvSpPr>
          <p:cNvPr id="4" name="Subtitle 3">
            <a:extLst>
              <a:ext uri="{FF2B5EF4-FFF2-40B4-BE49-F238E27FC236}">
                <a16:creationId xmlns:a16="http://schemas.microsoft.com/office/drawing/2014/main" id="{64467F78-FC11-A556-66BE-F52758574FBC}"/>
              </a:ext>
            </a:extLst>
          </p:cNvPr>
          <p:cNvSpPr>
            <a:spLocks noGrp="1"/>
          </p:cNvSpPr>
          <p:nvPr>
            <p:ph type="subTitle" idx="1"/>
          </p:nvPr>
        </p:nvSpPr>
        <p:spPr>
          <a:xfrm>
            <a:off x="-487943" y="128757"/>
            <a:ext cx="7375835" cy="1259138"/>
          </a:xfrm>
        </p:spPr>
        <p:txBody>
          <a:bodyPr/>
          <a:lstStyle/>
          <a:p>
            <a:r>
              <a:rPr lang="en-GB" dirty="0"/>
              <a:t>GROUP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91E968-CAB8-A283-27E8-D0F9459C832D}"/>
              </a:ext>
            </a:extLst>
          </p:cNvPr>
          <p:cNvSpPr txBox="1"/>
          <p:nvPr/>
        </p:nvSpPr>
        <p:spPr>
          <a:xfrm>
            <a:off x="1189702" y="1261872"/>
            <a:ext cx="3145536" cy="433425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457200">
              <a:spcBef>
                <a:spcPct val="0"/>
              </a:spcBef>
              <a:spcAft>
                <a:spcPts val="600"/>
              </a:spcAft>
            </a:pPr>
            <a:r>
              <a:rPr lang="en-US" sz="3600">
                <a:ln w="3175" cmpd="sng">
                  <a:noFill/>
                </a:ln>
                <a:latin typeface="+mj-lt"/>
                <a:ea typeface="+mj-ea"/>
                <a:cs typeface="+mj-cs"/>
              </a:rPr>
              <a:t>Introduction</a:t>
            </a:r>
          </a:p>
          <a:p>
            <a:pPr algn="r" defTabSz="457200">
              <a:spcBef>
                <a:spcPct val="0"/>
              </a:spcBef>
              <a:spcAft>
                <a:spcPts val="600"/>
              </a:spcAft>
            </a:pPr>
            <a:endParaRPr lang="en-US" sz="3600">
              <a:ln w="3175" cmpd="sng">
                <a:noFill/>
              </a:ln>
              <a:latin typeface="+mj-lt"/>
              <a:ea typeface="+mj-ea"/>
              <a:cs typeface="+mj-cs"/>
            </a:endParaRPr>
          </a:p>
        </p:txBody>
      </p:sp>
      <p:sp>
        <p:nvSpPr>
          <p:cNvPr id="3" name="TextBox 2">
            <a:extLst>
              <a:ext uri="{FF2B5EF4-FFF2-40B4-BE49-F238E27FC236}">
                <a16:creationId xmlns:a16="http://schemas.microsoft.com/office/drawing/2014/main" id="{1C8E5C90-CC5E-9829-B345-4DA0BBD76E4A}"/>
              </a:ext>
            </a:extLst>
          </p:cNvPr>
          <p:cNvSpPr txBox="1"/>
          <p:nvPr/>
        </p:nvSpPr>
        <p:spPr>
          <a:xfrm>
            <a:off x="5007932" y="1261873"/>
            <a:ext cx="5951013" cy="44494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dirty="0"/>
              <a:t>We are researching about which digital skills are most important to </a:t>
            </a:r>
            <a:r>
              <a:rPr lang="en-US" sz="2000" dirty="0" err="1"/>
              <a:t>uwtsd</a:t>
            </a:r>
            <a:r>
              <a:rPr lang="en-US" sz="2000" dirty="0"/>
              <a:t> students?</a:t>
            </a:r>
          </a:p>
          <a:p>
            <a:pPr defTabSz="457200">
              <a:spcBef>
                <a:spcPct val="20000"/>
              </a:spcBef>
              <a:spcAft>
                <a:spcPts val="600"/>
              </a:spcAft>
              <a:buClr>
                <a:schemeClr val="accent1">
                  <a:lumMod val="75000"/>
                </a:schemeClr>
              </a:buClr>
              <a:buSzPct val="145000"/>
              <a:buFont typeface="Arial"/>
              <a:buChar char="•"/>
            </a:pPr>
            <a:endParaRPr lang="en-US" sz="2000"/>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being able to send emails is the most important?</a:t>
            </a:r>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using social media tools is the most successful?</a:t>
            </a:r>
          </a:p>
          <a:p>
            <a:pPr marL="285750" indent="-285750" defTabSz="457200">
              <a:spcBef>
                <a:spcPct val="20000"/>
              </a:spcBef>
              <a:spcAft>
                <a:spcPts val="600"/>
              </a:spcAft>
              <a:buClr>
                <a:schemeClr val="accent1">
                  <a:lumMod val="75000"/>
                </a:schemeClr>
              </a:buClr>
              <a:buSzPct val="145000"/>
              <a:buFont typeface="Arial"/>
              <a:buChar char="•"/>
            </a:pPr>
            <a:r>
              <a:rPr lang="en-US" sz="2000" dirty="0"/>
              <a:t>How do you feel about your level of digital skill?</a:t>
            </a:r>
          </a:p>
          <a:p>
            <a:pPr defTabSz="457200">
              <a:spcBef>
                <a:spcPct val="20000"/>
              </a:spcBef>
              <a:spcAft>
                <a:spcPts val="600"/>
              </a:spcAft>
              <a:buClr>
                <a:srgbClr val="1287C3"/>
              </a:buClr>
              <a:buSzPct val="145000"/>
            </a:pPr>
            <a:endParaRPr lang="en-US" sz="2000" dirty="0"/>
          </a:p>
          <a:p>
            <a:pPr defTabSz="457200">
              <a:spcBef>
                <a:spcPct val="20000"/>
              </a:spcBef>
              <a:spcAft>
                <a:spcPts val="600"/>
              </a:spcAft>
            </a:pPr>
            <a:endParaRPr lang="en-US" sz="2000" dirty="0"/>
          </a:p>
          <a:p>
            <a:pPr marL="285750" indent="-285750" defTabSz="457200">
              <a:spcBef>
                <a:spcPct val="20000"/>
              </a:spcBef>
              <a:spcAft>
                <a:spcPts val="600"/>
              </a:spcAft>
              <a:buClr>
                <a:srgbClr val="1287C3"/>
              </a:buClr>
              <a:buSzPct val="145000"/>
              <a:buFont typeface="Arial"/>
              <a:buChar char="•"/>
            </a:pPr>
            <a:r>
              <a:rPr lang="en-US" sz="2000" dirty="0"/>
              <a:t>Presented by Mehnaz Parveen</a:t>
            </a:r>
          </a:p>
        </p:txBody>
      </p:sp>
    </p:spTree>
    <p:extLst>
      <p:ext uri="{BB962C8B-B14F-4D97-AF65-F5344CB8AC3E}">
        <p14:creationId xmlns:p14="http://schemas.microsoft.com/office/powerpoint/2010/main" val="3889600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3">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7"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9">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1"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C862E55-1A72-7C19-3F7B-5D2F05E3075F}"/>
              </a:ext>
            </a:extLst>
          </p:cNvPr>
          <p:cNvSpPr>
            <a:spLocks noGrp="1"/>
          </p:cNvSpPr>
          <p:nvPr>
            <p:ph type="title"/>
          </p:nvPr>
        </p:nvSpPr>
        <p:spPr>
          <a:xfrm>
            <a:off x="3962399" y="685800"/>
            <a:ext cx="7345891" cy="1413933"/>
          </a:xfrm>
        </p:spPr>
        <p:txBody>
          <a:bodyPr>
            <a:normAutofit/>
          </a:bodyPr>
          <a:lstStyle/>
          <a:p>
            <a:pPr>
              <a:lnSpc>
                <a:spcPct val="90000"/>
              </a:lnSpc>
            </a:pPr>
            <a:r>
              <a:rPr lang="en-GB" sz="3100"/>
              <a:t>RATIONALE</a:t>
            </a:r>
            <a:br>
              <a:rPr lang="en-GB" sz="3100"/>
            </a:br>
            <a:br>
              <a:rPr lang="en-GB" sz="3100"/>
            </a:br>
            <a:r>
              <a:rPr lang="en-GB" sz="3100"/>
              <a:t>WHAT ARE DIGITAL SKILLS</a:t>
            </a:r>
          </a:p>
        </p:txBody>
      </p:sp>
      <p:pic>
        <p:nvPicPr>
          <p:cNvPr id="4" name="Picture 4" descr="Telemedicine with four doctors">
            <a:extLst>
              <a:ext uri="{FF2B5EF4-FFF2-40B4-BE49-F238E27FC236}">
                <a16:creationId xmlns:a16="http://schemas.microsoft.com/office/drawing/2014/main" id="{9F77EB64-FF53-828B-7700-327CD97FEFE9}"/>
              </a:ext>
            </a:extLst>
          </p:cNvPr>
          <p:cNvPicPr>
            <a:picLocks noChangeAspect="1"/>
          </p:cNvPicPr>
          <p:nvPr/>
        </p:nvPicPr>
        <p:blipFill rotWithShape="1">
          <a:blip r:embed="rId3"/>
          <a:srcRect l="20054" r="46277"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C1C65314-01B1-3345-E672-8D89CB111849}"/>
              </a:ext>
            </a:extLst>
          </p:cNvPr>
          <p:cNvSpPr>
            <a:spLocks noGrp="1"/>
          </p:cNvSpPr>
          <p:nvPr>
            <p:ph idx="1"/>
          </p:nvPr>
        </p:nvSpPr>
        <p:spPr>
          <a:xfrm>
            <a:off x="3843867" y="2048933"/>
            <a:ext cx="7659156" cy="3742267"/>
          </a:xfrm>
        </p:spPr>
        <p:txBody>
          <a:bodyPr vert="horz" lIns="91440" tIns="45720" rIns="91440" bIns="45720" rtlCol="0">
            <a:normAutofit/>
          </a:bodyPr>
          <a:lstStyle/>
          <a:p>
            <a:pPr marL="0" indent="0">
              <a:lnSpc>
                <a:spcPct val="90000"/>
              </a:lnSpc>
              <a:buNone/>
            </a:pPr>
            <a:r>
              <a:rPr lang="en-GB" sz="2000"/>
              <a:t>There are several digital tools and technologies that can help you whilst studying at university.</a:t>
            </a:r>
          </a:p>
          <a:p>
            <a:pPr marL="0" indent="0">
              <a:lnSpc>
                <a:spcPct val="90000"/>
              </a:lnSpc>
              <a:buNone/>
            </a:pPr>
            <a:r>
              <a:rPr lang="en-GB" sz="2000"/>
              <a:t>It is vital for teachers who have important roles to raise future generations, to have information literacy and digital literacy skills .</a:t>
            </a:r>
          </a:p>
          <a:p>
            <a:pPr marL="0" indent="0">
              <a:lnSpc>
                <a:spcPct val="90000"/>
              </a:lnSpc>
              <a:buNone/>
            </a:pPr>
            <a:r>
              <a:rPr lang="en-GB" sz="2000"/>
              <a:t>These resources will help you assess and reflect on your own digital </a:t>
            </a:r>
            <a:r>
              <a:rPr lang="en-GB" sz="2000" err="1"/>
              <a:t>skills,identify</a:t>
            </a:r>
            <a:r>
              <a:rPr lang="en-GB" sz="2000"/>
              <a:t> areas of </a:t>
            </a:r>
            <a:r>
              <a:rPr lang="en-GB" sz="2000" err="1"/>
              <a:t>development.plan</a:t>
            </a:r>
            <a:r>
              <a:rPr lang="en-GB" sz="2000"/>
              <a:t> your personal digital skills development path and ensure your digital skills are fully recognised.</a:t>
            </a:r>
          </a:p>
          <a:p>
            <a:pPr marL="0" indent="0">
              <a:lnSpc>
                <a:spcPct val="90000"/>
              </a:lnSpc>
              <a:buNone/>
            </a:pPr>
            <a:endParaRPr lang="en-GB" sz="2000"/>
          </a:p>
          <a:p>
            <a:pPr marL="0" indent="0">
              <a:lnSpc>
                <a:spcPct val="90000"/>
              </a:lnSpc>
              <a:buNone/>
            </a:pPr>
            <a:r>
              <a:rPr lang="en-GB" sz="2000"/>
              <a:t>Presented by Aleksandra Michalska</a:t>
            </a:r>
          </a:p>
        </p:txBody>
      </p:sp>
    </p:spTree>
    <p:extLst>
      <p:ext uri="{BB962C8B-B14F-4D97-AF65-F5344CB8AC3E}">
        <p14:creationId xmlns:p14="http://schemas.microsoft.com/office/powerpoint/2010/main" val="2781322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30" name="Group 29">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29"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66ADB62-A5C2-6567-BDD5-C3FF83F55F2E}"/>
              </a:ext>
            </a:extLst>
          </p:cNvPr>
          <p:cNvSpPr>
            <a:spLocks noGrp="1"/>
          </p:cNvSpPr>
          <p:nvPr>
            <p:ph type="title"/>
          </p:nvPr>
        </p:nvSpPr>
        <p:spPr>
          <a:xfrm>
            <a:off x="412025" y="1072609"/>
            <a:ext cx="3041557" cy="4522647"/>
          </a:xfrm>
          <a:effectLst/>
        </p:spPr>
        <p:txBody>
          <a:bodyPr anchor="ctr">
            <a:normAutofit/>
          </a:bodyPr>
          <a:lstStyle/>
          <a:p>
            <a:pPr algn="l"/>
            <a:r>
              <a:rPr lang="en-GB" sz="3200" dirty="0"/>
              <a:t>RATIONALE</a:t>
            </a:r>
          </a:p>
        </p:txBody>
      </p:sp>
      <p:sp>
        <p:nvSpPr>
          <p:cNvPr id="3" name="Content Placeholder 2">
            <a:extLst>
              <a:ext uri="{FF2B5EF4-FFF2-40B4-BE49-F238E27FC236}">
                <a16:creationId xmlns:a16="http://schemas.microsoft.com/office/drawing/2014/main" id="{777064D4-A144-B8D3-D6D2-0C64028D849A}"/>
              </a:ext>
            </a:extLst>
          </p:cNvPr>
          <p:cNvSpPr>
            <a:spLocks noGrp="1"/>
          </p:cNvSpPr>
          <p:nvPr>
            <p:ph idx="1"/>
          </p:nvPr>
        </p:nvSpPr>
        <p:spPr>
          <a:xfrm>
            <a:off x="5149032" y="1072609"/>
            <a:ext cx="6652441" cy="4522647"/>
          </a:xfrm>
        </p:spPr>
        <p:txBody>
          <a:bodyPr vert="horz" lIns="91440" tIns="45720" rIns="91440" bIns="45720" rtlCol="0" anchor="ctr">
            <a:normAutofit/>
          </a:bodyPr>
          <a:lstStyle/>
          <a:p>
            <a:r>
              <a:rPr lang="en-GB" sz="2000">
                <a:solidFill>
                  <a:schemeClr val="bg1"/>
                </a:solidFill>
                <a:ea typeface="+mn-lt"/>
                <a:cs typeface="+mn-lt"/>
              </a:rPr>
              <a:t>Recent research in the United Kingdom and Australia has demonstrated that employers are expecting future public relations graduates to understand what digital concepts will improve productivity, increase innovation, deliver cost efficiencies and improve relationships with key stakeholders, customers, suppliers, employees, governments and communities</a:t>
            </a:r>
          </a:p>
          <a:p>
            <a:endParaRPr lang="en-GB" sz="2000">
              <a:solidFill>
                <a:schemeClr val="bg1"/>
              </a:solidFill>
              <a:ea typeface="+mn-lt"/>
              <a:cs typeface="+mn-lt"/>
            </a:endParaRPr>
          </a:p>
          <a:p>
            <a:pPr>
              <a:buClr>
                <a:srgbClr val="1287C3"/>
              </a:buClr>
            </a:pPr>
            <a:r>
              <a:rPr lang="en-GB" sz="2000">
                <a:solidFill>
                  <a:schemeClr val="bg1"/>
                </a:solidFill>
                <a:ea typeface="+mn-lt"/>
                <a:cs typeface="+mn-lt"/>
              </a:rPr>
              <a:t>Presented by Aleksandra Michalska</a:t>
            </a:r>
          </a:p>
        </p:txBody>
      </p:sp>
    </p:spTree>
    <p:extLst>
      <p:ext uri="{BB962C8B-B14F-4D97-AF65-F5344CB8AC3E}">
        <p14:creationId xmlns:p14="http://schemas.microsoft.com/office/powerpoint/2010/main" val="3670686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25E43DF-97A4-25D3-9F35-D3C78EF057A6}"/>
              </a:ext>
            </a:extLst>
          </p:cNvPr>
          <p:cNvSpPr>
            <a:spLocks noGrp="1"/>
          </p:cNvSpPr>
          <p:nvPr>
            <p:ph type="title"/>
          </p:nvPr>
        </p:nvSpPr>
        <p:spPr>
          <a:xfrm>
            <a:off x="535021" y="685800"/>
            <a:ext cx="2639962" cy="5105400"/>
          </a:xfrm>
        </p:spPr>
        <p:txBody>
          <a:bodyPr>
            <a:normAutofit/>
          </a:bodyPr>
          <a:lstStyle/>
          <a:p>
            <a:r>
              <a:rPr lang="en-GB">
                <a:solidFill>
                  <a:srgbClr val="FFFFFF"/>
                </a:solidFill>
              </a:rPr>
              <a:t>Are digital skills most important for study and work ?</a:t>
            </a:r>
          </a:p>
        </p:txBody>
      </p:sp>
      <p:grpSp>
        <p:nvGrpSpPr>
          <p:cNvPr id="25"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1" name="Content Placeholder 2">
            <a:extLst>
              <a:ext uri="{FF2B5EF4-FFF2-40B4-BE49-F238E27FC236}">
                <a16:creationId xmlns:a16="http://schemas.microsoft.com/office/drawing/2014/main" id="{3C8EFC62-8279-CFAC-99B5-B7EEF53EA518}"/>
              </a:ext>
            </a:extLst>
          </p:cNvPr>
          <p:cNvGraphicFramePr>
            <a:graphicFrameLocks noGrp="1"/>
          </p:cNvGraphicFramePr>
          <p:nvPr>
            <p:ph idx="1"/>
            <p:extLst>
              <p:ext uri="{D42A27DB-BD31-4B8C-83A1-F6EECF244321}">
                <p14:modId xmlns:p14="http://schemas.microsoft.com/office/powerpoint/2010/main" val="248024820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0696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7"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C3F0BB2-86CA-F6C4-E117-8F89E8148776}"/>
              </a:ext>
            </a:extLst>
          </p:cNvPr>
          <p:cNvSpPr>
            <a:spLocks noGrp="1"/>
          </p:cNvSpPr>
          <p:nvPr>
            <p:ph type="title"/>
          </p:nvPr>
        </p:nvSpPr>
        <p:spPr>
          <a:xfrm>
            <a:off x="412025" y="1072609"/>
            <a:ext cx="3041557" cy="4522647"/>
          </a:xfrm>
          <a:effectLst/>
        </p:spPr>
        <p:txBody>
          <a:bodyPr anchor="ctr">
            <a:normAutofit/>
          </a:bodyPr>
          <a:lstStyle/>
          <a:p>
            <a:pPr algn="l"/>
            <a:r>
              <a:rPr lang="en-GB" sz="3200"/>
              <a:t>Method</a:t>
            </a:r>
          </a:p>
        </p:txBody>
      </p:sp>
      <p:sp>
        <p:nvSpPr>
          <p:cNvPr id="3" name="Content Placeholder 2">
            <a:extLst>
              <a:ext uri="{FF2B5EF4-FFF2-40B4-BE49-F238E27FC236}">
                <a16:creationId xmlns:a16="http://schemas.microsoft.com/office/drawing/2014/main" id="{7BDA4171-5255-3A11-1E6A-7D5E03C52251}"/>
              </a:ext>
            </a:extLst>
          </p:cNvPr>
          <p:cNvSpPr>
            <a:spLocks noGrp="1"/>
          </p:cNvSpPr>
          <p:nvPr>
            <p:ph idx="1"/>
          </p:nvPr>
        </p:nvSpPr>
        <p:spPr>
          <a:xfrm>
            <a:off x="5149032" y="1072609"/>
            <a:ext cx="6652441" cy="4522647"/>
          </a:xfrm>
        </p:spPr>
        <p:txBody>
          <a:bodyPr anchor="ctr">
            <a:normAutofit/>
          </a:bodyPr>
          <a:lstStyle/>
          <a:p>
            <a:r>
              <a:rPr lang="en-GB" sz="2000" dirty="0">
                <a:solidFill>
                  <a:schemeClr val="bg1"/>
                </a:solidFill>
              </a:rPr>
              <a:t>We have gathered our information from Google scholar.</a:t>
            </a:r>
            <a:endParaRPr lang="en-US" dirty="0">
              <a:solidFill>
                <a:schemeClr val="bg1"/>
              </a:solidFill>
            </a:endParaRPr>
          </a:p>
          <a:p>
            <a:pPr>
              <a:buClr>
                <a:srgbClr val="1287C3"/>
              </a:buClr>
            </a:pPr>
            <a:endParaRPr lang="en-GB" sz="2000" dirty="0">
              <a:solidFill>
                <a:schemeClr val="bg1"/>
              </a:solidFill>
            </a:endParaRPr>
          </a:p>
          <a:p>
            <a:pPr>
              <a:buClr>
                <a:srgbClr val="1287C3"/>
              </a:buClr>
            </a:pPr>
            <a:r>
              <a:rPr lang="en-GB" sz="2000" dirty="0">
                <a:solidFill>
                  <a:schemeClr val="bg1"/>
                </a:solidFill>
              </a:rPr>
              <a:t>  UWTSD student in the Birmingham Campus regarding our research questions.</a:t>
            </a:r>
            <a:endParaRPr lang="en-GB" dirty="0">
              <a:solidFill>
                <a:schemeClr val="bg1"/>
              </a:solidFill>
            </a:endParaRPr>
          </a:p>
          <a:p>
            <a:pPr>
              <a:buClr>
                <a:srgbClr val="1287C3"/>
              </a:buClr>
            </a:pPr>
            <a:endParaRPr lang="en-GB" sz="2000" dirty="0">
              <a:solidFill>
                <a:schemeClr val="bg1"/>
              </a:solidFill>
            </a:endParaRPr>
          </a:p>
          <a:p>
            <a:pPr marL="0" indent="0">
              <a:buClr>
                <a:srgbClr val="1287C3"/>
              </a:buClr>
              <a:buNone/>
            </a:pPr>
            <a:r>
              <a:rPr lang="en-GB" sz="2000" dirty="0">
                <a:solidFill>
                  <a:schemeClr val="bg1"/>
                </a:solidFill>
              </a:rPr>
              <a:t>UWTSD library</a:t>
            </a:r>
          </a:p>
          <a:p>
            <a:pPr>
              <a:buClr>
                <a:srgbClr val="1287C3"/>
              </a:buClr>
            </a:pPr>
            <a:endParaRPr lang="en-GB" sz="2000" dirty="0">
              <a:solidFill>
                <a:schemeClr val="bg1"/>
              </a:solidFill>
            </a:endParaRPr>
          </a:p>
          <a:p>
            <a:pPr>
              <a:buClr>
                <a:srgbClr val="1287C3"/>
              </a:buClr>
            </a:pPr>
            <a:r>
              <a:rPr lang="en-GB" sz="2000" dirty="0">
                <a:solidFill>
                  <a:schemeClr val="bg1"/>
                </a:solidFill>
              </a:rPr>
              <a:t>Presented by Mehnaz </a:t>
            </a:r>
            <a:r>
              <a:rPr lang="en-GB" sz="2000" dirty="0" err="1">
                <a:solidFill>
                  <a:schemeClr val="bg1"/>
                </a:solidFill>
              </a:rPr>
              <a:t>parveen</a:t>
            </a:r>
            <a:endParaRPr lang="en-GB" sz="2000" dirty="0">
              <a:solidFill>
                <a:schemeClr val="bg1"/>
              </a:solidFill>
            </a:endParaRPr>
          </a:p>
          <a:p>
            <a:pPr marL="0" indent="0">
              <a:buClr>
                <a:srgbClr val="1287C3"/>
              </a:buClr>
              <a:buNone/>
            </a:pPr>
            <a:endParaRPr lang="en-GB" sz="2000">
              <a:solidFill>
                <a:schemeClr val="bg1"/>
              </a:solidFill>
            </a:endParaRPr>
          </a:p>
        </p:txBody>
      </p:sp>
    </p:spTree>
    <p:extLst>
      <p:ext uri="{BB962C8B-B14F-4D97-AF65-F5344CB8AC3E}">
        <p14:creationId xmlns:p14="http://schemas.microsoft.com/office/powerpoint/2010/main" val="853148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A4ADB21-94D0-BA43-E6EB-901265135DF1}"/>
              </a:ext>
            </a:extLst>
          </p:cNvPr>
          <p:cNvSpPr>
            <a:spLocks noGrp="1"/>
          </p:cNvSpPr>
          <p:nvPr>
            <p:ph type="title"/>
          </p:nvPr>
        </p:nvSpPr>
        <p:spPr>
          <a:xfrm>
            <a:off x="412025" y="1072609"/>
            <a:ext cx="3041557" cy="4522647"/>
          </a:xfrm>
          <a:effectLst/>
        </p:spPr>
        <p:txBody>
          <a:bodyPr anchor="ctr">
            <a:normAutofit/>
          </a:bodyPr>
          <a:lstStyle/>
          <a:p>
            <a:pPr algn="l"/>
            <a:r>
              <a:rPr lang="en-GB" sz="3200"/>
              <a:t>Ethical considerations</a:t>
            </a:r>
          </a:p>
        </p:txBody>
      </p:sp>
      <p:sp>
        <p:nvSpPr>
          <p:cNvPr id="3" name="Content Placeholder 2">
            <a:extLst>
              <a:ext uri="{FF2B5EF4-FFF2-40B4-BE49-F238E27FC236}">
                <a16:creationId xmlns:a16="http://schemas.microsoft.com/office/drawing/2014/main" id="{224038B3-6CE6-4254-AF98-CE96E4EC5C0A}"/>
              </a:ext>
            </a:extLst>
          </p:cNvPr>
          <p:cNvSpPr>
            <a:spLocks noGrp="1"/>
          </p:cNvSpPr>
          <p:nvPr>
            <p:ph idx="1"/>
          </p:nvPr>
        </p:nvSpPr>
        <p:spPr>
          <a:xfrm>
            <a:off x="5149032" y="1072609"/>
            <a:ext cx="6652441" cy="4522647"/>
          </a:xfrm>
        </p:spPr>
        <p:txBody>
          <a:bodyPr anchor="ctr">
            <a:normAutofit/>
          </a:bodyPr>
          <a:lstStyle/>
          <a:p>
            <a:endParaRPr lang="en-GB" sz="2000">
              <a:solidFill>
                <a:schemeClr val="bg1"/>
              </a:solidFill>
            </a:endParaRPr>
          </a:p>
          <a:p>
            <a:pPr>
              <a:buClr>
                <a:srgbClr val="1287C3"/>
              </a:buClr>
            </a:pPr>
            <a:r>
              <a:rPr lang="en-GB" sz="2000">
                <a:solidFill>
                  <a:schemeClr val="bg1"/>
                </a:solidFill>
              </a:rPr>
              <a:t>The information we gathered is from google scholar and we have used Harvard referencing</a:t>
            </a:r>
          </a:p>
          <a:p>
            <a:pPr>
              <a:buClr>
                <a:srgbClr val="1287C3"/>
              </a:buClr>
            </a:pPr>
            <a:r>
              <a:rPr lang="en-GB" sz="2000">
                <a:solidFill>
                  <a:schemeClr val="bg1"/>
                </a:solidFill>
              </a:rPr>
              <a:t> Our short survey at UWTSD clearly asked for the consent of students to take part voluntarily .</a:t>
            </a:r>
          </a:p>
          <a:p>
            <a:pPr>
              <a:buClr>
                <a:srgbClr val="1287C3"/>
              </a:buClr>
            </a:pPr>
            <a:endParaRPr lang="en-GB" sz="2000">
              <a:solidFill>
                <a:schemeClr val="bg1"/>
              </a:solidFill>
            </a:endParaRPr>
          </a:p>
          <a:p>
            <a:pPr>
              <a:buClr>
                <a:srgbClr val="1287C3"/>
              </a:buClr>
            </a:pPr>
            <a:r>
              <a:rPr lang="en-GB" sz="2000">
                <a:solidFill>
                  <a:schemeClr val="bg1"/>
                </a:solidFill>
              </a:rPr>
              <a:t>Presented by Aleksandra Michalska</a:t>
            </a:r>
          </a:p>
        </p:txBody>
      </p:sp>
    </p:spTree>
    <p:extLst>
      <p:ext uri="{BB962C8B-B14F-4D97-AF65-F5344CB8AC3E}">
        <p14:creationId xmlns:p14="http://schemas.microsoft.com/office/powerpoint/2010/main" val="1831668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3BA1F-EADB-5B38-FC66-59D0FA0EF25C}"/>
              </a:ext>
            </a:extLst>
          </p:cNvPr>
          <p:cNvSpPr>
            <a:spLocks noGrp="1"/>
          </p:cNvSpPr>
          <p:nvPr>
            <p:ph type="title"/>
          </p:nvPr>
        </p:nvSpPr>
        <p:spPr/>
        <p:txBody>
          <a:bodyPr>
            <a:normAutofit/>
          </a:bodyPr>
          <a:lstStyle/>
          <a:p>
            <a:r>
              <a:rPr lang="en-GB" dirty="0"/>
              <a:t>Hypothesis</a:t>
            </a:r>
          </a:p>
        </p:txBody>
      </p:sp>
      <p:sp>
        <p:nvSpPr>
          <p:cNvPr id="3" name="Content Placeholder 2">
            <a:extLst>
              <a:ext uri="{FF2B5EF4-FFF2-40B4-BE49-F238E27FC236}">
                <a16:creationId xmlns:a16="http://schemas.microsoft.com/office/drawing/2014/main" id="{A4B4B8BF-45CD-461A-DDD2-D5A6BEF75C40}"/>
              </a:ext>
            </a:extLst>
          </p:cNvPr>
          <p:cNvSpPr>
            <a:spLocks noGrp="1"/>
          </p:cNvSpPr>
          <p:nvPr>
            <p:ph idx="1"/>
          </p:nvPr>
        </p:nvSpPr>
        <p:spPr>
          <a:xfrm>
            <a:off x="6016336" y="2666999"/>
            <a:ext cx="5486687" cy="3124201"/>
          </a:xfrm>
        </p:spPr>
        <p:txBody>
          <a:bodyPr anchor="t">
            <a:normAutofit/>
          </a:bodyPr>
          <a:lstStyle/>
          <a:p>
            <a:r>
              <a:rPr lang="en-GB" dirty="0"/>
              <a:t>Our hypothesis is that using social media tools ,sending emails and level of digital skill is very important to improve our relationship with our future employees and communities.</a:t>
            </a:r>
          </a:p>
          <a:p>
            <a:pPr>
              <a:buClr>
                <a:srgbClr val="1287C3"/>
              </a:buClr>
            </a:pPr>
            <a:endParaRPr lang="en-GB" dirty="0"/>
          </a:p>
          <a:p>
            <a:pPr>
              <a:buClr>
                <a:srgbClr val="1287C3"/>
              </a:buClr>
            </a:pPr>
            <a:r>
              <a:rPr lang="en-GB" dirty="0"/>
              <a:t>Presented by Mehnaz Parveen</a:t>
            </a:r>
          </a:p>
        </p:txBody>
      </p:sp>
      <p:pic>
        <p:nvPicPr>
          <p:cNvPr id="7" name="Graphic 6" descr="Email">
            <a:extLst>
              <a:ext uri="{FF2B5EF4-FFF2-40B4-BE49-F238E27FC236}">
                <a16:creationId xmlns:a16="http://schemas.microsoft.com/office/drawing/2014/main" id="{DA4CF529-542B-4249-66F8-2800BBCB83A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82265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3" name="Group 10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0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0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0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0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11" name="Rectangle 110">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47FC8D7-553E-6318-CA0B-0680C4072ACF}"/>
              </a:ext>
            </a:extLst>
          </p:cNvPr>
          <p:cNvPicPr>
            <a:picLocks noChangeAspect="1"/>
          </p:cNvPicPr>
          <p:nvPr/>
        </p:nvPicPr>
        <p:blipFill rotWithShape="1">
          <a:blip r:embed="rId3"/>
          <a:srcRect t="3569" r="1257" b="13221"/>
          <a:stretch/>
        </p:blipFill>
        <p:spPr>
          <a:xfrm>
            <a:off x="20" y="10"/>
            <a:ext cx="12191980" cy="6857990"/>
          </a:xfrm>
          <a:prstGeom prst="rect">
            <a:avLst/>
          </a:prstGeom>
        </p:spPr>
      </p:pic>
      <p:sp>
        <p:nvSpPr>
          <p:cNvPr id="113"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56753-DC79-F50D-5696-114FFD15BC8A}"/>
              </a:ext>
            </a:extLst>
          </p:cNvPr>
          <p:cNvSpPr>
            <a:spLocks noGrp="1"/>
          </p:cNvSpPr>
          <p:nvPr>
            <p:ph type="title"/>
          </p:nvPr>
        </p:nvSpPr>
        <p:spPr>
          <a:xfrm>
            <a:off x="685800" y="1634067"/>
            <a:ext cx="4080932" cy="3310468"/>
          </a:xfrm>
        </p:spPr>
        <p:txBody>
          <a:bodyPr vert="horz" lIns="91440" tIns="45720" rIns="91440" bIns="45720" rtlCol="0" anchor="b">
            <a:normAutofit/>
          </a:bodyPr>
          <a:lstStyle/>
          <a:p>
            <a:pPr algn="l">
              <a:lnSpc>
                <a:spcPct val="90000"/>
              </a:lnSpc>
            </a:pPr>
            <a:r>
              <a:rPr lang="en-US" sz="2200">
                <a:solidFill>
                  <a:schemeClr val="bg1"/>
                </a:solidFill>
              </a:rPr>
              <a:t>Reference list</a:t>
            </a:r>
            <a:br>
              <a:rPr lang="en-US" sz="2200">
                <a:solidFill>
                  <a:schemeClr val="bg1"/>
                </a:solidFill>
              </a:rPr>
            </a:br>
            <a:br>
              <a:rPr lang="en-US" sz="2200">
                <a:solidFill>
                  <a:schemeClr val="bg1"/>
                </a:solidFill>
              </a:rPr>
            </a:br>
            <a:r>
              <a:rPr lang="en-US" sz="2200">
                <a:solidFill>
                  <a:schemeClr val="bg1"/>
                </a:solidFill>
              </a:rPr>
              <a:t>Alexander D2016,prism,vol 13,no.1,pp1-13</a:t>
            </a:r>
            <a:br>
              <a:rPr lang="en-US" sz="2200">
                <a:solidFill>
                  <a:schemeClr val="bg1"/>
                </a:solidFill>
              </a:rPr>
            </a:br>
            <a:r>
              <a:rPr lang="en-US" sz="2200">
                <a:solidFill>
                  <a:schemeClr val="bg1"/>
                </a:solidFill>
              </a:rPr>
              <a:t> </a:t>
            </a:r>
            <a:br>
              <a:rPr lang="en-US" sz="2200">
                <a:solidFill>
                  <a:schemeClr val="bg1"/>
                </a:solidFill>
              </a:rPr>
            </a:br>
            <a:r>
              <a:rPr lang="en-US" sz="2200">
                <a:solidFill>
                  <a:schemeClr val="bg1"/>
                </a:solidFill>
              </a:rPr>
              <a:t>(gunduzalp,seda Daugavpils;discourse and communication for Sustainable Education,2021,Vol.12(1)p.85-101</a:t>
            </a:r>
          </a:p>
        </p:txBody>
      </p:sp>
      <p:grpSp>
        <p:nvGrpSpPr>
          <p:cNvPr id="115" name="Group 114">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116"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7"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8"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9"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0"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1"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45196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PowerPoint Presentation</vt:lpstr>
      <vt:lpstr>PowerPoint Presentation</vt:lpstr>
      <vt:lpstr>RATIONALE  WHAT ARE DIGITAL SKILLS</vt:lpstr>
      <vt:lpstr>RATIONALE</vt:lpstr>
      <vt:lpstr>Are digital skills most important for study and work ?</vt:lpstr>
      <vt:lpstr>Method</vt:lpstr>
      <vt:lpstr>Ethical considerations</vt:lpstr>
      <vt:lpstr>Hypothesis</vt:lpstr>
      <vt:lpstr>Reference list  Alexander D2016,prism,vol 13,no.1,pp1-13   (gunduzalp,seda Daugavpils;discourse and communication for Sustainable Education,2021,Vol.12(1)p.85-101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914</cp:revision>
  <dcterms:created xsi:type="dcterms:W3CDTF">2023-01-30T12:28:32Z</dcterms:created>
  <dcterms:modified xsi:type="dcterms:W3CDTF">2023-02-20T10:00:00Z</dcterms:modified>
</cp:coreProperties>
</file>