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 id="338" r:id="rId83"/>
    <p:sldId id="339" r:id="rId84"/>
    <p:sldId id="340" r:id="rId85"/>
    <p:sldId id="341" r:id="rId86"/>
    <p:sldId id="342" r:id="rId87"/>
    <p:sldId id="343" r:id="rId88"/>
    <p:sldId id="344" r:id="rId89"/>
    <p:sldId id="345" r:id="rId90"/>
    <p:sldId id="346" r:id="rId91"/>
    <p:sldId id="347" r:id="rId92"/>
    <p:sldId id="348" r:id="rId93"/>
    <p:sldId id="349" r:id="rId94"/>
    <p:sldId id="350" r:id="rId95"/>
    <p:sldId id="351" r:id="rId96"/>
    <p:sldId id="352" r:id="rId97"/>
    <p:sldId id="353" r:id="rId98"/>
    <p:sldId id="354" r:id="rId9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5/7/2017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smtClean="0"/>
              <a:t>Gage R &amp; R Studies</a:t>
            </a:r>
            <a:endParaRPr lang="en-US" dirty="0"/>
          </a:p>
        </p:txBody>
      </p:sp>
      <p:sp>
        <p:nvSpPr>
          <p:cNvPr id="3" name="Subtitle 2"/>
          <p:cNvSpPr>
            <a:spLocks noGrp="1"/>
          </p:cNvSpPr>
          <p:nvPr>
            <p:ph type="subTitle" idx="1"/>
          </p:nvPr>
        </p:nvSpPr>
        <p:spPr/>
        <p:txBody>
          <a:bodyPr>
            <a:normAutofit/>
          </a:bodyPr>
          <a:lstStyle/>
          <a:p>
            <a:r>
              <a:rPr lang="en-US" sz="3200" dirty="0" smtClean="0"/>
              <a:t>By Andrew thorn</a:t>
            </a:r>
            <a:endParaRPr lang="en-US" sz="3200" dirty="0"/>
          </a:p>
        </p:txBody>
      </p:sp>
    </p:spTree>
    <p:extLst>
      <p:ext uri="{BB962C8B-B14F-4D97-AF65-F5344CB8AC3E}">
        <p14:creationId xmlns:p14="http://schemas.microsoft.com/office/powerpoint/2010/main" val="1343137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Introduction</a:t>
            </a:r>
            <a:endParaRPr lang="en-US" dirty="0"/>
          </a:p>
        </p:txBody>
      </p:sp>
      <p:sp>
        <p:nvSpPr>
          <p:cNvPr id="3" name="Content Placeholder 2"/>
          <p:cNvSpPr>
            <a:spLocks noGrp="1"/>
          </p:cNvSpPr>
          <p:nvPr>
            <p:ph idx="1"/>
          </p:nvPr>
        </p:nvSpPr>
        <p:spPr/>
        <p:txBody>
          <a:bodyPr>
            <a:normAutofit/>
          </a:bodyPr>
          <a:lstStyle/>
          <a:p>
            <a:r>
              <a:rPr lang="en-US" sz="3200" dirty="0" smtClean="0"/>
              <a:t> For measurements to be effective, they must be timely, accurate, and precise</a:t>
            </a:r>
          </a:p>
          <a:p>
            <a:r>
              <a:rPr lang="en-US" sz="3200" dirty="0" smtClean="0"/>
              <a:t>Many of our customers, both internal and external, rely on our measurements</a:t>
            </a:r>
          </a:p>
          <a:p>
            <a:r>
              <a:rPr lang="en-US" sz="3200" dirty="0" smtClean="0"/>
              <a:t>So how do we provide measurements that are meaningful</a:t>
            </a:r>
            <a:endParaRPr lang="en-US" sz="3200" dirty="0"/>
          </a:p>
        </p:txBody>
      </p:sp>
    </p:spTree>
    <p:extLst>
      <p:ext uri="{BB962C8B-B14F-4D97-AF65-F5344CB8AC3E}">
        <p14:creationId xmlns:p14="http://schemas.microsoft.com/office/powerpoint/2010/main" val="18716488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18364"/>
            <a:ext cx="9404723" cy="1064526"/>
          </a:xfrm>
        </p:spPr>
        <p:txBody>
          <a:bodyPr/>
          <a:lstStyle/>
          <a:p>
            <a:pPr algn="ctr"/>
            <a:r>
              <a:rPr lang="en-US" dirty="0" smtClean="0"/>
              <a:t>Introduction</a:t>
            </a:r>
            <a:endParaRPr lang="en-US" dirty="0"/>
          </a:p>
        </p:txBody>
      </p:sp>
      <p:sp>
        <p:nvSpPr>
          <p:cNvPr id="3" name="Content Placeholder 2"/>
          <p:cNvSpPr>
            <a:spLocks noGrp="1"/>
          </p:cNvSpPr>
          <p:nvPr>
            <p:ph idx="1"/>
          </p:nvPr>
        </p:nvSpPr>
        <p:spPr>
          <a:xfrm>
            <a:off x="1103312" y="1282890"/>
            <a:ext cx="8946541" cy="5172501"/>
          </a:xfrm>
        </p:spPr>
        <p:txBody>
          <a:bodyPr>
            <a:normAutofit fontScale="92500" lnSpcReduction="10000"/>
          </a:bodyPr>
          <a:lstStyle/>
          <a:p>
            <a:r>
              <a:rPr lang="en-US" sz="3200" dirty="0" smtClean="0"/>
              <a:t>Bias occurs when there is a difference between the true value (reference value) and the observed average of the measurements on the same characteristic on the same sample</a:t>
            </a:r>
          </a:p>
          <a:p>
            <a:r>
              <a:rPr lang="en-US" sz="3200" dirty="0" smtClean="0"/>
              <a:t> Linearity is concerned with the bias throughout the measurement range</a:t>
            </a:r>
          </a:p>
          <a:p>
            <a:r>
              <a:rPr lang="en-US" sz="3200" dirty="0" smtClean="0"/>
              <a:t>Gage R &amp; R measures the amount of variation in the measurement system arising from the measurement device and the people taking the measurements</a:t>
            </a:r>
            <a:endParaRPr lang="en-US" sz="3200" dirty="0"/>
          </a:p>
        </p:txBody>
      </p:sp>
    </p:spTree>
    <p:extLst>
      <p:ext uri="{BB962C8B-B14F-4D97-AF65-F5344CB8AC3E}">
        <p14:creationId xmlns:p14="http://schemas.microsoft.com/office/powerpoint/2010/main" val="33392756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Definitions</a:t>
            </a:r>
            <a:endParaRPr lang="en-US" dirty="0"/>
          </a:p>
        </p:txBody>
      </p:sp>
      <p:sp>
        <p:nvSpPr>
          <p:cNvPr id="3" name="Content Placeholder 2"/>
          <p:cNvSpPr>
            <a:spLocks noGrp="1"/>
          </p:cNvSpPr>
          <p:nvPr>
            <p:ph idx="1"/>
          </p:nvPr>
        </p:nvSpPr>
        <p:spPr>
          <a:xfrm>
            <a:off x="1103312" y="1501254"/>
            <a:ext cx="8946541" cy="4967785"/>
          </a:xfrm>
        </p:spPr>
        <p:txBody>
          <a:bodyPr>
            <a:normAutofit/>
          </a:bodyPr>
          <a:lstStyle/>
          <a:p>
            <a:r>
              <a:rPr lang="en-US" sz="3200" dirty="0" smtClean="0"/>
              <a:t>The term ”gage” is used to refer to the measurement device</a:t>
            </a:r>
          </a:p>
          <a:p>
            <a:r>
              <a:rPr lang="en-US" sz="3200" dirty="0" smtClean="0"/>
              <a:t>A gage R &amp; R study usually is performed using 2 to 3 appraisers and 5 to 10 parts</a:t>
            </a:r>
          </a:p>
          <a:p>
            <a:r>
              <a:rPr lang="en-US" sz="3200" dirty="0" smtClean="0"/>
              <a:t>Each appraiser measures the parts multiple times</a:t>
            </a:r>
          </a:p>
          <a:p>
            <a:r>
              <a:rPr lang="en-US" sz="3200" dirty="0" smtClean="0"/>
              <a:t>Two components are examined: gage variation (repeatability) and appraiser variation (reproducibility)</a:t>
            </a:r>
            <a:endParaRPr lang="en-US" sz="3200" dirty="0"/>
          </a:p>
        </p:txBody>
      </p:sp>
    </p:spTree>
    <p:extLst>
      <p:ext uri="{BB962C8B-B14F-4D97-AF65-F5344CB8AC3E}">
        <p14:creationId xmlns:p14="http://schemas.microsoft.com/office/powerpoint/2010/main" val="39783249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Definitions</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Repeatability is the “within appraiser” variation</a:t>
            </a:r>
          </a:p>
          <a:p>
            <a:r>
              <a:rPr lang="en-US" sz="3200" dirty="0" smtClean="0"/>
              <a:t>It measures the variation one appraiser has when measuring the same part using the same gage more than one time</a:t>
            </a:r>
          </a:p>
          <a:p>
            <a:r>
              <a:rPr lang="en-US" sz="3200" dirty="0" smtClean="0"/>
              <a:t>This variation is usually referred to as Equipment Variation (EV) in the gage </a:t>
            </a:r>
          </a:p>
          <a:p>
            <a:pPr marL="0" indent="0">
              <a:buNone/>
            </a:pPr>
            <a:r>
              <a:rPr lang="en-US" sz="3200" dirty="0" smtClean="0"/>
              <a:t>   R &amp; R study</a:t>
            </a:r>
          </a:p>
          <a:p>
            <a:endParaRPr lang="en-US" sz="3200" dirty="0"/>
          </a:p>
        </p:txBody>
      </p:sp>
    </p:spTree>
    <p:extLst>
      <p:ext uri="{BB962C8B-B14F-4D97-AF65-F5344CB8AC3E}">
        <p14:creationId xmlns:p14="http://schemas.microsoft.com/office/powerpoint/2010/main" val="7127289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Definitions</a:t>
            </a:r>
            <a:endParaRPr lang="en-US" dirty="0"/>
          </a:p>
        </p:txBody>
      </p:sp>
      <p:sp>
        <p:nvSpPr>
          <p:cNvPr id="3" name="Content Placeholder 2"/>
          <p:cNvSpPr>
            <a:spLocks noGrp="1"/>
          </p:cNvSpPr>
          <p:nvPr>
            <p:ph idx="1"/>
          </p:nvPr>
        </p:nvSpPr>
        <p:spPr/>
        <p:txBody>
          <a:bodyPr>
            <a:normAutofit/>
          </a:bodyPr>
          <a:lstStyle/>
          <a:p>
            <a:r>
              <a:rPr lang="en-US" sz="3200" dirty="0"/>
              <a:t>R</a:t>
            </a:r>
            <a:r>
              <a:rPr lang="en-US" sz="3200" dirty="0" smtClean="0"/>
              <a:t>eproducibility is the “between appraisers” variation</a:t>
            </a:r>
          </a:p>
          <a:p>
            <a:r>
              <a:rPr lang="en-US" sz="3200" dirty="0" smtClean="0"/>
              <a:t>It is the variation in the average of the measurements made by the different appraisers when measuring the same characteristic on the same part</a:t>
            </a:r>
          </a:p>
          <a:p>
            <a:endParaRPr lang="en-US" sz="3200" dirty="0"/>
          </a:p>
        </p:txBody>
      </p:sp>
    </p:spTree>
    <p:extLst>
      <p:ext uri="{BB962C8B-B14F-4D97-AF65-F5344CB8AC3E}">
        <p14:creationId xmlns:p14="http://schemas.microsoft.com/office/powerpoint/2010/main" val="3638451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Basic Steps in Planning a Gage </a:t>
            </a:r>
            <a:br>
              <a:rPr lang="en-US" dirty="0" smtClean="0"/>
            </a:br>
            <a:r>
              <a:rPr lang="en-US" dirty="0" smtClean="0"/>
              <a:t>R &amp; R Study</a:t>
            </a:r>
            <a:endParaRPr lang="en-US" dirty="0"/>
          </a:p>
        </p:txBody>
      </p:sp>
      <p:sp>
        <p:nvSpPr>
          <p:cNvPr id="3" name="Content Placeholder 2"/>
          <p:cNvSpPr>
            <a:spLocks noGrp="1"/>
          </p:cNvSpPr>
          <p:nvPr>
            <p:ph idx="1"/>
          </p:nvPr>
        </p:nvSpPr>
        <p:spPr/>
        <p:txBody>
          <a:bodyPr>
            <a:normAutofit/>
          </a:bodyPr>
          <a:lstStyle/>
          <a:p>
            <a:pPr marL="514350" indent="-514350">
              <a:buAutoNum type="arabicPeriod"/>
            </a:pPr>
            <a:r>
              <a:rPr lang="en-US" sz="3200" dirty="0" smtClean="0"/>
              <a:t>Determine the number of parts, the number of appraisers to use and the number of trials</a:t>
            </a:r>
          </a:p>
          <a:p>
            <a:pPr marL="514350" indent="-514350">
              <a:buAutoNum type="arabicPeriod"/>
            </a:pPr>
            <a:r>
              <a:rPr lang="en-US" sz="3200" dirty="0" smtClean="0"/>
              <a:t>Select the parts for the study</a:t>
            </a:r>
          </a:p>
          <a:p>
            <a:pPr marL="514350" indent="-514350">
              <a:buAutoNum type="arabicPeriod"/>
            </a:pPr>
            <a:r>
              <a:rPr lang="en-US" sz="3200" dirty="0" smtClean="0"/>
              <a:t>Label the parts from 1 to n and designate the appraisers A, B, etc.</a:t>
            </a:r>
          </a:p>
          <a:p>
            <a:pPr marL="514350" indent="-514350">
              <a:buAutoNum type="arabicPeriod"/>
            </a:pPr>
            <a:r>
              <a:rPr lang="en-US" sz="3200" dirty="0" smtClean="0"/>
              <a:t>Conduct the measurements</a:t>
            </a:r>
            <a:endParaRPr lang="en-US" sz="3200" dirty="0"/>
          </a:p>
        </p:txBody>
      </p:sp>
    </p:spTree>
    <p:extLst>
      <p:ext uri="{BB962C8B-B14F-4D97-AF65-F5344CB8AC3E}">
        <p14:creationId xmlns:p14="http://schemas.microsoft.com/office/powerpoint/2010/main" val="20462956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Determine the Number of Parts, Appraisers and Trials</a:t>
            </a:r>
            <a:endParaRPr lang="en-US" dirty="0"/>
          </a:p>
        </p:txBody>
      </p:sp>
      <p:sp>
        <p:nvSpPr>
          <p:cNvPr id="3" name="Content Placeholder 2"/>
          <p:cNvSpPr>
            <a:spLocks noGrp="1"/>
          </p:cNvSpPr>
          <p:nvPr>
            <p:ph idx="1"/>
          </p:nvPr>
        </p:nvSpPr>
        <p:spPr>
          <a:xfrm>
            <a:off x="1103312" y="2052918"/>
            <a:ext cx="8946541" cy="4538951"/>
          </a:xfrm>
        </p:spPr>
        <p:txBody>
          <a:bodyPr>
            <a:normAutofit fontScale="92500" lnSpcReduction="20000"/>
          </a:bodyPr>
          <a:lstStyle/>
          <a:p>
            <a:r>
              <a:rPr lang="en-US" sz="3200" dirty="0" smtClean="0"/>
              <a:t>The first is the number of appraisers and the number of parts to use</a:t>
            </a:r>
          </a:p>
          <a:p>
            <a:r>
              <a:rPr lang="en-US" sz="3200" dirty="0" smtClean="0"/>
              <a:t>The number of parts (n) must be greater than or equal to 5</a:t>
            </a:r>
          </a:p>
          <a:p>
            <a:r>
              <a:rPr lang="en-US" sz="3200" dirty="0" smtClean="0"/>
              <a:t>The number of appraisers (k) must be greater than 2</a:t>
            </a:r>
          </a:p>
          <a:p>
            <a:r>
              <a:rPr lang="en-US" sz="3200" dirty="0" smtClean="0"/>
              <a:t>The number of trials (r) must be greater than or equal to two</a:t>
            </a:r>
          </a:p>
          <a:p>
            <a:r>
              <a:rPr lang="en-US" sz="3200" dirty="0" smtClean="0"/>
              <a:t>This represents how often each appraiser will measure a part</a:t>
            </a:r>
            <a:endParaRPr lang="en-US" sz="3200" dirty="0"/>
          </a:p>
        </p:txBody>
      </p:sp>
    </p:spTree>
    <p:extLst>
      <p:ext uri="{BB962C8B-B14F-4D97-AF65-F5344CB8AC3E}">
        <p14:creationId xmlns:p14="http://schemas.microsoft.com/office/powerpoint/2010/main" val="23737941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Determine the </a:t>
            </a:r>
            <a:r>
              <a:rPr lang="en-US" dirty="0" smtClean="0"/>
              <a:t>Number </a:t>
            </a:r>
            <a:r>
              <a:rPr lang="en-US" dirty="0"/>
              <a:t>of </a:t>
            </a:r>
            <a:r>
              <a:rPr lang="en-US" dirty="0" smtClean="0"/>
              <a:t>Parts</a:t>
            </a:r>
            <a:r>
              <a:rPr lang="en-US" dirty="0"/>
              <a:t>, </a:t>
            </a:r>
            <a:r>
              <a:rPr lang="en-US" dirty="0" smtClean="0"/>
              <a:t>Appraisers </a:t>
            </a:r>
            <a:r>
              <a:rPr lang="en-US" dirty="0"/>
              <a:t>and </a:t>
            </a:r>
            <a:r>
              <a:rPr lang="en-US" dirty="0" smtClean="0"/>
              <a:t>Trials</a:t>
            </a:r>
            <a:endParaRPr lang="en-US" dirty="0"/>
          </a:p>
        </p:txBody>
      </p:sp>
      <p:sp>
        <p:nvSpPr>
          <p:cNvPr id="3" name="Content Placeholder 2"/>
          <p:cNvSpPr>
            <a:spLocks noGrp="1"/>
          </p:cNvSpPr>
          <p:nvPr>
            <p:ph idx="1"/>
          </p:nvPr>
        </p:nvSpPr>
        <p:spPr/>
        <p:txBody>
          <a:bodyPr>
            <a:normAutofit/>
          </a:bodyPr>
          <a:lstStyle/>
          <a:p>
            <a:r>
              <a:rPr lang="en-US" sz="3200" dirty="0" smtClean="0"/>
              <a:t>In addition, the n x k should be greater than 15</a:t>
            </a:r>
          </a:p>
          <a:p>
            <a:r>
              <a:rPr lang="en-US" sz="3200" dirty="0" smtClean="0"/>
              <a:t>This gives more confidence in the results</a:t>
            </a:r>
          </a:p>
          <a:p>
            <a:r>
              <a:rPr lang="en-US" sz="3200" dirty="0" smtClean="0"/>
              <a:t>If possible, include all the appraisers who operate the gage in the study</a:t>
            </a:r>
            <a:endParaRPr lang="en-US" sz="3200" dirty="0"/>
          </a:p>
        </p:txBody>
      </p:sp>
    </p:spTree>
    <p:extLst>
      <p:ext uri="{BB962C8B-B14F-4D97-AF65-F5344CB8AC3E}">
        <p14:creationId xmlns:p14="http://schemas.microsoft.com/office/powerpoint/2010/main" val="16527801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Select the Parts for the Study</a:t>
            </a:r>
            <a:endParaRPr lang="en-US" dirty="0"/>
          </a:p>
        </p:txBody>
      </p:sp>
      <p:sp>
        <p:nvSpPr>
          <p:cNvPr id="3" name="Content Placeholder 2"/>
          <p:cNvSpPr>
            <a:spLocks noGrp="1"/>
          </p:cNvSpPr>
          <p:nvPr>
            <p:ph idx="1"/>
          </p:nvPr>
        </p:nvSpPr>
        <p:spPr>
          <a:xfrm>
            <a:off x="1103312" y="1433016"/>
            <a:ext cx="8946541" cy="5090614"/>
          </a:xfrm>
        </p:spPr>
        <p:txBody>
          <a:bodyPr>
            <a:normAutofit fontScale="92500" lnSpcReduction="20000"/>
          </a:bodyPr>
          <a:lstStyle/>
          <a:p>
            <a:r>
              <a:rPr lang="en-US" sz="3200" dirty="0" smtClean="0"/>
              <a:t>There are three ways to determine the % gage R &amp; R</a:t>
            </a:r>
          </a:p>
          <a:p>
            <a:r>
              <a:rPr lang="en-US" sz="3200" dirty="0" smtClean="0"/>
              <a:t>One is to compare the gage variation to the variation of the parts used in the study</a:t>
            </a:r>
          </a:p>
          <a:p>
            <a:r>
              <a:rPr lang="en-US" sz="3200" dirty="0" smtClean="0"/>
              <a:t>In this case, the parts should be selected to reflect the range of variation in the process</a:t>
            </a:r>
          </a:p>
          <a:p>
            <a:r>
              <a:rPr lang="en-US" sz="3200" dirty="0" smtClean="0"/>
              <a:t>Don’t just take 10 parts off the line right in a row</a:t>
            </a:r>
          </a:p>
          <a:p>
            <a:r>
              <a:rPr lang="en-US" sz="3200" dirty="0" smtClean="0"/>
              <a:t>You need to select the parts so they reflect the variation seen in the manufacturing process</a:t>
            </a:r>
            <a:endParaRPr lang="en-US" sz="3200" dirty="0"/>
          </a:p>
        </p:txBody>
      </p:sp>
    </p:spTree>
    <p:extLst>
      <p:ext uri="{BB962C8B-B14F-4D97-AF65-F5344CB8AC3E}">
        <p14:creationId xmlns:p14="http://schemas.microsoft.com/office/powerpoint/2010/main" val="7773309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Select the Parts for the Study</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The other two ways to determine the % gage R &amp; R is to use an independent estimate of the process variation or to compare the results to the specification range</a:t>
            </a:r>
          </a:p>
          <a:p>
            <a:r>
              <a:rPr lang="en-US" sz="3200" dirty="0"/>
              <a:t> </a:t>
            </a:r>
            <a:r>
              <a:rPr lang="en-US" sz="3200" dirty="0" smtClean="0"/>
              <a:t>If you have an independent estimate of the process variation the requirement for the parts spanning the production range is </a:t>
            </a:r>
            <a:r>
              <a:rPr lang="en-US" sz="3200" smtClean="0"/>
              <a:t>less critical</a:t>
            </a:r>
            <a:endParaRPr lang="en-US" sz="3200"/>
          </a:p>
        </p:txBody>
      </p:sp>
    </p:spTree>
    <p:extLst>
      <p:ext uri="{BB962C8B-B14F-4D97-AF65-F5344CB8AC3E}">
        <p14:creationId xmlns:p14="http://schemas.microsoft.com/office/powerpoint/2010/main" val="2610931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Conduct the Measurements</a:t>
            </a:r>
            <a:endParaRPr lang="en-US" dirty="0"/>
          </a:p>
        </p:txBody>
      </p:sp>
      <p:sp>
        <p:nvSpPr>
          <p:cNvPr id="3" name="Content Placeholder 2"/>
          <p:cNvSpPr>
            <a:spLocks noGrp="1"/>
          </p:cNvSpPr>
          <p:nvPr>
            <p:ph idx="1"/>
          </p:nvPr>
        </p:nvSpPr>
        <p:spPr/>
        <p:txBody>
          <a:bodyPr>
            <a:normAutofit/>
          </a:bodyPr>
          <a:lstStyle/>
          <a:p>
            <a:r>
              <a:rPr lang="en-US" sz="3200" dirty="0" smtClean="0"/>
              <a:t>The parts must be run in random order</a:t>
            </a:r>
          </a:p>
          <a:p>
            <a:r>
              <a:rPr lang="en-US" sz="3200" dirty="0" smtClean="0"/>
              <a:t>Start with Appraiser A.  Appraiser A measures the parts in random order</a:t>
            </a:r>
          </a:p>
          <a:p>
            <a:r>
              <a:rPr lang="en-US" sz="3200" dirty="0" smtClean="0"/>
              <a:t>The results are recorded</a:t>
            </a:r>
          </a:p>
          <a:p>
            <a:r>
              <a:rPr lang="en-US" sz="3200" dirty="0" smtClean="0"/>
              <a:t>This process continues for each appraiser without the appraisers being able to see the results from other appraisers</a:t>
            </a:r>
            <a:endParaRPr lang="en-US" sz="3200" dirty="0"/>
          </a:p>
        </p:txBody>
      </p:sp>
    </p:spTree>
    <p:extLst>
      <p:ext uri="{BB962C8B-B14F-4D97-AF65-F5344CB8AC3E}">
        <p14:creationId xmlns:p14="http://schemas.microsoft.com/office/powerpoint/2010/main" val="42586548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Conduct the Measurements</a:t>
            </a:r>
            <a:endParaRPr lang="en-US" dirty="0"/>
          </a:p>
        </p:txBody>
      </p:sp>
      <p:sp>
        <p:nvSpPr>
          <p:cNvPr id="3" name="Content Placeholder 2"/>
          <p:cNvSpPr>
            <a:spLocks noGrp="1"/>
          </p:cNvSpPr>
          <p:nvPr>
            <p:ph idx="1"/>
          </p:nvPr>
        </p:nvSpPr>
        <p:spPr/>
        <p:txBody>
          <a:bodyPr>
            <a:normAutofit/>
          </a:bodyPr>
          <a:lstStyle/>
          <a:p>
            <a:r>
              <a:rPr lang="en-US" sz="3200" dirty="0" smtClean="0"/>
              <a:t>This cycle is continued until you have completed all trials</a:t>
            </a:r>
          </a:p>
          <a:p>
            <a:r>
              <a:rPr lang="en-US" sz="3200" dirty="0" smtClean="0"/>
              <a:t>Be sure that an appraiser cannot see his/her results from previous trials</a:t>
            </a:r>
          </a:p>
          <a:p>
            <a:r>
              <a:rPr lang="en-US" sz="3200" dirty="0" smtClean="0"/>
              <a:t>You have each appraiser measure each part three times</a:t>
            </a:r>
            <a:endParaRPr lang="en-US" sz="3200" dirty="0"/>
          </a:p>
        </p:txBody>
      </p:sp>
    </p:spTree>
    <p:extLst>
      <p:ext uri="{BB962C8B-B14F-4D97-AF65-F5344CB8AC3E}">
        <p14:creationId xmlns:p14="http://schemas.microsoft.com/office/powerpoint/2010/main" val="3618819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Analysing the Results</a:t>
            </a:r>
            <a:endParaRPr lang="en-US" dirty="0"/>
          </a:p>
        </p:txBody>
      </p:sp>
      <p:sp>
        <p:nvSpPr>
          <p:cNvPr id="3" name="Content Placeholder 2"/>
          <p:cNvSpPr>
            <a:spLocks noGrp="1"/>
          </p:cNvSpPr>
          <p:nvPr>
            <p:ph idx="1"/>
          </p:nvPr>
        </p:nvSpPr>
        <p:spPr/>
        <p:txBody>
          <a:bodyPr>
            <a:normAutofit lnSpcReduction="10000"/>
          </a:bodyPr>
          <a:lstStyle/>
          <a:p>
            <a:r>
              <a:rPr lang="en-US" dirty="0" smtClean="0"/>
              <a:t> </a:t>
            </a:r>
            <a:r>
              <a:rPr lang="en-US" sz="3200" dirty="0" smtClean="0"/>
              <a:t>Suppose you want to determine if a    certain gage is capable of measuring the length of a certain part</a:t>
            </a:r>
          </a:p>
          <a:p>
            <a:r>
              <a:rPr lang="en-US" sz="3200" dirty="0" smtClean="0"/>
              <a:t>You select three Appraisers (A, B and C)</a:t>
            </a:r>
          </a:p>
          <a:p>
            <a:r>
              <a:rPr lang="en-US" sz="3200" dirty="0" smtClean="0"/>
              <a:t>You select five parts that represent typical variation in the length output</a:t>
            </a:r>
          </a:p>
          <a:p>
            <a:r>
              <a:rPr lang="en-US" sz="3200" dirty="0" smtClean="0"/>
              <a:t>You have each appraiser measure each part three times</a:t>
            </a:r>
            <a:endParaRPr lang="en-US" dirty="0"/>
          </a:p>
        </p:txBody>
      </p:sp>
    </p:spTree>
    <p:extLst>
      <p:ext uri="{BB962C8B-B14F-4D97-AF65-F5344CB8AC3E}">
        <p14:creationId xmlns:p14="http://schemas.microsoft.com/office/powerpoint/2010/main" val="4162785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Data Set</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43064022"/>
              </p:ext>
            </p:extLst>
          </p:nvPr>
        </p:nvGraphicFramePr>
        <p:xfrm>
          <a:off x="1103313" y="1584098"/>
          <a:ext cx="8027808" cy="4900415"/>
        </p:xfrm>
        <a:graphic>
          <a:graphicData uri="http://schemas.openxmlformats.org/drawingml/2006/table">
            <a:tbl>
              <a:tblPr firstRow="1" bandRow="1">
                <a:tableStyleId>{5C22544A-7EE6-4342-B048-85BDC9FD1C3A}</a:tableStyleId>
              </a:tblPr>
              <a:tblGrid>
                <a:gridCol w="1149597"/>
                <a:gridCol w="1149597"/>
                <a:gridCol w="1149597"/>
                <a:gridCol w="1149597"/>
                <a:gridCol w="1149597"/>
                <a:gridCol w="1149597"/>
                <a:gridCol w="1130226"/>
              </a:tblGrid>
              <a:tr h="493261">
                <a:tc>
                  <a:txBody>
                    <a:bodyPr/>
                    <a:lstStyle/>
                    <a:p>
                      <a:pPr algn="ctr"/>
                      <a:r>
                        <a:rPr lang="en-US" dirty="0" smtClean="0"/>
                        <a:t>App</a:t>
                      </a:r>
                      <a:endParaRPr lang="en-US" dirty="0"/>
                    </a:p>
                  </a:txBody>
                  <a:tcPr/>
                </a:tc>
                <a:tc>
                  <a:txBody>
                    <a:bodyPr/>
                    <a:lstStyle/>
                    <a:p>
                      <a:pPr algn="ctr"/>
                      <a:r>
                        <a:rPr lang="en-US" dirty="0" smtClean="0"/>
                        <a:t>Trial</a:t>
                      </a:r>
                      <a:endParaRPr lang="en-US" dirty="0"/>
                    </a:p>
                  </a:txBody>
                  <a:tcPr/>
                </a:tc>
                <a:tc>
                  <a:txBody>
                    <a:bodyPr/>
                    <a:lstStyle/>
                    <a:p>
                      <a:pPr algn="ctr"/>
                      <a:r>
                        <a:rPr lang="en-US" dirty="0" smtClean="0"/>
                        <a:t>Part 1</a:t>
                      </a:r>
                      <a:endParaRPr lang="en-US" dirty="0"/>
                    </a:p>
                  </a:txBody>
                  <a:tcPr/>
                </a:tc>
                <a:tc>
                  <a:txBody>
                    <a:bodyPr/>
                    <a:lstStyle/>
                    <a:p>
                      <a:pPr algn="ctr"/>
                      <a:r>
                        <a:rPr lang="en-US" dirty="0" smtClean="0"/>
                        <a:t>Part 2</a:t>
                      </a:r>
                      <a:endParaRPr lang="en-US" dirty="0"/>
                    </a:p>
                  </a:txBody>
                  <a:tcPr/>
                </a:tc>
                <a:tc>
                  <a:txBody>
                    <a:bodyPr/>
                    <a:lstStyle/>
                    <a:p>
                      <a:pPr algn="ctr"/>
                      <a:r>
                        <a:rPr lang="en-US" dirty="0" smtClean="0"/>
                        <a:t>Part 3</a:t>
                      </a:r>
                      <a:endParaRPr lang="en-US" dirty="0"/>
                    </a:p>
                  </a:txBody>
                  <a:tcPr/>
                </a:tc>
                <a:tc>
                  <a:txBody>
                    <a:bodyPr/>
                    <a:lstStyle/>
                    <a:p>
                      <a:pPr algn="ctr"/>
                      <a:r>
                        <a:rPr lang="en-US" dirty="0" smtClean="0"/>
                        <a:t>Part 4</a:t>
                      </a:r>
                      <a:endParaRPr lang="en-US" dirty="0"/>
                    </a:p>
                  </a:txBody>
                  <a:tcPr/>
                </a:tc>
                <a:tc>
                  <a:txBody>
                    <a:bodyPr/>
                    <a:lstStyle/>
                    <a:p>
                      <a:pPr algn="ctr"/>
                      <a:r>
                        <a:rPr lang="en-US" dirty="0" smtClean="0"/>
                        <a:t>Part 5</a:t>
                      </a:r>
                      <a:endParaRPr lang="en-US" dirty="0"/>
                    </a:p>
                  </a:txBody>
                  <a:tcPr/>
                </a:tc>
              </a:tr>
              <a:tr h="493261">
                <a:tc>
                  <a:txBody>
                    <a:bodyPr/>
                    <a:lstStyle/>
                    <a:p>
                      <a:pPr algn="ctr"/>
                      <a:r>
                        <a:rPr lang="en-US" dirty="0" smtClean="0"/>
                        <a:t>A</a:t>
                      </a:r>
                      <a:endParaRPr lang="en-US" dirty="0"/>
                    </a:p>
                  </a:txBody>
                  <a:tcPr/>
                </a:tc>
                <a:tc>
                  <a:txBody>
                    <a:bodyPr/>
                    <a:lstStyle/>
                    <a:p>
                      <a:pPr algn="ctr"/>
                      <a:r>
                        <a:rPr lang="en-US" dirty="0" smtClean="0"/>
                        <a:t>1</a:t>
                      </a:r>
                      <a:endParaRPr lang="en-US" dirty="0"/>
                    </a:p>
                  </a:txBody>
                  <a:tcPr/>
                </a:tc>
                <a:tc>
                  <a:txBody>
                    <a:bodyPr/>
                    <a:lstStyle/>
                    <a:p>
                      <a:pPr algn="ctr"/>
                      <a:r>
                        <a:rPr lang="en-US" dirty="0" smtClean="0"/>
                        <a:t>3.29</a:t>
                      </a:r>
                      <a:endParaRPr lang="en-US" dirty="0"/>
                    </a:p>
                  </a:txBody>
                  <a:tcPr/>
                </a:tc>
                <a:tc>
                  <a:txBody>
                    <a:bodyPr/>
                    <a:lstStyle/>
                    <a:p>
                      <a:pPr algn="ctr"/>
                      <a:r>
                        <a:rPr lang="en-US" dirty="0" smtClean="0"/>
                        <a:t>2.44</a:t>
                      </a:r>
                      <a:endParaRPr lang="en-US" dirty="0"/>
                    </a:p>
                  </a:txBody>
                  <a:tcPr/>
                </a:tc>
                <a:tc>
                  <a:txBody>
                    <a:bodyPr/>
                    <a:lstStyle/>
                    <a:p>
                      <a:pPr algn="ctr"/>
                      <a:r>
                        <a:rPr lang="en-US" dirty="0" smtClean="0"/>
                        <a:t>4.34</a:t>
                      </a:r>
                      <a:endParaRPr lang="en-US" dirty="0"/>
                    </a:p>
                  </a:txBody>
                  <a:tcPr/>
                </a:tc>
                <a:tc>
                  <a:txBody>
                    <a:bodyPr/>
                    <a:lstStyle/>
                    <a:p>
                      <a:pPr algn="ctr"/>
                      <a:r>
                        <a:rPr lang="en-US" dirty="0" smtClean="0"/>
                        <a:t>3.47</a:t>
                      </a:r>
                      <a:endParaRPr lang="en-US" dirty="0"/>
                    </a:p>
                  </a:txBody>
                  <a:tcPr/>
                </a:tc>
                <a:tc>
                  <a:txBody>
                    <a:bodyPr/>
                    <a:lstStyle/>
                    <a:p>
                      <a:pPr algn="ctr"/>
                      <a:r>
                        <a:rPr lang="en-US" dirty="0" smtClean="0"/>
                        <a:t>2.20</a:t>
                      </a:r>
                      <a:endParaRPr lang="en-US" dirty="0"/>
                    </a:p>
                  </a:txBody>
                  <a:tcPr/>
                </a:tc>
              </a:tr>
              <a:tr h="493261">
                <a:tc>
                  <a:txBody>
                    <a:bodyPr/>
                    <a:lstStyle/>
                    <a:p>
                      <a:pPr algn="ctr"/>
                      <a:r>
                        <a:rPr lang="en-US" dirty="0" smtClean="0"/>
                        <a:t>A</a:t>
                      </a:r>
                      <a:endParaRPr lang="en-US" dirty="0"/>
                    </a:p>
                  </a:txBody>
                  <a:tcPr/>
                </a:tc>
                <a:tc>
                  <a:txBody>
                    <a:bodyPr/>
                    <a:lstStyle/>
                    <a:p>
                      <a:pPr algn="ctr"/>
                      <a:r>
                        <a:rPr lang="en-US" dirty="0" smtClean="0"/>
                        <a:t>2</a:t>
                      </a:r>
                      <a:endParaRPr lang="en-US" dirty="0"/>
                    </a:p>
                  </a:txBody>
                  <a:tcPr/>
                </a:tc>
                <a:tc>
                  <a:txBody>
                    <a:bodyPr/>
                    <a:lstStyle/>
                    <a:p>
                      <a:pPr algn="ctr"/>
                      <a:r>
                        <a:rPr lang="en-US" dirty="0" smtClean="0"/>
                        <a:t>3.41</a:t>
                      </a:r>
                      <a:endParaRPr lang="en-US" dirty="0"/>
                    </a:p>
                  </a:txBody>
                  <a:tcPr/>
                </a:tc>
                <a:tc>
                  <a:txBody>
                    <a:bodyPr/>
                    <a:lstStyle/>
                    <a:p>
                      <a:pPr algn="ctr"/>
                      <a:r>
                        <a:rPr lang="en-US" dirty="0" smtClean="0"/>
                        <a:t>2.32</a:t>
                      </a:r>
                      <a:endParaRPr lang="en-US" dirty="0"/>
                    </a:p>
                  </a:txBody>
                  <a:tcPr/>
                </a:tc>
                <a:tc>
                  <a:txBody>
                    <a:bodyPr/>
                    <a:lstStyle/>
                    <a:p>
                      <a:pPr algn="ctr"/>
                      <a:r>
                        <a:rPr lang="en-US" dirty="0" smtClean="0"/>
                        <a:t>4.17</a:t>
                      </a:r>
                      <a:endParaRPr lang="en-US" dirty="0"/>
                    </a:p>
                  </a:txBody>
                  <a:tcPr/>
                </a:tc>
                <a:tc>
                  <a:txBody>
                    <a:bodyPr/>
                    <a:lstStyle/>
                    <a:p>
                      <a:pPr algn="ctr"/>
                      <a:r>
                        <a:rPr lang="en-US" dirty="0" smtClean="0"/>
                        <a:t>3.50</a:t>
                      </a:r>
                      <a:endParaRPr lang="en-US" dirty="0"/>
                    </a:p>
                  </a:txBody>
                  <a:tcPr/>
                </a:tc>
                <a:tc>
                  <a:txBody>
                    <a:bodyPr/>
                    <a:lstStyle/>
                    <a:p>
                      <a:pPr algn="ctr"/>
                      <a:r>
                        <a:rPr lang="en-US" dirty="0" smtClean="0"/>
                        <a:t>2.08</a:t>
                      </a:r>
                      <a:endParaRPr lang="en-US" dirty="0"/>
                    </a:p>
                  </a:txBody>
                  <a:tcPr/>
                </a:tc>
              </a:tr>
              <a:tr h="493261">
                <a:tc>
                  <a:txBody>
                    <a:bodyPr/>
                    <a:lstStyle/>
                    <a:p>
                      <a:pPr algn="ctr"/>
                      <a:r>
                        <a:rPr lang="en-US" dirty="0" smtClean="0"/>
                        <a:t>A</a:t>
                      </a:r>
                      <a:endParaRPr lang="en-US" dirty="0"/>
                    </a:p>
                  </a:txBody>
                  <a:tcPr/>
                </a:tc>
                <a:tc>
                  <a:txBody>
                    <a:bodyPr/>
                    <a:lstStyle/>
                    <a:p>
                      <a:pPr algn="ctr"/>
                      <a:r>
                        <a:rPr lang="en-US" dirty="0" smtClean="0"/>
                        <a:t>3</a:t>
                      </a:r>
                      <a:endParaRPr lang="en-US" dirty="0"/>
                    </a:p>
                  </a:txBody>
                  <a:tcPr/>
                </a:tc>
                <a:tc>
                  <a:txBody>
                    <a:bodyPr/>
                    <a:lstStyle/>
                    <a:p>
                      <a:pPr algn="ctr"/>
                      <a:r>
                        <a:rPr lang="en-US" dirty="0" smtClean="0"/>
                        <a:t>3.64</a:t>
                      </a:r>
                      <a:endParaRPr lang="en-US" dirty="0"/>
                    </a:p>
                  </a:txBody>
                  <a:tcPr/>
                </a:tc>
                <a:tc>
                  <a:txBody>
                    <a:bodyPr/>
                    <a:lstStyle/>
                    <a:p>
                      <a:pPr algn="ctr"/>
                      <a:r>
                        <a:rPr lang="en-US" dirty="0" smtClean="0"/>
                        <a:t>2.42</a:t>
                      </a:r>
                      <a:endParaRPr lang="en-US" dirty="0"/>
                    </a:p>
                  </a:txBody>
                  <a:tcPr/>
                </a:tc>
                <a:tc>
                  <a:txBody>
                    <a:bodyPr/>
                    <a:lstStyle/>
                    <a:p>
                      <a:pPr algn="ctr"/>
                      <a:r>
                        <a:rPr lang="en-US" dirty="0" smtClean="0"/>
                        <a:t>4.27</a:t>
                      </a:r>
                      <a:endParaRPr lang="en-US" dirty="0"/>
                    </a:p>
                  </a:txBody>
                  <a:tcPr/>
                </a:tc>
                <a:tc>
                  <a:txBody>
                    <a:bodyPr/>
                    <a:lstStyle/>
                    <a:p>
                      <a:pPr algn="ctr"/>
                      <a:r>
                        <a:rPr lang="en-US" dirty="0" smtClean="0"/>
                        <a:t>3.64</a:t>
                      </a:r>
                      <a:endParaRPr lang="en-US" dirty="0"/>
                    </a:p>
                  </a:txBody>
                  <a:tcPr/>
                </a:tc>
                <a:tc>
                  <a:txBody>
                    <a:bodyPr/>
                    <a:lstStyle/>
                    <a:p>
                      <a:pPr algn="ctr"/>
                      <a:r>
                        <a:rPr lang="en-US" dirty="0" smtClean="0"/>
                        <a:t>2.16</a:t>
                      </a:r>
                      <a:endParaRPr lang="en-US" dirty="0"/>
                    </a:p>
                  </a:txBody>
                  <a:tcPr/>
                </a:tc>
              </a:tr>
              <a:tr h="461066">
                <a:tc>
                  <a:txBody>
                    <a:bodyPr/>
                    <a:lstStyle/>
                    <a:p>
                      <a:pPr algn="ctr"/>
                      <a:r>
                        <a:rPr lang="en-US" dirty="0" smtClean="0"/>
                        <a:t>B</a:t>
                      </a:r>
                      <a:endParaRPr lang="en-US" dirty="0"/>
                    </a:p>
                  </a:txBody>
                  <a:tcPr/>
                </a:tc>
                <a:tc>
                  <a:txBody>
                    <a:bodyPr/>
                    <a:lstStyle/>
                    <a:p>
                      <a:pPr algn="ctr"/>
                      <a:r>
                        <a:rPr lang="en-US" dirty="0" smtClean="0"/>
                        <a:t>1</a:t>
                      </a:r>
                      <a:endParaRPr lang="en-US" dirty="0"/>
                    </a:p>
                  </a:txBody>
                  <a:tcPr/>
                </a:tc>
                <a:tc>
                  <a:txBody>
                    <a:bodyPr/>
                    <a:lstStyle/>
                    <a:p>
                      <a:pPr algn="ctr"/>
                      <a:r>
                        <a:rPr lang="en-US" dirty="0" smtClean="0"/>
                        <a:t>3.08</a:t>
                      </a:r>
                      <a:endParaRPr lang="en-US" dirty="0"/>
                    </a:p>
                  </a:txBody>
                  <a:tcPr/>
                </a:tc>
                <a:tc>
                  <a:txBody>
                    <a:bodyPr/>
                    <a:lstStyle/>
                    <a:p>
                      <a:pPr algn="ctr"/>
                      <a:r>
                        <a:rPr lang="en-US" dirty="0" smtClean="0"/>
                        <a:t>2.53</a:t>
                      </a:r>
                      <a:endParaRPr lang="en-US" dirty="0"/>
                    </a:p>
                  </a:txBody>
                  <a:tcPr/>
                </a:tc>
                <a:tc>
                  <a:txBody>
                    <a:bodyPr/>
                    <a:lstStyle/>
                    <a:p>
                      <a:pPr algn="ctr"/>
                      <a:r>
                        <a:rPr lang="en-US" dirty="0" smtClean="0"/>
                        <a:t>4.19</a:t>
                      </a:r>
                      <a:endParaRPr lang="en-US" dirty="0"/>
                    </a:p>
                  </a:txBody>
                  <a:tcPr/>
                </a:tc>
                <a:tc>
                  <a:txBody>
                    <a:bodyPr/>
                    <a:lstStyle/>
                    <a:p>
                      <a:pPr algn="ctr"/>
                      <a:r>
                        <a:rPr lang="en-US" dirty="0" smtClean="0"/>
                        <a:t>3.01</a:t>
                      </a:r>
                      <a:endParaRPr lang="en-US" dirty="0"/>
                    </a:p>
                  </a:txBody>
                  <a:tcPr/>
                </a:tc>
                <a:tc>
                  <a:txBody>
                    <a:bodyPr/>
                    <a:lstStyle/>
                    <a:p>
                      <a:pPr algn="ctr"/>
                      <a:r>
                        <a:rPr lang="en-US" dirty="0" smtClean="0"/>
                        <a:t>2.44</a:t>
                      </a:r>
                      <a:endParaRPr lang="en-US" dirty="0"/>
                    </a:p>
                  </a:txBody>
                  <a:tcPr/>
                </a:tc>
              </a:tr>
              <a:tr h="493261">
                <a:tc>
                  <a:txBody>
                    <a:bodyPr/>
                    <a:lstStyle/>
                    <a:p>
                      <a:pPr algn="ctr"/>
                      <a:r>
                        <a:rPr lang="en-US" dirty="0" smtClean="0"/>
                        <a:t>B</a:t>
                      </a:r>
                      <a:endParaRPr lang="en-US" dirty="0"/>
                    </a:p>
                  </a:txBody>
                  <a:tcPr/>
                </a:tc>
                <a:tc>
                  <a:txBody>
                    <a:bodyPr/>
                    <a:lstStyle/>
                    <a:p>
                      <a:pPr algn="ctr"/>
                      <a:r>
                        <a:rPr lang="en-US" dirty="0" smtClean="0"/>
                        <a:t>2</a:t>
                      </a:r>
                      <a:endParaRPr lang="en-US" dirty="0"/>
                    </a:p>
                  </a:txBody>
                  <a:tcPr/>
                </a:tc>
                <a:tc>
                  <a:txBody>
                    <a:bodyPr/>
                    <a:lstStyle/>
                    <a:p>
                      <a:pPr algn="ctr"/>
                      <a:r>
                        <a:rPr lang="en-US" dirty="0" smtClean="0"/>
                        <a:t>3.25</a:t>
                      </a:r>
                      <a:endParaRPr lang="en-US" dirty="0"/>
                    </a:p>
                  </a:txBody>
                  <a:tcPr/>
                </a:tc>
                <a:tc>
                  <a:txBody>
                    <a:bodyPr/>
                    <a:lstStyle/>
                    <a:p>
                      <a:pPr algn="ctr"/>
                      <a:r>
                        <a:rPr lang="en-US" dirty="0" smtClean="0"/>
                        <a:t>1.78</a:t>
                      </a:r>
                      <a:endParaRPr lang="en-US" dirty="0"/>
                    </a:p>
                  </a:txBody>
                  <a:tcPr/>
                </a:tc>
                <a:tc>
                  <a:txBody>
                    <a:bodyPr/>
                    <a:lstStyle/>
                    <a:p>
                      <a:pPr algn="ctr"/>
                      <a:r>
                        <a:rPr lang="en-US" dirty="0" smtClean="0"/>
                        <a:t>3.94</a:t>
                      </a:r>
                      <a:endParaRPr lang="en-US" dirty="0"/>
                    </a:p>
                  </a:txBody>
                  <a:tcPr/>
                </a:tc>
                <a:tc>
                  <a:txBody>
                    <a:bodyPr/>
                    <a:lstStyle/>
                    <a:p>
                      <a:pPr algn="ctr"/>
                      <a:r>
                        <a:rPr lang="en-US" dirty="0" smtClean="0"/>
                        <a:t>4.03</a:t>
                      </a:r>
                      <a:endParaRPr lang="en-US" dirty="0"/>
                    </a:p>
                  </a:txBody>
                  <a:tcPr/>
                </a:tc>
                <a:tc>
                  <a:txBody>
                    <a:bodyPr/>
                    <a:lstStyle/>
                    <a:p>
                      <a:pPr algn="ctr"/>
                      <a:r>
                        <a:rPr lang="en-US" dirty="0" smtClean="0"/>
                        <a:t>1.80</a:t>
                      </a:r>
                      <a:endParaRPr lang="en-US" dirty="0"/>
                    </a:p>
                  </a:txBody>
                  <a:tcPr/>
                </a:tc>
              </a:tr>
              <a:tr h="493261">
                <a:tc>
                  <a:txBody>
                    <a:bodyPr/>
                    <a:lstStyle/>
                    <a:p>
                      <a:pPr algn="ctr"/>
                      <a:r>
                        <a:rPr lang="en-US" dirty="0" smtClean="0"/>
                        <a:t>B</a:t>
                      </a:r>
                      <a:endParaRPr lang="en-US" dirty="0"/>
                    </a:p>
                  </a:txBody>
                  <a:tcPr/>
                </a:tc>
                <a:tc>
                  <a:txBody>
                    <a:bodyPr/>
                    <a:lstStyle/>
                    <a:p>
                      <a:pPr algn="ctr"/>
                      <a:r>
                        <a:rPr lang="en-US" dirty="0" smtClean="0"/>
                        <a:t>3</a:t>
                      </a:r>
                      <a:endParaRPr lang="en-US" dirty="0"/>
                    </a:p>
                  </a:txBody>
                  <a:tcPr/>
                </a:tc>
                <a:tc>
                  <a:txBody>
                    <a:bodyPr/>
                    <a:lstStyle/>
                    <a:p>
                      <a:pPr algn="ctr"/>
                      <a:r>
                        <a:rPr lang="en-US" dirty="0" smtClean="0"/>
                        <a:t>3.07</a:t>
                      </a:r>
                      <a:endParaRPr lang="en-US" dirty="0"/>
                    </a:p>
                  </a:txBody>
                  <a:tcPr/>
                </a:tc>
                <a:tc>
                  <a:txBody>
                    <a:bodyPr/>
                    <a:lstStyle/>
                    <a:p>
                      <a:pPr algn="ctr"/>
                      <a:r>
                        <a:rPr lang="en-US" dirty="0" smtClean="0"/>
                        <a:t>2.32</a:t>
                      </a:r>
                      <a:endParaRPr lang="en-US" dirty="0"/>
                    </a:p>
                  </a:txBody>
                  <a:tcPr/>
                </a:tc>
                <a:tc>
                  <a:txBody>
                    <a:bodyPr/>
                    <a:lstStyle/>
                    <a:p>
                      <a:pPr algn="ctr"/>
                      <a:r>
                        <a:rPr lang="en-US" dirty="0" smtClean="0"/>
                        <a:t>4.34</a:t>
                      </a:r>
                      <a:endParaRPr lang="en-US" dirty="0"/>
                    </a:p>
                  </a:txBody>
                  <a:tcPr/>
                </a:tc>
                <a:tc>
                  <a:txBody>
                    <a:bodyPr/>
                    <a:lstStyle/>
                    <a:p>
                      <a:pPr algn="ctr"/>
                      <a:r>
                        <a:rPr lang="en-US" dirty="0" smtClean="0"/>
                        <a:t>3.20</a:t>
                      </a:r>
                      <a:endParaRPr lang="en-US" dirty="0"/>
                    </a:p>
                  </a:txBody>
                  <a:tcPr/>
                </a:tc>
                <a:tc>
                  <a:txBody>
                    <a:bodyPr/>
                    <a:lstStyle/>
                    <a:p>
                      <a:pPr algn="ctr"/>
                      <a:r>
                        <a:rPr lang="en-US" dirty="0" smtClean="0"/>
                        <a:t>1.72</a:t>
                      </a:r>
                      <a:endParaRPr lang="en-US" dirty="0"/>
                    </a:p>
                  </a:txBody>
                  <a:tcPr/>
                </a:tc>
              </a:tr>
              <a:tr h="493261">
                <a:tc>
                  <a:txBody>
                    <a:bodyPr/>
                    <a:lstStyle/>
                    <a:p>
                      <a:pPr algn="ctr"/>
                      <a:r>
                        <a:rPr lang="en-US" dirty="0" smtClean="0"/>
                        <a:t>C</a:t>
                      </a:r>
                      <a:endParaRPr lang="en-US" dirty="0"/>
                    </a:p>
                  </a:txBody>
                  <a:tcPr/>
                </a:tc>
                <a:tc>
                  <a:txBody>
                    <a:bodyPr/>
                    <a:lstStyle/>
                    <a:p>
                      <a:pPr algn="ctr"/>
                      <a:r>
                        <a:rPr lang="en-US" dirty="0" smtClean="0"/>
                        <a:t>1</a:t>
                      </a:r>
                      <a:endParaRPr lang="en-US" dirty="0"/>
                    </a:p>
                  </a:txBody>
                  <a:tcPr/>
                </a:tc>
                <a:tc>
                  <a:txBody>
                    <a:bodyPr/>
                    <a:lstStyle/>
                    <a:p>
                      <a:pPr algn="ctr"/>
                      <a:r>
                        <a:rPr lang="en-US" dirty="0" smtClean="0"/>
                        <a:t>3.04</a:t>
                      </a:r>
                      <a:endParaRPr lang="en-US" dirty="0"/>
                    </a:p>
                  </a:txBody>
                  <a:tcPr/>
                </a:tc>
                <a:tc>
                  <a:txBody>
                    <a:bodyPr/>
                    <a:lstStyle/>
                    <a:p>
                      <a:pPr algn="ctr"/>
                      <a:r>
                        <a:rPr lang="en-US" dirty="0" smtClean="0"/>
                        <a:t>1.62</a:t>
                      </a:r>
                      <a:endParaRPr lang="en-US" dirty="0"/>
                    </a:p>
                  </a:txBody>
                  <a:tcPr/>
                </a:tc>
                <a:tc>
                  <a:txBody>
                    <a:bodyPr/>
                    <a:lstStyle/>
                    <a:p>
                      <a:pPr algn="ctr"/>
                      <a:r>
                        <a:rPr lang="en-US" dirty="0" smtClean="0"/>
                        <a:t>3.88</a:t>
                      </a:r>
                      <a:endParaRPr lang="en-US" dirty="0"/>
                    </a:p>
                  </a:txBody>
                  <a:tcPr/>
                </a:tc>
                <a:tc>
                  <a:txBody>
                    <a:bodyPr/>
                    <a:lstStyle/>
                    <a:p>
                      <a:pPr algn="ctr"/>
                      <a:r>
                        <a:rPr lang="en-US" dirty="0" smtClean="0"/>
                        <a:t>3.14</a:t>
                      </a:r>
                      <a:endParaRPr lang="en-US" dirty="0"/>
                    </a:p>
                  </a:txBody>
                  <a:tcPr/>
                </a:tc>
                <a:tc>
                  <a:txBody>
                    <a:bodyPr/>
                    <a:lstStyle/>
                    <a:p>
                      <a:pPr algn="ctr"/>
                      <a:r>
                        <a:rPr lang="en-US" dirty="0" smtClean="0"/>
                        <a:t>1.54</a:t>
                      </a:r>
                      <a:endParaRPr lang="en-US" dirty="0"/>
                    </a:p>
                  </a:txBody>
                  <a:tcPr/>
                </a:tc>
              </a:tr>
              <a:tr h="493261">
                <a:tc>
                  <a:txBody>
                    <a:bodyPr/>
                    <a:lstStyle/>
                    <a:p>
                      <a:pPr algn="ctr"/>
                      <a:r>
                        <a:rPr lang="en-US" dirty="0" smtClean="0"/>
                        <a:t>C</a:t>
                      </a:r>
                      <a:endParaRPr lang="en-US" dirty="0"/>
                    </a:p>
                  </a:txBody>
                  <a:tcPr/>
                </a:tc>
                <a:tc>
                  <a:txBody>
                    <a:bodyPr/>
                    <a:lstStyle/>
                    <a:p>
                      <a:pPr algn="ctr"/>
                      <a:r>
                        <a:rPr lang="en-US" dirty="0" smtClean="0"/>
                        <a:t>2</a:t>
                      </a:r>
                      <a:endParaRPr lang="en-US" dirty="0"/>
                    </a:p>
                  </a:txBody>
                  <a:tcPr/>
                </a:tc>
                <a:tc>
                  <a:txBody>
                    <a:bodyPr/>
                    <a:lstStyle/>
                    <a:p>
                      <a:pPr algn="ctr"/>
                      <a:r>
                        <a:rPr lang="en-US" dirty="0" smtClean="0"/>
                        <a:t>2.89</a:t>
                      </a:r>
                      <a:endParaRPr lang="en-US" dirty="0"/>
                    </a:p>
                  </a:txBody>
                  <a:tcPr/>
                </a:tc>
                <a:tc>
                  <a:txBody>
                    <a:bodyPr/>
                    <a:lstStyle/>
                    <a:p>
                      <a:pPr algn="ctr"/>
                      <a:r>
                        <a:rPr lang="en-US" dirty="0" smtClean="0"/>
                        <a:t>1.87</a:t>
                      </a:r>
                      <a:endParaRPr lang="en-US" dirty="0"/>
                    </a:p>
                  </a:txBody>
                  <a:tcPr/>
                </a:tc>
                <a:tc>
                  <a:txBody>
                    <a:bodyPr/>
                    <a:lstStyle/>
                    <a:p>
                      <a:pPr algn="ctr"/>
                      <a:r>
                        <a:rPr lang="en-US" dirty="0" smtClean="0"/>
                        <a:t>4.09</a:t>
                      </a:r>
                      <a:endParaRPr lang="en-US" dirty="0"/>
                    </a:p>
                  </a:txBody>
                  <a:tcPr/>
                </a:tc>
                <a:tc>
                  <a:txBody>
                    <a:bodyPr/>
                    <a:lstStyle/>
                    <a:p>
                      <a:pPr algn="ctr"/>
                      <a:r>
                        <a:rPr lang="en-US" dirty="0" smtClean="0"/>
                        <a:t>3.20</a:t>
                      </a:r>
                      <a:endParaRPr lang="en-US" dirty="0"/>
                    </a:p>
                  </a:txBody>
                  <a:tcPr/>
                </a:tc>
                <a:tc>
                  <a:txBody>
                    <a:bodyPr/>
                    <a:lstStyle/>
                    <a:p>
                      <a:pPr algn="ctr"/>
                      <a:r>
                        <a:rPr lang="en-US" dirty="0" smtClean="0"/>
                        <a:t>1.93</a:t>
                      </a:r>
                      <a:endParaRPr lang="en-US" dirty="0"/>
                    </a:p>
                  </a:txBody>
                  <a:tcPr/>
                </a:tc>
              </a:tr>
              <a:tr h="493261">
                <a:tc>
                  <a:txBody>
                    <a:bodyPr/>
                    <a:lstStyle/>
                    <a:p>
                      <a:pPr algn="ctr"/>
                      <a:r>
                        <a:rPr lang="en-US" dirty="0" smtClean="0"/>
                        <a:t>C</a:t>
                      </a:r>
                      <a:endParaRPr lang="en-US" dirty="0"/>
                    </a:p>
                  </a:txBody>
                  <a:tcPr/>
                </a:tc>
                <a:tc>
                  <a:txBody>
                    <a:bodyPr/>
                    <a:lstStyle/>
                    <a:p>
                      <a:pPr algn="ctr"/>
                      <a:r>
                        <a:rPr lang="en-US" dirty="0" smtClean="0"/>
                        <a:t>3</a:t>
                      </a:r>
                      <a:endParaRPr lang="en-US" dirty="0"/>
                    </a:p>
                  </a:txBody>
                  <a:tcPr/>
                </a:tc>
                <a:tc>
                  <a:txBody>
                    <a:bodyPr/>
                    <a:lstStyle/>
                    <a:p>
                      <a:pPr algn="ctr"/>
                      <a:r>
                        <a:rPr lang="en-US" dirty="0" smtClean="0"/>
                        <a:t>2.85</a:t>
                      </a:r>
                      <a:endParaRPr lang="en-US" dirty="0"/>
                    </a:p>
                  </a:txBody>
                  <a:tcPr/>
                </a:tc>
                <a:tc>
                  <a:txBody>
                    <a:bodyPr/>
                    <a:lstStyle/>
                    <a:p>
                      <a:pPr algn="ctr"/>
                      <a:r>
                        <a:rPr lang="en-US" dirty="0" smtClean="0"/>
                        <a:t>2.04</a:t>
                      </a:r>
                      <a:endParaRPr lang="en-US" dirty="0"/>
                    </a:p>
                  </a:txBody>
                  <a:tcPr/>
                </a:tc>
                <a:tc>
                  <a:txBody>
                    <a:bodyPr/>
                    <a:lstStyle/>
                    <a:p>
                      <a:pPr algn="ctr"/>
                      <a:r>
                        <a:rPr lang="en-US" dirty="0" smtClean="0"/>
                        <a:t>3.67</a:t>
                      </a:r>
                      <a:endParaRPr lang="en-US" dirty="0"/>
                    </a:p>
                  </a:txBody>
                  <a:tcPr/>
                </a:tc>
                <a:tc>
                  <a:txBody>
                    <a:bodyPr/>
                    <a:lstStyle/>
                    <a:p>
                      <a:pPr algn="ctr"/>
                      <a:r>
                        <a:rPr lang="en-US" dirty="0" smtClean="0"/>
                        <a:t>3.11</a:t>
                      </a:r>
                      <a:endParaRPr lang="en-US" dirty="0"/>
                    </a:p>
                  </a:txBody>
                  <a:tcPr/>
                </a:tc>
                <a:tc>
                  <a:txBody>
                    <a:bodyPr/>
                    <a:lstStyle/>
                    <a:p>
                      <a:pPr algn="ctr"/>
                      <a:r>
                        <a:rPr lang="en-US" dirty="0" smtClean="0"/>
                        <a:t>1.55</a:t>
                      </a:r>
                      <a:endParaRPr lang="en-US" dirty="0"/>
                    </a:p>
                  </a:txBody>
                  <a:tcPr/>
                </a:tc>
              </a:tr>
            </a:tbl>
          </a:graphicData>
        </a:graphic>
      </p:graphicFrame>
    </p:spTree>
    <p:extLst>
      <p:ext uri="{BB962C8B-B14F-4D97-AF65-F5344CB8AC3E}">
        <p14:creationId xmlns:p14="http://schemas.microsoft.com/office/powerpoint/2010/main" val="1341881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Gage R &amp; R Calculations</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The average for each trial for each appraiser</a:t>
            </a:r>
          </a:p>
          <a:p>
            <a:r>
              <a:rPr lang="en-US" sz="3200" dirty="0" smtClean="0"/>
              <a:t>The average and range for each part for each appraiser</a:t>
            </a:r>
          </a:p>
          <a:p>
            <a:r>
              <a:rPr lang="en-US" sz="3200" dirty="0" smtClean="0"/>
              <a:t>The overall average and average range for each appraiser</a:t>
            </a:r>
          </a:p>
          <a:p>
            <a:r>
              <a:rPr lang="en-US" sz="3200" dirty="0" smtClean="0"/>
              <a:t>The overall average and the average range for the part</a:t>
            </a:r>
            <a:endParaRPr lang="en-US" sz="3200" dirty="0"/>
          </a:p>
        </p:txBody>
      </p:sp>
    </p:spTree>
    <p:extLst>
      <p:ext uri="{BB962C8B-B14F-4D97-AF65-F5344CB8AC3E}">
        <p14:creationId xmlns:p14="http://schemas.microsoft.com/office/powerpoint/2010/main" val="3278654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Gage R &amp; R Calculations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98419887"/>
              </p:ext>
            </p:extLst>
          </p:nvPr>
        </p:nvGraphicFramePr>
        <p:xfrm>
          <a:off x="646113" y="1493951"/>
          <a:ext cx="9404352" cy="4996999"/>
        </p:xfrm>
        <a:graphic>
          <a:graphicData uri="http://schemas.openxmlformats.org/drawingml/2006/table">
            <a:tbl>
              <a:tblPr firstRow="1" bandRow="1">
                <a:tableStyleId>{5C22544A-7EE6-4342-B048-85BDC9FD1C3A}</a:tableStyleId>
              </a:tblPr>
              <a:tblGrid>
                <a:gridCol w="1350112"/>
                <a:gridCol w="1339403"/>
                <a:gridCol w="837117"/>
                <a:gridCol w="1175544"/>
                <a:gridCol w="1175544"/>
                <a:gridCol w="1175544"/>
                <a:gridCol w="1175544"/>
                <a:gridCol w="1175544"/>
              </a:tblGrid>
              <a:tr h="401299">
                <a:tc>
                  <a:txBody>
                    <a:bodyPr/>
                    <a:lstStyle/>
                    <a:p>
                      <a:r>
                        <a:rPr lang="en-US" dirty="0" smtClean="0"/>
                        <a:t>Appraiser</a:t>
                      </a:r>
                      <a:endParaRPr lang="en-US" dirty="0"/>
                    </a:p>
                  </a:txBody>
                  <a:tcPr/>
                </a:tc>
                <a:tc>
                  <a:txBody>
                    <a:bodyPr/>
                    <a:lstStyle/>
                    <a:p>
                      <a:r>
                        <a:rPr lang="en-US" dirty="0" smtClean="0"/>
                        <a:t>Trial/Part</a:t>
                      </a:r>
                      <a:endParaRPr lang="en-US" dirty="0"/>
                    </a:p>
                  </a:txBody>
                  <a:tcPr/>
                </a:tc>
                <a:tc>
                  <a:txBody>
                    <a:bodyPr/>
                    <a:lstStyle/>
                    <a:p>
                      <a:pPr algn="ctr"/>
                      <a:r>
                        <a:rPr lang="en-US" dirty="0" smtClean="0"/>
                        <a:t>1</a:t>
                      </a:r>
                      <a:endParaRPr lang="en-US" dirty="0"/>
                    </a:p>
                  </a:txBody>
                  <a:tcPr/>
                </a:tc>
                <a:tc>
                  <a:txBody>
                    <a:bodyPr/>
                    <a:lstStyle/>
                    <a:p>
                      <a:pPr algn="ctr"/>
                      <a:r>
                        <a:rPr lang="en-US" dirty="0" smtClean="0"/>
                        <a:t>2</a:t>
                      </a:r>
                      <a:endParaRPr lang="en-US" dirty="0"/>
                    </a:p>
                  </a:txBody>
                  <a:tcPr/>
                </a:tc>
                <a:tc>
                  <a:txBody>
                    <a:bodyPr/>
                    <a:lstStyle/>
                    <a:p>
                      <a:pPr algn="ctr"/>
                      <a:r>
                        <a:rPr lang="en-US" dirty="0" smtClean="0"/>
                        <a:t>3</a:t>
                      </a:r>
                      <a:endParaRPr lang="en-US" dirty="0"/>
                    </a:p>
                  </a:txBody>
                  <a:tcPr/>
                </a:tc>
                <a:tc>
                  <a:txBody>
                    <a:bodyPr/>
                    <a:lstStyle/>
                    <a:p>
                      <a:pPr algn="ctr"/>
                      <a:r>
                        <a:rPr lang="en-US" dirty="0" smtClean="0"/>
                        <a:t>4</a:t>
                      </a:r>
                      <a:endParaRPr lang="en-US" dirty="0"/>
                    </a:p>
                  </a:txBody>
                  <a:tcPr/>
                </a:tc>
                <a:tc>
                  <a:txBody>
                    <a:bodyPr/>
                    <a:lstStyle/>
                    <a:p>
                      <a:pPr algn="ctr"/>
                      <a:r>
                        <a:rPr lang="en-US" dirty="0" smtClean="0"/>
                        <a:t>5</a:t>
                      </a:r>
                      <a:endParaRPr lang="en-US" dirty="0"/>
                    </a:p>
                  </a:txBody>
                  <a:tcPr/>
                </a:tc>
                <a:tc>
                  <a:txBody>
                    <a:bodyPr/>
                    <a:lstStyle/>
                    <a:p>
                      <a:r>
                        <a:rPr lang="en-US" dirty="0" smtClean="0"/>
                        <a:t>Average</a:t>
                      </a:r>
                      <a:endParaRPr lang="en-US" dirty="0"/>
                    </a:p>
                  </a:txBody>
                  <a:tcPr/>
                </a:tc>
              </a:tr>
              <a:tr h="401299">
                <a:tc>
                  <a:txBody>
                    <a:bodyPr/>
                    <a:lstStyle/>
                    <a:p>
                      <a:pPr algn="ctr"/>
                      <a:r>
                        <a:rPr lang="en-US" dirty="0" smtClean="0"/>
                        <a:t>A</a:t>
                      </a:r>
                      <a:endParaRPr lang="en-US" dirty="0"/>
                    </a:p>
                  </a:txBody>
                  <a:tcPr/>
                </a:tc>
                <a:tc>
                  <a:txBody>
                    <a:bodyPr/>
                    <a:lstStyle/>
                    <a:p>
                      <a:pPr algn="ctr"/>
                      <a:r>
                        <a:rPr lang="en-US" dirty="0" smtClean="0"/>
                        <a:t>1</a:t>
                      </a:r>
                      <a:endParaRPr lang="en-US" dirty="0"/>
                    </a:p>
                  </a:txBody>
                  <a:tcPr/>
                </a:tc>
                <a:tc>
                  <a:txBody>
                    <a:bodyPr/>
                    <a:lstStyle/>
                    <a:p>
                      <a:pPr algn="ctr"/>
                      <a:r>
                        <a:rPr lang="en-US" dirty="0" smtClean="0"/>
                        <a:t>3.29</a:t>
                      </a:r>
                      <a:endParaRPr lang="en-US" dirty="0"/>
                    </a:p>
                  </a:txBody>
                  <a:tcPr/>
                </a:tc>
                <a:tc>
                  <a:txBody>
                    <a:bodyPr/>
                    <a:lstStyle/>
                    <a:p>
                      <a:pPr algn="ctr"/>
                      <a:r>
                        <a:rPr lang="en-US" dirty="0" smtClean="0"/>
                        <a:t>2.44</a:t>
                      </a:r>
                      <a:endParaRPr lang="en-US" dirty="0"/>
                    </a:p>
                  </a:txBody>
                  <a:tcPr/>
                </a:tc>
                <a:tc>
                  <a:txBody>
                    <a:bodyPr/>
                    <a:lstStyle/>
                    <a:p>
                      <a:pPr algn="ctr"/>
                      <a:r>
                        <a:rPr lang="en-US" dirty="0" smtClean="0"/>
                        <a:t>4.34</a:t>
                      </a:r>
                      <a:endParaRPr lang="en-US" dirty="0"/>
                    </a:p>
                  </a:txBody>
                  <a:tcPr/>
                </a:tc>
                <a:tc>
                  <a:txBody>
                    <a:bodyPr/>
                    <a:lstStyle/>
                    <a:p>
                      <a:pPr algn="ctr"/>
                      <a:r>
                        <a:rPr lang="en-US" dirty="0" smtClean="0"/>
                        <a:t>3.47</a:t>
                      </a:r>
                      <a:endParaRPr lang="en-US" dirty="0"/>
                    </a:p>
                  </a:txBody>
                  <a:tcPr/>
                </a:tc>
                <a:tc>
                  <a:txBody>
                    <a:bodyPr/>
                    <a:lstStyle/>
                    <a:p>
                      <a:pPr algn="ctr"/>
                      <a:r>
                        <a:rPr lang="en-US" dirty="0" smtClean="0"/>
                        <a:t>2.20</a:t>
                      </a:r>
                      <a:endParaRPr lang="en-US" dirty="0"/>
                    </a:p>
                  </a:txBody>
                  <a:tcPr/>
                </a:tc>
                <a:tc>
                  <a:txBody>
                    <a:bodyPr/>
                    <a:lstStyle/>
                    <a:p>
                      <a:pPr algn="ctr"/>
                      <a:r>
                        <a:rPr lang="en-US" dirty="0" smtClean="0"/>
                        <a:t>3.148</a:t>
                      </a:r>
                      <a:endParaRPr lang="en-US" dirty="0"/>
                    </a:p>
                  </a:txBody>
                  <a:tcPr/>
                </a:tc>
              </a:tr>
              <a:tr h="401299">
                <a:tc>
                  <a:txBody>
                    <a:bodyPr/>
                    <a:lstStyle/>
                    <a:p>
                      <a:pPr algn="ctr"/>
                      <a:r>
                        <a:rPr lang="en-US" dirty="0" smtClean="0"/>
                        <a:t>A</a:t>
                      </a:r>
                      <a:endParaRPr lang="en-US" dirty="0"/>
                    </a:p>
                  </a:txBody>
                  <a:tcPr/>
                </a:tc>
                <a:tc>
                  <a:txBody>
                    <a:bodyPr/>
                    <a:lstStyle/>
                    <a:p>
                      <a:pPr algn="ctr"/>
                      <a:r>
                        <a:rPr lang="en-US" dirty="0" smtClean="0"/>
                        <a:t>2</a:t>
                      </a:r>
                      <a:endParaRPr lang="en-US" dirty="0"/>
                    </a:p>
                  </a:txBody>
                  <a:tcPr/>
                </a:tc>
                <a:tc>
                  <a:txBody>
                    <a:bodyPr/>
                    <a:lstStyle/>
                    <a:p>
                      <a:pPr algn="ctr"/>
                      <a:r>
                        <a:rPr lang="en-US" dirty="0" smtClean="0"/>
                        <a:t>3.41</a:t>
                      </a:r>
                      <a:endParaRPr lang="en-US" dirty="0"/>
                    </a:p>
                  </a:txBody>
                  <a:tcPr/>
                </a:tc>
                <a:tc>
                  <a:txBody>
                    <a:bodyPr/>
                    <a:lstStyle/>
                    <a:p>
                      <a:pPr algn="ctr"/>
                      <a:r>
                        <a:rPr lang="en-US" dirty="0" smtClean="0"/>
                        <a:t>2.32</a:t>
                      </a:r>
                      <a:endParaRPr lang="en-US" dirty="0"/>
                    </a:p>
                  </a:txBody>
                  <a:tcPr/>
                </a:tc>
                <a:tc>
                  <a:txBody>
                    <a:bodyPr/>
                    <a:lstStyle/>
                    <a:p>
                      <a:pPr algn="ctr"/>
                      <a:r>
                        <a:rPr lang="en-US" dirty="0" smtClean="0"/>
                        <a:t>4.17</a:t>
                      </a:r>
                      <a:endParaRPr lang="en-US" dirty="0"/>
                    </a:p>
                  </a:txBody>
                  <a:tcPr/>
                </a:tc>
                <a:tc>
                  <a:txBody>
                    <a:bodyPr/>
                    <a:lstStyle/>
                    <a:p>
                      <a:pPr algn="ctr"/>
                      <a:r>
                        <a:rPr lang="en-US" dirty="0" smtClean="0"/>
                        <a:t>3.50</a:t>
                      </a:r>
                      <a:endParaRPr lang="en-US" dirty="0"/>
                    </a:p>
                  </a:txBody>
                  <a:tcPr/>
                </a:tc>
                <a:tc>
                  <a:txBody>
                    <a:bodyPr/>
                    <a:lstStyle/>
                    <a:p>
                      <a:pPr algn="ctr"/>
                      <a:r>
                        <a:rPr lang="en-US" dirty="0" smtClean="0"/>
                        <a:t>2.08</a:t>
                      </a:r>
                      <a:endParaRPr lang="en-US" dirty="0"/>
                    </a:p>
                  </a:txBody>
                  <a:tcPr/>
                </a:tc>
                <a:tc>
                  <a:txBody>
                    <a:bodyPr/>
                    <a:lstStyle/>
                    <a:p>
                      <a:pPr algn="ctr"/>
                      <a:r>
                        <a:rPr lang="en-US" dirty="0" smtClean="0"/>
                        <a:t>3.096</a:t>
                      </a:r>
                      <a:endParaRPr lang="en-US" dirty="0"/>
                    </a:p>
                  </a:txBody>
                  <a:tcPr/>
                </a:tc>
              </a:tr>
              <a:tr h="401299">
                <a:tc>
                  <a:txBody>
                    <a:bodyPr/>
                    <a:lstStyle/>
                    <a:p>
                      <a:pPr algn="ctr"/>
                      <a:r>
                        <a:rPr lang="en-US" dirty="0" smtClean="0"/>
                        <a:t>A</a:t>
                      </a:r>
                      <a:endParaRPr lang="en-US" dirty="0"/>
                    </a:p>
                  </a:txBody>
                  <a:tcPr/>
                </a:tc>
                <a:tc>
                  <a:txBody>
                    <a:bodyPr/>
                    <a:lstStyle/>
                    <a:p>
                      <a:pPr algn="ctr"/>
                      <a:r>
                        <a:rPr lang="en-US" dirty="0" smtClean="0"/>
                        <a:t>3</a:t>
                      </a:r>
                      <a:endParaRPr lang="en-US" dirty="0"/>
                    </a:p>
                  </a:txBody>
                  <a:tcPr/>
                </a:tc>
                <a:tc>
                  <a:txBody>
                    <a:bodyPr/>
                    <a:lstStyle/>
                    <a:p>
                      <a:pPr algn="ctr"/>
                      <a:r>
                        <a:rPr lang="en-US" dirty="0" smtClean="0"/>
                        <a:t>3.64</a:t>
                      </a:r>
                      <a:endParaRPr lang="en-US" dirty="0"/>
                    </a:p>
                  </a:txBody>
                  <a:tcPr/>
                </a:tc>
                <a:tc>
                  <a:txBody>
                    <a:bodyPr/>
                    <a:lstStyle/>
                    <a:p>
                      <a:pPr algn="ctr"/>
                      <a:r>
                        <a:rPr lang="en-US" dirty="0" smtClean="0"/>
                        <a:t>2.42</a:t>
                      </a:r>
                      <a:endParaRPr lang="en-US" dirty="0"/>
                    </a:p>
                  </a:txBody>
                  <a:tcPr/>
                </a:tc>
                <a:tc>
                  <a:txBody>
                    <a:bodyPr/>
                    <a:lstStyle/>
                    <a:p>
                      <a:pPr algn="ctr"/>
                      <a:r>
                        <a:rPr lang="en-US" dirty="0" smtClean="0"/>
                        <a:t>4.27</a:t>
                      </a:r>
                      <a:endParaRPr lang="en-US" dirty="0"/>
                    </a:p>
                  </a:txBody>
                  <a:tcPr/>
                </a:tc>
                <a:tc>
                  <a:txBody>
                    <a:bodyPr/>
                    <a:lstStyle/>
                    <a:p>
                      <a:pPr algn="ctr"/>
                      <a:r>
                        <a:rPr lang="en-US" dirty="0" smtClean="0"/>
                        <a:t>3.64</a:t>
                      </a:r>
                      <a:endParaRPr lang="en-US" dirty="0"/>
                    </a:p>
                  </a:txBody>
                  <a:tcPr/>
                </a:tc>
                <a:tc>
                  <a:txBody>
                    <a:bodyPr/>
                    <a:lstStyle/>
                    <a:p>
                      <a:pPr algn="ctr"/>
                      <a:r>
                        <a:rPr lang="en-US" dirty="0" smtClean="0"/>
                        <a:t>2.16</a:t>
                      </a:r>
                      <a:endParaRPr lang="en-US" dirty="0"/>
                    </a:p>
                  </a:txBody>
                  <a:tcPr/>
                </a:tc>
                <a:tc>
                  <a:txBody>
                    <a:bodyPr/>
                    <a:lstStyle/>
                    <a:p>
                      <a:pPr algn="ctr"/>
                      <a:r>
                        <a:rPr lang="en-US" dirty="0" smtClean="0"/>
                        <a:t>3.226</a:t>
                      </a:r>
                      <a:endParaRPr lang="en-US" dirty="0"/>
                    </a:p>
                  </a:txBody>
                  <a:tcPr/>
                </a:tc>
              </a:tr>
              <a:tr h="692654">
                <a:tc>
                  <a:txBody>
                    <a:bodyPr/>
                    <a:lstStyle/>
                    <a:p>
                      <a:endParaRPr lang="en-US" dirty="0"/>
                    </a:p>
                  </a:txBody>
                  <a:tcPr/>
                </a:tc>
                <a:tc>
                  <a:txBody>
                    <a:bodyPr/>
                    <a:lstStyle/>
                    <a:p>
                      <a:r>
                        <a:rPr lang="en-US" dirty="0" smtClean="0"/>
                        <a:t>A Average</a:t>
                      </a:r>
                      <a:endParaRPr lang="en-US" dirty="0"/>
                    </a:p>
                  </a:txBody>
                  <a:tcPr/>
                </a:tc>
                <a:tc>
                  <a:txBody>
                    <a:bodyPr/>
                    <a:lstStyle/>
                    <a:p>
                      <a:pPr algn="ctr"/>
                      <a:r>
                        <a:rPr lang="en-US" dirty="0" smtClean="0"/>
                        <a:t>3.45</a:t>
                      </a:r>
                      <a:endParaRPr lang="en-US" dirty="0"/>
                    </a:p>
                  </a:txBody>
                  <a:tcPr/>
                </a:tc>
                <a:tc>
                  <a:txBody>
                    <a:bodyPr/>
                    <a:lstStyle/>
                    <a:p>
                      <a:pPr algn="ctr"/>
                      <a:r>
                        <a:rPr lang="en-US" dirty="0" smtClean="0"/>
                        <a:t>2.39</a:t>
                      </a:r>
                      <a:endParaRPr lang="en-US" dirty="0"/>
                    </a:p>
                  </a:txBody>
                  <a:tcPr/>
                </a:tc>
                <a:tc>
                  <a:txBody>
                    <a:bodyPr/>
                    <a:lstStyle/>
                    <a:p>
                      <a:pPr algn="ctr"/>
                      <a:r>
                        <a:rPr lang="en-US" dirty="0" smtClean="0"/>
                        <a:t>4.26</a:t>
                      </a:r>
                      <a:endParaRPr lang="en-US" dirty="0"/>
                    </a:p>
                  </a:txBody>
                  <a:tcPr/>
                </a:tc>
                <a:tc>
                  <a:txBody>
                    <a:bodyPr/>
                    <a:lstStyle/>
                    <a:p>
                      <a:pPr algn="ctr"/>
                      <a:r>
                        <a:rPr lang="en-US" dirty="0" smtClean="0"/>
                        <a:t>3.54</a:t>
                      </a:r>
                      <a:endParaRPr lang="en-US" dirty="0"/>
                    </a:p>
                  </a:txBody>
                  <a:tcPr/>
                </a:tc>
                <a:tc>
                  <a:txBody>
                    <a:bodyPr/>
                    <a:lstStyle/>
                    <a:p>
                      <a:pPr algn="ctr"/>
                      <a:r>
                        <a:rPr lang="en-US" dirty="0" smtClean="0"/>
                        <a:t>2.15</a:t>
                      </a:r>
                      <a:endParaRPr lang="en-US" dirty="0"/>
                    </a:p>
                  </a:txBody>
                  <a:tcPr/>
                </a:tc>
                <a:tc>
                  <a:txBody>
                    <a:bodyPr/>
                    <a:lstStyle/>
                    <a:p>
                      <a:pPr algn="ctr"/>
                      <a:r>
                        <a:rPr lang="en-US" dirty="0" smtClean="0"/>
                        <a:t>3.157</a:t>
                      </a:r>
                      <a:endParaRPr lang="en-US" dirty="0"/>
                    </a:p>
                  </a:txBody>
                  <a:tcPr/>
                </a:tc>
              </a:tr>
              <a:tr h="401299">
                <a:tc>
                  <a:txBody>
                    <a:bodyPr/>
                    <a:lstStyle/>
                    <a:p>
                      <a:endParaRPr lang="en-US" dirty="0"/>
                    </a:p>
                  </a:txBody>
                  <a:tcPr/>
                </a:tc>
                <a:tc>
                  <a:txBody>
                    <a:bodyPr/>
                    <a:lstStyle/>
                    <a:p>
                      <a:r>
                        <a:rPr lang="en-US" dirty="0" smtClean="0"/>
                        <a:t>A Range</a:t>
                      </a:r>
                      <a:endParaRPr lang="en-US" dirty="0"/>
                    </a:p>
                  </a:txBody>
                  <a:tcPr/>
                </a:tc>
                <a:tc>
                  <a:txBody>
                    <a:bodyPr/>
                    <a:lstStyle/>
                    <a:p>
                      <a:pPr algn="ctr"/>
                      <a:r>
                        <a:rPr lang="en-US" dirty="0" smtClean="0"/>
                        <a:t>0.35</a:t>
                      </a:r>
                      <a:endParaRPr lang="en-US" dirty="0"/>
                    </a:p>
                  </a:txBody>
                  <a:tcPr/>
                </a:tc>
                <a:tc>
                  <a:txBody>
                    <a:bodyPr/>
                    <a:lstStyle/>
                    <a:p>
                      <a:pPr algn="ctr"/>
                      <a:r>
                        <a:rPr lang="en-US" dirty="0" smtClean="0"/>
                        <a:t>0.12</a:t>
                      </a:r>
                      <a:endParaRPr lang="en-US" dirty="0"/>
                    </a:p>
                  </a:txBody>
                  <a:tcPr/>
                </a:tc>
                <a:tc>
                  <a:txBody>
                    <a:bodyPr/>
                    <a:lstStyle/>
                    <a:p>
                      <a:pPr algn="ctr"/>
                      <a:r>
                        <a:rPr lang="en-US" dirty="0" smtClean="0"/>
                        <a:t>0.17</a:t>
                      </a:r>
                      <a:endParaRPr lang="en-US" dirty="0"/>
                    </a:p>
                  </a:txBody>
                  <a:tcPr/>
                </a:tc>
                <a:tc>
                  <a:txBody>
                    <a:bodyPr/>
                    <a:lstStyle/>
                    <a:p>
                      <a:pPr algn="ctr"/>
                      <a:r>
                        <a:rPr lang="en-US" dirty="0" smtClean="0"/>
                        <a:t>0.17</a:t>
                      </a:r>
                      <a:endParaRPr lang="en-US" dirty="0"/>
                    </a:p>
                  </a:txBody>
                  <a:tcPr/>
                </a:tc>
                <a:tc>
                  <a:txBody>
                    <a:bodyPr/>
                    <a:lstStyle/>
                    <a:p>
                      <a:pPr algn="ctr"/>
                      <a:r>
                        <a:rPr lang="en-US" dirty="0" smtClean="0"/>
                        <a:t>0.12</a:t>
                      </a:r>
                      <a:endParaRPr lang="en-US" dirty="0"/>
                    </a:p>
                  </a:txBody>
                  <a:tcPr/>
                </a:tc>
                <a:tc>
                  <a:txBody>
                    <a:bodyPr/>
                    <a:lstStyle/>
                    <a:p>
                      <a:pPr algn="ctr"/>
                      <a:r>
                        <a:rPr lang="en-US" dirty="0" smtClean="0"/>
                        <a:t>0.186</a:t>
                      </a:r>
                      <a:endParaRPr lang="en-US" dirty="0"/>
                    </a:p>
                  </a:txBody>
                  <a:tcPr/>
                </a:tc>
              </a:tr>
              <a:tr h="401299">
                <a:tc>
                  <a:txBody>
                    <a:bodyPr/>
                    <a:lstStyle/>
                    <a:p>
                      <a:pPr algn="ctr"/>
                      <a:r>
                        <a:rPr lang="en-US" dirty="0" smtClean="0"/>
                        <a:t>B</a:t>
                      </a:r>
                      <a:endParaRPr lang="en-US" dirty="0"/>
                    </a:p>
                  </a:txBody>
                  <a:tcPr/>
                </a:tc>
                <a:tc>
                  <a:txBody>
                    <a:bodyPr/>
                    <a:lstStyle/>
                    <a:p>
                      <a:pPr algn="ctr"/>
                      <a:r>
                        <a:rPr lang="en-US" dirty="0" smtClean="0"/>
                        <a:t>1</a:t>
                      </a:r>
                      <a:endParaRPr lang="en-US" dirty="0"/>
                    </a:p>
                  </a:txBody>
                  <a:tcPr/>
                </a:tc>
                <a:tc>
                  <a:txBody>
                    <a:bodyPr/>
                    <a:lstStyle/>
                    <a:p>
                      <a:pPr algn="ctr"/>
                      <a:r>
                        <a:rPr lang="en-US" dirty="0" smtClean="0"/>
                        <a:t>3.08</a:t>
                      </a:r>
                      <a:endParaRPr lang="en-US" dirty="0"/>
                    </a:p>
                  </a:txBody>
                  <a:tcPr/>
                </a:tc>
                <a:tc>
                  <a:txBody>
                    <a:bodyPr/>
                    <a:lstStyle/>
                    <a:p>
                      <a:pPr algn="ctr"/>
                      <a:r>
                        <a:rPr lang="en-US" dirty="0" smtClean="0"/>
                        <a:t>2.53</a:t>
                      </a:r>
                      <a:endParaRPr lang="en-US" dirty="0"/>
                    </a:p>
                  </a:txBody>
                  <a:tcPr/>
                </a:tc>
                <a:tc>
                  <a:txBody>
                    <a:bodyPr/>
                    <a:lstStyle/>
                    <a:p>
                      <a:pPr algn="ctr"/>
                      <a:r>
                        <a:rPr lang="en-US" dirty="0" smtClean="0"/>
                        <a:t>4.19</a:t>
                      </a:r>
                      <a:endParaRPr lang="en-US" dirty="0"/>
                    </a:p>
                  </a:txBody>
                  <a:tcPr/>
                </a:tc>
                <a:tc>
                  <a:txBody>
                    <a:bodyPr/>
                    <a:lstStyle/>
                    <a:p>
                      <a:pPr algn="ctr"/>
                      <a:r>
                        <a:rPr lang="en-US" dirty="0" smtClean="0"/>
                        <a:t>3.01</a:t>
                      </a:r>
                      <a:endParaRPr lang="en-US" dirty="0"/>
                    </a:p>
                  </a:txBody>
                  <a:tcPr/>
                </a:tc>
                <a:tc>
                  <a:txBody>
                    <a:bodyPr/>
                    <a:lstStyle/>
                    <a:p>
                      <a:pPr algn="ctr"/>
                      <a:r>
                        <a:rPr lang="en-US" dirty="0" smtClean="0"/>
                        <a:t>2.44</a:t>
                      </a:r>
                      <a:endParaRPr lang="en-US" dirty="0"/>
                    </a:p>
                  </a:txBody>
                  <a:tcPr/>
                </a:tc>
                <a:tc>
                  <a:txBody>
                    <a:bodyPr/>
                    <a:lstStyle/>
                    <a:p>
                      <a:pPr algn="ctr"/>
                      <a:r>
                        <a:rPr lang="en-US" dirty="0" smtClean="0"/>
                        <a:t>3.050</a:t>
                      </a:r>
                      <a:endParaRPr lang="en-US" dirty="0"/>
                    </a:p>
                  </a:txBody>
                  <a:tcPr/>
                </a:tc>
              </a:tr>
              <a:tr h="401299">
                <a:tc>
                  <a:txBody>
                    <a:bodyPr/>
                    <a:lstStyle/>
                    <a:p>
                      <a:pPr algn="ctr"/>
                      <a:r>
                        <a:rPr lang="en-US" dirty="0" smtClean="0"/>
                        <a:t>B</a:t>
                      </a:r>
                      <a:endParaRPr lang="en-US" dirty="0"/>
                    </a:p>
                  </a:txBody>
                  <a:tcPr/>
                </a:tc>
                <a:tc>
                  <a:txBody>
                    <a:bodyPr/>
                    <a:lstStyle/>
                    <a:p>
                      <a:pPr algn="ctr"/>
                      <a:r>
                        <a:rPr lang="en-US" dirty="0" smtClean="0"/>
                        <a:t>2</a:t>
                      </a:r>
                      <a:endParaRPr lang="en-US" dirty="0"/>
                    </a:p>
                  </a:txBody>
                  <a:tcPr/>
                </a:tc>
                <a:tc>
                  <a:txBody>
                    <a:bodyPr/>
                    <a:lstStyle/>
                    <a:p>
                      <a:pPr algn="ctr"/>
                      <a:r>
                        <a:rPr lang="en-US" dirty="0" smtClean="0"/>
                        <a:t>3.25</a:t>
                      </a:r>
                      <a:endParaRPr lang="en-US" dirty="0"/>
                    </a:p>
                  </a:txBody>
                  <a:tcPr/>
                </a:tc>
                <a:tc>
                  <a:txBody>
                    <a:bodyPr/>
                    <a:lstStyle/>
                    <a:p>
                      <a:pPr algn="ctr"/>
                      <a:r>
                        <a:rPr lang="en-US" dirty="0" smtClean="0"/>
                        <a:t>1.78</a:t>
                      </a:r>
                      <a:endParaRPr lang="en-US" dirty="0"/>
                    </a:p>
                  </a:txBody>
                  <a:tcPr/>
                </a:tc>
                <a:tc>
                  <a:txBody>
                    <a:bodyPr/>
                    <a:lstStyle/>
                    <a:p>
                      <a:pPr algn="ctr"/>
                      <a:r>
                        <a:rPr lang="en-US" dirty="0" smtClean="0"/>
                        <a:t>3.94</a:t>
                      </a:r>
                      <a:endParaRPr lang="en-US" dirty="0"/>
                    </a:p>
                  </a:txBody>
                  <a:tcPr/>
                </a:tc>
                <a:tc>
                  <a:txBody>
                    <a:bodyPr/>
                    <a:lstStyle/>
                    <a:p>
                      <a:pPr algn="ctr"/>
                      <a:r>
                        <a:rPr lang="en-US" dirty="0" smtClean="0"/>
                        <a:t>4.03</a:t>
                      </a:r>
                      <a:endParaRPr lang="en-US" dirty="0"/>
                    </a:p>
                  </a:txBody>
                  <a:tcPr/>
                </a:tc>
                <a:tc>
                  <a:txBody>
                    <a:bodyPr/>
                    <a:lstStyle/>
                    <a:p>
                      <a:pPr algn="ctr"/>
                      <a:r>
                        <a:rPr lang="en-US" dirty="0" smtClean="0"/>
                        <a:t>1.80</a:t>
                      </a:r>
                      <a:endParaRPr lang="en-US" dirty="0"/>
                    </a:p>
                  </a:txBody>
                  <a:tcPr/>
                </a:tc>
                <a:tc>
                  <a:txBody>
                    <a:bodyPr/>
                    <a:lstStyle/>
                    <a:p>
                      <a:pPr algn="ctr"/>
                      <a:r>
                        <a:rPr lang="en-US" dirty="0" smtClean="0"/>
                        <a:t>2.960</a:t>
                      </a:r>
                      <a:endParaRPr lang="en-US" dirty="0"/>
                    </a:p>
                  </a:txBody>
                  <a:tcPr/>
                </a:tc>
              </a:tr>
              <a:tr h="401299">
                <a:tc>
                  <a:txBody>
                    <a:bodyPr/>
                    <a:lstStyle/>
                    <a:p>
                      <a:pPr algn="ctr"/>
                      <a:r>
                        <a:rPr lang="en-US" dirty="0" smtClean="0"/>
                        <a:t>B</a:t>
                      </a:r>
                      <a:endParaRPr lang="en-US" dirty="0"/>
                    </a:p>
                  </a:txBody>
                  <a:tcPr/>
                </a:tc>
                <a:tc>
                  <a:txBody>
                    <a:bodyPr/>
                    <a:lstStyle/>
                    <a:p>
                      <a:pPr algn="ctr"/>
                      <a:r>
                        <a:rPr lang="en-US" dirty="0" smtClean="0"/>
                        <a:t>3</a:t>
                      </a:r>
                      <a:endParaRPr lang="en-US" dirty="0"/>
                    </a:p>
                  </a:txBody>
                  <a:tcPr/>
                </a:tc>
                <a:tc>
                  <a:txBody>
                    <a:bodyPr/>
                    <a:lstStyle/>
                    <a:p>
                      <a:pPr algn="ctr"/>
                      <a:r>
                        <a:rPr lang="en-US" dirty="0" smtClean="0"/>
                        <a:t>3.07</a:t>
                      </a:r>
                      <a:endParaRPr lang="en-US" dirty="0"/>
                    </a:p>
                  </a:txBody>
                  <a:tcPr/>
                </a:tc>
                <a:tc>
                  <a:txBody>
                    <a:bodyPr/>
                    <a:lstStyle/>
                    <a:p>
                      <a:pPr algn="ctr"/>
                      <a:r>
                        <a:rPr lang="en-US" dirty="0" smtClean="0"/>
                        <a:t>2.32</a:t>
                      </a:r>
                      <a:endParaRPr lang="en-US" dirty="0"/>
                    </a:p>
                  </a:txBody>
                  <a:tcPr/>
                </a:tc>
                <a:tc>
                  <a:txBody>
                    <a:bodyPr/>
                    <a:lstStyle/>
                    <a:p>
                      <a:pPr algn="ctr"/>
                      <a:r>
                        <a:rPr lang="en-US" dirty="0" smtClean="0"/>
                        <a:t>4.34</a:t>
                      </a:r>
                      <a:endParaRPr lang="en-US" dirty="0"/>
                    </a:p>
                  </a:txBody>
                  <a:tcPr/>
                </a:tc>
                <a:tc>
                  <a:txBody>
                    <a:bodyPr/>
                    <a:lstStyle/>
                    <a:p>
                      <a:pPr algn="ctr"/>
                      <a:r>
                        <a:rPr lang="en-US" dirty="0" smtClean="0"/>
                        <a:t>3.20</a:t>
                      </a:r>
                      <a:endParaRPr lang="en-US" dirty="0"/>
                    </a:p>
                  </a:txBody>
                  <a:tcPr/>
                </a:tc>
                <a:tc>
                  <a:txBody>
                    <a:bodyPr/>
                    <a:lstStyle/>
                    <a:p>
                      <a:pPr algn="ctr"/>
                      <a:r>
                        <a:rPr lang="en-US" dirty="0" smtClean="0"/>
                        <a:t>1.72</a:t>
                      </a:r>
                      <a:endParaRPr lang="en-US" dirty="0"/>
                    </a:p>
                  </a:txBody>
                  <a:tcPr/>
                </a:tc>
                <a:tc>
                  <a:txBody>
                    <a:bodyPr/>
                    <a:lstStyle/>
                    <a:p>
                      <a:pPr algn="ctr"/>
                      <a:r>
                        <a:rPr lang="en-US" dirty="0" smtClean="0"/>
                        <a:t>2.930</a:t>
                      </a:r>
                      <a:endParaRPr lang="en-US" dirty="0"/>
                    </a:p>
                  </a:txBody>
                  <a:tcPr/>
                </a:tc>
              </a:tr>
              <a:tr h="692654">
                <a:tc>
                  <a:txBody>
                    <a:bodyPr/>
                    <a:lstStyle/>
                    <a:p>
                      <a:endParaRPr lang="en-US"/>
                    </a:p>
                  </a:txBody>
                  <a:tcPr/>
                </a:tc>
                <a:tc>
                  <a:txBody>
                    <a:bodyPr/>
                    <a:lstStyle/>
                    <a:p>
                      <a:r>
                        <a:rPr lang="en-US" dirty="0" smtClean="0"/>
                        <a:t>B Average</a:t>
                      </a:r>
                      <a:endParaRPr lang="en-US" dirty="0"/>
                    </a:p>
                  </a:txBody>
                  <a:tcPr/>
                </a:tc>
                <a:tc>
                  <a:txBody>
                    <a:bodyPr/>
                    <a:lstStyle/>
                    <a:p>
                      <a:pPr algn="ctr"/>
                      <a:r>
                        <a:rPr lang="en-US" dirty="0" smtClean="0"/>
                        <a:t>3.13</a:t>
                      </a:r>
                      <a:endParaRPr lang="en-US" dirty="0"/>
                    </a:p>
                  </a:txBody>
                  <a:tcPr/>
                </a:tc>
                <a:tc>
                  <a:txBody>
                    <a:bodyPr/>
                    <a:lstStyle/>
                    <a:p>
                      <a:pPr algn="ctr"/>
                      <a:r>
                        <a:rPr lang="en-US" dirty="0" smtClean="0"/>
                        <a:t>2.21</a:t>
                      </a:r>
                      <a:endParaRPr lang="en-US" dirty="0"/>
                    </a:p>
                  </a:txBody>
                  <a:tcPr/>
                </a:tc>
                <a:tc>
                  <a:txBody>
                    <a:bodyPr/>
                    <a:lstStyle/>
                    <a:p>
                      <a:pPr algn="ctr"/>
                      <a:r>
                        <a:rPr lang="en-US" dirty="0" smtClean="0"/>
                        <a:t>4.16</a:t>
                      </a:r>
                      <a:endParaRPr lang="en-US" dirty="0"/>
                    </a:p>
                  </a:txBody>
                  <a:tcPr/>
                </a:tc>
                <a:tc>
                  <a:txBody>
                    <a:bodyPr/>
                    <a:lstStyle/>
                    <a:p>
                      <a:pPr algn="ctr"/>
                      <a:r>
                        <a:rPr lang="en-US" dirty="0" smtClean="0"/>
                        <a:t>3.41</a:t>
                      </a:r>
                      <a:endParaRPr lang="en-US" dirty="0"/>
                    </a:p>
                  </a:txBody>
                  <a:tcPr/>
                </a:tc>
                <a:tc>
                  <a:txBody>
                    <a:bodyPr/>
                    <a:lstStyle/>
                    <a:p>
                      <a:pPr algn="ctr"/>
                      <a:r>
                        <a:rPr lang="en-US" dirty="0" smtClean="0"/>
                        <a:t>1.99</a:t>
                      </a:r>
                      <a:endParaRPr lang="en-US" dirty="0"/>
                    </a:p>
                  </a:txBody>
                  <a:tcPr/>
                </a:tc>
                <a:tc>
                  <a:txBody>
                    <a:bodyPr/>
                    <a:lstStyle/>
                    <a:p>
                      <a:pPr algn="ctr"/>
                      <a:r>
                        <a:rPr lang="en-US" dirty="0" smtClean="0"/>
                        <a:t>2.980</a:t>
                      </a:r>
                      <a:endParaRPr lang="en-US" dirty="0"/>
                    </a:p>
                  </a:txBody>
                  <a:tcPr/>
                </a:tc>
              </a:tr>
              <a:tr h="401299">
                <a:tc>
                  <a:txBody>
                    <a:bodyPr/>
                    <a:lstStyle/>
                    <a:p>
                      <a:endParaRPr lang="en-US"/>
                    </a:p>
                  </a:txBody>
                  <a:tcPr/>
                </a:tc>
                <a:tc>
                  <a:txBody>
                    <a:bodyPr/>
                    <a:lstStyle/>
                    <a:p>
                      <a:r>
                        <a:rPr lang="en-US" dirty="0" smtClean="0"/>
                        <a:t>B Range</a:t>
                      </a:r>
                      <a:endParaRPr lang="en-US" dirty="0"/>
                    </a:p>
                  </a:txBody>
                  <a:tcPr/>
                </a:tc>
                <a:tc>
                  <a:txBody>
                    <a:bodyPr/>
                    <a:lstStyle/>
                    <a:p>
                      <a:pPr algn="ctr"/>
                      <a:r>
                        <a:rPr lang="en-US" dirty="0" smtClean="0"/>
                        <a:t>0.18</a:t>
                      </a:r>
                      <a:endParaRPr lang="en-US" dirty="0"/>
                    </a:p>
                  </a:txBody>
                  <a:tcPr/>
                </a:tc>
                <a:tc>
                  <a:txBody>
                    <a:bodyPr/>
                    <a:lstStyle/>
                    <a:p>
                      <a:pPr algn="ctr"/>
                      <a:r>
                        <a:rPr lang="en-US" dirty="0" smtClean="0"/>
                        <a:t>0.75</a:t>
                      </a:r>
                      <a:endParaRPr lang="en-US" dirty="0"/>
                    </a:p>
                  </a:txBody>
                  <a:tcPr/>
                </a:tc>
                <a:tc>
                  <a:txBody>
                    <a:bodyPr/>
                    <a:lstStyle/>
                    <a:p>
                      <a:pPr algn="ctr"/>
                      <a:r>
                        <a:rPr lang="en-US" dirty="0" smtClean="0"/>
                        <a:t>0.40</a:t>
                      </a:r>
                      <a:endParaRPr lang="en-US" dirty="0"/>
                    </a:p>
                  </a:txBody>
                  <a:tcPr/>
                </a:tc>
                <a:tc>
                  <a:txBody>
                    <a:bodyPr/>
                    <a:lstStyle/>
                    <a:p>
                      <a:pPr algn="ctr"/>
                      <a:r>
                        <a:rPr lang="en-US" dirty="0" smtClean="0"/>
                        <a:t>1.02</a:t>
                      </a:r>
                      <a:endParaRPr lang="en-US" dirty="0"/>
                    </a:p>
                  </a:txBody>
                  <a:tcPr/>
                </a:tc>
                <a:tc>
                  <a:txBody>
                    <a:bodyPr/>
                    <a:lstStyle/>
                    <a:p>
                      <a:pPr algn="ctr"/>
                      <a:r>
                        <a:rPr lang="en-US" dirty="0" smtClean="0"/>
                        <a:t>0.72</a:t>
                      </a:r>
                      <a:endParaRPr lang="en-US" dirty="0"/>
                    </a:p>
                  </a:txBody>
                  <a:tcPr/>
                </a:tc>
                <a:tc>
                  <a:txBody>
                    <a:bodyPr/>
                    <a:lstStyle/>
                    <a:p>
                      <a:pPr algn="ctr"/>
                      <a:r>
                        <a:rPr lang="en-US" dirty="0" smtClean="0"/>
                        <a:t>0.614</a:t>
                      </a:r>
                      <a:endParaRPr lang="en-US" dirty="0"/>
                    </a:p>
                  </a:txBody>
                  <a:tcPr/>
                </a:tc>
              </a:tr>
            </a:tbl>
          </a:graphicData>
        </a:graphic>
      </p:graphicFrame>
    </p:spTree>
    <p:extLst>
      <p:ext uri="{BB962C8B-B14F-4D97-AF65-F5344CB8AC3E}">
        <p14:creationId xmlns:p14="http://schemas.microsoft.com/office/powerpoint/2010/main" val="1494703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Gage R &amp; R Calculations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84350903"/>
              </p:ext>
            </p:extLst>
          </p:nvPr>
        </p:nvGraphicFramePr>
        <p:xfrm>
          <a:off x="1103313" y="2052638"/>
          <a:ext cx="9135391" cy="4043680"/>
        </p:xfrm>
        <a:graphic>
          <a:graphicData uri="http://schemas.openxmlformats.org/drawingml/2006/table">
            <a:tbl>
              <a:tblPr firstRow="1" bandRow="1">
                <a:tableStyleId>{5C22544A-7EE6-4342-B048-85BDC9FD1C3A}</a:tableStyleId>
              </a:tblPr>
              <a:tblGrid>
                <a:gridCol w="1253521"/>
                <a:gridCol w="1159098"/>
                <a:gridCol w="942563"/>
                <a:gridCol w="1118394"/>
                <a:gridCol w="1118394"/>
                <a:gridCol w="1118394"/>
                <a:gridCol w="1118394"/>
                <a:gridCol w="1306633"/>
              </a:tblGrid>
              <a:tr h="370840">
                <a:tc>
                  <a:txBody>
                    <a:bodyPr/>
                    <a:lstStyle/>
                    <a:p>
                      <a:r>
                        <a:rPr lang="en-US" dirty="0" smtClean="0"/>
                        <a:t>Appraiser</a:t>
                      </a:r>
                      <a:endParaRPr lang="en-US" dirty="0"/>
                    </a:p>
                  </a:txBody>
                  <a:tcPr/>
                </a:tc>
                <a:tc>
                  <a:txBody>
                    <a:bodyPr/>
                    <a:lstStyle/>
                    <a:p>
                      <a:r>
                        <a:rPr lang="en-US" dirty="0" smtClean="0"/>
                        <a:t>Trial/Part</a:t>
                      </a:r>
                      <a:endParaRPr lang="en-US" dirty="0"/>
                    </a:p>
                  </a:txBody>
                  <a:tcPr/>
                </a:tc>
                <a:tc>
                  <a:txBody>
                    <a:bodyPr/>
                    <a:lstStyle/>
                    <a:p>
                      <a:pPr algn="ctr"/>
                      <a:r>
                        <a:rPr lang="en-US" dirty="0" smtClean="0"/>
                        <a:t>1</a:t>
                      </a:r>
                      <a:endParaRPr lang="en-US" dirty="0"/>
                    </a:p>
                  </a:txBody>
                  <a:tcPr/>
                </a:tc>
                <a:tc>
                  <a:txBody>
                    <a:bodyPr/>
                    <a:lstStyle/>
                    <a:p>
                      <a:pPr algn="ctr"/>
                      <a:r>
                        <a:rPr lang="en-US" dirty="0" smtClean="0"/>
                        <a:t>2</a:t>
                      </a:r>
                      <a:endParaRPr lang="en-US" dirty="0"/>
                    </a:p>
                  </a:txBody>
                  <a:tcPr/>
                </a:tc>
                <a:tc>
                  <a:txBody>
                    <a:bodyPr/>
                    <a:lstStyle/>
                    <a:p>
                      <a:pPr algn="ctr"/>
                      <a:r>
                        <a:rPr lang="en-US" dirty="0" smtClean="0"/>
                        <a:t>3</a:t>
                      </a:r>
                      <a:endParaRPr lang="en-US" dirty="0"/>
                    </a:p>
                  </a:txBody>
                  <a:tcPr/>
                </a:tc>
                <a:tc>
                  <a:txBody>
                    <a:bodyPr/>
                    <a:lstStyle/>
                    <a:p>
                      <a:pPr algn="ctr"/>
                      <a:r>
                        <a:rPr lang="en-US" dirty="0" smtClean="0"/>
                        <a:t>4</a:t>
                      </a:r>
                      <a:endParaRPr lang="en-US" dirty="0"/>
                    </a:p>
                  </a:txBody>
                  <a:tcPr/>
                </a:tc>
                <a:tc>
                  <a:txBody>
                    <a:bodyPr/>
                    <a:lstStyle/>
                    <a:p>
                      <a:pPr algn="ctr"/>
                      <a:r>
                        <a:rPr lang="en-US" dirty="0" smtClean="0"/>
                        <a:t>5</a:t>
                      </a:r>
                      <a:endParaRPr lang="en-US" dirty="0"/>
                    </a:p>
                  </a:txBody>
                  <a:tcPr/>
                </a:tc>
                <a:tc>
                  <a:txBody>
                    <a:bodyPr/>
                    <a:lstStyle/>
                    <a:p>
                      <a:r>
                        <a:rPr lang="en-US" dirty="0" smtClean="0"/>
                        <a:t>Average</a:t>
                      </a:r>
                      <a:endParaRPr lang="en-US" dirty="0"/>
                    </a:p>
                  </a:txBody>
                  <a:tcPr/>
                </a:tc>
              </a:tr>
              <a:tr h="370840">
                <a:tc>
                  <a:txBody>
                    <a:bodyPr/>
                    <a:lstStyle/>
                    <a:p>
                      <a:pPr algn="ctr"/>
                      <a:r>
                        <a:rPr lang="en-US" dirty="0" smtClean="0"/>
                        <a:t>C</a:t>
                      </a:r>
                      <a:endParaRPr lang="en-US" dirty="0"/>
                    </a:p>
                  </a:txBody>
                  <a:tcPr/>
                </a:tc>
                <a:tc>
                  <a:txBody>
                    <a:bodyPr/>
                    <a:lstStyle/>
                    <a:p>
                      <a:pPr algn="ctr"/>
                      <a:r>
                        <a:rPr lang="en-US" dirty="0" smtClean="0"/>
                        <a:t>1</a:t>
                      </a:r>
                      <a:endParaRPr lang="en-US" dirty="0"/>
                    </a:p>
                  </a:txBody>
                  <a:tcPr/>
                </a:tc>
                <a:tc>
                  <a:txBody>
                    <a:bodyPr/>
                    <a:lstStyle/>
                    <a:p>
                      <a:pPr algn="ctr"/>
                      <a:r>
                        <a:rPr lang="en-US" dirty="0" smtClean="0"/>
                        <a:t>3.04</a:t>
                      </a:r>
                      <a:endParaRPr lang="en-US" dirty="0"/>
                    </a:p>
                  </a:txBody>
                  <a:tcPr/>
                </a:tc>
                <a:tc>
                  <a:txBody>
                    <a:bodyPr/>
                    <a:lstStyle/>
                    <a:p>
                      <a:pPr algn="ctr"/>
                      <a:r>
                        <a:rPr lang="en-US" dirty="0" smtClean="0"/>
                        <a:t>1.63</a:t>
                      </a:r>
                      <a:endParaRPr lang="en-US" dirty="0"/>
                    </a:p>
                  </a:txBody>
                  <a:tcPr/>
                </a:tc>
                <a:tc>
                  <a:txBody>
                    <a:bodyPr/>
                    <a:lstStyle/>
                    <a:p>
                      <a:pPr algn="ctr"/>
                      <a:r>
                        <a:rPr lang="en-US" dirty="0" smtClean="0"/>
                        <a:t>3.88</a:t>
                      </a:r>
                      <a:endParaRPr lang="en-US" dirty="0"/>
                    </a:p>
                  </a:txBody>
                  <a:tcPr/>
                </a:tc>
                <a:tc>
                  <a:txBody>
                    <a:bodyPr/>
                    <a:lstStyle/>
                    <a:p>
                      <a:pPr algn="ctr"/>
                      <a:r>
                        <a:rPr lang="en-US" dirty="0" smtClean="0"/>
                        <a:t>3.14</a:t>
                      </a:r>
                      <a:endParaRPr lang="en-US" dirty="0"/>
                    </a:p>
                  </a:txBody>
                  <a:tcPr/>
                </a:tc>
                <a:tc>
                  <a:txBody>
                    <a:bodyPr/>
                    <a:lstStyle/>
                    <a:p>
                      <a:pPr algn="ctr"/>
                      <a:r>
                        <a:rPr lang="en-US" dirty="0" smtClean="0"/>
                        <a:t>1.54</a:t>
                      </a:r>
                      <a:endParaRPr lang="en-US" dirty="0"/>
                    </a:p>
                  </a:txBody>
                  <a:tcPr/>
                </a:tc>
                <a:tc>
                  <a:txBody>
                    <a:bodyPr/>
                    <a:lstStyle/>
                    <a:p>
                      <a:pPr algn="ctr"/>
                      <a:r>
                        <a:rPr lang="en-US" dirty="0" smtClean="0"/>
                        <a:t>2.644</a:t>
                      </a:r>
                      <a:endParaRPr lang="en-US" dirty="0"/>
                    </a:p>
                  </a:txBody>
                  <a:tcPr/>
                </a:tc>
              </a:tr>
              <a:tr h="370840">
                <a:tc>
                  <a:txBody>
                    <a:bodyPr/>
                    <a:lstStyle/>
                    <a:p>
                      <a:pPr algn="ctr"/>
                      <a:r>
                        <a:rPr lang="en-US" dirty="0" smtClean="0"/>
                        <a:t>C</a:t>
                      </a:r>
                      <a:endParaRPr lang="en-US" dirty="0"/>
                    </a:p>
                  </a:txBody>
                  <a:tcPr/>
                </a:tc>
                <a:tc>
                  <a:txBody>
                    <a:bodyPr/>
                    <a:lstStyle/>
                    <a:p>
                      <a:pPr algn="ctr"/>
                      <a:r>
                        <a:rPr lang="en-US" dirty="0" smtClean="0"/>
                        <a:t>2</a:t>
                      </a:r>
                      <a:endParaRPr lang="en-US" dirty="0"/>
                    </a:p>
                  </a:txBody>
                  <a:tcPr/>
                </a:tc>
                <a:tc>
                  <a:txBody>
                    <a:bodyPr/>
                    <a:lstStyle/>
                    <a:p>
                      <a:pPr algn="ctr"/>
                      <a:r>
                        <a:rPr lang="en-US" dirty="0" smtClean="0"/>
                        <a:t>2.89</a:t>
                      </a:r>
                      <a:endParaRPr lang="en-US" dirty="0"/>
                    </a:p>
                  </a:txBody>
                  <a:tcPr/>
                </a:tc>
                <a:tc>
                  <a:txBody>
                    <a:bodyPr/>
                    <a:lstStyle/>
                    <a:p>
                      <a:pPr algn="ctr"/>
                      <a:r>
                        <a:rPr lang="en-US" dirty="0" smtClean="0"/>
                        <a:t>1.87</a:t>
                      </a:r>
                      <a:endParaRPr lang="en-US" dirty="0"/>
                    </a:p>
                  </a:txBody>
                  <a:tcPr/>
                </a:tc>
                <a:tc>
                  <a:txBody>
                    <a:bodyPr/>
                    <a:lstStyle/>
                    <a:p>
                      <a:pPr algn="ctr"/>
                      <a:r>
                        <a:rPr lang="en-US" dirty="0" smtClean="0"/>
                        <a:t>4.09</a:t>
                      </a:r>
                      <a:endParaRPr lang="en-US" dirty="0"/>
                    </a:p>
                  </a:txBody>
                  <a:tcPr/>
                </a:tc>
                <a:tc>
                  <a:txBody>
                    <a:bodyPr/>
                    <a:lstStyle/>
                    <a:p>
                      <a:pPr algn="ctr"/>
                      <a:r>
                        <a:rPr lang="en-US" dirty="0" smtClean="0"/>
                        <a:t>3.20</a:t>
                      </a:r>
                      <a:endParaRPr lang="en-US" dirty="0"/>
                    </a:p>
                  </a:txBody>
                  <a:tcPr/>
                </a:tc>
                <a:tc>
                  <a:txBody>
                    <a:bodyPr/>
                    <a:lstStyle/>
                    <a:p>
                      <a:pPr algn="ctr"/>
                      <a:r>
                        <a:rPr lang="en-US" dirty="0" smtClean="0"/>
                        <a:t>1.93</a:t>
                      </a:r>
                      <a:endParaRPr lang="en-US" dirty="0"/>
                    </a:p>
                  </a:txBody>
                  <a:tcPr/>
                </a:tc>
                <a:tc>
                  <a:txBody>
                    <a:bodyPr/>
                    <a:lstStyle/>
                    <a:p>
                      <a:pPr algn="ctr"/>
                      <a:r>
                        <a:rPr lang="en-US" dirty="0" smtClean="0"/>
                        <a:t>2.796</a:t>
                      </a:r>
                      <a:endParaRPr lang="en-US" dirty="0"/>
                    </a:p>
                  </a:txBody>
                  <a:tcPr/>
                </a:tc>
              </a:tr>
              <a:tr h="370840">
                <a:tc>
                  <a:txBody>
                    <a:bodyPr/>
                    <a:lstStyle/>
                    <a:p>
                      <a:pPr algn="ctr"/>
                      <a:r>
                        <a:rPr lang="en-US" dirty="0" smtClean="0"/>
                        <a:t>C</a:t>
                      </a:r>
                      <a:endParaRPr lang="en-US" dirty="0"/>
                    </a:p>
                  </a:txBody>
                  <a:tcPr/>
                </a:tc>
                <a:tc>
                  <a:txBody>
                    <a:bodyPr/>
                    <a:lstStyle/>
                    <a:p>
                      <a:pPr algn="ctr"/>
                      <a:r>
                        <a:rPr lang="en-US" dirty="0" smtClean="0"/>
                        <a:t>3</a:t>
                      </a:r>
                      <a:endParaRPr lang="en-US" dirty="0"/>
                    </a:p>
                  </a:txBody>
                  <a:tcPr/>
                </a:tc>
                <a:tc>
                  <a:txBody>
                    <a:bodyPr/>
                    <a:lstStyle/>
                    <a:p>
                      <a:pPr algn="ctr"/>
                      <a:r>
                        <a:rPr lang="en-US" dirty="0" smtClean="0"/>
                        <a:t>2.85</a:t>
                      </a:r>
                      <a:endParaRPr lang="en-US" dirty="0"/>
                    </a:p>
                  </a:txBody>
                  <a:tcPr/>
                </a:tc>
                <a:tc>
                  <a:txBody>
                    <a:bodyPr/>
                    <a:lstStyle/>
                    <a:p>
                      <a:pPr algn="ctr"/>
                      <a:r>
                        <a:rPr lang="en-US" dirty="0" smtClean="0"/>
                        <a:t>2.04</a:t>
                      </a:r>
                      <a:endParaRPr lang="en-US" dirty="0"/>
                    </a:p>
                  </a:txBody>
                  <a:tcPr/>
                </a:tc>
                <a:tc>
                  <a:txBody>
                    <a:bodyPr/>
                    <a:lstStyle/>
                    <a:p>
                      <a:pPr algn="ctr"/>
                      <a:r>
                        <a:rPr lang="en-US" dirty="0" smtClean="0"/>
                        <a:t>3.67</a:t>
                      </a:r>
                      <a:endParaRPr lang="en-US" dirty="0"/>
                    </a:p>
                  </a:txBody>
                  <a:tcPr/>
                </a:tc>
                <a:tc>
                  <a:txBody>
                    <a:bodyPr/>
                    <a:lstStyle/>
                    <a:p>
                      <a:pPr algn="ctr"/>
                      <a:r>
                        <a:rPr lang="en-US" dirty="0" smtClean="0"/>
                        <a:t>3.11</a:t>
                      </a:r>
                      <a:endParaRPr lang="en-US" dirty="0"/>
                    </a:p>
                  </a:txBody>
                  <a:tcPr/>
                </a:tc>
                <a:tc>
                  <a:txBody>
                    <a:bodyPr/>
                    <a:lstStyle/>
                    <a:p>
                      <a:pPr algn="ctr"/>
                      <a:r>
                        <a:rPr lang="en-US" dirty="0" smtClean="0"/>
                        <a:t>1.55</a:t>
                      </a:r>
                      <a:endParaRPr lang="en-US" dirty="0"/>
                    </a:p>
                  </a:txBody>
                  <a:tcPr/>
                </a:tc>
                <a:tc>
                  <a:txBody>
                    <a:bodyPr/>
                    <a:lstStyle/>
                    <a:p>
                      <a:pPr algn="ctr"/>
                      <a:r>
                        <a:rPr lang="en-US" dirty="0" smtClean="0"/>
                        <a:t>2.644</a:t>
                      </a:r>
                      <a:endParaRPr lang="en-US" dirty="0"/>
                    </a:p>
                  </a:txBody>
                  <a:tcPr/>
                </a:tc>
              </a:tr>
              <a:tr h="370840">
                <a:tc>
                  <a:txBody>
                    <a:bodyPr/>
                    <a:lstStyle/>
                    <a:p>
                      <a:endParaRPr lang="en-US"/>
                    </a:p>
                  </a:txBody>
                  <a:tcPr/>
                </a:tc>
                <a:tc>
                  <a:txBody>
                    <a:bodyPr/>
                    <a:lstStyle/>
                    <a:p>
                      <a:r>
                        <a:rPr lang="en-US" dirty="0" smtClean="0"/>
                        <a:t>C Average</a:t>
                      </a:r>
                      <a:endParaRPr lang="en-US" dirty="0"/>
                    </a:p>
                  </a:txBody>
                  <a:tcPr/>
                </a:tc>
                <a:tc>
                  <a:txBody>
                    <a:bodyPr/>
                    <a:lstStyle/>
                    <a:p>
                      <a:pPr algn="ctr"/>
                      <a:r>
                        <a:rPr lang="en-US" dirty="0" smtClean="0"/>
                        <a:t>2.93</a:t>
                      </a:r>
                      <a:endParaRPr lang="en-US" dirty="0"/>
                    </a:p>
                  </a:txBody>
                  <a:tcPr/>
                </a:tc>
                <a:tc>
                  <a:txBody>
                    <a:bodyPr/>
                    <a:lstStyle/>
                    <a:p>
                      <a:pPr algn="ctr"/>
                      <a:r>
                        <a:rPr lang="en-US" dirty="0" smtClean="0"/>
                        <a:t>1.84</a:t>
                      </a:r>
                      <a:endParaRPr lang="en-US" dirty="0"/>
                    </a:p>
                  </a:txBody>
                  <a:tcPr/>
                </a:tc>
                <a:tc>
                  <a:txBody>
                    <a:bodyPr/>
                    <a:lstStyle/>
                    <a:p>
                      <a:pPr algn="ctr"/>
                      <a:r>
                        <a:rPr lang="en-US" dirty="0" smtClean="0"/>
                        <a:t>3.88</a:t>
                      </a:r>
                      <a:endParaRPr lang="en-US" dirty="0"/>
                    </a:p>
                  </a:txBody>
                  <a:tcPr/>
                </a:tc>
                <a:tc>
                  <a:txBody>
                    <a:bodyPr/>
                    <a:lstStyle/>
                    <a:p>
                      <a:pPr algn="ctr"/>
                      <a:r>
                        <a:rPr lang="en-US" dirty="0" smtClean="0"/>
                        <a:t>3.15</a:t>
                      </a:r>
                      <a:endParaRPr lang="en-US" dirty="0"/>
                    </a:p>
                  </a:txBody>
                  <a:tcPr/>
                </a:tc>
                <a:tc>
                  <a:txBody>
                    <a:bodyPr/>
                    <a:lstStyle/>
                    <a:p>
                      <a:pPr algn="ctr"/>
                      <a:r>
                        <a:rPr lang="en-US" dirty="0" smtClean="0"/>
                        <a:t>1.67</a:t>
                      </a:r>
                      <a:endParaRPr lang="en-US" dirty="0"/>
                    </a:p>
                  </a:txBody>
                  <a:tcPr/>
                </a:tc>
                <a:tc>
                  <a:txBody>
                    <a:bodyPr/>
                    <a:lstStyle/>
                    <a:p>
                      <a:pPr algn="ctr"/>
                      <a:r>
                        <a:rPr lang="en-US" dirty="0" smtClean="0"/>
                        <a:t>2.695</a:t>
                      </a:r>
                      <a:endParaRPr lang="en-US" dirty="0"/>
                    </a:p>
                  </a:txBody>
                  <a:tcPr/>
                </a:tc>
              </a:tr>
              <a:tr h="370840">
                <a:tc>
                  <a:txBody>
                    <a:bodyPr/>
                    <a:lstStyle/>
                    <a:p>
                      <a:endParaRPr lang="en-US"/>
                    </a:p>
                  </a:txBody>
                  <a:tcPr/>
                </a:tc>
                <a:tc>
                  <a:txBody>
                    <a:bodyPr/>
                    <a:lstStyle/>
                    <a:p>
                      <a:r>
                        <a:rPr lang="en-US" dirty="0" smtClean="0"/>
                        <a:t>C Range</a:t>
                      </a:r>
                      <a:endParaRPr lang="en-US" dirty="0"/>
                    </a:p>
                  </a:txBody>
                  <a:tcPr/>
                </a:tc>
                <a:tc>
                  <a:txBody>
                    <a:bodyPr/>
                    <a:lstStyle/>
                    <a:p>
                      <a:pPr algn="ctr"/>
                      <a:r>
                        <a:rPr lang="en-US" dirty="0" smtClean="0"/>
                        <a:t>0.19</a:t>
                      </a:r>
                      <a:endParaRPr lang="en-US" dirty="0"/>
                    </a:p>
                  </a:txBody>
                  <a:tcPr/>
                </a:tc>
                <a:tc>
                  <a:txBody>
                    <a:bodyPr/>
                    <a:lstStyle/>
                    <a:p>
                      <a:pPr algn="ctr"/>
                      <a:r>
                        <a:rPr lang="en-US" dirty="0" smtClean="0"/>
                        <a:t>0.42</a:t>
                      </a:r>
                      <a:endParaRPr lang="en-US" dirty="0"/>
                    </a:p>
                  </a:txBody>
                  <a:tcPr/>
                </a:tc>
                <a:tc>
                  <a:txBody>
                    <a:bodyPr/>
                    <a:lstStyle/>
                    <a:p>
                      <a:pPr algn="ctr"/>
                      <a:r>
                        <a:rPr lang="en-US" dirty="0" smtClean="0"/>
                        <a:t>0.42</a:t>
                      </a:r>
                      <a:endParaRPr lang="en-US" dirty="0"/>
                    </a:p>
                  </a:txBody>
                  <a:tcPr/>
                </a:tc>
                <a:tc>
                  <a:txBody>
                    <a:bodyPr/>
                    <a:lstStyle/>
                    <a:p>
                      <a:pPr algn="ctr"/>
                      <a:r>
                        <a:rPr lang="en-US" dirty="0" smtClean="0"/>
                        <a:t>0.09</a:t>
                      </a:r>
                      <a:endParaRPr lang="en-US" dirty="0"/>
                    </a:p>
                  </a:txBody>
                  <a:tcPr/>
                </a:tc>
                <a:tc>
                  <a:txBody>
                    <a:bodyPr/>
                    <a:lstStyle/>
                    <a:p>
                      <a:pPr algn="ctr"/>
                      <a:r>
                        <a:rPr lang="en-US" dirty="0" smtClean="0"/>
                        <a:t>0.39</a:t>
                      </a:r>
                      <a:endParaRPr lang="en-US" dirty="0"/>
                    </a:p>
                  </a:txBody>
                  <a:tcPr/>
                </a:tc>
                <a:tc>
                  <a:txBody>
                    <a:bodyPr/>
                    <a:lstStyle/>
                    <a:p>
                      <a:pPr algn="ctr"/>
                      <a:r>
                        <a:rPr lang="en-US" dirty="0" smtClean="0"/>
                        <a:t>0.302</a:t>
                      </a:r>
                      <a:endParaRPr lang="en-US" dirty="0"/>
                    </a:p>
                  </a:txBody>
                  <a:tcPr/>
                </a:tc>
              </a:tr>
              <a:tr h="370840">
                <a:tc>
                  <a:txBody>
                    <a:bodyPr/>
                    <a:lstStyle/>
                    <a:p>
                      <a:endParaRPr lang="en-US"/>
                    </a:p>
                  </a:txBody>
                  <a:tcPr/>
                </a:tc>
                <a:tc>
                  <a:txBody>
                    <a:bodyPr/>
                    <a:lstStyle/>
                    <a:p>
                      <a:r>
                        <a:rPr lang="en-US" dirty="0" smtClean="0"/>
                        <a:t>Part Average</a:t>
                      </a:r>
                      <a:endParaRPr lang="en-US" dirty="0"/>
                    </a:p>
                  </a:txBody>
                  <a:tcPr/>
                </a:tc>
                <a:tc>
                  <a:txBody>
                    <a:bodyPr/>
                    <a:lstStyle/>
                    <a:p>
                      <a:pPr algn="ctr"/>
                      <a:r>
                        <a:rPr lang="en-US" dirty="0" smtClean="0"/>
                        <a:t>3.17</a:t>
                      </a:r>
                      <a:endParaRPr lang="en-US" dirty="0"/>
                    </a:p>
                  </a:txBody>
                  <a:tcPr/>
                </a:tc>
                <a:tc>
                  <a:txBody>
                    <a:bodyPr/>
                    <a:lstStyle/>
                    <a:p>
                      <a:pPr algn="ctr"/>
                      <a:r>
                        <a:rPr lang="en-US" dirty="0" smtClean="0"/>
                        <a:t>2.15</a:t>
                      </a:r>
                      <a:endParaRPr lang="en-US" dirty="0"/>
                    </a:p>
                  </a:txBody>
                  <a:tcPr/>
                </a:tc>
                <a:tc>
                  <a:txBody>
                    <a:bodyPr/>
                    <a:lstStyle/>
                    <a:p>
                      <a:pPr algn="ctr"/>
                      <a:r>
                        <a:rPr lang="en-US" dirty="0" smtClean="0"/>
                        <a:t>4.10</a:t>
                      </a:r>
                      <a:endParaRPr lang="en-US" dirty="0"/>
                    </a:p>
                  </a:txBody>
                  <a:tcPr/>
                </a:tc>
                <a:tc>
                  <a:txBody>
                    <a:bodyPr/>
                    <a:lstStyle/>
                    <a:p>
                      <a:pPr algn="ctr"/>
                      <a:r>
                        <a:rPr lang="en-US" dirty="0" smtClean="0"/>
                        <a:t>3.37</a:t>
                      </a:r>
                      <a:endParaRPr lang="en-US" dirty="0"/>
                    </a:p>
                  </a:txBody>
                  <a:tcPr/>
                </a:tc>
                <a:tc>
                  <a:txBody>
                    <a:bodyPr/>
                    <a:lstStyle/>
                    <a:p>
                      <a:pPr algn="ctr"/>
                      <a:r>
                        <a:rPr lang="en-US" dirty="0" smtClean="0"/>
                        <a:t>1.94</a:t>
                      </a:r>
                      <a:endParaRPr lang="en-US" dirty="0"/>
                    </a:p>
                  </a:txBody>
                  <a:tcPr/>
                </a:tc>
                <a:tc>
                  <a:txBody>
                    <a:bodyPr/>
                    <a:lstStyle/>
                    <a:p>
                      <a:pPr algn="ctr"/>
                      <a:r>
                        <a:rPr lang="en-US" dirty="0" smtClean="0"/>
                        <a:t>2.944</a:t>
                      </a:r>
                      <a:endParaRPr lang="en-US" dirty="0"/>
                    </a:p>
                  </a:txBody>
                  <a:tcPr/>
                </a:tc>
              </a:tr>
              <a:tr h="370840">
                <a:tc>
                  <a:txBody>
                    <a:bodyPr/>
                    <a:lstStyle/>
                    <a:p>
                      <a:endParaRPr lang="en-US"/>
                    </a:p>
                  </a:txBody>
                  <a:tcPr/>
                </a:tc>
                <a:tc>
                  <a:txBody>
                    <a:bodyPr/>
                    <a:lstStyle/>
                    <a:p>
                      <a:r>
                        <a:rPr lang="en-US" dirty="0" smtClean="0"/>
                        <a:t>Part Range</a:t>
                      </a:r>
                      <a:endParaRPr lang="en-US" dirty="0"/>
                    </a:p>
                  </a:txBody>
                  <a:tcPr/>
                </a:tc>
                <a:tc>
                  <a:txBody>
                    <a:bodyPr/>
                    <a:lstStyle/>
                    <a:p>
                      <a:pPr algn="ctr"/>
                      <a:r>
                        <a:rPr lang="en-US" dirty="0" smtClean="0"/>
                        <a:t>0.79</a:t>
                      </a:r>
                      <a:endParaRPr lang="en-US" dirty="0"/>
                    </a:p>
                  </a:txBody>
                  <a:tcPr/>
                </a:tc>
                <a:tc>
                  <a:txBody>
                    <a:bodyPr/>
                    <a:lstStyle/>
                    <a:p>
                      <a:pPr algn="ctr"/>
                      <a:r>
                        <a:rPr lang="en-US" dirty="0" smtClean="0"/>
                        <a:t>0.91</a:t>
                      </a:r>
                      <a:endParaRPr lang="en-US" dirty="0"/>
                    </a:p>
                  </a:txBody>
                  <a:tcPr/>
                </a:tc>
                <a:tc>
                  <a:txBody>
                    <a:bodyPr/>
                    <a:lstStyle/>
                    <a:p>
                      <a:pPr algn="ctr"/>
                      <a:r>
                        <a:rPr lang="en-US" dirty="0" smtClean="0"/>
                        <a:t>0.67</a:t>
                      </a:r>
                      <a:endParaRPr lang="en-US" dirty="0"/>
                    </a:p>
                  </a:txBody>
                  <a:tcPr/>
                </a:tc>
                <a:tc>
                  <a:txBody>
                    <a:bodyPr/>
                    <a:lstStyle/>
                    <a:p>
                      <a:pPr algn="ctr"/>
                      <a:r>
                        <a:rPr lang="en-US" dirty="0" smtClean="0"/>
                        <a:t>1.02</a:t>
                      </a:r>
                      <a:endParaRPr lang="en-US" dirty="0"/>
                    </a:p>
                  </a:txBody>
                  <a:tcPr/>
                </a:tc>
                <a:tc>
                  <a:txBody>
                    <a:bodyPr/>
                    <a:lstStyle/>
                    <a:p>
                      <a:pPr algn="ctr"/>
                      <a:r>
                        <a:rPr lang="en-US" dirty="0" smtClean="0"/>
                        <a:t>0.90</a:t>
                      </a:r>
                      <a:endParaRPr lang="en-US" dirty="0"/>
                    </a:p>
                  </a:txBody>
                  <a:tcPr/>
                </a:tc>
                <a:tc>
                  <a:txBody>
                    <a:bodyPr/>
                    <a:lstStyle/>
                    <a:p>
                      <a:pPr algn="ctr"/>
                      <a:r>
                        <a:rPr lang="en-US" smtClean="0"/>
                        <a:t>0.858</a:t>
                      </a:r>
                      <a:endParaRPr lang="en-US" dirty="0"/>
                    </a:p>
                  </a:txBody>
                  <a:tcPr/>
                </a:tc>
              </a:tr>
            </a:tbl>
          </a:graphicData>
        </a:graphic>
      </p:graphicFrame>
    </p:spTree>
    <p:extLst>
      <p:ext uri="{BB962C8B-B14F-4D97-AF65-F5344CB8AC3E}">
        <p14:creationId xmlns:p14="http://schemas.microsoft.com/office/powerpoint/2010/main" val="1953482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Gage R &amp; R Calculations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Now determine the average range for the three appraisers</a:t>
                </a:r>
              </a:p>
              <a:p>
                <a:pPr marL="0" indent="0">
                  <a:buNone/>
                </a:pPr>
                <a14:m>
                  <m:oMath xmlns:m="http://schemas.openxmlformats.org/officeDocument/2006/math">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𝑅</m:t>
                        </m:r>
                      </m:e>
                    </m:acc>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sSub>
                          <m:sSubPr>
                            <m:ctrlPr>
                              <a:rPr lang="en-US" sz="3200" i="1">
                                <a:latin typeface="Cambria Math" panose="02040503050406030204" pitchFamily="18" charset="0"/>
                              </a:rPr>
                            </m:ctrlPr>
                          </m:sSubPr>
                          <m:e>
                            <m:acc>
                              <m:accPr>
                                <m:chr m:val="̅"/>
                                <m:ctrlPr>
                                  <a:rPr lang="en-US" sz="3200" i="1">
                                    <a:latin typeface="Cambria Math" panose="02040503050406030204" pitchFamily="18" charset="0"/>
                                  </a:rPr>
                                </m:ctrlPr>
                              </m:accPr>
                              <m:e>
                                <m:r>
                                  <a:rPr lang="en-US" sz="3200" i="1">
                                    <a:latin typeface="Cambria Math" panose="02040503050406030204" pitchFamily="18" charset="0"/>
                                  </a:rPr>
                                  <m:t>𝑅</m:t>
                                </m:r>
                              </m:e>
                            </m:acc>
                          </m:e>
                          <m:sub>
                            <m:r>
                              <a:rPr lang="en-US" sz="3200" i="1">
                                <a:latin typeface="Cambria Math" panose="02040503050406030204" pitchFamily="18" charset="0"/>
                              </a:rPr>
                              <m:t>𝐴</m:t>
                            </m:r>
                          </m:sub>
                        </m:sSub>
                        <m:r>
                          <m:rPr>
                            <m:nor/>
                          </m:rPr>
                          <a:rPr lang="en-US" sz="3200" dirty="0"/>
                          <m:t> + </m:t>
                        </m:r>
                        <m:sSub>
                          <m:sSubPr>
                            <m:ctrlPr>
                              <a:rPr lang="en-US" sz="3200" i="1">
                                <a:latin typeface="Cambria Math" panose="02040503050406030204" pitchFamily="18" charset="0"/>
                              </a:rPr>
                            </m:ctrlPr>
                          </m:sSubPr>
                          <m:e>
                            <m:acc>
                              <m:accPr>
                                <m:chr m:val="̅"/>
                                <m:ctrlPr>
                                  <a:rPr lang="en-US" sz="3200" i="1">
                                    <a:latin typeface="Cambria Math" panose="02040503050406030204" pitchFamily="18" charset="0"/>
                                  </a:rPr>
                                </m:ctrlPr>
                              </m:accPr>
                              <m:e>
                                <m:r>
                                  <a:rPr lang="en-US" sz="3200" i="1">
                                    <a:latin typeface="Cambria Math" panose="02040503050406030204" pitchFamily="18" charset="0"/>
                                  </a:rPr>
                                  <m:t>𝑅</m:t>
                                </m:r>
                              </m:e>
                            </m:acc>
                          </m:e>
                          <m:sub>
                            <m:r>
                              <a:rPr lang="en-US" sz="3200" i="1">
                                <a:latin typeface="Cambria Math" panose="02040503050406030204" pitchFamily="18" charset="0"/>
                              </a:rPr>
                              <m:t>𝐵</m:t>
                            </m:r>
                          </m:sub>
                        </m:sSub>
                        <m:r>
                          <m:rPr>
                            <m:nor/>
                          </m:rPr>
                          <a:rPr lang="en-US" sz="3200" dirty="0"/>
                          <m:t> + </m:t>
                        </m:r>
                        <m:sSub>
                          <m:sSubPr>
                            <m:ctrlPr>
                              <a:rPr lang="en-US" sz="3200" i="1">
                                <a:latin typeface="Cambria Math" panose="02040503050406030204" pitchFamily="18" charset="0"/>
                              </a:rPr>
                            </m:ctrlPr>
                          </m:sSubPr>
                          <m:e>
                            <m:acc>
                              <m:accPr>
                                <m:chr m:val="̅"/>
                                <m:ctrlPr>
                                  <a:rPr lang="en-US" sz="3200" i="1">
                                    <a:latin typeface="Cambria Math" panose="02040503050406030204" pitchFamily="18" charset="0"/>
                                  </a:rPr>
                                </m:ctrlPr>
                              </m:accPr>
                              <m:e>
                                <m:r>
                                  <a:rPr lang="en-US" sz="3200" i="1">
                                    <a:latin typeface="Cambria Math" panose="02040503050406030204" pitchFamily="18" charset="0"/>
                                  </a:rPr>
                                  <m:t>𝑅</m:t>
                                </m:r>
                              </m:e>
                            </m:acc>
                          </m:e>
                          <m:sub>
                            <m:r>
                              <a:rPr lang="en-US" sz="3200" i="1">
                                <a:latin typeface="Cambria Math" panose="02040503050406030204" pitchFamily="18" charset="0"/>
                              </a:rPr>
                              <m:t>𝐶</m:t>
                            </m:r>
                          </m:sub>
                        </m:sSub>
                      </m:num>
                      <m:den>
                        <m:r>
                          <a:rPr lang="en-US" sz="3200" b="0" i="1" smtClean="0">
                            <a:latin typeface="Cambria Math" panose="02040503050406030204" pitchFamily="18" charset="0"/>
                          </a:rPr>
                          <m:t>3</m:t>
                        </m:r>
                      </m:den>
                    </m:f>
                  </m:oMath>
                </a14:m>
                <a:endParaRPr lang="en-US" sz="3200" dirty="0" smtClean="0"/>
              </a:p>
              <a:p>
                <a:pPr marL="0" indent="0">
                  <a:buNone/>
                </a:pPr>
                <a14:m>
                  <m:oMath xmlns:m="http://schemas.openxmlformats.org/officeDocument/2006/math">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𝑅</m:t>
                        </m:r>
                      </m:e>
                    </m:acc>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0.186+0.614+0.302</m:t>
                        </m:r>
                      </m:num>
                      <m:den>
                        <m:r>
                          <a:rPr lang="en-US" sz="3200" b="0" i="1" smtClean="0">
                            <a:latin typeface="Cambria Math" panose="02040503050406030204" pitchFamily="18" charset="0"/>
                          </a:rPr>
                          <m:t>3</m:t>
                        </m:r>
                      </m:den>
                    </m:f>
                  </m:oMath>
                </a14:m>
                <a:endParaRPr lang="en-US" sz="3200" dirty="0" smtClean="0"/>
              </a:p>
              <a:p>
                <a:pPr marL="0" indent="0">
                  <a:buNone/>
                </a:pPr>
                <a14:m>
                  <m:oMath xmlns:m="http://schemas.openxmlformats.org/officeDocument/2006/math">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𝑅</m:t>
                        </m:r>
                      </m:e>
                    </m:acc>
                  </m:oMath>
                </a14:m>
                <a:r>
                  <a:rPr lang="en-US" sz="3200" dirty="0" smtClean="0"/>
                  <a:t> = 0.367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t="-1890"/>
                </a:stretch>
              </a:blipFill>
            </p:spPr>
            <p:txBody>
              <a:bodyPr/>
              <a:lstStyle/>
              <a:p>
                <a:r>
                  <a:rPr lang="en-US">
                    <a:noFill/>
                  </a:rPr>
                  <a:t> </a:t>
                </a:r>
              </a:p>
            </p:txBody>
          </p:sp>
        </mc:Fallback>
      </mc:AlternateContent>
    </p:spTree>
    <p:extLst>
      <p:ext uri="{BB962C8B-B14F-4D97-AF65-F5344CB8AC3E}">
        <p14:creationId xmlns:p14="http://schemas.microsoft.com/office/powerpoint/2010/main" val="3638657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Gage R &amp; R Calculations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3312" y="1481070"/>
                <a:ext cx="8946541" cy="5087155"/>
              </a:xfrm>
            </p:spPr>
            <p:txBody>
              <a:bodyPr>
                <a:normAutofit/>
              </a:bodyPr>
              <a:lstStyle/>
              <a:p>
                <a:pPr marL="0" indent="0">
                  <a:buNone/>
                </a:pPr>
                <a:r>
                  <a:rPr lang="en-US" sz="3200" dirty="0" smtClean="0"/>
                  <a:t>Then determine the difference between the maximum appraiser average and the minimum appraiser average</a:t>
                </a:r>
              </a:p>
              <a:p>
                <a:pPr marL="0" indent="0">
                  <a:buNone/>
                </a:pPr>
                <a:r>
                  <a:rPr lang="en-US" sz="3200" dirty="0" smtClean="0"/>
                  <a:t>A has the maximum average (3.157)</a:t>
                </a:r>
              </a:p>
              <a:p>
                <a:pPr marL="0" indent="0">
                  <a:buNone/>
                </a:pPr>
                <a:r>
                  <a:rPr lang="en-US" sz="3200" dirty="0" smtClean="0"/>
                  <a:t>C has the minimum average (2.695)</a:t>
                </a:r>
              </a:p>
              <a:p>
                <a:pPr marL="0" indent="0">
                  <a:buNone/>
                </a:pPr>
                <a14:m>
                  <m:oMath xmlns:m="http://schemas.openxmlformats.org/officeDocument/2006/math">
                    <m:sSub>
                      <m:sSubPr>
                        <m:ctrlPr>
                          <a:rPr lang="en-US" sz="3200" i="1" smtClean="0">
                            <a:latin typeface="Cambria Math" panose="02040503050406030204" pitchFamily="18" charset="0"/>
                          </a:rPr>
                        </m:ctrlPr>
                      </m:sSubPr>
                      <m:e>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𝑋</m:t>
                            </m:r>
                          </m:e>
                        </m:acc>
                      </m:e>
                      <m:sub>
                        <m:r>
                          <a:rPr lang="en-US" sz="3200" b="0" i="1" smtClean="0">
                            <a:latin typeface="Cambria Math" panose="02040503050406030204" pitchFamily="18" charset="0"/>
                          </a:rPr>
                          <m:t>𝐷𝑖𝑓𝑓</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𝑋</m:t>
                            </m:r>
                          </m:e>
                        </m:acc>
                      </m:e>
                      <m:sub>
                        <m:r>
                          <a:rPr lang="en-US" sz="3200" b="0" i="1" smtClean="0">
                            <a:latin typeface="Cambria Math" panose="02040503050406030204" pitchFamily="18" charset="0"/>
                          </a:rPr>
                          <m:t>𝐴𝑝𝑝</m:t>
                        </m:r>
                        <m:r>
                          <a:rPr lang="en-US" sz="3200" b="0" i="1" smtClean="0">
                            <a:latin typeface="Cambria Math" panose="02040503050406030204" pitchFamily="18" charset="0"/>
                          </a:rPr>
                          <m:t> </m:t>
                        </m:r>
                        <m:r>
                          <a:rPr lang="en-US" sz="3200" b="0" i="1" smtClean="0">
                            <a:latin typeface="Cambria Math" panose="02040503050406030204" pitchFamily="18" charset="0"/>
                          </a:rPr>
                          <m:t>𝑀𝑎𝑥</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𝑋</m:t>
                            </m:r>
                          </m:e>
                        </m:acc>
                      </m:e>
                      <m:sub>
                        <m:r>
                          <a:rPr lang="en-US" sz="3200" b="0" i="1" smtClean="0">
                            <a:latin typeface="Cambria Math" panose="02040503050406030204" pitchFamily="18" charset="0"/>
                          </a:rPr>
                          <m:t>𝐴𝑝𝑝</m:t>
                        </m:r>
                        <m:r>
                          <a:rPr lang="en-US" sz="3200" b="0" i="1" smtClean="0">
                            <a:latin typeface="Cambria Math" panose="02040503050406030204" pitchFamily="18" charset="0"/>
                          </a:rPr>
                          <m:t> </m:t>
                        </m:r>
                        <m:r>
                          <a:rPr lang="en-US" sz="3200" b="0" i="1" smtClean="0">
                            <a:latin typeface="Cambria Math" panose="02040503050406030204" pitchFamily="18" charset="0"/>
                          </a:rPr>
                          <m:t>𝑀𝑖𝑛</m:t>
                        </m:r>
                      </m:sub>
                    </m:sSub>
                  </m:oMath>
                </a14:m>
                <a:endParaRPr lang="en-US" sz="3200" dirty="0" smtClean="0"/>
              </a:p>
              <a:p>
                <a:pPr marL="0" indent="0">
                  <a:buNone/>
                </a:pPr>
                <a:r>
                  <a:rPr lang="en-US" sz="3200" dirty="0" smtClean="0"/>
                  <a:t>Thus, the difference is 3.157 – 2.695 = 0.462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3312" y="1481070"/>
                <a:ext cx="8946541" cy="5087155"/>
              </a:xfrm>
              <a:blipFill rotWithShape="0">
                <a:blip r:embed="rId2"/>
                <a:stretch>
                  <a:fillRect l="-1771" t="-1559" r="-1771"/>
                </a:stretch>
              </a:blipFill>
            </p:spPr>
            <p:txBody>
              <a:bodyPr/>
              <a:lstStyle/>
              <a:p>
                <a:r>
                  <a:rPr lang="en-US">
                    <a:noFill/>
                  </a:rPr>
                  <a:t> </a:t>
                </a:r>
              </a:p>
            </p:txBody>
          </p:sp>
        </mc:Fallback>
      </mc:AlternateContent>
    </p:spTree>
    <p:extLst>
      <p:ext uri="{BB962C8B-B14F-4D97-AF65-F5344CB8AC3E}">
        <p14:creationId xmlns:p14="http://schemas.microsoft.com/office/powerpoint/2010/main" val="458421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Gage R &amp; R Calculations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Now determine the range of the part averages (</a:t>
                </a:r>
                <a:r>
                  <a:rPr lang="en-US" sz="3200" dirty="0" err="1" smtClean="0"/>
                  <a:t>Rp</a:t>
                </a:r>
                <a:r>
                  <a:rPr lang="en-US" sz="3200" dirty="0" smtClean="0"/>
                  <a:t>).  The largest part average is for Part 3 (4.10).  The smallest part average is for Part 5 (1.94)</a:t>
                </a:r>
              </a:p>
              <a:p>
                <a:pPr marL="0" indent="0">
                  <a:buNone/>
                </a:pPr>
                <a:r>
                  <a:rPr lang="en-US" sz="3200" dirty="0" err="1" smtClean="0"/>
                  <a:t>Rp</a:t>
                </a:r>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𝑋</m:t>
                            </m:r>
                          </m:e>
                        </m:acc>
                      </m:e>
                      <m:sub>
                        <m:r>
                          <a:rPr lang="en-US" sz="3200" b="0" i="1" smtClean="0">
                            <a:latin typeface="Cambria Math" panose="02040503050406030204" pitchFamily="18" charset="0"/>
                          </a:rPr>
                          <m:t>𝑃𝑎𝑟𝑡</m:t>
                        </m:r>
                        <m:r>
                          <a:rPr lang="en-US" sz="3200" b="0" i="1" smtClean="0">
                            <a:latin typeface="Cambria Math" panose="02040503050406030204" pitchFamily="18" charset="0"/>
                          </a:rPr>
                          <m:t> </m:t>
                        </m:r>
                        <m:r>
                          <a:rPr lang="en-US" sz="3200" b="0" i="1" smtClean="0">
                            <a:latin typeface="Cambria Math" panose="02040503050406030204" pitchFamily="18" charset="0"/>
                          </a:rPr>
                          <m:t>𝑚𝑎𝑥</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𝑋</m:t>
                            </m:r>
                          </m:e>
                        </m:acc>
                      </m:e>
                      <m:sub>
                        <m:r>
                          <a:rPr lang="en-US" sz="3200" b="0" i="1" smtClean="0">
                            <a:latin typeface="Cambria Math" panose="02040503050406030204" pitchFamily="18" charset="0"/>
                          </a:rPr>
                          <m:t>𝑃𝑎𝑟𝑡</m:t>
                        </m:r>
                        <m:r>
                          <a:rPr lang="en-US" sz="3200" b="0" i="1" smtClean="0">
                            <a:latin typeface="Cambria Math" panose="02040503050406030204" pitchFamily="18" charset="0"/>
                          </a:rPr>
                          <m:t> </m:t>
                        </m:r>
                        <m:r>
                          <a:rPr lang="en-US" sz="3200" b="0" i="1" smtClean="0">
                            <a:latin typeface="Cambria Math" panose="02040503050406030204" pitchFamily="18" charset="0"/>
                          </a:rPr>
                          <m:t>𝑚𝑖𝑛</m:t>
                        </m:r>
                      </m:sub>
                    </m:sSub>
                  </m:oMath>
                </a14:m>
                <a:endParaRPr lang="en-US" sz="3200" dirty="0" smtClean="0"/>
              </a:p>
              <a:p>
                <a:pPr marL="0" indent="0">
                  <a:buNone/>
                </a:pPr>
                <a:r>
                  <a:rPr lang="en-US" sz="3200" dirty="0" err="1" smtClean="0"/>
                  <a:t>Rp</a:t>
                </a:r>
                <a:r>
                  <a:rPr lang="en-US" sz="3200" dirty="0" smtClean="0"/>
                  <a:t> = 4.10 – 1.94 = 2.16</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t="-1890" r="-2384"/>
                </a:stretch>
              </a:blipFill>
            </p:spPr>
            <p:txBody>
              <a:bodyPr/>
              <a:lstStyle/>
              <a:p>
                <a:r>
                  <a:rPr lang="en-US">
                    <a:noFill/>
                  </a:rPr>
                  <a:t> </a:t>
                </a:r>
              </a:p>
            </p:txBody>
          </p:sp>
        </mc:Fallback>
      </mc:AlternateContent>
    </p:spTree>
    <p:extLst>
      <p:ext uri="{BB962C8B-B14F-4D97-AF65-F5344CB8AC3E}">
        <p14:creationId xmlns:p14="http://schemas.microsoft.com/office/powerpoint/2010/main" val="5009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31820"/>
            <a:ext cx="9404723" cy="1481070"/>
          </a:xfrm>
        </p:spPr>
        <p:txBody>
          <a:bodyPr/>
          <a:lstStyle/>
          <a:p>
            <a:pPr algn="ctr"/>
            <a:r>
              <a:rPr lang="en-US" dirty="0" smtClean="0"/>
              <a:t>Contributors to Measurement System</a:t>
            </a:r>
            <a:endParaRPr lang="en-US" dirty="0"/>
          </a:p>
        </p:txBody>
      </p:sp>
      <p:sp>
        <p:nvSpPr>
          <p:cNvPr id="3" name="Content Placeholder 2"/>
          <p:cNvSpPr>
            <a:spLocks noGrp="1"/>
          </p:cNvSpPr>
          <p:nvPr>
            <p:ph idx="1"/>
          </p:nvPr>
        </p:nvSpPr>
        <p:spPr>
          <a:xfrm>
            <a:off x="1103312" y="1712890"/>
            <a:ext cx="8946541" cy="4778062"/>
          </a:xfrm>
        </p:spPr>
        <p:txBody>
          <a:bodyPr>
            <a:normAutofit/>
          </a:bodyPr>
          <a:lstStyle/>
          <a:p>
            <a:pPr marL="0" indent="0">
              <a:buNone/>
            </a:pPr>
            <a:r>
              <a:rPr lang="en-US" sz="3200" dirty="0" smtClean="0"/>
              <a:t>The various contributors to the measurement system variation can now be calculated.  There are five that need to be calculated</a:t>
            </a:r>
          </a:p>
          <a:p>
            <a:pPr marL="514350" indent="-514350">
              <a:buAutoNum type="arabicPeriod"/>
            </a:pPr>
            <a:r>
              <a:rPr lang="en-US" sz="3200" dirty="0" smtClean="0"/>
              <a:t>Equipment variation (EV)</a:t>
            </a:r>
          </a:p>
          <a:p>
            <a:pPr marL="514350" indent="-514350">
              <a:buAutoNum type="arabicPeriod"/>
            </a:pPr>
            <a:r>
              <a:rPr lang="en-US" sz="3200" dirty="0" smtClean="0"/>
              <a:t>Appraiser variation (AV)</a:t>
            </a:r>
          </a:p>
          <a:p>
            <a:pPr marL="514350" indent="-514350">
              <a:buAutoNum type="arabicPeriod"/>
            </a:pPr>
            <a:r>
              <a:rPr lang="en-US" sz="3200" dirty="0" smtClean="0"/>
              <a:t>Repeatability and Reproducibility (GRR)</a:t>
            </a:r>
          </a:p>
          <a:p>
            <a:pPr marL="514350" indent="-514350">
              <a:buAutoNum type="arabicPeriod"/>
            </a:pPr>
            <a:r>
              <a:rPr lang="en-US" sz="3200" dirty="0" smtClean="0"/>
              <a:t>Part variation (PV)</a:t>
            </a:r>
          </a:p>
          <a:p>
            <a:pPr marL="514350" indent="-514350">
              <a:buAutoNum type="arabicPeriod"/>
            </a:pPr>
            <a:r>
              <a:rPr lang="en-US" sz="3200" dirty="0" smtClean="0"/>
              <a:t>Total variation (TV)</a:t>
            </a:r>
            <a:endParaRPr lang="en-US" sz="3200" dirty="0"/>
          </a:p>
        </p:txBody>
      </p:sp>
    </p:spTree>
    <p:extLst>
      <p:ext uri="{BB962C8B-B14F-4D97-AF65-F5344CB8AC3E}">
        <p14:creationId xmlns:p14="http://schemas.microsoft.com/office/powerpoint/2010/main" val="1121638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Repeatability Equipment Variation</a:t>
            </a:r>
            <a:endParaRPr lang="en-US" dirty="0"/>
          </a:p>
        </p:txBody>
      </p:sp>
      <p:sp>
        <p:nvSpPr>
          <p:cNvPr id="3" name="Content Placeholder 2"/>
          <p:cNvSpPr>
            <a:spLocks noGrp="1"/>
          </p:cNvSpPr>
          <p:nvPr>
            <p:ph idx="1"/>
          </p:nvPr>
        </p:nvSpPr>
        <p:spPr/>
        <p:txBody>
          <a:bodyPr>
            <a:normAutofit/>
          </a:bodyPr>
          <a:lstStyle/>
          <a:p>
            <a:r>
              <a:rPr lang="en-US" sz="3200" dirty="0" smtClean="0"/>
              <a:t>This is the “Within appraiser” variation</a:t>
            </a:r>
          </a:p>
          <a:p>
            <a:r>
              <a:rPr lang="en-US" sz="3200" dirty="0" smtClean="0"/>
              <a:t>It measures the variation one appraiser has when measuring the same part (and the same characteristic) using the same gage more than one time</a:t>
            </a:r>
            <a:endParaRPr lang="en-US" sz="3200" dirty="0"/>
          </a:p>
        </p:txBody>
      </p:sp>
    </p:spTree>
    <p:extLst>
      <p:ext uri="{BB962C8B-B14F-4D97-AF65-F5344CB8AC3E}">
        <p14:creationId xmlns:p14="http://schemas.microsoft.com/office/powerpoint/2010/main" val="33687088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Repeatability Equipment Variation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EV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1</m:t>
                        </m:r>
                      </m:sub>
                    </m:sSub>
                  </m:oMath>
                </a14:m>
                <a:r>
                  <a:rPr lang="en-US" sz="3200" dirty="0" smtClean="0"/>
                  <a:t> </a:t>
                </a:r>
                <a14:m>
                  <m:oMath xmlns:m="http://schemas.openxmlformats.org/officeDocument/2006/math">
                    <m:acc>
                      <m:accPr>
                        <m:chr m:val="̿"/>
                        <m:ctrlPr>
                          <a:rPr lang="en-US" sz="3200" i="1" dirty="0" smtClean="0">
                            <a:latin typeface="Cambria Math" panose="02040503050406030204" pitchFamily="18" charset="0"/>
                          </a:rPr>
                        </m:ctrlPr>
                      </m:accPr>
                      <m:e>
                        <m:r>
                          <a:rPr lang="en-US" sz="3200" b="0" i="1" dirty="0" smtClean="0">
                            <a:latin typeface="Cambria Math" panose="02040503050406030204" pitchFamily="18" charset="0"/>
                          </a:rPr>
                          <m:t>𝑅</m:t>
                        </m:r>
                      </m:e>
                    </m:acc>
                  </m:oMath>
                </a14:m>
                <a:endParaRPr lang="en-US" sz="3200" dirty="0" smtClean="0"/>
              </a:p>
              <a:p>
                <a:pPr marL="0" indent="0">
                  <a:buNone/>
                </a:pPr>
                <a:r>
                  <a:rPr lang="en-US" sz="3200" dirty="0" smtClean="0"/>
                  <a:t>Where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𝑘</m:t>
                        </m:r>
                      </m:e>
                      <m:sub>
                        <m:r>
                          <a:rPr lang="en-US" sz="3200" b="0" i="1" smtClean="0">
                            <a:latin typeface="Cambria Math" panose="02040503050406030204" pitchFamily="18" charset="0"/>
                          </a:rPr>
                          <m:t>1</m:t>
                        </m:r>
                      </m:sub>
                    </m:sSub>
                  </m:oMath>
                </a14:m>
                <a:r>
                  <a:rPr lang="en-US" sz="3200" dirty="0" smtClean="0"/>
                  <a:t> is a constant that depends on the number of trials for 2 trials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1</m:t>
                        </m:r>
                      </m:sub>
                    </m:sSub>
                    <m:r>
                      <m:rPr>
                        <m:sty m:val="p"/>
                      </m:rPr>
                      <a:rPr lang="en-US" sz="3200" b="0" i="0" smtClean="0">
                        <a:latin typeface="Cambria Math" panose="02040503050406030204" pitchFamily="18" charset="0"/>
                      </a:rPr>
                      <m:t>is</m:t>
                    </m:r>
                  </m:oMath>
                </a14:m>
                <a:r>
                  <a:rPr lang="en-US" sz="3200" dirty="0" smtClean="0"/>
                  <a:t> 0.8862.  For 3 trials,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1</m:t>
                        </m:r>
                      </m:sub>
                    </m:sSub>
                  </m:oMath>
                </a14:m>
                <a:r>
                  <a:rPr lang="en-US" sz="3200" dirty="0" smtClean="0"/>
                  <a:t> is 0.5908</a:t>
                </a:r>
              </a:p>
              <a:p>
                <a:pPr marL="0" indent="0">
                  <a:buNone/>
                </a:pPr>
                <a:r>
                  <a:rPr lang="en-US" sz="3200" dirty="0" smtClean="0"/>
                  <a:t>EV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1</m:t>
                        </m:r>
                      </m:sub>
                    </m:sSub>
                  </m:oMath>
                </a14:m>
                <a:r>
                  <a:rPr lang="en-US" sz="3200" dirty="0" smtClean="0"/>
                  <a:t> </a:t>
                </a:r>
                <a14:m>
                  <m:oMath xmlns:m="http://schemas.openxmlformats.org/officeDocument/2006/math">
                    <m:acc>
                      <m:accPr>
                        <m:chr m:val="̿"/>
                        <m:ctrlPr>
                          <a:rPr lang="en-US" sz="3200" i="1" dirty="0" smtClean="0">
                            <a:latin typeface="Cambria Math" panose="02040503050406030204" pitchFamily="18" charset="0"/>
                          </a:rPr>
                        </m:ctrlPr>
                      </m:accPr>
                      <m:e>
                        <m:r>
                          <a:rPr lang="en-US" sz="3200" b="0" i="1" dirty="0" smtClean="0">
                            <a:latin typeface="Cambria Math" panose="02040503050406030204" pitchFamily="18" charset="0"/>
                          </a:rPr>
                          <m:t>𝑅</m:t>
                        </m:r>
                      </m:e>
                    </m:acc>
                  </m:oMath>
                </a14:m>
                <a:endParaRPr lang="en-US" sz="3200" dirty="0" smtClean="0"/>
              </a:p>
              <a:p>
                <a:pPr marL="0" indent="0">
                  <a:buNone/>
                </a:pPr>
                <a:r>
                  <a:rPr lang="en-US" sz="3200" dirty="0" smtClean="0"/>
                  <a:t>EV = 0.5908 (0.367) = 0.217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t="-872" r="-817"/>
                </a:stretch>
              </a:blipFill>
            </p:spPr>
            <p:txBody>
              <a:bodyPr/>
              <a:lstStyle/>
              <a:p>
                <a:r>
                  <a:rPr lang="en-US">
                    <a:noFill/>
                  </a:rPr>
                  <a:t> </a:t>
                </a:r>
              </a:p>
            </p:txBody>
          </p:sp>
        </mc:Fallback>
      </mc:AlternateContent>
    </p:spTree>
    <p:extLst>
      <p:ext uri="{BB962C8B-B14F-4D97-AF65-F5344CB8AC3E}">
        <p14:creationId xmlns:p14="http://schemas.microsoft.com/office/powerpoint/2010/main" val="4032705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Reproducibility Appraiser </a:t>
            </a:r>
            <a:br>
              <a:rPr lang="en-US" dirty="0" smtClean="0"/>
            </a:br>
            <a:r>
              <a:rPr lang="en-US" dirty="0" smtClean="0"/>
              <a:t>Variation (AV)</a:t>
            </a:r>
            <a:endParaRPr lang="en-US" dirty="0"/>
          </a:p>
        </p:txBody>
      </p:sp>
      <p:sp>
        <p:nvSpPr>
          <p:cNvPr id="3" name="Content Placeholder 2"/>
          <p:cNvSpPr>
            <a:spLocks noGrp="1"/>
          </p:cNvSpPr>
          <p:nvPr>
            <p:ph idx="1"/>
          </p:nvPr>
        </p:nvSpPr>
        <p:spPr/>
        <p:txBody>
          <a:bodyPr>
            <a:normAutofit/>
          </a:bodyPr>
          <a:lstStyle/>
          <a:p>
            <a:r>
              <a:rPr lang="en-US" sz="3200" dirty="0" smtClean="0"/>
              <a:t>This is the “between appraisers” variation</a:t>
            </a:r>
          </a:p>
          <a:p>
            <a:r>
              <a:rPr lang="en-US" sz="3200" dirty="0" smtClean="0"/>
              <a:t>It is the variation in the average of the measurements made by the different appraisers when measuring the same characteristic on the same part</a:t>
            </a:r>
            <a:endParaRPr lang="en-US" sz="3200" dirty="0"/>
          </a:p>
        </p:txBody>
      </p:sp>
    </p:spTree>
    <p:extLst>
      <p:ext uri="{BB962C8B-B14F-4D97-AF65-F5344CB8AC3E}">
        <p14:creationId xmlns:p14="http://schemas.microsoft.com/office/powerpoint/2010/main" val="28747979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Reproducibility Appraiser </a:t>
            </a:r>
            <a:br>
              <a:rPr lang="en-US" dirty="0"/>
            </a:br>
            <a:r>
              <a:rPr lang="en-US" dirty="0"/>
              <a:t>Variation (AV)</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AV = </a:t>
                </a:r>
                <a14:m>
                  <m:oMath xmlns:m="http://schemas.openxmlformats.org/officeDocument/2006/math">
                    <m:rad>
                      <m:radPr>
                        <m:degHide m:val="on"/>
                        <m:ctrlPr>
                          <a:rPr lang="en-US" sz="3200" i="1" smtClean="0">
                            <a:latin typeface="Cambria Math" panose="02040503050406030204" pitchFamily="18" charset="0"/>
                          </a:rPr>
                        </m:ctrlPr>
                      </m:radPr>
                      <m:deg/>
                      <m:e>
                        <m:d>
                          <m:dPr>
                            <m:ctrlPr>
                              <a:rPr lang="en-US" sz="3200" i="1" smtClean="0">
                                <a:latin typeface="Cambria Math" panose="02040503050406030204" pitchFamily="18" charset="0"/>
                              </a:rPr>
                            </m:ctrlPr>
                          </m:dPr>
                          <m:e>
                            <m:sSub>
                              <m:sSubPr>
                                <m:ctrlPr>
                                  <a:rPr lang="en-US" sz="3200" i="1" smtClean="0">
                                    <a:latin typeface="Cambria Math" panose="02040503050406030204" pitchFamily="18" charset="0"/>
                                  </a:rPr>
                                </m:ctrlPr>
                              </m:sSubPr>
                              <m:e>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𝑋</m:t>
                                    </m:r>
                                  </m:e>
                                </m:acc>
                              </m:e>
                              <m:sub>
                                <m:r>
                                  <a:rPr lang="en-US" sz="3200" b="0" i="1" smtClean="0">
                                    <a:latin typeface="Cambria Math" panose="02040503050406030204" pitchFamily="18" charset="0"/>
                                  </a:rPr>
                                  <m:t>𝐷𝑖𝑓𝑓</m:t>
                                </m:r>
                              </m:sub>
                            </m:sSub>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2</m:t>
                                </m:r>
                              </m:sub>
                            </m:sSub>
                          </m:e>
                        </m:d>
                      </m:e>
                    </m:rad>
                  </m:oMath>
                </a14:m>
                <a:r>
                  <a:rPr lang="en-US" sz="3200" baseline="30000" dirty="0" smtClean="0"/>
                  <a:t>2 </a:t>
                </a:r>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𝐸</m:t>
                        </m:r>
                        <m:sSup>
                          <m:sSupPr>
                            <m:ctrlPr>
                              <a:rPr lang="en-US" sz="3200" b="0" i="1" smtClean="0">
                                <a:latin typeface="Cambria Math" panose="02040503050406030204" pitchFamily="18" charset="0"/>
                              </a:rPr>
                            </m:ctrlPr>
                          </m:sSupPr>
                          <m:e>
                            <m:r>
                              <a:rPr lang="en-US" sz="3200" b="0" i="1" smtClean="0">
                                <a:latin typeface="Cambria Math" panose="02040503050406030204" pitchFamily="18" charset="0"/>
                              </a:rPr>
                              <m:t>𝑉</m:t>
                            </m:r>
                          </m:e>
                          <m:sup>
                            <m:r>
                              <a:rPr lang="en-US" sz="3200" b="0" i="1" smtClean="0">
                                <a:latin typeface="Cambria Math" panose="02040503050406030204" pitchFamily="18" charset="0"/>
                              </a:rPr>
                              <m:t>2</m:t>
                            </m:r>
                          </m:sup>
                        </m:sSup>
                      </m:num>
                      <m:den>
                        <m:r>
                          <a:rPr lang="en-US" sz="3200" i="1" smtClean="0">
                            <a:latin typeface="Cambria Math" panose="02040503050406030204" pitchFamily="18" charset="0"/>
                            <a:ea typeface="Cambria Math" panose="02040503050406030204" pitchFamily="18" charset="0"/>
                          </a:rPr>
                          <m:t>𝜂</m:t>
                        </m:r>
                        <m:r>
                          <a:rPr lang="en-US" sz="3200" b="0" i="1" smtClean="0">
                            <a:latin typeface="Cambria Math" panose="02040503050406030204" pitchFamily="18" charset="0"/>
                            <a:ea typeface="Cambria Math" panose="02040503050406030204" pitchFamily="18" charset="0"/>
                          </a:rPr>
                          <m:t>𝑟</m:t>
                        </m:r>
                      </m:den>
                    </m:f>
                  </m:oMath>
                </a14:m>
                <a:endParaRPr lang="en-US" sz="3200" dirty="0" smtClean="0"/>
              </a:p>
              <a:p>
                <a:pPr marL="0" indent="0">
                  <a:buNone/>
                </a:pPr>
                <a:r>
                  <a:rPr lang="en-US" sz="3200" dirty="0" smtClean="0"/>
                  <a:t>Where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2</m:t>
                        </m:r>
                      </m:sub>
                    </m:sSub>
                  </m:oMath>
                </a14:m>
                <a:r>
                  <a:rPr lang="en-US" sz="3200" dirty="0" smtClean="0"/>
                  <a:t> is a constant that depends on the number of appraisers.  For 2 appraisers,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2</m:t>
                        </m:r>
                      </m:sub>
                    </m:sSub>
                  </m:oMath>
                </a14:m>
                <a:r>
                  <a:rPr lang="en-US" sz="3200" dirty="0" smtClean="0"/>
                  <a:t> is 0.7071.  For three appraisers,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2</m:t>
                        </m:r>
                      </m:sub>
                    </m:sSub>
                  </m:oMath>
                </a14:m>
                <a:r>
                  <a:rPr lang="en-US" sz="3200" dirty="0" smtClean="0"/>
                  <a:t> is 0.5231 for the example</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r="-1226"/>
                </a:stretch>
              </a:blipFill>
            </p:spPr>
            <p:txBody>
              <a:bodyPr/>
              <a:lstStyle/>
              <a:p>
                <a:r>
                  <a:rPr lang="en-US">
                    <a:noFill/>
                  </a:rPr>
                  <a:t> </a:t>
                </a:r>
              </a:p>
            </p:txBody>
          </p:sp>
        </mc:Fallback>
      </mc:AlternateContent>
    </p:spTree>
    <p:extLst>
      <p:ext uri="{BB962C8B-B14F-4D97-AF65-F5344CB8AC3E}">
        <p14:creationId xmlns:p14="http://schemas.microsoft.com/office/powerpoint/2010/main" val="1494424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Reproducibility Appraiser </a:t>
            </a:r>
            <a:br>
              <a:rPr lang="en-US" dirty="0"/>
            </a:br>
            <a:r>
              <a:rPr lang="en-US" dirty="0"/>
              <a:t>Variation (AV)</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AV = </a:t>
                </a:r>
                <a14:m>
                  <m:oMath xmlns:m="http://schemas.openxmlformats.org/officeDocument/2006/math">
                    <m:rad>
                      <m:radPr>
                        <m:degHide m:val="on"/>
                        <m:ctrlPr>
                          <a:rPr lang="en-US" sz="3200" i="1">
                            <a:latin typeface="Cambria Math" panose="02040503050406030204" pitchFamily="18" charset="0"/>
                          </a:rPr>
                        </m:ctrlPr>
                      </m:radPr>
                      <m:deg/>
                      <m:e>
                        <m:d>
                          <m:dPr>
                            <m:ctrlPr>
                              <a:rPr lang="en-US" sz="3200" i="1">
                                <a:latin typeface="Cambria Math" panose="02040503050406030204" pitchFamily="18" charset="0"/>
                              </a:rPr>
                            </m:ctrlPr>
                          </m:dPr>
                          <m:e>
                            <m:sSub>
                              <m:sSubPr>
                                <m:ctrlPr>
                                  <a:rPr lang="en-US" sz="3200" i="1">
                                    <a:latin typeface="Cambria Math" panose="02040503050406030204" pitchFamily="18" charset="0"/>
                                  </a:rPr>
                                </m:ctrlPr>
                              </m:sSubPr>
                              <m:e>
                                <m:acc>
                                  <m:accPr>
                                    <m:chr m:val="̅"/>
                                    <m:ctrlPr>
                                      <a:rPr lang="en-US" sz="3200" i="1">
                                        <a:latin typeface="Cambria Math" panose="02040503050406030204" pitchFamily="18" charset="0"/>
                                      </a:rPr>
                                    </m:ctrlPr>
                                  </m:accPr>
                                  <m:e>
                                    <m:r>
                                      <a:rPr lang="en-US" sz="3200" i="1">
                                        <a:latin typeface="Cambria Math" panose="02040503050406030204" pitchFamily="18" charset="0"/>
                                      </a:rPr>
                                      <m:t>𝑋</m:t>
                                    </m:r>
                                  </m:e>
                                </m:acc>
                              </m:e>
                              <m:sub>
                                <m:r>
                                  <a:rPr lang="en-US" sz="3200" i="1">
                                    <a:latin typeface="Cambria Math" panose="02040503050406030204" pitchFamily="18" charset="0"/>
                                  </a:rPr>
                                  <m:t>𝐷𝑖𝑓𝑓</m:t>
                                </m:r>
                              </m:sub>
                            </m:sSub>
                            <m:r>
                              <a:rPr lang="en-US" sz="3200" i="1">
                                <a:latin typeface="Cambria Math" panose="02040503050406030204" pitchFamily="18" charset="0"/>
                              </a:rPr>
                              <m:t> </m:t>
                            </m:r>
                            <m:sSub>
                              <m:sSubPr>
                                <m:ctrlPr>
                                  <a:rPr lang="en-US" sz="3200" i="1">
                                    <a:latin typeface="Cambria Math" panose="02040503050406030204" pitchFamily="18" charset="0"/>
                                  </a:rPr>
                                </m:ctrlPr>
                              </m:sSubPr>
                              <m:e>
                                <m:r>
                                  <a:rPr lang="en-US" sz="3200" i="1">
                                    <a:latin typeface="Cambria Math" panose="02040503050406030204" pitchFamily="18" charset="0"/>
                                  </a:rPr>
                                  <m:t>𝐾</m:t>
                                </m:r>
                              </m:e>
                              <m:sub>
                                <m:r>
                                  <a:rPr lang="en-US" sz="3200" i="1">
                                    <a:latin typeface="Cambria Math" panose="02040503050406030204" pitchFamily="18" charset="0"/>
                                  </a:rPr>
                                  <m:t>2</m:t>
                                </m:r>
                              </m:sub>
                            </m:sSub>
                          </m:e>
                        </m:d>
                      </m:e>
                    </m:rad>
                  </m:oMath>
                </a14:m>
                <a:r>
                  <a:rPr lang="en-US" sz="3200" baseline="30000" dirty="0"/>
                  <a:t>2 </a:t>
                </a:r>
                <a:r>
                  <a:rPr lang="en-US" sz="3200" dirty="0"/>
                  <a:t> - </a:t>
                </a:r>
                <a14:m>
                  <m:oMath xmlns:m="http://schemas.openxmlformats.org/officeDocument/2006/math">
                    <m:f>
                      <m:fPr>
                        <m:ctrlPr>
                          <a:rPr lang="en-US" sz="3200" i="1">
                            <a:latin typeface="Cambria Math" panose="02040503050406030204" pitchFamily="18" charset="0"/>
                          </a:rPr>
                        </m:ctrlPr>
                      </m:fPr>
                      <m:num>
                        <m:r>
                          <a:rPr lang="en-US" sz="3200" i="1">
                            <a:latin typeface="Cambria Math" panose="02040503050406030204" pitchFamily="18" charset="0"/>
                          </a:rPr>
                          <m:t>𝐸</m:t>
                        </m:r>
                        <m:sSup>
                          <m:sSupPr>
                            <m:ctrlPr>
                              <a:rPr lang="en-US" sz="3200" i="1">
                                <a:latin typeface="Cambria Math" panose="02040503050406030204" pitchFamily="18" charset="0"/>
                              </a:rPr>
                            </m:ctrlPr>
                          </m:sSupPr>
                          <m:e>
                            <m:r>
                              <a:rPr lang="en-US" sz="3200" i="1">
                                <a:latin typeface="Cambria Math" panose="02040503050406030204" pitchFamily="18" charset="0"/>
                              </a:rPr>
                              <m:t>𝑉</m:t>
                            </m:r>
                          </m:e>
                          <m:sup>
                            <m:r>
                              <a:rPr lang="en-US" sz="3200" i="1">
                                <a:latin typeface="Cambria Math" panose="02040503050406030204" pitchFamily="18" charset="0"/>
                              </a:rPr>
                              <m:t>2</m:t>
                            </m:r>
                          </m:sup>
                        </m:sSup>
                      </m:num>
                      <m:den>
                        <m:r>
                          <a:rPr lang="en-US" sz="3200" i="1">
                            <a:latin typeface="Cambria Math" panose="02040503050406030204" pitchFamily="18" charset="0"/>
                            <a:ea typeface="Cambria Math" panose="02040503050406030204" pitchFamily="18" charset="0"/>
                          </a:rPr>
                          <m:t>𝜂</m:t>
                        </m:r>
                        <m:r>
                          <a:rPr lang="en-US" sz="3200" i="1">
                            <a:latin typeface="Cambria Math" panose="02040503050406030204" pitchFamily="18" charset="0"/>
                            <a:ea typeface="Cambria Math" panose="02040503050406030204" pitchFamily="18" charset="0"/>
                          </a:rPr>
                          <m:t>𝑟</m:t>
                        </m:r>
                      </m:den>
                    </m:f>
                  </m:oMath>
                </a14:m>
                <a:endParaRPr lang="en-US" sz="3200" dirty="0" smtClean="0"/>
              </a:p>
              <a:p>
                <a:pPr marL="0" indent="0">
                  <a:buNone/>
                </a:pPr>
                <a:r>
                  <a:rPr lang="en-US" sz="3200" dirty="0" smtClean="0"/>
                  <a:t>AV = </a:t>
                </a:r>
                <a14:m>
                  <m:oMath xmlns:m="http://schemas.openxmlformats.org/officeDocument/2006/math">
                    <m:rad>
                      <m:radPr>
                        <m:degHide m:val="on"/>
                        <m:ctrlPr>
                          <a:rPr lang="en-US" sz="3200" i="1" smtClean="0">
                            <a:latin typeface="Cambria Math" panose="02040503050406030204" pitchFamily="18" charset="0"/>
                          </a:rPr>
                        </m:ctrlPr>
                      </m:radPr>
                      <m:deg/>
                      <m:e>
                        <m:r>
                          <a:rPr lang="en-US" sz="3200" b="0" i="1" smtClean="0">
                            <a:latin typeface="Cambria Math" panose="02040503050406030204" pitchFamily="18" charset="0"/>
                          </a:rPr>
                          <m:t>0.462 </m:t>
                        </m:r>
                        <m:r>
                          <a:rPr lang="en-US" sz="3200" b="0" i="1" smtClean="0">
                            <a:latin typeface="Cambria Math" panose="02040503050406030204" pitchFamily="18" charset="0"/>
                          </a:rPr>
                          <m:t>𝑋</m:t>
                        </m:r>
                        <m:r>
                          <a:rPr lang="en-US" sz="3200" b="0" i="1" smtClean="0">
                            <a:latin typeface="Cambria Math" panose="02040503050406030204" pitchFamily="18" charset="0"/>
                          </a:rPr>
                          <m:t> 0.5231) </m:t>
                        </m:r>
                      </m:e>
                    </m:rad>
                  </m:oMath>
                </a14:m>
                <a:r>
                  <a:rPr lang="en-US" sz="3200" baseline="30000" dirty="0" smtClean="0"/>
                  <a:t>2</a:t>
                </a: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0.217</m:t>
                        </m:r>
                      </m:num>
                      <m:den>
                        <m:r>
                          <a:rPr lang="en-US" sz="3200" b="0" i="1" smtClean="0">
                            <a:latin typeface="Cambria Math" panose="02040503050406030204" pitchFamily="18" charset="0"/>
                          </a:rPr>
                          <m:t>5 </m:t>
                        </m:r>
                        <m:r>
                          <a:rPr lang="en-US" sz="3200" b="0" i="1" smtClean="0">
                            <a:latin typeface="Cambria Math" panose="02040503050406030204" pitchFamily="18" charset="0"/>
                            <a:ea typeface="Cambria Math" panose="02040503050406030204" pitchFamily="18" charset="0"/>
                          </a:rPr>
                          <m:t>×3</m:t>
                        </m:r>
                      </m:den>
                    </m:f>
                  </m:oMath>
                </a14:m>
                <a:r>
                  <a:rPr lang="en-US" sz="3200" dirty="0" smtClean="0"/>
                  <a:t> </a:t>
                </a:r>
              </a:p>
              <a:p>
                <a:pPr marL="0" indent="0">
                  <a:buNone/>
                </a:pPr>
                <a:r>
                  <a:rPr lang="en-US" sz="3200" dirty="0" smtClean="0"/>
                  <a:t>AV = 0.235</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a:stretch>
              </a:blipFill>
            </p:spPr>
            <p:txBody>
              <a:bodyPr/>
              <a:lstStyle/>
              <a:p>
                <a:r>
                  <a:rPr lang="en-US">
                    <a:noFill/>
                  </a:rPr>
                  <a:t> </a:t>
                </a:r>
              </a:p>
            </p:txBody>
          </p:sp>
        </mc:Fallback>
      </mc:AlternateContent>
    </p:spTree>
    <p:extLst>
      <p:ext uri="{BB962C8B-B14F-4D97-AF65-F5344CB8AC3E}">
        <p14:creationId xmlns:p14="http://schemas.microsoft.com/office/powerpoint/2010/main" val="5292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Repeatability and Reproducibility</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The next calculation combines the two above to determine GRR, which is given by</a:t>
                </a:r>
              </a:p>
              <a:p>
                <a:pPr marL="0" indent="0">
                  <a:buNone/>
                </a:pPr>
                <a:r>
                  <a:rPr lang="en-US" sz="3200" dirty="0" smtClean="0"/>
                  <a:t>GRR = </a:t>
                </a:r>
                <a14:m>
                  <m:oMath xmlns:m="http://schemas.openxmlformats.org/officeDocument/2006/math">
                    <m:rad>
                      <m:radPr>
                        <m:degHide m:val="on"/>
                        <m:ctrlPr>
                          <a:rPr lang="en-US" sz="3200" i="1" smtClean="0">
                            <a:latin typeface="Cambria Math" panose="02040503050406030204" pitchFamily="18" charset="0"/>
                          </a:rPr>
                        </m:ctrlPr>
                      </m:radPr>
                      <m:deg/>
                      <m:e>
                        <m:r>
                          <a:rPr lang="en-US" sz="3200" b="0" i="1" smtClean="0">
                            <a:latin typeface="Cambria Math" panose="02040503050406030204" pitchFamily="18" charset="0"/>
                          </a:rPr>
                          <m:t>𝐸</m:t>
                        </m:r>
                        <m:sSup>
                          <m:sSupPr>
                            <m:ctrlPr>
                              <a:rPr lang="en-US" sz="3200" b="0" i="1" smtClean="0">
                                <a:latin typeface="Cambria Math" panose="02040503050406030204" pitchFamily="18" charset="0"/>
                              </a:rPr>
                            </m:ctrlPr>
                          </m:sSupPr>
                          <m:e>
                            <m:r>
                              <a:rPr lang="en-US" sz="3200" b="0" i="1" smtClean="0">
                                <a:latin typeface="Cambria Math" panose="02040503050406030204" pitchFamily="18" charset="0"/>
                              </a:rPr>
                              <m:t>𝑉</m:t>
                            </m:r>
                          </m:e>
                          <m:sup>
                            <m:r>
                              <a:rPr lang="en-US" sz="3200" b="0" i="1" smtClean="0">
                                <a:latin typeface="Cambria Math" panose="02040503050406030204" pitchFamily="18" charset="0"/>
                              </a:rPr>
                              <m:t>2</m:t>
                            </m:r>
                          </m:sup>
                        </m:sSup>
                      </m:e>
                    </m:rad>
                  </m:oMath>
                </a14:m>
                <a:r>
                  <a:rPr lang="en-US" sz="3200" dirty="0" smtClean="0"/>
                  <a:t> + A</a:t>
                </a:r>
                <a14:m>
                  <m:oMath xmlns:m="http://schemas.openxmlformats.org/officeDocument/2006/math">
                    <m:sSup>
                      <m:sSupPr>
                        <m:ctrlPr>
                          <a:rPr lang="en-US" sz="3200" i="1" dirty="0" smtClean="0">
                            <a:latin typeface="Cambria Math" panose="02040503050406030204" pitchFamily="18" charset="0"/>
                          </a:rPr>
                        </m:ctrlPr>
                      </m:sSupPr>
                      <m:e>
                        <m:r>
                          <a:rPr lang="en-US" sz="3200" b="0" i="1" dirty="0" smtClean="0">
                            <a:latin typeface="Cambria Math" panose="02040503050406030204" pitchFamily="18" charset="0"/>
                          </a:rPr>
                          <m:t>𝑉</m:t>
                        </m:r>
                      </m:e>
                      <m:sup>
                        <m:r>
                          <a:rPr lang="en-US" sz="3200" b="0" i="1" dirty="0" smtClean="0">
                            <a:latin typeface="Cambria Math" panose="02040503050406030204" pitchFamily="18" charset="0"/>
                          </a:rPr>
                          <m:t>2</m:t>
                        </m:r>
                      </m:sup>
                    </m:sSup>
                  </m:oMath>
                </a14:m>
                <a:endParaRPr lang="en-US" sz="3200" dirty="0" smtClean="0"/>
              </a:p>
              <a:p>
                <a:pPr marL="0" indent="0">
                  <a:buNone/>
                </a:pPr>
                <a:r>
                  <a:rPr lang="en-US" sz="3200" dirty="0" smtClean="0"/>
                  <a:t>GRR = </a:t>
                </a:r>
                <a14:m>
                  <m:oMath xmlns:m="http://schemas.openxmlformats.org/officeDocument/2006/math">
                    <m:rad>
                      <m:radPr>
                        <m:degHide m:val="on"/>
                        <m:ctrlPr>
                          <a:rPr lang="en-US" sz="3200" i="1" smtClean="0">
                            <a:latin typeface="Cambria Math" panose="02040503050406030204" pitchFamily="18" charset="0"/>
                          </a:rPr>
                        </m:ctrlPr>
                      </m:radPr>
                      <m:deg/>
                      <m:e>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0.217</m:t>
                            </m:r>
                          </m:e>
                          <m:sup>
                            <m:r>
                              <a:rPr lang="en-US" sz="3200" b="0" i="1" smtClean="0">
                                <a:latin typeface="Cambria Math" panose="02040503050406030204" pitchFamily="18" charset="0"/>
                              </a:rPr>
                              <m:t>2</m:t>
                            </m:r>
                          </m:sup>
                        </m:sSup>
                      </m:e>
                    </m:rad>
                  </m:oMath>
                </a14:m>
                <a:r>
                  <a:rPr lang="en-US" sz="3200" dirty="0" smtClean="0"/>
                  <a:t> +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0.235</m:t>
                        </m:r>
                      </m:e>
                      <m:sup>
                        <m:r>
                          <a:rPr lang="en-US" sz="3200" b="0" i="1" smtClean="0">
                            <a:latin typeface="Cambria Math" panose="02040503050406030204" pitchFamily="18" charset="0"/>
                          </a:rPr>
                          <m:t>2</m:t>
                        </m:r>
                      </m:sup>
                    </m:sSup>
                  </m:oMath>
                </a14:m>
                <a:endParaRPr lang="en-US" sz="3200" dirty="0" smtClean="0"/>
              </a:p>
              <a:p>
                <a:pPr marL="0" indent="0">
                  <a:buNone/>
                </a:pPr>
                <a:r>
                  <a:rPr lang="en-US" sz="3200" dirty="0" smtClean="0"/>
                  <a:t>GRR = 0.319</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t="-1890"/>
                </a:stretch>
              </a:blipFill>
            </p:spPr>
            <p:txBody>
              <a:bodyPr/>
              <a:lstStyle/>
              <a:p>
                <a:r>
                  <a:rPr lang="en-US">
                    <a:noFill/>
                  </a:rPr>
                  <a:t> </a:t>
                </a:r>
              </a:p>
            </p:txBody>
          </p:sp>
        </mc:Fallback>
      </mc:AlternateContent>
    </p:spTree>
    <p:extLst>
      <p:ext uri="{BB962C8B-B14F-4D97-AF65-F5344CB8AC3E}">
        <p14:creationId xmlns:p14="http://schemas.microsoft.com/office/powerpoint/2010/main" val="2317395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Part Variation</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Is determined by multiplying the range of the part averages (</a:t>
                </a:r>
                <a:r>
                  <a:rPr lang="en-US" sz="3200" dirty="0" err="1" smtClean="0"/>
                  <a:t>Rp</a:t>
                </a:r>
                <a:r>
                  <a:rPr lang="en-US" sz="3200" dirty="0" smtClean="0"/>
                  <a:t>) by a constant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3</m:t>
                        </m:r>
                      </m:sub>
                    </m:sSub>
                  </m:oMath>
                </a14:m>
                <a:endParaRPr lang="en-US" sz="3200" dirty="0" smtClean="0"/>
              </a:p>
              <a:p>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3</m:t>
                        </m:r>
                      </m:sub>
                    </m:sSub>
                  </m:oMath>
                </a14:m>
                <a:r>
                  <a:rPr lang="en-US" sz="3200" dirty="0" smtClean="0"/>
                  <a:t> depends on the number of parts</a:t>
                </a:r>
              </a:p>
              <a:p>
                <a:r>
                  <a:rPr lang="en-US" sz="3200" dirty="0" smtClean="0"/>
                  <a:t>For 5 parts,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3</m:t>
                        </m:r>
                      </m:sub>
                    </m:sSub>
                  </m:oMath>
                </a14:m>
                <a:r>
                  <a:rPr lang="en-US" sz="3200" dirty="0" smtClean="0"/>
                  <a:t> = 0.4030 and part variation is given by PV = (</a:t>
                </a:r>
                <a:r>
                  <a:rPr lang="en-US" sz="3200" dirty="0" err="1" smtClean="0"/>
                  <a:t>Rp</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𝐾</m:t>
                        </m:r>
                      </m:e>
                      <m:sub>
                        <m:r>
                          <a:rPr lang="en-US" sz="3200" b="0" i="1" smtClean="0">
                            <a:latin typeface="Cambria Math" panose="02040503050406030204" pitchFamily="18" charset="0"/>
                          </a:rPr>
                          <m:t>3</m:t>
                        </m:r>
                      </m:sub>
                    </m:sSub>
                  </m:oMath>
                </a14:m>
                <a:r>
                  <a:rPr lang="en-US" sz="3200" dirty="0" smtClean="0"/>
                  <a:t>)</a:t>
                </a:r>
              </a:p>
              <a:p>
                <a:pPr marL="0" indent="0">
                  <a:buNone/>
                </a:pPr>
                <a:r>
                  <a:rPr lang="en-US" sz="3200" dirty="0"/>
                  <a:t> </a:t>
                </a:r>
                <a:r>
                  <a:rPr lang="en-US" sz="3200" dirty="0" smtClean="0"/>
                  <a:t>  PV = (2.163) (0.4030) = 0.872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90" t="-1890" r="-2793"/>
                </a:stretch>
              </a:blipFill>
            </p:spPr>
            <p:txBody>
              <a:bodyPr/>
              <a:lstStyle/>
              <a:p>
                <a:r>
                  <a:rPr lang="en-US">
                    <a:noFill/>
                  </a:rPr>
                  <a:t> </a:t>
                </a:r>
              </a:p>
            </p:txBody>
          </p:sp>
        </mc:Fallback>
      </mc:AlternateContent>
    </p:spTree>
    <p:extLst>
      <p:ext uri="{BB962C8B-B14F-4D97-AF65-F5344CB8AC3E}">
        <p14:creationId xmlns:p14="http://schemas.microsoft.com/office/powerpoint/2010/main" val="23126469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pPr algn="ctr"/>
                <a:r>
                  <a:rPr lang="en-US" dirty="0" smtClean="0"/>
                  <a:t>Values of </a:t>
                </a:r>
                <a14:m>
                  <m:oMath xmlns:m="http://schemas.openxmlformats.org/officeDocument/2006/math">
                    <m:sSub>
                      <m:sSubPr>
                        <m:ctrlPr>
                          <a:rPr lang="en-US" i="1" smtClean="0">
                            <a:latin typeface="Cambria Math" panose="02040503050406030204" pitchFamily="18" charset="0"/>
                          </a:rPr>
                        </m:ctrlPr>
                      </m:sSubPr>
                      <m:e>
                        <m:r>
                          <a:rPr lang="en-US" b="0" i="1" smtClean="0">
                            <a:latin typeface="Cambria Math" panose="02040503050406030204" pitchFamily="18" charset="0"/>
                          </a:rPr>
                          <m:t>𝐾</m:t>
                        </m:r>
                      </m:e>
                      <m:sub>
                        <m:r>
                          <a:rPr lang="en-US" b="0" i="1" smtClean="0">
                            <a:latin typeface="Cambria Math" panose="02040503050406030204" pitchFamily="18" charset="0"/>
                          </a:rPr>
                          <m:t>3</m:t>
                        </m:r>
                      </m:sub>
                    </m:sSub>
                  </m:oMath>
                </a14:m>
                <a:endParaRPr lang="en-US" dirty="0"/>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869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4" name="Content Placeholder 3"/>
              <p:cNvGraphicFramePr>
                <a:graphicFrameLocks noGrp="1"/>
              </p:cNvGraphicFramePr>
              <p:nvPr>
                <p:ph idx="1"/>
                <p:extLst>
                  <p:ext uri="{D42A27DB-BD31-4B8C-83A1-F6EECF244321}">
                    <p14:modId xmlns:p14="http://schemas.microsoft.com/office/powerpoint/2010/main" val="1635343244"/>
                  </p:ext>
                </p:extLst>
              </p:nvPr>
            </p:nvGraphicFramePr>
            <p:xfrm>
              <a:off x="1103313" y="2052638"/>
              <a:ext cx="3005048" cy="4079240"/>
            </p:xfrm>
            <a:graphic>
              <a:graphicData uri="http://schemas.openxmlformats.org/drawingml/2006/table">
                <a:tbl>
                  <a:tblPr firstRow="1" bandRow="1">
                    <a:tableStyleId>{5C22544A-7EE6-4342-B048-85BDC9FD1C3A}</a:tableStyleId>
                  </a:tblPr>
                  <a:tblGrid>
                    <a:gridCol w="708067"/>
                    <a:gridCol w="2296981"/>
                  </a:tblGrid>
                  <a:tr h="370840">
                    <a:tc>
                      <a:txBody>
                        <a:bodyPr/>
                        <a:lstStyle/>
                        <a:p>
                          <a:pPr algn="ctr"/>
                          <a:r>
                            <a:rPr lang="en-US" dirty="0" smtClean="0"/>
                            <a:t>Parts</a:t>
                          </a:r>
                          <a:endParaRPr lang="en-US" dirty="0"/>
                        </a:p>
                      </a:txBody>
                      <a:tcPr/>
                    </a:tc>
                    <a:tc>
                      <a:txBody>
                        <a:bodyPr/>
                        <a:lstStyle/>
                        <a:p>
                          <a:pPr algn="ct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US" b="1" i="1" smtClean="0">
                                        <a:latin typeface="Cambria Math" panose="02040503050406030204" pitchFamily="18" charset="0"/>
                                      </a:rPr>
                                      <m:t>𝑲</m:t>
                                    </m:r>
                                  </m:e>
                                  <m:sub>
                                    <m:r>
                                      <a:rPr lang="en-US" b="1" i="1" smtClean="0">
                                        <a:latin typeface="Cambria Math" panose="02040503050406030204" pitchFamily="18" charset="0"/>
                                      </a:rPr>
                                      <m:t>𝟑</m:t>
                                    </m:r>
                                  </m:sub>
                                </m:sSub>
                              </m:oMath>
                            </m:oMathPara>
                          </a14:m>
                          <a:endParaRPr lang="en-US" dirty="0"/>
                        </a:p>
                      </a:txBody>
                      <a:tcPr/>
                    </a:tc>
                  </a:tr>
                  <a:tr h="370840">
                    <a:tc>
                      <a:txBody>
                        <a:bodyPr/>
                        <a:lstStyle/>
                        <a:p>
                          <a:pPr algn="ctr"/>
                          <a:r>
                            <a:rPr lang="en-US" dirty="0" smtClean="0"/>
                            <a:t>2</a:t>
                          </a:r>
                          <a:endParaRPr lang="en-US" dirty="0"/>
                        </a:p>
                      </a:txBody>
                      <a:tcPr/>
                    </a:tc>
                    <a:tc>
                      <a:txBody>
                        <a:bodyPr/>
                        <a:lstStyle/>
                        <a:p>
                          <a:pPr algn="ctr"/>
                          <a:r>
                            <a:rPr lang="en-US" dirty="0" smtClean="0"/>
                            <a:t>0.7071</a:t>
                          </a:r>
                          <a:endParaRPr lang="en-US" dirty="0"/>
                        </a:p>
                      </a:txBody>
                      <a:tcPr/>
                    </a:tc>
                  </a:tr>
                  <a:tr h="370840">
                    <a:tc>
                      <a:txBody>
                        <a:bodyPr/>
                        <a:lstStyle/>
                        <a:p>
                          <a:pPr algn="ctr"/>
                          <a:r>
                            <a:rPr lang="en-US" dirty="0" smtClean="0"/>
                            <a:t>3</a:t>
                          </a:r>
                          <a:endParaRPr lang="en-US" dirty="0"/>
                        </a:p>
                      </a:txBody>
                      <a:tcPr/>
                    </a:tc>
                    <a:tc>
                      <a:txBody>
                        <a:bodyPr/>
                        <a:lstStyle/>
                        <a:p>
                          <a:pPr algn="ctr"/>
                          <a:r>
                            <a:rPr lang="en-US" dirty="0" smtClean="0"/>
                            <a:t>0.5231</a:t>
                          </a:r>
                          <a:endParaRPr lang="en-US" dirty="0"/>
                        </a:p>
                      </a:txBody>
                      <a:tcPr/>
                    </a:tc>
                  </a:tr>
                  <a:tr h="370840">
                    <a:tc>
                      <a:txBody>
                        <a:bodyPr/>
                        <a:lstStyle/>
                        <a:p>
                          <a:pPr algn="ctr"/>
                          <a:r>
                            <a:rPr lang="en-US" dirty="0" smtClean="0"/>
                            <a:t>4</a:t>
                          </a:r>
                          <a:endParaRPr lang="en-US" dirty="0"/>
                        </a:p>
                      </a:txBody>
                      <a:tcPr/>
                    </a:tc>
                    <a:tc>
                      <a:txBody>
                        <a:bodyPr/>
                        <a:lstStyle/>
                        <a:p>
                          <a:pPr algn="ctr"/>
                          <a:r>
                            <a:rPr lang="en-US" dirty="0" smtClean="0"/>
                            <a:t>0.4467</a:t>
                          </a:r>
                          <a:endParaRPr lang="en-US" dirty="0"/>
                        </a:p>
                      </a:txBody>
                      <a:tcPr/>
                    </a:tc>
                  </a:tr>
                  <a:tr h="370840">
                    <a:tc>
                      <a:txBody>
                        <a:bodyPr/>
                        <a:lstStyle/>
                        <a:p>
                          <a:pPr algn="ctr"/>
                          <a:r>
                            <a:rPr lang="en-US" dirty="0" smtClean="0"/>
                            <a:t>5</a:t>
                          </a:r>
                          <a:endParaRPr lang="en-US" dirty="0"/>
                        </a:p>
                      </a:txBody>
                      <a:tcPr/>
                    </a:tc>
                    <a:tc>
                      <a:txBody>
                        <a:bodyPr/>
                        <a:lstStyle/>
                        <a:p>
                          <a:pPr algn="ctr"/>
                          <a:r>
                            <a:rPr lang="en-US" dirty="0" smtClean="0"/>
                            <a:t>0.4030</a:t>
                          </a:r>
                          <a:endParaRPr lang="en-US" dirty="0"/>
                        </a:p>
                      </a:txBody>
                      <a:tcPr/>
                    </a:tc>
                  </a:tr>
                  <a:tr h="370840">
                    <a:tc>
                      <a:txBody>
                        <a:bodyPr/>
                        <a:lstStyle/>
                        <a:p>
                          <a:pPr algn="ctr"/>
                          <a:r>
                            <a:rPr lang="en-US" dirty="0" smtClean="0"/>
                            <a:t>6</a:t>
                          </a:r>
                          <a:endParaRPr lang="en-US" dirty="0"/>
                        </a:p>
                      </a:txBody>
                      <a:tcPr/>
                    </a:tc>
                    <a:tc>
                      <a:txBody>
                        <a:bodyPr/>
                        <a:lstStyle/>
                        <a:p>
                          <a:pPr algn="ctr"/>
                          <a:r>
                            <a:rPr lang="en-US" dirty="0" smtClean="0"/>
                            <a:t>0.3742</a:t>
                          </a:r>
                          <a:endParaRPr lang="en-US" dirty="0"/>
                        </a:p>
                      </a:txBody>
                      <a:tcPr/>
                    </a:tc>
                  </a:tr>
                  <a:tr h="370840">
                    <a:tc>
                      <a:txBody>
                        <a:bodyPr/>
                        <a:lstStyle/>
                        <a:p>
                          <a:pPr algn="ctr"/>
                          <a:r>
                            <a:rPr lang="en-US" dirty="0" smtClean="0"/>
                            <a:t>7</a:t>
                          </a:r>
                          <a:endParaRPr lang="en-US" dirty="0"/>
                        </a:p>
                      </a:txBody>
                      <a:tcPr/>
                    </a:tc>
                    <a:tc>
                      <a:txBody>
                        <a:bodyPr/>
                        <a:lstStyle/>
                        <a:p>
                          <a:pPr algn="ctr"/>
                          <a:r>
                            <a:rPr lang="en-US" dirty="0" smtClean="0"/>
                            <a:t>0.3534</a:t>
                          </a:r>
                          <a:endParaRPr lang="en-US" dirty="0"/>
                        </a:p>
                      </a:txBody>
                      <a:tcPr/>
                    </a:tc>
                  </a:tr>
                  <a:tr h="370840">
                    <a:tc>
                      <a:txBody>
                        <a:bodyPr/>
                        <a:lstStyle/>
                        <a:p>
                          <a:pPr algn="ctr"/>
                          <a:r>
                            <a:rPr lang="en-US" dirty="0" smtClean="0"/>
                            <a:t>8</a:t>
                          </a:r>
                          <a:endParaRPr lang="en-US" dirty="0"/>
                        </a:p>
                      </a:txBody>
                      <a:tcPr/>
                    </a:tc>
                    <a:tc>
                      <a:txBody>
                        <a:bodyPr/>
                        <a:lstStyle/>
                        <a:p>
                          <a:pPr algn="ctr"/>
                          <a:r>
                            <a:rPr lang="en-US" dirty="0" smtClean="0"/>
                            <a:t>0.3375</a:t>
                          </a:r>
                          <a:endParaRPr lang="en-US" dirty="0"/>
                        </a:p>
                      </a:txBody>
                      <a:tcPr/>
                    </a:tc>
                  </a:tr>
                  <a:tr h="370840">
                    <a:tc>
                      <a:txBody>
                        <a:bodyPr/>
                        <a:lstStyle/>
                        <a:p>
                          <a:pPr algn="ctr"/>
                          <a:r>
                            <a:rPr lang="en-US" dirty="0" smtClean="0"/>
                            <a:t>9</a:t>
                          </a:r>
                          <a:endParaRPr lang="en-US" dirty="0"/>
                        </a:p>
                      </a:txBody>
                      <a:tcPr/>
                    </a:tc>
                    <a:tc>
                      <a:txBody>
                        <a:bodyPr/>
                        <a:lstStyle/>
                        <a:p>
                          <a:pPr algn="ctr"/>
                          <a:r>
                            <a:rPr lang="en-US" dirty="0" smtClean="0"/>
                            <a:t>0.3249</a:t>
                          </a:r>
                          <a:endParaRPr lang="en-US" dirty="0"/>
                        </a:p>
                      </a:txBody>
                      <a:tcPr/>
                    </a:tc>
                  </a:tr>
                  <a:tr h="370840">
                    <a:tc>
                      <a:txBody>
                        <a:bodyPr/>
                        <a:lstStyle/>
                        <a:p>
                          <a:pPr algn="ctr"/>
                          <a:r>
                            <a:rPr lang="en-US" dirty="0" smtClean="0"/>
                            <a:t>10</a:t>
                          </a:r>
                          <a:endParaRPr lang="en-US" dirty="0"/>
                        </a:p>
                      </a:txBody>
                      <a:tcPr/>
                    </a:tc>
                    <a:tc>
                      <a:txBody>
                        <a:bodyPr/>
                        <a:lstStyle/>
                        <a:p>
                          <a:pPr algn="ctr"/>
                          <a:r>
                            <a:rPr lang="en-US" dirty="0" smtClean="0"/>
                            <a:t>0.3146</a:t>
                          </a:r>
                          <a:endParaRPr lang="en-US" dirty="0"/>
                        </a:p>
                      </a:txBody>
                      <a:tcPr/>
                    </a:tc>
                  </a:tr>
                  <a:tr h="370840">
                    <a:tc>
                      <a:txBody>
                        <a:bodyPr/>
                        <a:lstStyle/>
                        <a:p>
                          <a:pPr algn="ctr"/>
                          <a:endParaRPr lang="en-US" dirty="0"/>
                        </a:p>
                      </a:txBody>
                      <a:tcPr/>
                    </a:tc>
                    <a:tc>
                      <a:txBody>
                        <a:bodyPr/>
                        <a:lstStyle/>
                        <a:p>
                          <a:pPr algn="ctr"/>
                          <a:endParaRPr lang="en-US" dirty="0"/>
                        </a:p>
                      </a:txBody>
                      <a:tcPr/>
                    </a:tc>
                  </a:tr>
                </a:tbl>
              </a:graphicData>
            </a:graphic>
          </p:graphicFrame>
        </mc:Choice>
        <mc:Fallback xmlns="">
          <p:graphicFrame>
            <p:nvGraphicFramePr>
              <p:cNvPr id="4" name="Content Placeholder 3"/>
              <p:cNvGraphicFramePr>
                <a:graphicFrameLocks noGrp="1"/>
              </p:cNvGraphicFramePr>
              <p:nvPr>
                <p:ph idx="1"/>
                <p:extLst>
                  <p:ext uri="{D42A27DB-BD31-4B8C-83A1-F6EECF244321}">
                    <p14:modId xmlns:p14="http://schemas.microsoft.com/office/powerpoint/2010/main" val="1635343244"/>
                  </p:ext>
                </p:extLst>
              </p:nvPr>
            </p:nvGraphicFramePr>
            <p:xfrm>
              <a:off x="1103313" y="2052638"/>
              <a:ext cx="3005048" cy="4079240"/>
            </p:xfrm>
            <a:graphic>
              <a:graphicData uri="http://schemas.openxmlformats.org/drawingml/2006/table">
                <a:tbl>
                  <a:tblPr firstRow="1" bandRow="1">
                    <a:tableStyleId>{5C22544A-7EE6-4342-B048-85BDC9FD1C3A}</a:tableStyleId>
                  </a:tblPr>
                  <a:tblGrid>
                    <a:gridCol w="708067"/>
                    <a:gridCol w="2296981"/>
                  </a:tblGrid>
                  <a:tr h="370840">
                    <a:tc>
                      <a:txBody>
                        <a:bodyPr/>
                        <a:lstStyle/>
                        <a:p>
                          <a:pPr algn="ctr"/>
                          <a:r>
                            <a:rPr lang="en-US" dirty="0" smtClean="0"/>
                            <a:t>Parts</a:t>
                          </a:r>
                          <a:endParaRPr lang="en-US" dirty="0"/>
                        </a:p>
                      </a:txBody>
                      <a:tcPr/>
                    </a:tc>
                    <a:tc>
                      <a:txBody>
                        <a:bodyPr/>
                        <a:lstStyle/>
                        <a:p>
                          <a:endParaRPr lang="en-US"/>
                        </a:p>
                      </a:txBody>
                      <a:tcPr>
                        <a:blipFill rotWithShape="0">
                          <a:blip r:embed="rId3"/>
                          <a:stretch>
                            <a:fillRect l="-30952" t="-8197" r="-1323" b="-1001639"/>
                          </a:stretch>
                        </a:blipFill>
                      </a:tcPr>
                    </a:tc>
                  </a:tr>
                  <a:tr h="370840">
                    <a:tc>
                      <a:txBody>
                        <a:bodyPr/>
                        <a:lstStyle/>
                        <a:p>
                          <a:pPr algn="ctr"/>
                          <a:r>
                            <a:rPr lang="en-US" dirty="0" smtClean="0"/>
                            <a:t>2</a:t>
                          </a:r>
                          <a:endParaRPr lang="en-US" dirty="0"/>
                        </a:p>
                      </a:txBody>
                      <a:tcPr/>
                    </a:tc>
                    <a:tc>
                      <a:txBody>
                        <a:bodyPr/>
                        <a:lstStyle/>
                        <a:p>
                          <a:pPr algn="ctr"/>
                          <a:r>
                            <a:rPr lang="en-US" dirty="0" smtClean="0"/>
                            <a:t>0.7071</a:t>
                          </a:r>
                          <a:endParaRPr lang="en-US" dirty="0"/>
                        </a:p>
                      </a:txBody>
                      <a:tcPr/>
                    </a:tc>
                  </a:tr>
                  <a:tr h="370840">
                    <a:tc>
                      <a:txBody>
                        <a:bodyPr/>
                        <a:lstStyle/>
                        <a:p>
                          <a:pPr algn="ctr"/>
                          <a:r>
                            <a:rPr lang="en-US" dirty="0" smtClean="0"/>
                            <a:t>3</a:t>
                          </a:r>
                          <a:endParaRPr lang="en-US" dirty="0"/>
                        </a:p>
                      </a:txBody>
                      <a:tcPr/>
                    </a:tc>
                    <a:tc>
                      <a:txBody>
                        <a:bodyPr/>
                        <a:lstStyle/>
                        <a:p>
                          <a:pPr algn="ctr"/>
                          <a:r>
                            <a:rPr lang="en-US" dirty="0" smtClean="0"/>
                            <a:t>0.5231</a:t>
                          </a:r>
                          <a:endParaRPr lang="en-US" dirty="0"/>
                        </a:p>
                      </a:txBody>
                      <a:tcPr/>
                    </a:tc>
                  </a:tr>
                  <a:tr h="370840">
                    <a:tc>
                      <a:txBody>
                        <a:bodyPr/>
                        <a:lstStyle/>
                        <a:p>
                          <a:pPr algn="ctr"/>
                          <a:r>
                            <a:rPr lang="en-US" dirty="0" smtClean="0"/>
                            <a:t>4</a:t>
                          </a:r>
                          <a:endParaRPr lang="en-US" dirty="0"/>
                        </a:p>
                      </a:txBody>
                      <a:tcPr/>
                    </a:tc>
                    <a:tc>
                      <a:txBody>
                        <a:bodyPr/>
                        <a:lstStyle/>
                        <a:p>
                          <a:pPr algn="ctr"/>
                          <a:r>
                            <a:rPr lang="en-US" dirty="0" smtClean="0"/>
                            <a:t>0.4467</a:t>
                          </a:r>
                          <a:endParaRPr lang="en-US" dirty="0"/>
                        </a:p>
                      </a:txBody>
                      <a:tcPr/>
                    </a:tc>
                  </a:tr>
                  <a:tr h="370840">
                    <a:tc>
                      <a:txBody>
                        <a:bodyPr/>
                        <a:lstStyle/>
                        <a:p>
                          <a:pPr algn="ctr"/>
                          <a:r>
                            <a:rPr lang="en-US" dirty="0" smtClean="0"/>
                            <a:t>5</a:t>
                          </a:r>
                          <a:endParaRPr lang="en-US" dirty="0"/>
                        </a:p>
                      </a:txBody>
                      <a:tcPr/>
                    </a:tc>
                    <a:tc>
                      <a:txBody>
                        <a:bodyPr/>
                        <a:lstStyle/>
                        <a:p>
                          <a:pPr algn="ctr"/>
                          <a:r>
                            <a:rPr lang="en-US" dirty="0" smtClean="0"/>
                            <a:t>0.4030</a:t>
                          </a:r>
                          <a:endParaRPr lang="en-US" dirty="0"/>
                        </a:p>
                      </a:txBody>
                      <a:tcPr/>
                    </a:tc>
                  </a:tr>
                  <a:tr h="370840">
                    <a:tc>
                      <a:txBody>
                        <a:bodyPr/>
                        <a:lstStyle/>
                        <a:p>
                          <a:pPr algn="ctr"/>
                          <a:r>
                            <a:rPr lang="en-US" dirty="0" smtClean="0"/>
                            <a:t>6</a:t>
                          </a:r>
                          <a:endParaRPr lang="en-US" dirty="0"/>
                        </a:p>
                      </a:txBody>
                      <a:tcPr/>
                    </a:tc>
                    <a:tc>
                      <a:txBody>
                        <a:bodyPr/>
                        <a:lstStyle/>
                        <a:p>
                          <a:pPr algn="ctr"/>
                          <a:r>
                            <a:rPr lang="en-US" dirty="0" smtClean="0"/>
                            <a:t>0.3742</a:t>
                          </a:r>
                          <a:endParaRPr lang="en-US" dirty="0"/>
                        </a:p>
                      </a:txBody>
                      <a:tcPr/>
                    </a:tc>
                  </a:tr>
                  <a:tr h="370840">
                    <a:tc>
                      <a:txBody>
                        <a:bodyPr/>
                        <a:lstStyle/>
                        <a:p>
                          <a:pPr algn="ctr"/>
                          <a:r>
                            <a:rPr lang="en-US" dirty="0" smtClean="0"/>
                            <a:t>7</a:t>
                          </a:r>
                          <a:endParaRPr lang="en-US" dirty="0"/>
                        </a:p>
                      </a:txBody>
                      <a:tcPr/>
                    </a:tc>
                    <a:tc>
                      <a:txBody>
                        <a:bodyPr/>
                        <a:lstStyle/>
                        <a:p>
                          <a:pPr algn="ctr"/>
                          <a:r>
                            <a:rPr lang="en-US" dirty="0" smtClean="0"/>
                            <a:t>0.3534</a:t>
                          </a:r>
                          <a:endParaRPr lang="en-US" dirty="0"/>
                        </a:p>
                      </a:txBody>
                      <a:tcPr/>
                    </a:tc>
                  </a:tr>
                  <a:tr h="370840">
                    <a:tc>
                      <a:txBody>
                        <a:bodyPr/>
                        <a:lstStyle/>
                        <a:p>
                          <a:pPr algn="ctr"/>
                          <a:r>
                            <a:rPr lang="en-US" dirty="0" smtClean="0"/>
                            <a:t>8</a:t>
                          </a:r>
                          <a:endParaRPr lang="en-US" dirty="0"/>
                        </a:p>
                      </a:txBody>
                      <a:tcPr/>
                    </a:tc>
                    <a:tc>
                      <a:txBody>
                        <a:bodyPr/>
                        <a:lstStyle/>
                        <a:p>
                          <a:pPr algn="ctr"/>
                          <a:r>
                            <a:rPr lang="en-US" dirty="0" smtClean="0"/>
                            <a:t>0.3375</a:t>
                          </a:r>
                          <a:endParaRPr lang="en-US" dirty="0"/>
                        </a:p>
                      </a:txBody>
                      <a:tcPr/>
                    </a:tc>
                  </a:tr>
                  <a:tr h="370840">
                    <a:tc>
                      <a:txBody>
                        <a:bodyPr/>
                        <a:lstStyle/>
                        <a:p>
                          <a:pPr algn="ctr"/>
                          <a:r>
                            <a:rPr lang="en-US" dirty="0" smtClean="0"/>
                            <a:t>9</a:t>
                          </a:r>
                          <a:endParaRPr lang="en-US" dirty="0"/>
                        </a:p>
                      </a:txBody>
                      <a:tcPr/>
                    </a:tc>
                    <a:tc>
                      <a:txBody>
                        <a:bodyPr/>
                        <a:lstStyle/>
                        <a:p>
                          <a:pPr algn="ctr"/>
                          <a:r>
                            <a:rPr lang="en-US" dirty="0" smtClean="0"/>
                            <a:t>0.3249</a:t>
                          </a:r>
                          <a:endParaRPr lang="en-US" dirty="0"/>
                        </a:p>
                      </a:txBody>
                      <a:tcPr/>
                    </a:tc>
                  </a:tr>
                  <a:tr h="370840">
                    <a:tc>
                      <a:txBody>
                        <a:bodyPr/>
                        <a:lstStyle/>
                        <a:p>
                          <a:pPr algn="ctr"/>
                          <a:r>
                            <a:rPr lang="en-US" dirty="0" smtClean="0"/>
                            <a:t>10</a:t>
                          </a:r>
                          <a:endParaRPr lang="en-US" dirty="0"/>
                        </a:p>
                      </a:txBody>
                      <a:tcPr/>
                    </a:tc>
                    <a:tc>
                      <a:txBody>
                        <a:bodyPr/>
                        <a:lstStyle/>
                        <a:p>
                          <a:pPr algn="ctr"/>
                          <a:r>
                            <a:rPr lang="en-US" dirty="0" smtClean="0"/>
                            <a:t>0.3146</a:t>
                          </a:r>
                          <a:endParaRPr lang="en-US" dirty="0"/>
                        </a:p>
                      </a:txBody>
                      <a:tcPr/>
                    </a:tc>
                  </a:tr>
                  <a:tr h="370840">
                    <a:tc>
                      <a:txBody>
                        <a:bodyPr/>
                        <a:lstStyle/>
                        <a:p>
                          <a:pPr algn="ctr"/>
                          <a:endParaRPr lang="en-US" dirty="0"/>
                        </a:p>
                      </a:txBody>
                      <a:tcPr/>
                    </a:tc>
                    <a:tc>
                      <a:txBody>
                        <a:bodyPr/>
                        <a:lstStyle/>
                        <a:p>
                          <a:pPr algn="ctr"/>
                          <a:endParaRPr lang="en-US" dirty="0"/>
                        </a:p>
                      </a:txBody>
                      <a:tcPr/>
                    </a:tc>
                  </a:tr>
                </a:tbl>
              </a:graphicData>
            </a:graphic>
          </p:graphicFrame>
        </mc:Fallback>
      </mc:AlternateContent>
    </p:spTree>
    <p:extLst>
      <p:ext uri="{BB962C8B-B14F-4D97-AF65-F5344CB8AC3E}">
        <p14:creationId xmlns:p14="http://schemas.microsoft.com/office/powerpoint/2010/main" val="23288588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Total Variation</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TV = </a:t>
                </a:r>
                <a14:m>
                  <m:oMath xmlns:m="http://schemas.openxmlformats.org/officeDocument/2006/math">
                    <m:rad>
                      <m:radPr>
                        <m:degHide m:val="on"/>
                        <m:ctrlPr>
                          <a:rPr lang="en-US" sz="3200" i="1" smtClean="0">
                            <a:latin typeface="Cambria Math" panose="02040503050406030204" pitchFamily="18" charset="0"/>
                          </a:rPr>
                        </m:ctrlPr>
                      </m:radPr>
                      <m:deg/>
                      <m:e>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𝐺𝑅𝑅</m:t>
                            </m:r>
                          </m:e>
                          <m:sup>
                            <m:r>
                              <a:rPr lang="en-US" sz="3200" b="0" i="1" smtClean="0">
                                <a:latin typeface="Cambria Math" panose="02040503050406030204" pitchFamily="18" charset="0"/>
                              </a:rPr>
                              <m:t>2</m:t>
                            </m:r>
                          </m:sup>
                        </m:sSup>
                      </m:e>
                    </m:rad>
                  </m:oMath>
                </a14:m>
                <a:r>
                  <a:rPr lang="en-US" sz="3200" dirty="0" smtClean="0"/>
                  <a:t> +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𝑃𝑉</m:t>
                        </m:r>
                      </m:e>
                      <m:sup>
                        <m:r>
                          <a:rPr lang="en-US" sz="3200" b="0" i="1" smtClean="0">
                            <a:latin typeface="Cambria Math" panose="02040503050406030204" pitchFamily="18" charset="0"/>
                          </a:rPr>
                          <m:t>2</m:t>
                        </m:r>
                      </m:sup>
                    </m:sSup>
                  </m:oMath>
                </a14:m>
                <a:endParaRPr lang="en-US" sz="3200" dirty="0" smtClean="0"/>
              </a:p>
              <a:p>
                <a:endParaRPr lang="en-US" sz="3200" dirty="0"/>
              </a:p>
              <a:p>
                <a:r>
                  <a:rPr lang="en-US" sz="3200" dirty="0" smtClean="0"/>
                  <a:t>TV = </a:t>
                </a:r>
                <a14:m>
                  <m:oMath xmlns:m="http://schemas.openxmlformats.org/officeDocument/2006/math">
                    <m:rad>
                      <m:radPr>
                        <m:degHide m:val="on"/>
                        <m:ctrlPr>
                          <a:rPr lang="en-US" sz="3200" i="1" smtClean="0">
                            <a:latin typeface="Cambria Math" panose="02040503050406030204" pitchFamily="18" charset="0"/>
                          </a:rPr>
                        </m:ctrlPr>
                      </m:radPr>
                      <m:deg/>
                      <m:e>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0.319</m:t>
                            </m:r>
                          </m:e>
                          <m:sup>
                            <m:r>
                              <a:rPr lang="en-US" sz="3200" b="0" i="1" smtClean="0">
                                <a:latin typeface="Cambria Math" panose="02040503050406030204" pitchFamily="18" charset="0"/>
                              </a:rPr>
                              <m:t>2</m:t>
                            </m:r>
                          </m:sup>
                        </m:sSup>
                      </m:e>
                    </m:rad>
                  </m:oMath>
                </a14:m>
                <a:r>
                  <a:rPr lang="en-US" sz="3200" dirty="0" smtClean="0"/>
                  <a:t>+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0.872</m:t>
                        </m:r>
                      </m:e>
                      <m:sup>
                        <m:r>
                          <a:rPr lang="en-US" sz="3200" b="0" i="1" smtClean="0">
                            <a:latin typeface="Cambria Math" panose="02040503050406030204" pitchFamily="18" charset="0"/>
                          </a:rPr>
                          <m:t>2</m:t>
                        </m:r>
                      </m:sup>
                    </m:sSup>
                  </m:oMath>
                </a14:m>
                <a:endParaRPr lang="en-US" sz="3200" dirty="0" smtClean="0"/>
              </a:p>
              <a:p>
                <a:endParaRPr lang="en-US" sz="3200" dirty="0"/>
              </a:p>
              <a:p>
                <a:r>
                  <a:rPr lang="en-US" sz="3200" dirty="0" smtClean="0"/>
                  <a:t>TV = 0.9285</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90" t="-291"/>
                </a:stretch>
              </a:blipFill>
            </p:spPr>
            <p:txBody>
              <a:bodyPr/>
              <a:lstStyle/>
              <a:p>
                <a:r>
                  <a:rPr lang="en-US">
                    <a:noFill/>
                  </a:rPr>
                  <a:t> </a:t>
                </a:r>
              </a:p>
            </p:txBody>
          </p:sp>
        </mc:Fallback>
      </mc:AlternateContent>
    </p:spTree>
    <p:extLst>
      <p:ext uri="{BB962C8B-B14F-4D97-AF65-F5344CB8AC3E}">
        <p14:creationId xmlns:p14="http://schemas.microsoft.com/office/powerpoint/2010/main" val="2767285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Interpreting the Results</a:t>
            </a:r>
            <a:endParaRPr lang="en-US" dirty="0"/>
          </a:p>
        </p:txBody>
      </p:sp>
      <p:sp>
        <p:nvSpPr>
          <p:cNvPr id="3" name="Content Placeholder 2"/>
          <p:cNvSpPr>
            <a:spLocks noGrp="1"/>
          </p:cNvSpPr>
          <p:nvPr>
            <p:ph idx="1"/>
          </p:nvPr>
        </p:nvSpPr>
        <p:spPr/>
        <p:txBody>
          <a:bodyPr>
            <a:normAutofit/>
          </a:bodyPr>
          <a:lstStyle/>
          <a:p>
            <a:r>
              <a:rPr lang="en-US" sz="3200" dirty="0" smtClean="0"/>
              <a:t>Remember, a gage R &amp; R study is a study in variation</a:t>
            </a:r>
          </a:p>
          <a:p>
            <a:r>
              <a:rPr lang="en-US" sz="3200" dirty="0" smtClean="0"/>
              <a:t>You must have variation in the parts and in the appraisers to calculate results</a:t>
            </a:r>
          </a:p>
          <a:p>
            <a:r>
              <a:rPr lang="en-US" sz="3200" dirty="0" smtClean="0"/>
              <a:t>If you want to compare the results to the variation in the parts used then use total variation (TV)</a:t>
            </a:r>
            <a:endParaRPr lang="en-US" sz="3200" dirty="0"/>
          </a:p>
        </p:txBody>
      </p:sp>
    </p:spTree>
    <p:extLst>
      <p:ext uri="{BB962C8B-B14F-4D97-AF65-F5344CB8AC3E}">
        <p14:creationId xmlns:p14="http://schemas.microsoft.com/office/powerpoint/2010/main" val="3143053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Interpreting the Results</a:t>
            </a:r>
            <a:endParaRPr lang="en-US" dirty="0"/>
          </a:p>
        </p:txBody>
      </p:sp>
      <p:sp>
        <p:nvSpPr>
          <p:cNvPr id="3" name="Content Placeholder 2"/>
          <p:cNvSpPr>
            <a:spLocks noGrp="1"/>
          </p:cNvSpPr>
          <p:nvPr>
            <p:ph idx="1"/>
          </p:nvPr>
        </p:nvSpPr>
        <p:spPr/>
        <p:txBody>
          <a:bodyPr>
            <a:normAutofit/>
          </a:bodyPr>
          <a:lstStyle/>
          <a:p>
            <a:r>
              <a:rPr lang="en-US" sz="3200" dirty="0" smtClean="0"/>
              <a:t>% EV = 100 (EV/TV) = 100 (0.217/0.9285) = 23.3%</a:t>
            </a:r>
          </a:p>
          <a:p>
            <a:r>
              <a:rPr lang="en-US" sz="3200" dirty="0" smtClean="0"/>
              <a:t>% AV = 100 (AV/TV) = 100 (0.235/0.9285) = 25.3%</a:t>
            </a:r>
          </a:p>
          <a:p>
            <a:r>
              <a:rPr lang="en-US" sz="3200" dirty="0" smtClean="0"/>
              <a:t>% GRR = 100 (GRR/TV) = 100 (0.319/0.9285) = 34%</a:t>
            </a:r>
            <a:endParaRPr lang="en-US" sz="3200" dirty="0"/>
          </a:p>
        </p:txBody>
      </p:sp>
    </p:spTree>
    <p:extLst>
      <p:ext uri="{BB962C8B-B14F-4D97-AF65-F5344CB8AC3E}">
        <p14:creationId xmlns:p14="http://schemas.microsoft.com/office/powerpoint/2010/main" val="4510391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86685"/>
          </a:xfrm>
        </p:spPr>
        <p:txBody>
          <a:bodyPr/>
          <a:lstStyle/>
          <a:p>
            <a:pPr algn="ctr"/>
            <a:r>
              <a:rPr lang="en-US" dirty="0" smtClean="0"/>
              <a:t>Interpreting the Results</a:t>
            </a:r>
            <a:endParaRPr lang="en-US" dirty="0"/>
          </a:p>
        </p:txBody>
      </p:sp>
      <p:sp>
        <p:nvSpPr>
          <p:cNvPr id="3" name="Content Placeholder 2"/>
          <p:cNvSpPr>
            <a:spLocks noGrp="1"/>
          </p:cNvSpPr>
          <p:nvPr>
            <p:ph idx="1"/>
          </p:nvPr>
        </p:nvSpPr>
        <p:spPr>
          <a:xfrm>
            <a:off x="1103312" y="1519707"/>
            <a:ext cx="8946541" cy="5125791"/>
          </a:xfrm>
        </p:spPr>
        <p:txBody>
          <a:bodyPr>
            <a:normAutofit lnSpcReduction="10000"/>
          </a:bodyPr>
          <a:lstStyle/>
          <a:p>
            <a:pPr marL="0" indent="0">
              <a:buNone/>
            </a:pPr>
            <a:r>
              <a:rPr lang="en-US" sz="3200" dirty="0" smtClean="0"/>
              <a:t>The following guidelines can be used to determine if the measurement system is acceptable</a:t>
            </a:r>
          </a:p>
          <a:p>
            <a:r>
              <a:rPr lang="en-US" sz="3200" dirty="0" smtClean="0"/>
              <a:t>% GRR under 10% of TV: Measurement system is acceptable</a:t>
            </a:r>
          </a:p>
          <a:p>
            <a:r>
              <a:rPr lang="en-US" sz="3200" dirty="0" smtClean="0"/>
              <a:t>% GRR from 10% to 30% of TV: Measurement system may be acceptable based on the application</a:t>
            </a:r>
          </a:p>
          <a:p>
            <a:r>
              <a:rPr lang="en-US" sz="3200" dirty="0" smtClean="0"/>
              <a:t>% GRR over 30% of TV: Measurement system needs improvement</a:t>
            </a:r>
            <a:endParaRPr lang="en-US" sz="3200" dirty="0"/>
          </a:p>
        </p:txBody>
      </p:sp>
    </p:spTree>
    <p:extLst>
      <p:ext uri="{BB962C8B-B14F-4D97-AF65-F5344CB8AC3E}">
        <p14:creationId xmlns:p14="http://schemas.microsoft.com/office/powerpoint/2010/main" val="30034045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Interpreting the Results</a:t>
            </a:r>
          </a:p>
        </p:txBody>
      </p:sp>
      <p:sp>
        <p:nvSpPr>
          <p:cNvPr id="3" name="Content Placeholder 2"/>
          <p:cNvSpPr>
            <a:spLocks noGrp="1"/>
          </p:cNvSpPr>
          <p:nvPr>
            <p:ph idx="1"/>
          </p:nvPr>
        </p:nvSpPr>
        <p:spPr/>
        <p:txBody>
          <a:bodyPr>
            <a:normAutofit/>
          </a:bodyPr>
          <a:lstStyle/>
          <a:p>
            <a:r>
              <a:rPr lang="en-US" sz="3200" dirty="0" smtClean="0"/>
              <a:t>In this example, the measurement system needs improvement since %GRR is greater than 30%</a:t>
            </a:r>
          </a:p>
          <a:p>
            <a:r>
              <a:rPr lang="en-US" sz="3200" dirty="0" smtClean="0"/>
              <a:t>Sometimes you can look at the % AV and % EV to get insights into where to start improving the measurement system</a:t>
            </a:r>
            <a:endParaRPr lang="en-US" sz="3200" dirty="0"/>
          </a:p>
        </p:txBody>
      </p:sp>
    </p:spTree>
    <p:extLst>
      <p:ext uri="{BB962C8B-B14F-4D97-AF65-F5344CB8AC3E}">
        <p14:creationId xmlns:p14="http://schemas.microsoft.com/office/powerpoint/2010/main" val="36661787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Interpreting the Results</a:t>
            </a:r>
          </a:p>
        </p:txBody>
      </p:sp>
      <p:sp>
        <p:nvSpPr>
          <p:cNvPr id="3" name="Content Placeholder 2"/>
          <p:cNvSpPr>
            <a:spLocks noGrp="1"/>
          </p:cNvSpPr>
          <p:nvPr>
            <p:ph idx="1"/>
          </p:nvPr>
        </p:nvSpPr>
        <p:spPr/>
        <p:txBody>
          <a:bodyPr>
            <a:normAutofit fontScale="92500"/>
          </a:bodyPr>
          <a:lstStyle/>
          <a:p>
            <a:r>
              <a:rPr lang="en-US" sz="3200" dirty="0" smtClean="0"/>
              <a:t>If you want to compare the results to the tolerance instead of the total variation, you would substitute the (USL – LSL)/ 6 for TV</a:t>
            </a:r>
          </a:p>
          <a:p>
            <a:r>
              <a:rPr lang="en-US" sz="3200" dirty="0" smtClean="0"/>
              <a:t>You can also determine the number of distinct categories (</a:t>
            </a:r>
            <a:r>
              <a:rPr lang="en-US" sz="3200" dirty="0" err="1" smtClean="0"/>
              <a:t>ndc</a:t>
            </a:r>
            <a:r>
              <a:rPr lang="en-US" sz="3200" dirty="0" smtClean="0"/>
              <a:t>)</a:t>
            </a:r>
          </a:p>
          <a:p>
            <a:r>
              <a:rPr lang="en-US" sz="3200" dirty="0" smtClean="0"/>
              <a:t>This is a measure of the number of distinct categories that can be distinguished by the measurement system</a:t>
            </a:r>
            <a:endParaRPr lang="en-US" sz="3200" dirty="0"/>
          </a:p>
        </p:txBody>
      </p:sp>
    </p:spTree>
    <p:extLst>
      <p:ext uri="{BB962C8B-B14F-4D97-AF65-F5344CB8AC3E}">
        <p14:creationId xmlns:p14="http://schemas.microsoft.com/office/powerpoint/2010/main" val="5273877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Interpreting the Results</a:t>
            </a:r>
            <a:endParaRPr lang="en-US" dirty="0"/>
          </a:p>
        </p:txBody>
      </p:sp>
      <p:sp>
        <p:nvSpPr>
          <p:cNvPr id="3" name="Content Placeholder 2"/>
          <p:cNvSpPr>
            <a:spLocks noGrp="1"/>
          </p:cNvSpPr>
          <p:nvPr>
            <p:ph idx="1"/>
          </p:nvPr>
        </p:nvSpPr>
        <p:spPr/>
        <p:txBody>
          <a:bodyPr>
            <a:normAutofit fontScale="92500" lnSpcReduction="20000"/>
          </a:bodyPr>
          <a:lstStyle/>
          <a:p>
            <a:r>
              <a:rPr lang="en-US" sz="3200" dirty="0" smtClean="0"/>
              <a:t>It is similar to looking at how many possible values there are on a range control chart</a:t>
            </a:r>
          </a:p>
          <a:p>
            <a:r>
              <a:rPr lang="en-US" sz="3200" dirty="0" smtClean="0"/>
              <a:t>The calculation is </a:t>
            </a:r>
          </a:p>
          <a:p>
            <a:pPr marL="0" indent="0">
              <a:buNone/>
            </a:pPr>
            <a:r>
              <a:rPr lang="en-US" sz="3200" dirty="0"/>
              <a:t>	</a:t>
            </a:r>
            <a:r>
              <a:rPr lang="en-US" sz="3200" dirty="0" err="1" smtClean="0"/>
              <a:t>ndc</a:t>
            </a:r>
            <a:r>
              <a:rPr lang="en-US" sz="3200" dirty="0" smtClean="0"/>
              <a:t> = 1.41 (PV/GRR)</a:t>
            </a:r>
          </a:p>
          <a:p>
            <a:pPr marL="0" indent="0">
              <a:buNone/>
            </a:pPr>
            <a:r>
              <a:rPr lang="en-US" sz="3200" dirty="0"/>
              <a:t>	</a:t>
            </a:r>
            <a:r>
              <a:rPr lang="en-US" sz="3200" dirty="0" err="1" smtClean="0"/>
              <a:t>ndc</a:t>
            </a:r>
            <a:r>
              <a:rPr lang="en-US" sz="3200" dirty="0" smtClean="0"/>
              <a:t> = 1.41 (0.872/0.319) = 3.8</a:t>
            </a:r>
          </a:p>
          <a:p>
            <a:r>
              <a:rPr lang="en-US" sz="3200" dirty="0" smtClean="0"/>
              <a:t>The integer value of </a:t>
            </a:r>
            <a:r>
              <a:rPr lang="en-US" sz="3200" dirty="0" err="1" smtClean="0"/>
              <a:t>ndc</a:t>
            </a:r>
            <a:r>
              <a:rPr lang="en-US" sz="3200" dirty="0" smtClean="0"/>
              <a:t> should be greater than or equal to 5.  In this case, it is 3.  Again this is an indication that the measurement system needs improvement</a:t>
            </a:r>
            <a:endParaRPr lang="en-US" sz="3200" dirty="0"/>
          </a:p>
        </p:txBody>
      </p:sp>
    </p:spTree>
    <p:extLst>
      <p:ext uri="{BB962C8B-B14F-4D97-AF65-F5344CB8AC3E}">
        <p14:creationId xmlns:p14="http://schemas.microsoft.com/office/powerpoint/2010/main" val="1380622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Anova</a:t>
            </a:r>
            <a:r>
              <a:rPr lang="en-US" dirty="0" smtClean="0"/>
              <a:t> Gage R&amp;R Analysis</a:t>
            </a:r>
            <a:endParaRPr lang="en-US" dirty="0"/>
          </a:p>
        </p:txBody>
      </p:sp>
      <p:sp>
        <p:nvSpPr>
          <p:cNvPr id="3" name="Content Placeholder 2"/>
          <p:cNvSpPr>
            <a:spLocks noGrp="1"/>
          </p:cNvSpPr>
          <p:nvPr>
            <p:ph idx="1"/>
          </p:nvPr>
        </p:nvSpPr>
        <p:spPr>
          <a:xfrm>
            <a:off x="1103312" y="1622738"/>
            <a:ext cx="8946541" cy="4945487"/>
          </a:xfrm>
        </p:spPr>
        <p:txBody>
          <a:bodyPr>
            <a:normAutofit lnSpcReduction="10000"/>
          </a:bodyPr>
          <a:lstStyle/>
          <a:p>
            <a:r>
              <a:rPr lang="en-US" sz="3200" dirty="0" smtClean="0"/>
              <a:t>Analysis of variance (ANOVA) is a technique that examines what sources of variation have a significant impact on the results</a:t>
            </a:r>
          </a:p>
          <a:p>
            <a:r>
              <a:rPr lang="en-US" sz="3200" dirty="0" smtClean="0"/>
              <a:t>This approach actually adds another source of variation to the mix: the operator x part interaction</a:t>
            </a:r>
          </a:p>
          <a:p>
            <a:r>
              <a:rPr lang="en-US" sz="3200" dirty="0" smtClean="0"/>
              <a:t>What ANOVA does is compare the variation in part and operator results to the repeatability of the test method</a:t>
            </a:r>
            <a:endParaRPr lang="en-US" sz="3200" dirty="0"/>
          </a:p>
        </p:txBody>
      </p:sp>
    </p:spTree>
    <p:extLst>
      <p:ext uri="{BB962C8B-B14F-4D97-AF65-F5344CB8AC3E}">
        <p14:creationId xmlns:p14="http://schemas.microsoft.com/office/powerpoint/2010/main" val="35189194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5793782"/>
              </p:ext>
            </p:extLst>
          </p:nvPr>
        </p:nvGraphicFramePr>
        <p:xfrm>
          <a:off x="437883" y="2052638"/>
          <a:ext cx="11165982" cy="2186801"/>
        </p:xfrm>
        <a:graphic>
          <a:graphicData uri="http://schemas.openxmlformats.org/drawingml/2006/table">
            <a:tbl>
              <a:tblPr firstRow="1" bandRow="1">
                <a:tableStyleId>{5C22544A-7EE6-4342-B048-85BDC9FD1C3A}</a:tableStyleId>
              </a:tblPr>
              <a:tblGrid>
                <a:gridCol w="2438496"/>
                <a:gridCol w="2019614"/>
                <a:gridCol w="1620717"/>
                <a:gridCol w="1532586"/>
                <a:gridCol w="1661374"/>
                <a:gridCol w="1893195"/>
              </a:tblGrid>
              <a:tr h="703441">
                <a:tc>
                  <a:txBody>
                    <a:bodyPr/>
                    <a:lstStyle/>
                    <a:p>
                      <a:pPr algn="ctr"/>
                      <a:r>
                        <a:rPr lang="en-US" dirty="0" smtClean="0"/>
                        <a:t>Source</a:t>
                      </a:r>
                      <a:endParaRPr lang="en-US" dirty="0"/>
                    </a:p>
                  </a:txBody>
                  <a:tcPr/>
                </a:tc>
                <a:tc>
                  <a:txBody>
                    <a:bodyPr/>
                    <a:lstStyle/>
                    <a:p>
                      <a:pPr algn="ctr"/>
                      <a:r>
                        <a:rPr lang="en-US" dirty="0" smtClean="0"/>
                        <a:t>Degrees freedom</a:t>
                      </a:r>
                      <a:endParaRPr lang="en-US" dirty="0"/>
                    </a:p>
                  </a:txBody>
                  <a:tcPr/>
                </a:tc>
                <a:tc>
                  <a:txBody>
                    <a:bodyPr/>
                    <a:lstStyle/>
                    <a:p>
                      <a:pPr algn="ctr"/>
                      <a:r>
                        <a:rPr lang="en-US" dirty="0" smtClean="0"/>
                        <a:t>SS</a:t>
                      </a:r>
                      <a:endParaRPr lang="en-US" dirty="0"/>
                    </a:p>
                  </a:txBody>
                  <a:tcPr/>
                </a:tc>
                <a:tc>
                  <a:txBody>
                    <a:bodyPr/>
                    <a:lstStyle/>
                    <a:p>
                      <a:pPr algn="ctr"/>
                      <a:r>
                        <a:rPr lang="en-US" dirty="0" smtClean="0"/>
                        <a:t>MS</a:t>
                      </a:r>
                      <a:endParaRPr lang="en-US" dirty="0"/>
                    </a:p>
                  </a:txBody>
                  <a:tcPr/>
                </a:tc>
                <a:tc>
                  <a:txBody>
                    <a:bodyPr/>
                    <a:lstStyle/>
                    <a:p>
                      <a:pPr algn="ctr"/>
                      <a:r>
                        <a:rPr lang="en-US" dirty="0" smtClean="0"/>
                        <a:t>F</a:t>
                      </a:r>
                      <a:endParaRPr lang="en-US" dirty="0"/>
                    </a:p>
                  </a:txBody>
                  <a:tcPr/>
                </a:tc>
                <a:tc>
                  <a:txBody>
                    <a:bodyPr/>
                    <a:lstStyle/>
                    <a:p>
                      <a:pPr algn="ctr"/>
                      <a:r>
                        <a:rPr lang="en-US" dirty="0" smtClean="0"/>
                        <a:t>P Value</a:t>
                      </a:r>
                      <a:endParaRPr lang="en-US" dirty="0"/>
                    </a:p>
                  </a:txBody>
                  <a:tcPr/>
                </a:tc>
              </a:tr>
              <a:tr h="370840">
                <a:tc>
                  <a:txBody>
                    <a:bodyPr/>
                    <a:lstStyle/>
                    <a:p>
                      <a:r>
                        <a:rPr lang="en-US" dirty="0" smtClean="0"/>
                        <a:t>Part</a:t>
                      </a:r>
                      <a:endParaRPr lang="en-US" dirty="0"/>
                    </a:p>
                  </a:txBody>
                  <a:tcPr/>
                </a:tc>
                <a:tc>
                  <a:txBody>
                    <a:bodyPr/>
                    <a:lstStyle/>
                    <a:p>
                      <a:pPr algn="ctr"/>
                      <a:r>
                        <a:rPr lang="en-US" dirty="0" smtClean="0"/>
                        <a:t>9</a:t>
                      </a:r>
                      <a:endParaRPr lang="en-US" dirty="0"/>
                    </a:p>
                  </a:txBody>
                  <a:tcPr/>
                </a:tc>
                <a:tc>
                  <a:txBody>
                    <a:bodyPr/>
                    <a:lstStyle/>
                    <a:p>
                      <a:pPr algn="ctr"/>
                      <a:r>
                        <a:rPr lang="en-US" dirty="0" smtClean="0"/>
                        <a:t>88.361</a:t>
                      </a:r>
                      <a:endParaRPr lang="en-US" dirty="0"/>
                    </a:p>
                  </a:txBody>
                  <a:tcPr/>
                </a:tc>
                <a:tc>
                  <a:txBody>
                    <a:bodyPr/>
                    <a:lstStyle/>
                    <a:p>
                      <a:pPr algn="ctr"/>
                      <a:r>
                        <a:rPr lang="en-US" dirty="0" smtClean="0"/>
                        <a:t>9.818</a:t>
                      </a:r>
                      <a:endParaRPr lang="en-US" dirty="0"/>
                    </a:p>
                  </a:txBody>
                  <a:tcPr/>
                </a:tc>
                <a:tc>
                  <a:txBody>
                    <a:bodyPr/>
                    <a:lstStyle/>
                    <a:p>
                      <a:pPr algn="ctr"/>
                      <a:r>
                        <a:rPr lang="en-US" dirty="0" smtClean="0"/>
                        <a:t>245.61</a:t>
                      </a:r>
                      <a:endParaRPr lang="en-US" dirty="0"/>
                    </a:p>
                  </a:txBody>
                  <a:tcPr/>
                </a:tc>
                <a:tc>
                  <a:txBody>
                    <a:bodyPr/>
                    <a:lstStyle/>
                    <a:p>
                      <a:pPr algn="ctr"/>
                      <a:r>
                        <a:rPr lang="en-US" dirty="0" smtClean="0"/>
                        <a:t>40</a:t>
                      </a:r>
                      <a:endParaRPr lang="en-US" dirty="0"/>
                    </a:p>
                  </a:txBody>
                  <a:tcPr/>
                </a:tc>
              </a:tr>
              <a:tr h="370840">
                <a:tc>
                  <a:txBody>
                    <a:bodyPr/>
                    <a:lstStyle/>
                    <a:p>
                      <a:r>
                        <a:rPr lang="en-US" dirty="0" smtClean="0"/>
                        <a:t>Operator</a:t>
                      </a:r>
                      <a:endParaRPr lang="en-US" dirty="0"/>
                    </a:p>
                  </a:txBody>
                  <a:tcPr/>
                </a:tc>
                <a:tc>
                  <a:txBody>
                    <a:bodyPr/>
                    <a:lstStyle/>
                    <a:p>
                      <a:pPr algn="ctr"/>
                      <a:r>
                        <a:rPr lang="en-US" dirty="0" smtClean="0"/>
                        <a:t>2</a:t>
                      </a:r>
                      <a:endParaRPr lang="en-US" dirty="0"/>
                    </a:p>
                  </a:txBody>
                  <a:tcPr/>
                </a:tc>
                <a:tc>
                  <a:txBody>
                    <a:bodyPr/>
                    <a:lstStyle/>
                    <a:p>
                      <a:pPr algn="ctr"/>
                      <a:r>
                        <a:rPr lang="en-US" dirty="0" smtClean="0"/>
                        <a:t>3.167</a:t>
                      </a:r>
                      <a:endParaRPr lang="en-US" dirty="0"/>
                    </a:p>
                  </a:txBody>
                  <a:tcPr/>
                </a:tc>
                <a:tc>
                  <a:txBody>
                    <a:bodyPr/>
                    <a:lstStyle/>
                    <a:p>
                      <a:pPr algn="ctr"/>
                      <a:r>
                        <a:rPr lang="en-US" dirty="0" smtClean="0"/>
                        <a:t>1.584</a:t>
                      </a:r>
                      <a:endParaRPr lang="en-US" dirty="0"/>
                    </a:p>
                  </a:txBody>
                  <a:tcPr/>
                </a:tc>
                <a:tc>
                  <a:txBody>
                    <a:bodyPr/>
                    <a:lstStyle/>
                    <a:p>
                      <a:pPr algn="ctr"/>
                      <a:r>
                        <a:rPr lang="en-US" dirty="0" smtClean="0"/>
                        <a:t>39.617</a:t>
                      </a:r>
                      <a:endParaRPr lang="en-US" dirty="0"/>
                    </a:p>
                  </a:txBody>
                  <a:tcPr/>
                </a:tc>
                <a:tc>
                  <a:txBody>
                    <a:bodyPr/>
                    <a:lstStyle/>
                    <a:p>
                      <a:pPr algn="ctr"/>
                      <a:r>
                        <a:rPr lang="en-US" dirty="0" smtClean="0"/>
                        <a:t>0</a:t>
                      </a:r>
                      <a:endParaRPr lang="en-US" dirty="0"/>
                    </a:p>
                  </a:txBody>
                  <a:tcPr/>
                </a:tc>
              </a:tr>
              <a:tr h="370840">
                <a:tc>
                  <a:txBody>
                    <a:bodyPr/>
                    <a:lstStyle/>
                    <a:p>
                      <a:r>
                        <a:rPr lang="en-US" dirty="0" smtClean="0"/>
                        <a:t>Repeatability</a:t>
                      </a:r>
                      <a:endParaRPr lang="en-US" dirty="0"/>
                    </a:p>
                  </a:txBody>
                  <a:tcPr/>
                </a:tc>
                <a:tc>
                  <a:txBody>
                    <a:bodyPr/>
                    <a:lstStyle/>
                    <a:p>
                      <a:pPr algn="ctr"/>
                      <a:r>
                        <a:rPr lang="en-US" dirty="0" smtClean="0"/>
                        <a:t>78</a:t>
                      </a:r>
                      <a:endParaRPr lang="en-US" dirty="0"/>
                    </a:p>
                  </a:txBody>
                  <a:tcPr/>
                </a:tc>
                <a:tc>
                  <a:txBody>
                    <a:bodyPr/>
                    <a:lstStyle/>
                    <a:p>
                      <a:pPr algn="ctr"/>
                      <a:r>
                        <a:rPr lang="en-US" dirty="0" smtClean="0"/>
                        <a:t>3.118</a:t>
                      </a:r>
                      <a:endParaRPr lang="en-US" dirty="0"/>
                    </a:p>
                  </a:txBody>
                  <a:tcPr/>
                </a:tc>
                <a:tc>
                  <a:txBody>
                    <a:bodyPr/>
                    <a:lstStyle/>
                    <a:p>
                      <a:pPr algn="ctr"/>
                      <a:r>
                        <a:rPr lang="en-US" dirty="0" smtClean="0"/>
                        <a:t>0.04</a:t>
                      </a:r>
                      <a:endParaRPr lang="en-US" dirty="0"/>
                    </a:p>
                  </a:txBody>
                  <a:tcPr/>
                </a:tc>
                <a:tc>
                  <a:txBody>
                    <a:bodyPr/>
                    <a:lstStyle/>
                    <a:p>
                      <a:pPr algn="ctr"/>
                      <a:endParaRPr lang="en-US" dirty="0"/>
                    </a:p>
                  </a:txBody>
                  <a:tcPr/>
                </a:tc>
                <a:tc>
                  <a:txBody>
                    <a:bodyPr/>
                    <a:lstStyle/>
                    <a:p>
                      <a:pPr algn="ctr"/>
                      <a:endParaRPr lang="en-US" dirty="0"/>
                    </a:p>
                  </a:txBody>
                  <a:tcPr/>
                </a:tc>
              </a:tr>
              <a:tr h="370840">
                <a:tc>
                  <a:txBody>
                    <a:bodyPr/>
                    <a:lstStyle/>
                    <a:p>
                      <a:r>
                        <a:rPr lang="en-US" b="1" dirty="0" smtClean="0"/>
                        <a:t>Total</a:t>
                      </a:r>
                      <a:endParaRPr lang="en-US" b="1" dirty="0"/>
                    </a:p>
                  </a:txBody>
                  <a:tcPr/>
                </a:tc>
                <a:tc>
                  <a:txBody>
                    <a:bodyPr/>
                    <a:lstStyle/>
                    <a:p>
                      <a:pPr algn="ctr"/>
                      <a:r>
                        <a:rPr lang="en-US" dirty="0" smtClean="0"/>
                        <a:t>89</a:t>
                      </a:r>
                      <a:endParaRPr lang="en-US" dirty="0"/>
                    </a:p>
                  </a:txBody>
                  <a:tcPr/>
                </a:tc>
                <a:tc>
                  <a:txBody>
                    <a:bodyPr/>
                    <a:lstStyle/>
                    <a:p>
                      <a:pPr algn="ctr"/>
                      <a:r>
                        <a:rPr lang="en-US" dirty="0" smtClean="0"/>
                        <a:t>94.647</a:t>
                      </a:r>
                      <a:endParaRPr lang="en-US" dirty="0"/>
                    </a:p>
                  </a:txBody>
                  <a:tcPr/>
                </a:tc>
                <a:tc>
                  <a:txBody>
                    <a:bodyPr/>
                    <a:lstStyle/>
                    <a:p>
                      <a:pPr algn="ctr"/>
                      <a:endParaRPr lang="en-US" dirty="0"/>
                    </a:p>
                  </a:txBody>
                  <a:tcPr/>
                </a:tc>
                <a:tc>
                  <a:txBody>
                    <a:bodyPr/>
                    <a:lstStyle/>
                    <a:p>
                      <a:pPr algn="ctr"/>
                      <a:endParaRPr lang="en-US"/>
                    </a:p>
                  </a:txBody>
                  <a:tcPr/>
                </a:tc>
                <a:tc>
                  <a:txBody>
                    <a:bodyPr/>
                    <a:lstStyle/>
                    <a:p>
                      <a:pPr algn="ctr"/>
                      <a:endParaRPr lang="en-US" dirty="0"/>
                    </a:p>
                  </a:txBody>
                  <a:tcPr/>
                </a:tc>
              </a:tr>
            </a:tbl>
          </a:graphicData>
        </a:graphic>
      </p:graphicFrame>
    </p:spTree>
    <p:extLst>
      <p:ext uri="{BB962C8B-B14F-4D97-AF65-F5344CB8AC3E}">
        <p14:creationId xmlns:p14="http://schemas.microsoft.com/office/powerpoint/2010/main" val="34894480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sp>
        <p:nvSpPr>
          <p:cNvPr id="3" name="Content Placeholder 2"/>
          <p:cNvSpPr>
            <a:spLocks noGrp="1"/>
          </p:cNvSpPr>
          <p:nvPr>
            <p:ph idx="1"/>
          </p:nvPr>
        </p:nvSpPr>
        <p:spPr/>
        <p:txBody>
          <a:bodyPr>
            <a:normAutofit lnSpcReduction="10000"/>
          </a:bodyPr>
          <a:lstStyle/>
          <a:p>
            <a:r>
              <a:rPr lang="en-US" sz="3200" dirty="0" smtClean="0"/>
              <a:t>The first column is the source of variability.  Operator here represents the reproducibility</a:t>
            </a:r>
          </a:p>
          <a:p>
            <a:r>
              <a:rPr lang="en-US" sz="3200" dirty="0" smtClean="0"/>
              <a:t>The second column is the degrees of freedom associated with the source of variation</a:t>
            </a:r>
          </a:p>
          <a:p>
            <a:r>
              <a:rPr lang="en-US" sz="3200" dirty="0" smtClean="0"/>
              <a:t>This is a measure of the amount of data present</a:t>
            </a:r>
            <a:endParaRPr lang="en-US" sz="3200" dirty="0"/>
          </a:p>
        </p:txBody>
      </p:sp>
    </p:spTree>
    <p:extLst>
      <p:ext uri="{BB962C8B-B14F-4D97-AF65-F5344CB8AC3E}">
        <p14:creationId xmlns:p14="http://schemas.microsoft.com/office/powerpoint/2010/main" val="8808903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sp>
        <p:nvSpPr>
          <p:cNvPr id="3" name="Content Placeholder 2"/>
          <p:cNvSpPr>
            <a:spLocks noGrp="1"/>
          </p:cNvSpPr>
          <p:nvPr>
            <p:ph idx="1"/>
          </p:nvPr>
        </p:nvSpPr>
        <p:spPr/>
        <p:txBody>
          <a:bodyPr>
            <a:normAutofit/>
          </a:bodyPr>
          <a:lstStyle/>
          <a:p>
            <a:r>
              <a:rPr lang="en-US" sz="3200" dirty="0" smtClean="0"/>
              <a:t>The third column is the sum of the squares</a:t>
            </a:r>
          </a:p>
          <a:p>
            <a:r>
              <a:rPr lang="en-US" sz="3200" dirty="0" smtClean="0"/>
              <a:t>This is a measure of the variation in the data for that source</a:t>
            </a:r>
          </a:p>
          <a:p>
            <a:r>
              <a:rPr lang="en-US" sz="3200" dirty="0" smtClean="0"/>
              <a:t>The fourth column is the mean square associated with the source of variation</a:t>
            </a:r>
            <a:endParaRPr lang="en-US" sz="3200" dirty="0"/>
          </a:p>
        </p:txBody>
      </p:sp>
    </p:spTree>
    <p:extLst>
      <p:ext uri="{BB962C8B-B14F-4D97-AF65-F5344CB8AC3E}">
        <p14:creationId xmlns:p14="http://schemas.microsoft.com/office/powerpoint/2010/main" val="5325388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sp>
        <p:nvSpPr>
          <p:cNvPr id="3" name="Content Placeholder 2"/>
          <p:cNvSpPr>
            <a:spLocks noGrp="1"/>
          </p:cNvSpPr>
          <p:nvPr>
            <p:ph idx="1"/>
          </p:nvPr>
        </p:nvSpPr>
        <p:spPr>
          <a:xfrm>
            <a:off x="1103312" y="1506828"/>
            <a:ext cx="9251302" cy="4984124"/>
          </a:xfrm>
        </p:spPr>
        <p:txBody>
          <a:bodyPr>
            <a:normAutofit lnSpcReduction="10000"/>
          </a:bodyPr>
          <a:lstStyle/>
          <a:p>
            <a:r>
              <a:rPr lang="en-US" sz="3200" dirty="0" smtClean="0"/>
              <a:t>The mean square is the estimate of the variance for that source of variability (not necessarily by itself) based on the amount of data we have (the degrees of freedom).</a:t>
            </a:r>
          </a:p>
          <a:p>
            <a:r>
              <a:rPr lang="en-US" sz="3200" dirty="0" smtClean="0"/>
              <a:t>So, the mean square is the sum of squares divided by the degrees of freedom</a:t>
            </a:r>
          </a:p>
          <a:p>
            <a:r>
              <a:rPr lang="en-US" sz="3200" dirty="0" smtClean="0"/>
              <a:t>We use the mean square information to estimate the variance of each source of variation- this is the key to analyzing the Gage R&amp;R results</a:t>
            </a:r>
          </a:p>
          <a:p>
            <a:endParaRPr lang="en-US" sz="3200" dirty="0"/>
          </a:p>
        </p:txBody>
      </p:sp>
    </p:spTree>
    <p:extLst>
      <p:ext uri="{BB962C8B-B14F-4D97-AF65-F5344CB8AC3E}">
        <p14:creationId xmlns:p14="http://schemas.microsoft.com/office/powerpoint/2010/main" val="10881870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sp>
        <p:nvSpPr>
          <p:cNvPr id="3" name="Content Placeholder 2"/>
          <p:cNvSpPr>
            <a:spLocks noGrp="1"/>
          </p:cNvSpPr>
          <p:nvPr>
            <p:ph idx="1"/>
          </p:nvPr>
        </p:nvSpPr>
        <p:spPr/>
        <p:txBody>
          <a:bodyPr>
            <a:normAutofit/>
          </a:bodyPr>
          <a:lstStyle/>
          <a:p>
            <a:r>
              <a:rPr lang="en-US" sz="3200" dirty="0" smtClean="0"/>
              <a:t>The fifth column is the F value</a:t>
            </a:r>
          </a:p>
          <a:p>
            <a:r>
              <a:rPr lang="en-US" sz="3200" dirty="0" smtClean="0"/>
              <a:t>This is the statistic that is calculated to determine if the source of variability is statistical significant</a:t>
            </a:r>
          </a:p>
          <a:p>
            <a:r>
              <a:rPr lang="en-US" sz="3200" dirty="0" smtClean="0"/>
              <a:t>It is based on the ratio of two variances (or mean squares in this case)</a:t>
            </a:r>
            <a:endParaRPr lang="en-US" sz="3200" dirty="0"/>
          </a:p>
        </p:txBody>
      </p:sp>
    </p:spTree>
    <p:extLst>
      <p:ext uri="{BB962C8B-B14F-4D97-AF65-F5344CB8AC3E}">
        <p14:creationId xmlns:p14="http://schemas.microsoft.com/office/powerpoint/2010/main" val="32269782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sp>
        <p:nvSpPr>
          <p:cNvPr id="3" name="Content Placeholder 2"/>
          <p:cNvSpPr>
            <a:spLocks noGrp="1"/>
          </p:cNvSpPr>
          <p:nvPr>
            <p:ph idx="1"/>
          </p:nvPr>
        </p:nvSpPr>
        <p:spPr/>
        <p:txBody>
          <a:bodyPr>
            <a:normAutofit/>
          </a:bodyPr>
          <a:lstStyle/>
          <a:p>
            <a:r>
              <a:rPr lang="en-US" sz="3200" dirty="0" smtClean="0"/>
              <a:t>The last column is the p-value – a value ≤ 0.05 is considered significant</a:t>
            </a:r>
          </a:p>
          <a:p>
            <a:r>
              <a:rPr lang="en-US" sz="3200" dirty="0" smtClean="0"/>
              <a:t>So, both the parts and operator have a significant effect on the results</a:t>
            </a:r>
            <a:endParaRPr lang="en-US" sz="3200" dirty="0"/>
          </a:p>
        </p:txBody>
      </p:sp>
    </p:spTree>
    <p:extLst>
      <p:ext uri="{BB962C8B-B14F-4D97-AF65-F5344CB8AC3E}">
        <p14:creationId xmlns:p14="http://schemas.microsoft.com/office/powerpoint/2010/main" val="18953079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sp>
        <p:nvSpPr>
          <p:cNvPr id="3" name="Content Placeholder 2"/>
          <p:cNvSpPr>
            <a:spLocks noGrp="1"/>
          </p:cNvSpPr>
          <p:nvPr>
            <p:ph idx="1"/>
          </p:nvPr>
        </p:nvSpPr>
        <p:spPr/>
        <p:txBody>
          <a:bodyPr>
            <a:normAutofit/>
          </a:bodyPr>
          <a:lstStyle/>
          <a:p>
            <a:r>
              <a:rPr lang="en-US" sz="3200" dirty="0" smtClean="0"/>
              <a:t>With ANOVA, you determine the percent of the total variance (not standard deviation) due to each source</a:t>
            </a:r>
          </a:p>
          <a:p>
            <a:r>
              <a:rPr lang="en-US" sz="3200" dirty="0" smtClean="0"/>
              <a:t>The following equations can be used to calculate the variances when there is no operator X part interaction</a:t>
            </a:r>
            <a:endParaRPr lang="en-US" sz="3200" dirty="0"/>
          </a:p>
        </p:txBody>
      </p:sp>
    </p:spTree>
    <p:extLst>
      <p:ext uri="{BB962C8B-B14F-4D97-AF65-F5344CB8AC3E}">
        <p14:creationId xmlns:p14="http://schemas.microsoft.com/office/powerpoint/2010/main" val="32807735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63774"/>
            <a:ext cx="9404723" cy="818866"/>
          </a:xfrm>
        </p:spPr>
        <p:txBody>
          <a:bodyPr/>
          <a:lstStyle/>
          <a:p>
            <a:pPr algn="ctr"/>
            <a:r>
              <a:rPr lang="en-US" dirty="0" err="1"/>
              <a:t>Anova</a:t>
            </a:r>
            <a:r>
              <a:rPr lang="en-US" dirty="0"/>
              <a:t> Gage R&amp;R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3312" y="982640"/>
                <a:ext cx="8946541" cy="5677468"/>
              </a:xfrm>
            </p:spPr>
            <p:txBody>
              <a:bodyPr>
                <a:normAutofit/>
              </a:bodyPr>
              <a:lstStyle/>
              <a:p>
                <a:r>
                  <a:rPr lang="en-US" sz="3200" i="1" dirty="0" smtClean="0">
                    <a:latin typeface="Cambria Math" panose="02040503050406030204" pitchFamily="18" charset="0"/>
                  </a:rPr>
                  <a:t>Repeatability variance</a:t>
                </a:r>
              </a:p>
              <a:p>
                <a:pPr marL="0" indent="0">
                  <a:buNone/>
                </a:pPr>
                <a:r>
                  <a:rPr lang="en-US" sz="3200" i="1" dirty="0">
                    <a:latin typeface="Cambria Math" panose="02040503050406030204" pitchFamily="18" charset="0"/>
                  </a:rPr>
                  <a:t>	</a:t>
                </a:r>
                <a:r>
                  <a:rPr lang="en-US" sz="3200" i="1" dirty="0" smtClean="0">
                    <a:latin typeface="Cambria Math" panose="02040503050406030204" pitchFamily="18" charset="0"/>
                  </a:rPr>
                  <a:t>= </a:t>
                </a:r>
                <a14:m>
                  <m:oMath xmlns:m="http://schemas.openxmlformats.org/officeDocument/2006/math">
                    <m:sSup>
                      <m:sSupPr>
                        <m:ctrlPr>
                          <a:rPr lang="en-US" sz="3200" i="1" smtClean="0">
                            <a:latin typeface="Cambria Math" panose="02040503050406030204" pitchFamily="18" charset="0"/>
                          </a:rPr>
                        </m:ctrlPr>
                      </m:sSupPr>
                      <m:e>
                        <m:r>
                          <a:rPr lang="en-US" sz="3200" i="1" smtClean="0">
                            <a:latin typeface="Cambria Math" panose="02040503050406030204" pitchFamily="18" charset="0"/>
                            <a:ea typeface="Cambria Math" panose="02040503050406030204" pitchFamily="18" charset="0"/>
                          </a:rPr>
                          <m:t>𝜎</m:t>
                        </m:r>
                      </m:e>
                      <m:sup>
                        <m:r>
                          <a:rPr lang="en-US" sz="3200" b="0" i="1" smtClean="0">
                            <a:latin typeface="Cambria Math" panose="02040503050406030204" pitchFamily="18" charset="0"/>
                          </a:rPr>
                          <m:t>2</m:t>
                        </m:r>
                      </m:sup>
                    </m:sSup>
                  </m:oMath>
                </a14:m>
                <a:r>
                  <a:rPr lang="en-US" sz="3200" i="1" dirty="0" smtClean="0">
                    <a:latin typeface="Cambria Math" panose="02040503050406030204" pitchFamily="18" charset="0"/>
                  </a:rPr>
                  <a:t> Repeatability  = MS Repeatability</a:t>
                </a:r>
              </a:p>
              <a:p>
                <a:pPr marL="0" indent="0">
                  <a:buNone/>
                </a:pPr>
                <a:r>
                  <a:rPr lang="en-US" sz="3200" i="1" dirty="0">
                    <a:latin typeface="Cambria Math" panose="02040503050406030204" pitchFamily="18" charset="0"/>
                  </a:rPr>
                  <a:t>	</a:t>
                </a:r>
                <a:r>
                  <a:rPr lang="en-US" sz="3200" i="1" dirty="0" smtClean="0">
                    <a:latin typeface="Cambria Math" panose="02040503050406030204" pitchFamily="18" charset="0"/>
                  </a:rPr>
                  <a:t>= 3.118 / 78 = 0.04</a:t>
                </a:r>
              </a:p>
              <a:p>
                <a:pPr>
                  <a:buFont typeface="Wingdings" panose="05000000000000000000" pitchFamily="2" charset="2"/>
                  <a:buChar char="Ø"/>
                </a:pPr>
                <a:r>
                  <a:rPr lang="en-US" sz="3200" i="1" dirty="0" smtClean="0">
                    <a:latin typeface="Cambria Math" panose="02040503050406030204" pitchFamily="18" charset="0"/>
                  </a:rPr>
                  <a:t> Reproducibility comes from mean square of the operators (n = number of trials and p = number of parts</a:t>
                </a:r>
              </a:p>
              <a:p>
                <a14:m>
                  <m:oMath xmlns:m="http://schemas.openxmlformats.org/officeDocument/2006/math">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𝑂𝑝𝑒𝑟𝑎𝑡𝑜𝑟𝑠</m:t>
                        </m:r>
                      </m:sub>
                      <m:sup>
                        <m:r>
                          <a:rPr lang="en-US" sz="3200" b="0" i="1" smtClean="0">
                            <a:latin typeface="Cambria Math" panose="02040503050406030204" pitchFamily="18" charset="0"/>
                          </a:rPr>
                          <m:t>2</m:t>
                        </m:r>
                      </m:sup>
                    </m:sSubSup>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𝑀𝑆</m:t>
                        </m:r>
                        <m:r>
                          <a:rPr lang="en-US" sz="3200" b="0" i="1" smtClean="0">
                            <a:latin typeface="Cambria Math" panose="02040503050406030204" pitchFamily="18" charset="0"/>
                          </a:rPr>
                          <m:t> </m:t>
                        </m:r>
                        <m:r>
                          <a:rPr lang="en-US" sz="3200" b="0" i="1" smtClean="0">
                            <a:latin typeface="Cambria Math" panose="02040503050406030204" pitchFamily="18" charset="0"/>
                          </a:rPr>
                          <m:t>𝑂𝑝𝑒𝑟𝑎𝑡𝑜𝑟𝑠</m:t>
                        </m:r>
                        <m:r>
                          <a:rPr lang="en-US" sz="3200" b="0" i="1" smtClean="0">
                            <a:latin typeface="Cambria Math" panose="02040503050406030204" pitchFamily="18" charset="0"/>
                          </a:rPr>
                          <m:t> −</m:t>
                        </m:r>
                        <m:r>
                          <a:rPr lang="en-US" sz="3200" b="0" i="1" smtClean="0">
                            <a:latin typeface="Cambria Math" panose="02040503050406030204" pitchFamily="18" charset="0"/>
                          </a:rPr>
                          <m:t>𝑀𝑆</m:t>
                        </m:r>
                        <m:r>
                          <a:rPr lang="en-US" sz="3200" b="0" i="1" smtClean="0">
                            <a:latin typeface="Cambria Math" panose="02040503050406030204" pitchFamily="18" charset="0"/>
                          </a:rPr>
                          <m:t> </m:t>
                        </m:r>
                        <m:r>
                          <a:rPr lang="en-US" sz="3200" b="0" i="1" smtClean="0">
                            <a:latin typeface="Cambria Math" panose="02040503050406030204" pitchFamily="18" charset="0"/>
                          </a:rPr>
                          <m:t>𝑅𝑒𝑝𝑒𝑎𝑡𝑎𝑏𝑖𝑙𝑖𝑡𝑦</m:t>
                        </m:r>
                      </m:num>
                      <m:den>
                        <m:r>
                          <a:rPr lang="en-US" sz="3200" b="0" i="1" smtClean="0">
                            <a:latin typeface="Cambria Math" panose="02040503050406030204" pitchFamily="18" charset="0"/>
                          </a:rPr>
                          <m:t>𝑛</m:t>
                        </m:r>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𝑝</m:t>
                        </m:r>
                      </m:den>
                    </m:f>
                  </m:oMath>
                </a14:m>
                <a:endParaRPr lang="en-US" sz="3200" dirty="0" smtClean="0"/>
              </a:p>
              <a:p>
                <a14:m>
                  <m:oMath xmlns:m="http://schemas.openxmlformats.org/officeDocument/2006/math">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𝑂𝑝𝑒𝑟𝑎𝑡𝑜𝑟𝑠</m:t>
                        </m:r>
                      </m:sub>
                      <m:sup>
                        <m:r>
                          <a:rPr lang="en-US" sz="3200" b="0" i="1" smtClean="0">
                            <a:latin typeface="Cambria Math" panose="02040503050406030204" pitchFamily="18" charset="0"/>
                          </a:rPr>
                          <m:t>2</m:t>
                        </m:r>
                      </m:sup>
                    </m:sSubSup>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1.584 −0.04</m:t>
                        </m:r>
                      </m:num>
                      <m:den>
                        <m:r>
                          <a:rPr lang="en-US" sz="3200" b="0" i="1" smtClean="0">
                            <a:latin typeface="Cambria Math" panose="02040503050406030204" pitchFamily="18" charset="0"/>
                          </a:rPr>
                          <m:t>3 </m:t>
                        </m:r>
                        <m:r>
                          <a:rPr lang="en-US" sz="3200" b="0" i="1" smtClean="0">
                            <a:latin typeface="Cambria Math" panose="02040503050406030204" pitchFamily="18" charset="0"/>
                            <a:ea typeface="Cambria Math" panose="02040503050406030204" pitchFamily="18" charset="0"/>
                          </a:rPr>
                          <m:t>×10</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1.544</m:t>
                        </m:r>
                      </m:num>
                      <m:den>
                        <m:r>
                          <a:rPr lang="en-US" sz="3200" b="0" i="1" smtClean="0">
                            <a:latin typeface="Cambria Math" panose="02040503050406030204" pitchFamily="18" charset="0"/>
                          </a:rPr>
                          <m:t>30</m:t>
                        </m:r>
                      </m:den>
                    </m:f>
                  </m:oMath>
                </a14:m>
                <a:r>
                  <a:rPr lang="en-US" sz="3200" dirty="0" smtClean="0"/>
                  <a:t> = 0.0515</a:t>
                </a:r>
              </a:p>
              <a:p>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3312" y="982640"/>
                <a:ext cx="8946541" cy="5677468"/>
              </a:xfrm>
              <a:blipFill rotWithShape="0">
                <a:blip r:embed="rId2"/>
                <a:stretch>
                  <a:fillRect l="-1090" t="-1395" r="-2112"/>
                </a:stretch>
              </a:blipFill>
            </p:spPr>
            <p:txBody>
              <a:bodyPr/>
              <a:lstStyle/>
              <a:p>
                <a:r>
                  <a:rPr lang="en-US">
                    <a:noFill/>
                  </a:rPr>
                  <a:t> </a:t>
                </a:r>
              </a:p>
            </p:txBody>
          </p:sp>
        </mc:Fallback>
      </mc:AlternateContent>
    </p:spTree>
    <p:extLst>
      <p:ext uri="{BB962C8B-B14F-4D97-AF65-F5344CB8AC3E}">
        <p14:creationId xmlns:p14="http://schemas.microsoft.com/office/powerpoint/2010/main" val="42804758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14:m>
                  <m:oMath xmlns:m="http://schemas.openxmlformats.org/officeDocument/2006/math">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𝑝𝑎𝑟𝑡𝑠</m:t>
                        </m:r>
                      </m:sub>
                      <m:sup>
                        <m:r>
                          <a:rPr lang="en-US" sz="3200" b="0" i="1" smtClean="0">
                            <a:latin typeface="Cambria Math" panose="02040503050406030204" pitchFamily="18" charset="0"/>
                          </a:rPr>
                          <m:t>2</m:t>
                        </m:r>
                      </m:sup>
                    </m:sSubSup>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𝑀𝑆</m:t>
                        </m:r>
                        <m:r>
                          <a:rPr lang="en-US" sz="3200" b="0" i="1" smtClean="0">
                            <a:latin typeface="Cambria Math" panose="02040503050406030204" pitchFamily="18" charset="0"/>
                          </a:rPr>
                          <m:t> </m:t>
                        </m:r>
                        <m:r>
                          <a:rPr lang="en-US" sz="3200" b="0" i="1" smtClean="0">
                            <a:latin typeface="Cambria Math" panose="02040503050406030204" pitchFamily="18" charset="0"/>
                          </a:rPr>
                          <m:t>𝑃𝑎𝑟𝑡𝑠</m:t>
                        </m:r>
                        <m:r>
                          <a:rPr lang="en-US" sz="3200" b="0" i="1" smtClean="0">
                            <a:latin typeface="Cambria Math" panose="02040503050406030204" pitchFamily="18" charset="0"/>
                          </a:rPr>
                          <m:t> −</m:t>
                        </m:r>
                        <m:r>
                          <a:rPr lang="en-US" sz="3200" b="0" i="1" smtClean="0">
                            <a:latin typeface="Cambria Math" panose="02040503050406030204" pitchFamily="18" charset="0"/>
                          </a:rPr>
                          <m:t>𝑀𝑆</m:t>
                        </m:r>
                        <m:r>
                          <a:rPr lang="en-US" sz="3200" b="0" i="1" smtClean="0">
                            <a:latin typeface="Cambria Math" panose="02040503050406030204" pitchFamily="18" charset="0"/>
                          </a:rPr>
                          <m:t> </m:t>
                        </m:r>
                        <m:r>
                          <a:rPr lang="en-US" sz="3200" b="0" i="1" smtClean="0">
                            <a:latin typeface="Cambria Math" panose="02040503050406030204" pitchFamily="18" charset="0"/>
                          </a:rPr>
                          <m:t>𝑅𝑒𝑝𝑒𝑎𝑡𝑎𝑏𝑖𝑙𝑖𝑡𝑦</m:t>
                        </m:r>
                      </m:num>
                      <m:den>
                        <m:r>
                          <a:rPr lang="en-US" sz="3200" b="0" i="1" smtClean="0">
                            <a:latin typeface="Cambria Math" panose="02040503050406030204" pitchFamily="18" charset="0"/>
                          </a:rPr>
                          <m:t>𝑂</m:t>
                        </m:r>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𝑛</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9.778</m:t>
                        </m:r>
                      </m:num>
                      <m:den>
                        <m:r>
                          <a:rPr lang="en-US" sz="3200" b="0" i="1" smtClean="0">
                            <a:latin typeface="Cambria Math" panose="02040503050406030204" pitchFamily="18" charset="0"/>
                          </a:rPr>
                          <m:t>9</m:t>
                        </m:r>
                      </m:den>
                    </m:f>
                  </m:oMath>
                </a14:m>
                <a:r>
                  <a:rPr lang="en-US" sz="3200" dirty="0" smtClean="0"/>
                  <a:t> = 1.086</a:t>
                </a:r>
              </a:p>
              <a:p>
                <a:endParaRPr lang="en-US" sz="3200" dirty="0"/>
              </a:p>
              <a:p>
                <a:r>
                  <a:rPr lang="en-US" sz="3200" dirty="0" smtClean="0"/>
                  <a:t>The part variance comes from the mean square of the parts (where O = number of occupants)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90" r="-409"/>
                </a:stretch>
              </a:blipFill>
            </p:spPr>
            <p:txBody>
              <a:bodyPr/>
              <a:lstStyle/>
              <a:p>
                <a:r>
                  <a:rPr lang="en-US">
                    <a:noFill/>
                  </a:rPr>
                  <a:t> </a:t>
                </a:r>
              </a:p>
            </p:txBody>
          </p:sp>
        </mc:Fallback>
      </mc:AlternateContent>
    </p:spTree>
    <p:extLst>
      <p:ext uri="{BB962C8B-B14F-4D97-AF65-F5344CB8AC3E}">
        <p14:creationId xmlns:p14="http://schemas.microsoft.com/office/powerpoint/2010/main" val="24549828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Anova</a:t>
            </a:r>
            <a:r>
              <a:rPr lang="en-US" dirty="0"/>
              <a:t> Gage R&amp;R Analysis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50051268"/>
              </p:ext>
            </p:extLst>
          </p:nvPr>
        </p:nvGraphicFramePr>
        <p:xfrm>
          <a:off x="646110" y="2052638"/>
          <a:ext cx="9404352" cy="3627120"/>
        </p:xfrm>
        <a:graphic>
          <a:graphicData uri="http://schemas.openxmlformats.org/drawingml/2006/table">
            <a:tbl>
              <a:tblPr firstRow="1" bandRow="1">
                <a:tableStyleId>{5C22544A-7EE6-4342-B048-85BDC9FD1C3A}</a:tableStyleId>
              </a:tblPr>
              <a:tblGrid>
                <a:gridCol w="3598344"/>
                <a:gridCol w="2671224"/>
                <a:gridCol w="3134784"/>
              </a:tblGrid>
              <a:tr h="370840">
                <a:tc gridSpan="3">
                  <a:txBody>
                    <a:bodyPr/>
                    <a:lstStyle/>
                    <a:p>
                      <a:pPr algn="ctr"/>
                      <a:r>
                        <a:rPr lang="en-US" sz="2800" dirty="0" smtClean="0"/>
                        <a:t>Percentage Contribution to Variance by Source</a:t>
                      </a:r>
                      <a:endParaRPr lang="en-US" sz="2800" dirty="0"/>
                    </a:p>
                  </a:txBody>
                  <a:tcPr/>
                </a:tc>
                <a:tc hMerge="1">
                  <a:txBody>
                    <a:bodyPr/>
                    <a:lstStyle/>
                    <a:p>
                      <a:endParaRPr lang="en-US" dirty="0"/>
                    </a:p>
                  </a:txBody>
                  <a:tcPr/>
                </a:tc>
                <a:tc hMerge="1">
                  <a:txBody>
                    <a:bodyPr/>
                    <a:lstStyle/>
                    <a:p>
                      <a:endParaRPr lang="en-US" dirty="0"/>
                    </a:p>
                  </a:txBody>
                  <a:tcPr/>
                </a:tc>
              </a:tr>
              <a:tr h="370840">
                <a:tc>
                  <a:txBody>
                    <a:bodyPr/>
                    <a:lstStyle/>
                    <a:p>
                      <a:pPr algn="ctr"/>
                      <a:r>
                        <a:rPr lang="en-US" sz="2800" dirty="0" smtClean="0"/>
                        <a:t>Source</a:t>
                      </a:r>
                      <a:endParaRPr lang="en-US" sz="2800" dirty="0"/>
                    </a:p>
                  </a:txBody>
                  <a:tcPr>
                    <a:solidFill>
                      <a:srgbClr val="FF0000"/>
                    </a:solidFill>
                  </a:tcPr>
                </a:tc>
                <a:tc>
                  <a:txBody>
                    <a:bodyPr/>
                    <a:lstStyle/>
                    <a:p>
                      <a:pPr algn="ctr"/>
                      <a:r>
                        <a:rPr lang="en-US" sz="2800" dirty="0" smtClean="0"/>
                        <a:t>Variance</a:t>
                      </a:r>
                      <a:endParaRPr lang="en-US" sz="2800" dirty="0"/>
                    </a:p>
                  </a:txBody>
                  <a:tcPr>
                    <a:solidFill>
                      <a:srgbClr val="FF0000"/>
                    </a:solidFill>
                  </a:tcPr>
                </a:tc>
                <a:tc>
                  <a:txBody>
                    <a:bodyPr/>
                    <a:lstStyle/>
                    <a:p>
                      <a:pPr algn="ctr"/>
                      <a:r>
                        <a:rPr lang="en-US" sz="2800" dirty="0" smtClean="0"/>
                        <a:t>%Contribution</a:t>
                      </a:r>
                      <a:endParaRPr lang="en-US" sz="2800" dirty="0"/>
                    </a:p>
                  </a:txBody>
                  <a:tcPr>
                    <a:solidFill>
                      <a:srgbClr val="FF0000"/>
                    </a:solidFill>
                  </a:tcPr>
                </a:tc>
              </a:tr>
              <a:tr h="370840">
                <a:tc>
                  <a:txBody>
                    <a:bodyPr/>
                    <a:lstStyle/>
                    <a:p>
                      <a:r>
                        <a:rPr lang="en-US" sz="2800" dirty="0" smtClean="0"/>
                        <a:t>Total Gage R&amp;R</a:t>
                      </a:r>
                      <a:endParaRPr lang="en-US" sz="2800" dirty="0"/>
                    </a:p>
                  </a:txBody>
                  <a:tcPr/>
                </a:tc>
                <a:tc>
                  <a:txBody>
                    <a:bodyPr/>
                    <a:lstStyle/>
                    <a:p>
                      <a:pPr algn="ctr"/>
                      <a:r>
                        <a:rPr lang="en-US" sz="2800" dirty="0" smtClean="0"/>
                        <a:t>0.0914</a:t>
                      </a:r>
                      <a:endParaRPr lang="en-US" sz="2800" dirty="0"/>
                    </a:p>
                  </a:txBody>
                  <a:tcPr/>
                </a:tc>
                <a:tc>
                  <a:txBody>
                    <a:bodyPr/>
                    <a:lstStyle/>
                    <a:p>
                      <a:pPr algn="ctr"/>
                      <a:r>
                        <a:rPr lang="en-US" sz="2800" dirty="0" smtClean="0"/>
                        <a:t>7.76</a:t>
                      </a:r>
                      <a:endParaRPr lang="en-US" sz="2800" dirty="0"/>
                    </a:p>
                  </a:txBody>
                  <a:tcPr/>
                </a:tc>
              </a:tr>
              <a:tr h="370840">
                <a:tc>
                  <a:txBody>
                    <a:bodyPr/>
                    <a:lstStyle/>
                    <a:p>
                      <a:r>
                        <a:rPr lang="en-US" sz="2800" dirty="0" smtClean="0"/>
                        <a:t>Repeatability</a:t>
                      </a:r>
                      <a:endParaRPr lang="en-US" sz="2800" dirty="0"/>
                    </a:p>
                  </a:txBody>
                  <a:tcPr/>
                </a:tc>
                <a:tc>
                  <a:txBody>
                    <a:bodyPr/>
                    <a:lstStyle/>
                    <a:p>
                      <a:pPr algn="ctr"/>
                      <a:r>
                        <a:rPr lang="en-US" sz="2800" dirty="0" smtClean="0"/>
                        <a:t>0.0400</a:t>
                      </a:r>
                      <a:endParaRPr lang="en-US" sz="2800" dirty="0"/>
                    </a:p>
                  </a:txBody>
                  <a:tcPr/>
                </a:tc>
                <a:tc>
                  <a:txBody>
                    <a:bodyPr/>
                    <a:lstStyle/>
                    <a:p>
                      <a:pPr algn="ctr"/>
                      <a:r>
                        <a:rPr lang="en-US" sz="2800" dirty="0" smtClean="0"/>
                        <a:t>3.39</a:t>
                      </a:r>
                      <a:endParaRPr lang="en-US" sz="2800" dirty="0"/>
                    </a:p>
                  </a:txBody>
                  <a:tcPr/>
                </a:tc>
              </a:tr>
              <a:tr h="370840">
                <a:tc>
                  <a:txBody>
                    <a:bodyPr/>
                    <a:lstStyle/>
                    <a:p>
                      <a:r>
                        <a:rPr lang="en-US" sz="2800" dirty="0" smtClean="0"/>
                        <a:t>Reproducibility</a:t>
                      </a:r>
                      <a:endParaRPr lang="en-US" sz="2800" dirty="0"/>
                    </a:p>
                  </a:txBody>
                  <a:tcPr/>
                </a:tc>
                <a:tc>
                  <a:txBody>
                    <a:bodyPr/>
                    <a:lstStyle/>
                    <a:p>
                      <a:pPr algn="ctr"/>
                      <a:r>
                        <a:rPr lang="en-US" sz="2800" dirty="0" smtClean="0"/>
                        <a:t>0.0515</a:t>
                      </a:r>
                      <a:endParaRPr lang="en-US" sz="2800" dirty="0"/>
                    </a:p>
                  </a:txBody>
                  <a:tcPr/>
                </a:tc>
                <a:tc>
                  <a:txBody>
                    <a:bodyPr/>
                    <a:lstStyle/>
                    <a:p>
                      <a:pPr algn="ctr"/>
                      <a:r>
                        <a:rPr lang="en-US" sz="2800" dirty="0" smtClean="0"/>
                        <a:t>4.37</a:t>
                      </a:r>
                      <a:endParaRPr lang="en-US" sz="2800" dirty="0"/>
                    </a:p>
                  </a:txBody>
                  <a:tcPr/>
                </a:tc>
              </a:tr>
              <a:tr h="370840">
                <a:tc>
                  <a:txBody>
                    <a:bodyPr/>
                    <a:lstStyle/>
                    <a:p>
                      <a:r>
                        <a:rPr lang="en-US" sz="2800" dirty="0" smtClean="0"/>
                        <a:t>Part-to-Part</a:t>
                      </a:r>
                      <a:endParaRPr lang="en-US" sz="2800" dirty="0"/>
                    </a:p>
                  </a:txBody>
                  <a:tcPr/>
                </a:tc>
                <a:tc>
                  <a:txBody>
                    <a:bodyPr/>
                    <a:lstStyle/>
                    <a:p>
                      <a:pPr algn="ctr"/>
                      <a:r>
                        <a:rPr lang="en-US" sz="2800" dirty="0" smtClean="0"/>
                        <a:t>1.086</a:t>
                      </a:r>
                      <a:endParaRPr lang="en-US" sz="2800" dirty="0"/>
                    </a:p>
                  </a:txBody>
                  <a:tcPr/>
                </a:tc>
                <a:tc>
                  <a:txBody>
                    <a:bodyPr/>
                    <a:lstStyle/>
                    <a:p>
                      <a:pPr algn="ctr"/>
                      <a:r>
                        <a:rPr lang="en-US" sz="2800" dirty="0" smtClean="0"/>
                        <a:t>92.24</a:t>
                      </a:r>
                      <a:endParaRPr lang="en-US" sz="2800" dirty="0"/>
                    </a:p>
                  </a:txBody>
                  <a:tcPr/>
                </a:tc>
              </a:tr>
              <a:tr h="370840">
                <a:tc>
                  <a:txBody>
                    <a:bodyPr/>
                    <a:lstStyle/>
                    <a:p>
                      <a:r>
                        <a:rPr lang="en-US" sz="2800" dirty="0" smtClean="0"/>
                        <a:t>Total Variation</a:t>
                      </a:r>
                      <a:endParaRPr lang="en-US" sz="2800" dirty="0"/>
                    </a:p>
                  </a:txBody>
                  <a:tcPr/>
                </a:tc>
                <a:tc>
                  <a:txBody>
                    <a:bodyPr/>
                    <a:lstStyle/>
                    <a:p>
                      <a:pPr algn="ctr"/>
                      <a:r>
                        <a:rPr lang="en-US" sz="2800" dirty="0" smtClean="0"/>
                        <a:t>1.178</a:t>
                      </a:r>
                      <a:endParaRPr lang="en-US" sz="2800" dirty="0"/>
                    </a:p>
                  </a:txBody>
                  <a:tcPr/>
                </a:tc>
                <a:tc>
                  <a:txBody>
                    <a:bodyPr/>
                    <a:lstStyle/>
                    <a:p>
                      <a:pPr algn="ctr"/>
                      <a:r>
                        <a:rPr lang="en-US" sz="2800" dirty="0" smtClean="0"/>
                        <a:t>100.00</a:t>
                      </a:r>
                      <a:endParaRPr lang="en-US" sz="2800" dirty="0"/>
                    </a:p>
                  </a:txBody>
                  <a:tcPr/>
                </a:tc>
              </a:tr>
            </a:tbl>
          </a:graphicData>
        </a:graphic>
      </p:graphicFrame>
    </p:spTree>
    <p:extLst>
      <p:ext uri="{BB962C8B-B14F-4D97-AF65-F5344CB8AC3E}">
        <p14:creationId xmlns:p14="http://schemas.microsoft.com/office/powerpoint/2010/main" val="30654899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67425"/>
            <a:ext cx="9404723" cy="811369"/>
          </a:xfrm>
        </p:spPr>
        <p:txBody>
          <a:bodyPr/>
          <a:lstStyle/>
          <a:p>
            <a:pPr algn="ctr"/>
            <a:r>
              <a:rPr lang="en-US" dirty="0" smtClean="0"/>
              <a:t>EMP Gage R&amp;R Analysis</a:t>
            </a:r>
            <a:endParaRPr lang="en-US" dirty="0"/>
          </a:p>
        </p:txBody>
      </p:sp>
      <p:sp>
        <p:nvSpPr>
          <p:cNvPr id="3" name="Content Placeholder 2"/>
          <p:cNvSpPr>
            <a:spLocks noGrp="1"/>
          </p:cNvSpPr>
          <p:nvPr>
            <p:ph idx="1"/>
          </p:nvPr>
        </p:nvSpPr>
        <p:spPr>
          <a:xfrm>
            <a:off x="1103312" y="1133342"/>
            <a:ext cx="8946541" cy="5447762"/>
          </a:xfrm>
        </p:spPr>
        <p:txBody>
          <a:bodyPr>
            <a:normAutofit lnSpcReduction="10000"/>
          </a:bodyPr>
          <a:lstStyle/>
          <a:p>
            <a:r>
              <a:rPr lang="en-US" sz="3200" dirty="0" smtClean="0"/>
              <a:t>The EMP methodology is similar to the ANOVA method in that it determines the variances due to the different sources of variation and determines the % contribution due to each source</a:t>
            </a:r>
          </a:p>
          <a:p>
            <a:r>
              <a:rPr lang="en-US" sz="3200" dirty="0" smtClean="0"/>
              <a:t>Like the Average and Range method, it uses subgroups of data to determine the variance due to the various sources of variation</a:t>
            </a:r>
          </a:p>
          <a:p>
            <a:r>
              <a:rPr lang="en-US" sz="3200" dirty="0" smtClean="0"/>
              <a:t>It does not take into account the operator X part interaction</a:t>
            </a:r>
            <a:endParaRPr lang="en-US" sz="3200" dirty="0"/>
          </a:p>
        </p:txBody>
      </p:sp>
    </p:spTree>
    <p:extLst>
      <p:ext uri="{BB962C8B-B14F-4D97-AF65-F5344CB8AC3E}">
        <p14:creationId xmlns:p14="http://schemas.microsoft.com/office/powerpoint/2010/main" val="23488070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EMP Gage R&amp;R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A range chart is made based on the sub-groups composed of each operator- part combination</a:t>
                </a:r>
              </a:p>
              <a:p>
                <a:r>
                  <a:rPr lang="en-US" sz="3200" dirty="0" smtClean="0"/>
                  <a:t>As long as the range chart is in statistical control, the repeatability can be estimated from the average range</a:t>
                </a:r>
              </a:p>
              <a:p>
                <a:pPr marL="0" indent="0">
                  <a:buNone/>
                </a:pPr>
                <a:r>
                  <a:rPr lang="en-US" sz="3200" dirty="0"/>
                  <a:t>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𝑝𝑒</m:t>
                        </m:r>
                      </m:sub>
                    </m:sSub>
                  </m:oMath>
                </a14:m>
                <a:r>
                  <a:rPr lang="en-US" sz="3200" baseline="30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acc>
                              <m:accPr>
                                <m:chr m:val="̅"/>
                                <m:ctrlPr>
                                  <a:rPr lang="en-US" sz="3200" i="1" smtClean="0">
                                    <a:latin typeface="Cambria Math" panose="02040503050406030204" pitchFamily="18" charset="0"/>
                                  </a:rPr>
                                </m:ctrlPr>
                              </m:accPr>
                              <m:e>
                                <m:r>
                                  <a:rPr lang="en-US" sz="3200" b="0" i="1" smtClean="0">
                                    <a:latin typeface="Cambria Math" panose="02040503050406030204" pitchFamily="18" charset="0"/>
                                  </a:rPr>
                                  <m:t>𝑅</m:t>
                                </m:r>
                              </m:e>
                            </m:acc>
                          </m:num>
                          <m:den>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𝑑</m:t>
                                </m:r>
                              </m:e>
                              <m:sub>
                                <m:r>
                                  <a:rPr lang="en-US" sz="3200" b="0" i="1" smtClean="0">
                                    <a:latin typeface="Cambria Math" panose="02040503050406030204" pitchFamily="18" charset="0"/>
                                  </a:rPr>
                                  <m:t>2</m:t>
                                </m:r>
                              </m:sub>
                            </m:sSub>
                          </m:den>
                        </m:f>
                      </m:e>
                    </m:d>
                  </m:oMath>
                </a14:m>
                <a:r>
                  <a:rPr lang="en-US" sz="3200" baseline="30000" dirty="0" smtClean="0"/>
                  <a:t>2</a:t>
                </a:r>
                <a:r>
                  <a:rPr lang="en-US" sz="3200" dirty="0" smtClean="0"/>
                  <a:t> </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90" t="-1890" r="-409"/>
                </a:stretch>
              </a:blipFill>
            </p:spPr>
            <p:txBody>
              <a:bodyPr/>
              <a:lstStyle/>
              <a:p>
                <a:r>
                  <a:rPr lang="en-US">
                    <a:noFill/>
                  </a:rPr>
                  <a:t> </a:t>
                </a:r>
              </a:p>
            </p:txBody>
          </p:sp>
        </mc:Fallback>
      </mc:AlternateContent>
    </p:spTree>
    <p:extLst>
      <p:ext uri="{BB962C8B-B14F-4D97-AF65-F5344CB8AC3E}">
        <p14:creationId xmlns:p14="http://schemas.microsoft.com/office/powerpoint/2010/main" val="27224908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EMP Gage R&amp;R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Where d</a:t>
                </a:r>
                <a:r>
                  <a:rPr lang="en-US" sz="3200" baseline="-25000" dirty="0" smtClean="0"/>
                  <a:t>2</a:t>
                </a:r>
                <a:r>
                  <a:rPr lang="en-US" sz="3200" dirty="0" smtClean="0"/>
                  <a:t> is a control chart constant that depends on sub group size (sample size)</a:t>
                </a:r>
              </a:p>
              <a:p>
                <a:r>
                  <a:rPr lang="en-US" sz="3200" dirty="0" smtClean="0"/>
                  <a:t>The range of operator averages is used to find the reproducibility using the following</a:t>
                </a:r>
              </a:p>
              <a:p>
                <a:pPr marL="0" indent="0">
                  <a:buNone/>
                </a:pPr>
                <a:r>
                  <a:rPr lang="en-US" sz="3200" dirty="0"/>
                  <a:t>	</a:t>
                </a:r>
                <a14:m>
                  <m:oMath xmlns:m="http://schemas.openxmlformats.org/officeDocument/2006/math">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𝑂</m:t>
                        </m:r>
                      </m:sub>
                      <m:sup>
                        <m:r>
                          <a:rPr lang="en-US" sz="3200" b="0" i="1" smtClean="0">
                            <a:latin typeface="Cambria Math" panose="02040503050406030204" pitchFamily="18" charset="0"/>
                          </a:rPr>
                          <m:t>2</m:t>
                        </m:r>
                      </m:sup>
                    </m:sSubSup>
                  </m:oMath>
                </a14:m>
                <a:r>
                  <a:rPr lang="en-US" sz="3200" dirty="0" smtClean="0"/>
                  <a:t> </a:t>
                </a:r>
                <a14:m>
                  <m:oMath xmlns:m="http://schemas.openxmlformats.org/officeDocument/2006/math">
                    <m:d>
                      <m:dPr>
                        <m:ctrlPr>
                          <a:rPr lang="en-US" sz="3200" i="1" dirty="0" smtClean="0">
                            <a:latin typeface="Cambria Math" panose="02040503050406030204" pitchFamily="18" charset="0"/>
                          </a:rPr>
                        </m:ctrlPr>
                      </m:dPr>
                      <m:e>
                        <m:f>
                          <m:fPr>
                            <m:ctrlPr>
                              <a:rPr lang="en-US" sz="3200" i="1" dirty="0" smtClean="0">
                                <a:latin typeface="Cambria Math" panose="02040503050406030204" pitchFamily="18" charset="0"/>
                              </a:rPr>
                            </m:ctrlPr>
                          </m:fPr>
                          <m:num>
                            <m:sSub>
                              <m:sSubPr>
                                <m:ctrlPr>
                                  <a:rPr lang="en-US" sz="3200" i="1" dirty="0" smtClean="0">
                                    <a:latin typeface="Cambria Math" panose="02040503050406030204" pitchFamily="18" charset="0"/>
                                  </a:rPr>
                                </m:ctrlPr>
                              </m:sSubPr>
                              <m:e>
                                <m:r>
                                  <a:rPr lang="en-US" sz="3200" b="0" i="1" dirty="0" smtClean="0">
                                    <a:latin typeface="Cambria Math" panose="02040503050406030204" pitchFamily="18" charset="0"/>
                                  </a:rPr>
                                  <m:t>𝑅</m:t>
                                </m:r>
                              </m:e>
                              <m:sub>
                                <m:r>
                                  <a:rPr lang="en-US" sz="3200" b="0" i="1" dirty="0" smtClean="0">
                                    <a:latin typeface="Cambria Math" panose="02040503050406030204" pitchFamily="18" charset="0"/>
                                  </a:rPr>
                                  <m:t>𝑂</m:t>
                                </m:r>
                              </m:sub>
                            </m:sSub>
                          </m:num>
                          <m:den>
                            <m:sSub>
                              <m:sSubPr>
                                <m:ctrlPr>
                                  <a:rPr lang="en-US" sz="3200" i="1" dirty="0" smtClean="0">
                                    <a:latin typeface="Cambria Math" panose="02040503050406030204" pitchFamily="18" charset="0"/>
                                  </a:rPr>
                                </m:ctrlPr>
                              </m:sSubPr>
                              <m:e>
                                <m:r>
                                  <a:rPr lang="en-US" sz="3200" b="0" i="1" dirty="0" smtClean="0">
                                    <a:latin typeface="Cambria Math" panose="02040503050406030204" pitchFamily="18" charset="0"/>
                                  </a:rPr>
                                  <m:t>𝑑</m:t>
                                </m:r>
                              </m:e>
                              <m:sub>
                                <m:r>
                                  <a:rPr lang="en-US" sz="3200" b="0" i="1" dirty="0" smtClean="0">
                                    <a:latin typeface="Cambria Math" panose="02040503050406030204" pitchFamily="18" charset="0"/>
                                  </a:rPr>
                                  <m:t>2</m:t>
                                </m:r>
                              </m:sub>
                            </m:sSub>
                          </m:den>
                        </m:f>
                      </m:e>
                    </m:d>
                  </m:oMath>
                </a14:m>
                <a:r>
                  <a:rPr lang="en-US" sz="3200" baseline="30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𝑂</m:t>
                            </m:r>
                          </m:num>
                          <m:den>
                            <m:d>
                              <m:dPr>
                                <m:ctrlPr>
                                  <a:rPr lang="en-US" sz="3200" b="0" i="1" smtClean="0">
                                    <a:latin typeface="Cambria Math" panose="02040503050406030204" pitchFamily="18" charset="0"/>
                                  </a:rPr>
                                </m:ctrlPr>
                              </m:dPr>
                              <m:e>
                                <m:r>
                                  <a:rPr lang="en-US" sz="3200" b="0" i="1" smtClean="0">
                                    <a:latin typeface="Cambria Math" panose="02040503050406030204" pitchFamily="18" charset="0"/>
                                  </a:rPr>
                                  <m:t>𝑛</m:t>
                                </m:r>
                              </m:e>
                            </m:d>
                            <m:r>
                              <a:rPr lang="en-US" sz="3200" b="0" i="1" smtClean="0">
                                <a:latin typeface="Cambria Math" panose="02040503050406030204" pitchFamily="18" charset="0"/>
                              </a:rPr>
                              <m:t> </m:t>
                            </m:r>
                            <m:d>
                              <m:dPr>
                                <m:ctrlPr>
                                  <a:rPr lang="en-US" sz="3200" b="0" i="1" smtClean="0">
                                    <a:latin typeface="Cambria Math" panose="02040503050406030204" pitchFamily="18" charset="0"/>
                                  </a:rPr>
                                </m:ctrlPr>
                              </m:dPr>
                              <m:e>
                                <m:r>
                                  <a:rPr lang="en-US" sz="3200" b="0" i="1" smtClean="0">
                                    <a:latin typeface="Cambria Math" panose="02040503050406030204" pitchFamily="18" charset="0"/>
                                  </a:rPr>
                                  <m:t>𝑂</m:t>
                                </m:r>
                              </m:e>
                            </m:d>
                            <m:r>
                              <a:rPr lang="en-US" sz="3200" b="0" i="1" smtClean="0">
                                <a:latin typeface="Cambria Math" panose="02040503050406030204" pitchFamily="18" charset="0"/>
                              </a:rPr>
                              <m:t> (</m:t>
                            </m:r>
                            <m:r>
                              <a:rPr lang="en-US" sz="3200" b="0" i="1" smtClean="0">
                                <a:latin typeface="Cambria Math" panose="02040503050406030204" pitchFamily="18" charset="0"/>
                              </a:rPr>
                              <m:t>𝑃</m:t>
                            </m:r>
                          </m:den>
                        </m:f>
                      </m:e>
                    </m:d>
                  </m:oMath>
                </a14:m>
                <a:r>
                  <a:rPr lang="en-US" sz="3200" dirty="0" smtClean="0"/>
                  <a:t> </a:t>
                </a:r>
                <a:r>
                  <a:rPr lang="el-GR" sz="3200" dirty="0" smtClean="0"/>
                  <a:t>σ</a:t>
                </a:r>
                <a:r>
                  <a:rPr lang="en-US" sz="3200" baseline="-25000" dirty="0" smtClean="0"/>
                  <a:t>pe </a:t>
                </a:r>
                <a:r>
                  <a:rPr lang="en-US" sz="3200" baseline="30000" dirty="0" smtClean="0"/>
                  <a:t>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90" t="-1890" r="-886"/>
                </a:stretch>
              </a:blipFill>
            </p:spPr>
            <p:txBody>
              <a:bodyPr/>
              <a:lstStyle/>
              <a:p>
                <a:r>
                  <a:rPr lang="en-US">
                    <a:noFill/>
                  </a:rPr>
                  <a:t> </a:t>
                </a:r>
              </a:p>
            </p:txBody>
          </p:sp>
        </mc:Fallback>
      </mc:AlternateContent>
    </p:spTree>
    <p:extLst>
      <p:ext uri="{BB962C8B-B14F-4D97-AF65-F5344CB8AC3E}">
        <p14:creationId xmlns:p14="http://schemas.microsoft.com/office/powerpoint/2010/main" val="42816086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EMP Gage R&amp;R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3312" y="1532586"/>
                <a:ext cx="8946541" cy="4715813"/>
              </a:xfrm>
            </p:spPr>
            <p:txBody>
              <a:bodyPr>
                <a:normAutofit/>
              </a:bodyPr>
              <a:lstStyle/>
              <a:p>
                <a:pPr marL="0" indent="0">
                  <a:buNone/>
                </a:pPr>
                <a:r>
                  <a:rPr lang="en-US" sz="3200" dirty="0" smtClean="0"/>
                  <a:t>Where: -</a:t>
                </a:r>
              </a:p>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𝑅</m:t>
                        </m:r>
                      </m:e>
                      <m:sub>
                        <m:r>
                          <a:rPr lang="en-US" sz="3200" b="0" i="1" smtClean="0">
                            <a:latin typeface="Cambria Math" panose="02040503050406030204" pitchFamily="18" charset="0"/>
                          </a:rPr>
                          <m:t>𝑂</m:t>
                        </m:r>
                      </m:sub>
                    </m:sSub>
                  </m:oMath>
                </a14:m>
                <a:r>
                  <a:rPr lang="en-US" sz="3200" dirty="0" smtClean="0"/>
                  <a:t> = is the range of the operator averages</a:t>
                </a:r>
              </a:p>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𝑑</m:t>
                        </m:r>
                      </m:e>
                      <m:sub>
                        <m:r>
                          <a:rPr lang="en-US" sz="3200" b="0" i="1" smtClean="0">
                            <a:latin typeface="Cambria Math" panose="02040503050406030204" pitchFamily="18" charset="0"/>
                          </a:rPr>
                          <m:t>2</m:t>
                        </m:r>
                      </m:sub>
                    </m:sSub>
                  </m:oMath>
                </a14:m>
                <a:r>
                  <a:rPr lang="en-US" sz="3200" dirty="0" smtClean="0"/>
                  <a:t> = is a bias correction factor that depends </a:t>
                </a:r>
              </a:p>
              <a:p>
                <a:pPr marL="0" indent="0">
                  <a:buNone/>
                </a:pPr>
                <a:r>
                  <a:rPr lang="en-US" sz="3200" dirty="0"/>
                  <a:t>	</a:t>
                </a:r>
                <a:r>
                  <a:rPr lang="en-US" sz="3200" dirty="0" smtClean="0"/>
                  <a:t>	on the number of operators</a:t>
                </a:r>
              </a:p>
              <a:p>
                <a:pPr marL="0" indent="0">
                  <a:buNone/>
                </a:pPr>
                <a:r>
                  <a:rPr lang="en-US" sz="3200" dirty="0"/>
                  <a:t>n</a:t>
                </a:r>
                <a:r>
                  <a:rPr lang="en-US" sz="3200" dirty="0" smtClean="0"/>
                  <a:t> = number of trials</a:t>
                </a:r>
              </a:p>
              <a:p>
                <a:pPr marL="0" indent="0">
                  <a:buNone/>
                </a:pPr>
                <a:r>
                  <a:rPr lang="en-US" sz="3200" dirty="0" smtClean="0"/>
                  <a:t>o = number of operators</a:t>
                </a:r>
              </a:p>
              <a:p>
                <a:pPr marL="0" indent="0">
                  <a:buNone/>
                </a:pPr>
                <a:r>
                  <a:rPr lang="en-US" sz="3200" dirty="0"/>
                  <a:t>p</a:t>
                </a:r>
                <a:r>
                  <a:rPr lang="en-US" sz="3200" dirty="0" smtClean="0"/>
                  <a:t> = number of parts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3312" y="1532586"/>
                <a:ext cx="8946541" cy="4715813"/>
              </a:xfrm>
              <a:blipFill rotWithShape="0">
                <a:blip r:embed="rId2"/>
                <a:stretch>
                  <a:fillRect l="-1771" t="-1680" r="-1975"/>
                </a:stretch>
              </a:blipFill>
            </p:spPr>
            <p:txBody>
              <a:bodyPr/>
              <a:lstStyle/>
              <a:p>
                <a:r>
                  <a:rPr lang="en-US">
                    <a:noFill/>
                  </a:rPr>
                  <a:t> </a:t>
                </a:r>
              </a:p>
            </p:txBody>
          </p:sp>
        </mc:Fallback>
      </mc:AlternateContent>
    </p:spTree>
    <p:extLst>
      <p:ext uri="{BB962C8B-B14F-4D97-AF65-F5344CB8AC3E}">
        <p14:creationId xmlns:p14="http://schemas.microsoft.com/office/powerpoint/2010/main" val="32645409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73806"/>
          </a:xfrm>
        </p:spPr>
        <p:txBody>
          <a:bodyPr/>
          <a:lstStyle/>
          <a:p>
            <a:pPr algn="ctr"/>
            <a:r>
              <a:rPr lang="en-US" dirty="0"/>
              <a:t>EMP Gage R&amp;R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3312" y="1326524"/>
                <a:ext cx="8946541" cy="5215944"/>
              </a:xfrm>
            </p:spPr>
            <p:txBody>
              <a:bodyPr>
                <a:normAutofit/>
              </a:bodyPr>
              <a:lstStyle/>
              <a:p>
                <a:r>
                  <a:rPr lang="en-US" sz="3200" dirty="0" smtClean="0"/>
                  <a:t>The combined R&amp;R variance is the sum of the repeatability variance and reproducibility variance</a:t>
                </a:r>
              </a:p>
              <a:p>
                <a:pPr marL="0" indent="0">
                  <a:buNone/>
                </a:pP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𝑒</m:t>
                        </m:r>
                      </m:sub>
                    </m:sSub>
                  </m:oMath>
                </a14:m>
                <a:r>
                  <a:rPr lang="en-US" sz="3200" baseline="30000" dirty="0" smtClean="0"/>
                  <a:t>2 </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𝑝𝑒</m:t>
                        </m:r>
                      </m:sub>
                    </m:sSub>
                  </m:oMath>
                </a14:m>
                <a:r>
                  <a:rPr lang="en-US" sz="3200" baseline="30000" dirty="0" smtClean="0"/>
                  <a:t>2 </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𝑂</m:t>
                        </m:r>
                      </m:sub>
                    </m:sSub>
                  </m:oMath>
                </a14:m>
                <a:r>
                  <a:rPr lang="en-US" sz="3200" baseline="30000" dirty="0" smtClean="0"/>
                  <a:t>2</a:t>
                </a:r>
                <a:endParaRPr lang="en-US" sz="3200" dirty="0" smtClean="0"/>
              </a:p>
              <a:p>
                <a:r>
                  <a:rPr lang="en-US" sz="3200" dirty="0" smtClean="0"/>
                  <a:t>The </a:t>
                </a:r>
                <a:r>
                  <a:rPr lang="en-US" sz="3200" baseline="30000" dirty="0" smtClean="0"/>
                  <a:t>range</a:t>
                </a:r>
                <a:r>
                  <a:rPr lang="en-US" sz="3200" dirty="0" smtClean="0"/>
                  <a:t> of the p part averages is used to determine the product variance using the following</a:t>
                </a:r>
              </a:p>
              <a:p>
                <a:pPr marL="0" indent="0">
                  <a:buNone/>
                </a:pPr>
                <a:r>
                  <a:rPr lang="en-US" sz="3200" dirty="0"/>
                  <a:t>	</a:t>
                </a:r>
                <a14:m>
                  <m:oMath xmlns:m="http://schemas.openxmlformats.org/officeDocument/2006/math">
                    <m:sSubSup>
                      <m:sSubSupPr>
                        <m:ctrlPr>
                          <a:rPr lang="en-US" sz="3200" i="1">
                            <a:latin typeface="Cambria Math" panose="02040503050406030204" pitchFamily="18" charset="0"/>
                          </a:rPr>
                        </m:ctrlPr>
                      </m:sSubSupPr>
                      <m:e>
                        <m:r>
                          <a:rPr lang="en-US" sz="3200" i="1">
                            <a:latin typeface="Cambria Math" panose="02040503050406030204" pitchFamily="18" charset="0"/>
                            <a:ea typeface="Cambria Math" panose="02040503050406030204" pitchFamily="18" charset="0"/>
                          </a:rPr>
                          <m:t>𝜎</m:t>
                        </m:r>
                      </m:e>
                      <m:sub>
                        <m:r>
                          <a:rPr lang="en-US" sz="3200" i="1">
                            <a:latin typeface="Cambria Math" panose="02040503050406030204" pitchFamily="18" charset="0"/>
                          </a:rPr>
                          <m:t>𝑂</m:t>
                        </m:r>
                      </m:sub>
                      <m:sup>
                        <m:r>
                          <a:rPr lang="en-US" sz="3200" i="1">
                            <a:latin typeface="Cambria Math" panose="02040503050406030204" pitchFamily="18" charset="0"/>
                          </a:rPr>
                          <m:t>2</m:t>
                        </m:r>
                      </m:sup>
                    </m:sSubSup>
                  </m:oMath>
                </a14:m>
                <a:r>
                  <a:rPr lang="en-US" sz="3200" dirty="0"/>
                  <a:t> </a:t>
                </a:r>
                <a14:m>
                  <m:oMath xmlns:m="http://schemas.openxmlformats.org/officeDocument/2006/math">
                    <m:d>
                      <m:dPr>
                        <m:ctrlPr>
                          <a:rPr lang="en-US" sz="3200" i="1" dirty="0">
                            <a:latin typeface="Cambria Math" panose="02040503050406030204" pitchFamily="18" charset="0"/>
                          </a:rPr>
                        </m:ctrlPr>
                      </m:dPr>
                      <m:e>
                        <m:f>
                          <m:fPr>
                            <m:ctrlPr>
                              <a:rPr lang="en-US" sz="3200" i="1" dirty="0">
                                <a:latin typeface="Cambria Math" panose="02040503050406030204" pitchFamily="18" charset="0"/>
                              </a:rPr>
                            </m:ctrlPr>
                          </m:fPr>
                          <m:num>
                            <m:sSub>
                              <m:sSubPr>
                                <m:ctrlPr>
                                  <a:rPr lang="en-US" sz="3200" i="1" dirty="0">
                                    <a:latin typeface="Cambria Math" panose="02040503050406030204" pitchFamily="18" charset="0"/>
                                  </a:rPr>
                                </m:ctrlPr>
                              </m:sSubPr>
                              <m:e>
                                <m:r>
                                  <a:rPr lang="en-US" sz="3200" i="1" dirty="0">
                                    <a:latin typeface="Cambria Math" panose="02040503050406030204" pitchFamily="18" charset="0"/>
                                  </a:rPr>
                                  <m:t>𝑅</m:t>
                                </m:r>
                              </m:e>
                              <m:sub>
                                <m:r>
                                  <a:rPr lang="en-US" sz="3200" i="1" dirty="0">
                                    <a:latin typeface="Cambria Math" panose="02040503050406030204" pitchFamily="18" charset="0"/>
                                  </a:rPr>
                                  <m:t>𝑂</m:t>
                                </m:r>
                              </m:sub>
                            </m:sSub>
                          </m:num>
                          <m:den>
                            <m:sSub>
                              <m:sSubPr>
                                <m:ctrlPr>
                                  <a:rPr lang="en-US" sz="3200" i="1" dirty="0">
                                    <a:latin typeface="Cambria Math" panose="02040503050406030204" pitchFamily="18" charset="0"/>
                                  </a:rPr>
                                </m:ctrlPr>
                              </m:sSubPr>
                              <m:e>
                                <m:r>
                                  <a:rPr lang="en-US" sz="3200" i="1" dirty="0">
                                    <a:latin typeface="Cambria Math" panose="02040503050406030204" pitchFamily="18" charset="0"/>
                                  </a:rPr>
                                  <m:t>𝑑</m:t>
                                </m:r>
                              </m:e>
                              <m:sub>
                                <m:r>
                                  <a:rPr lang="en-US" sz="3200" i="1" dirty="0">
                                    <a:latin typeface="Cambria Math" panose="02040503050406030204" pitchFamily="18" charset="0"/>
                                  </a:rPr>
                                  <m:t>2</m:t>
                                </m:r>
                              </m:sub>
                            </m:sSub>
                          </m:den>
                        </m:f>
                      </m:e>
                    </m:d>
                  </m:oMath>
                </a14:m>
                <a:r>
                  <a:rPr lang="en-US" sz="3200" baseline="30000" dirty="0"/>
                  <a:t>2</a:t>
                </a:r>
                <a:r>
                  <a:rPr lang="en-US" sz="3200" dirty="0"/>
                  <a:t> - </a:t>
                </a:r>
                <a14:m>
                  <m:oMath xmlns:m="http://schemas.openxmlformats.org/officeDocument/2006/math">
                    <m:d>
                      <m:dPr>
                        <m:ctrlPr>
                          <a:rPr lang="en-US" sz="3200" i="1">
                            <a:latin typeface="Cambria Math" panose="02040503050406030204" pitchFamily="18" charset="0"/>
                          </a:rPr>
                        </m:ctrlPr>
                      </m:dPr>
                      <m:e>
                        <m:f>
                          <m:fPr>
                            <m:ctrlPr>
                              <a:rPr lang="en-US" sz="3200" i="1">
                                <a:latin typeface="Cambria Math" panose="02040503050406030204" pitchFamily="18" charset="0"/>
                              </a:rPr>
                            </m:ctrlPr>
                          </m:fPr>
                          <m:num>
                            <m:r>
                              <a:rPr lang="en-US" sz="3200" i="1">
                                <a:latin typeface="Cambria Math" panose="02040503050406030204" pitchFamily="18" charset="0"/>
                              </a:rPr>
                              <m:t>𝑂</m:t>
                            </m:r>
                          </m:num>
                          <m:den>
                            <m:d>
                              <m:dPr>
                                <m:ctrlPr>
                                  <a:rPr lang="en-US" sz="3200" i="1">
                                    <a:latin typeface="Cambria Math" panose="02040503050406030204" pitchFamily="18" charset="0"/>
                                  </a:rPr>
                                </m:ctrlPr>
                              </m:dPr>
                              <m:e>
                                <m:r>
                                  <a:rPr lang="en-US" sz="3200" i="1">
                                    <a:latin typeface="Cambria Math" panose="02040503050406030204" pitchFamily="18" charset="0"/>
                                  </a:rPr>
                                  <m:t>𝑛</m:t>
                                </m:r>
                              </m:e>
                            </m:d>
                            <m:r>
                              <a:rPr lang="en-US" sz="3200" i="1">
                                <a:latin typeface="Cambria Math" panose="02040503050406030204" pitchFamily="18" charset="0"/>
                              </a:rPr>
                              <m:t> </m:t>
                            </m:r>
                            <m:d>
                              <m:dPr>
                                <m:ctrlPr>
                                  <a:rPr lang="en-US" sz="3200" i="1">
                                    <a:latin typeface="Cambria Math" panose="02040503050406030204" pitchFamily="18" charset="0"/>
                                  </a:rPr>
                                </m:ctrlPr>
                              </m:dPr>
                              <m:e>
                                <m:r>
                                  <a:rPr lang="en-US" sz="3200" i="1">
                                    <a:latin typeface="Cambria Math" panose="02040503050406030204" pitchFamily="18" charset="0"/>
                                  </a:rPr>
                                  <m:t>𝑂</m:t>
                                </m:r>
                              </m:e>
                            </m:d>
                            <m:r>
                              <a:rPr lang="en-US" sz="3200" i="1">
                                <a:latin typeface="Cambria Math" panose="02040503050406030204" pitchFamily="18" charset="0"/>
                              </a:rPr>
                              <m:t> (</m:t>
                            </m:r>
                            <m:r>
                              <a:rPr lang="en-US" sz="3200" i="1">
                                <a:latin typeface="Cambria Math" panose="02040503050406030204" pitchFamily="18" charset="0"/>
                              </a:rPr>
                              <m:t>𝑃</m:t>
                            </m:r>
                          </m:den>
                        </m:f>
                      </m:e>
                    </m:d>
                  </m:oMath>
                </a14:m>
                <a:r>
                  <a:rPr lang="en-US" sz="3200" dirty="0"/>
                  <a:t> </a:t>
                </a:r>
                <a:r>
                  <a:rPr lang="el-GR" sz="3200" dirty="0"/>
                  <a:t>σ</a:t>
                </a:r>
                <a:r>
                  <a:rPr lang="en-US" sz="3200" baseline="-25000" dirty="0"/>
                  <a:t>pe </a:t>
                </a:r>
                <a:r>
                  <a:rPr lang="en-US" sz="3200" baseline="30000" dirty="0"/>
                  <a:t>2</a:t>
                </a:r>
                <a:endParaRPr lang="en-US" sz="3200" dirty="0"/>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3312" y="1326524"/>
                <a:ext cx="8946541" cy="5215944"/>
              </a:xfrm>
              <a:blipFill rotWithShape="0">
                <a:blip r:embed="rId2"/>
                <a:stretch>
                  <a:fillRect l="-1090" t="-1520" r="-1090"/>
                </a:stretch>
              </a:blipFill>
            </p:spPr>
            <p:txBody>
              <a:bodyPr/>
              <a:lstStyle/>
              <a:p>
                <a:r>
                  <a:rPr lang="en-US">
                    <a:noFill/>
                  </a:rPr>
                  <a:t> </a:t>
                </a:r>
              </a:p>
            </p:txBody>
          </p:sp>
        </mc:Fallback>
      </mc:AlternateContent>
    </p:spTree>
    <p:extLst>
      <p:ext uri="{BB962C8B-B14F-4D97-AF65-F5344CB8AC3E}">
        <p14:creationId xmlns:p14="http://schemas.microsoft.com/office/powerpoint/2010/main" val="113281600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EMP Gage R&amp;R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3312" y="1700011"/>
                <a:ext cx="8946541" cy="4881093"/>
              </a:xfrm>
            </p:spPr>
            <p:txBody>
              <a:bodyPr>
                <a:normAutofit/>
              </a:bodyPr>
              <a:lstStyle/>
              <a:p>
                <a:r>
                  <a:rPr lang="en-US" sz="3200" dirty="0" smtClean="0"/>
                  <a:t>The total variance is the sum of the product variance and the combined Gage R&amp;R variance</a:t>
                </a:r>
              </a:p>
              <a:p>
                <a:pPr marL="0" indent="0">
                  <a:buNone/>
                </a:pP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𝑋</m:t>
                        </m:r>
                      </m:sub>
                    </m:sSub>
                  </m:oMath>
                </a14:m>
                <a:r>
                  <a:rPr lang="en-US" sz="3200" baseline="30000" dirty="0" smtClean="0"/>
                  <a:t>2 </a:t>
                </a:r>
                <a:r>
                  <a:rPr lang="en-US" sz="3200" dirty="0" smtClean="0"/>
                  <a:t>=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𝑝</m:t>
                        </m:r>
                      </m:sub>
                    </m:sSub>
                  </m:oMath>
                </a14:m>
                <a:r>
                  <a:rPr lang="en-US" sz="3200" baseline="30000" dirty="0" smtClean="0"/>
                  <a:t>2</a:t>
                </a:r>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𝑒</m:t>
                        </m:r>
                      </m:sub>
                    </m:sSub>
                  </m:oMath>
                </a14:m>
                <a:r>
                  <a:rPr lang="en-US" sz="3200" baseline="30000" dirty="0" smtClean="0"/>
                  <a:t>2</a:t>
                </a:r>
                <a:endParaRPr lang="en-US" sz="3200" dirty="0" smtClean="0"/>
              </a:p>
              <a:p>
                <a:r>
                  <a:rPr lang="en-US" sz="3200" dirty="0" smtClean="0"/>
                  <a:t>The variances for each source of variation are shown in the next slide</a:t>
                </a:r>
              </a:p>
              <a:p>
                <a:r>
                  <a:rPr lang="en-US" sz="3200" dirty="0" smtClean="0"/>
                  <a:t>The last column is the % of the total variance due to each source of variation</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3312" y="1700011"/>
                <a:ext cx="8946541" cy="4881093"/>
              </a:xfrm>
              <a:blipFill rotWithShape="0">
                <a:blip r:embed="rId2"/>
                <a:stretch>
                  <a:fillRect l="-1090" t="-1623" r="-1294"/>
                </a:stretch>
              </a:blipFill>
            </p:spPr>
            <p:txBody>
              <a:bodyPr/>
              <a:lstStyle/>
              <a:p>
                <a:r>
                  <a:rPr lang="en-US">
                    <a:noFill/>
                  </a:rPr>
                  <a:t> </a:t>
                </a:r>
              </a:p>
            </p:txBody>
          </p:sp>
        </mc:Fallback>
      </mc:AlternateContent>
    </p:spTree>
    <p:extLst>
      <p:ext uri="{BB962C8B-B14F-4D97-AF65-F5344CB8AC3E}">
        <p14:creationId xmlns:p14="http://schemas.microsoft.com/office/powerpoint/2010/main" val="13090067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Contribution to % variance using EMP Methodology</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7599237"/>
              </p:ext>
            </p:extLst>
          </p:nvPr>
        </p:nvGraphicFramePr>
        <p:xfrm>
          <a:off x="1103313" y="2052638"/>
          <a:ext cx="6173250" cy="3936036"/>
        </p:xfrm>
        <a:graphic>
          <a:graphicData uri="http://schemas.openxmlformats.org/drawingml/2006/table">
            <a:tbl>
              <a:tblPr firstRow="1" bandRow="1">
                <a:tableStyleId>{5C22544A-7EE6-4342-B048-85BDC9FD1C3A}</a:tableStyleId>
              </a:tblPr>
              <a:tblGrid>
                <a:gridCol w="2631560"/>
                <a:gridCol w="1661375"/>
                <a:gridCol w="1880315"/>
              </a:tblGrid>
              <a:tr h="656006">
                <a:tc>
                  <a:txBody>
                    <a:bodyPr/>
                    <a:lstStyle/>
                    <a:p>
                      <a:pPr algn="ctr"/>
                      <a:r>
                        <a:rPr lang="en-US" sz="2400" b="1" dirty="0" smtClean="0"/>
                        <a:t>Component</a:t>
                      </a:r>
                      <a:endParaRPr lang="en-US" sz="2400" b="1" dirty="0"/>
                    </a:p>
                  </a:txBody>
                  <a:tcPr/>
                </a:tc>
                <a:tc>
                  <a:txBody>
                    <a:bodyPr/>
                    <a:lstStyle/>
                    <a:p>
                      <a:pPr algn="ctr"/>
                      <a:r>
                        <a:rPr lang="en-US" sz="2400" b="1" dirty="0" smtClean="0"/>
                        <a:t>Variance</a:t>
                      </a:r>
                      <a:endParaRPr lang="en-US" sz="2400" b="1" dirty="0"/>
                    </a:p>
                  </a:txBody>
                  <a:tcPr/>
                </a:tc>
                <a:tc>
                  <a:txBody>
                    <a:bodyPr/>
                    <a:lstStyle/>
                    <a:p>
                      <a:pPr algn="ctr"/>
                      <a:r>
                        <a:rPr lang="en-US" sz="2400" b="1" dirty="0" smtClean="0"/>
                        <a:t>% of Total</a:t>
                      </a:r>
                      <a:endParaRPr lang="en-US" sz="2400" b="1" dirty="0"/>
                    </a:p>
                  </a:txBody>
                  <a:tcPr/>
                </a:tc>
              </a:tr>
              <a:tr h="656006">
                <a:tc>
                  <a:txBody>
                    <a:bodyPr/>
                    <a:lstStyle/>
                    <a:p>
                      <a:r>
                        <a:rPr lang="en-US" sz="2400" dirty="0" smtClean="0"/>
                        <a:t>Repeatability</a:t>
                      </a:r>
                      <a:endParaRPr lang="en-US" sz="2400" dirty="0"/>
                    </a:p>
                  </a:txBody>
                  <a:tcPr/>
                </a:tc>
                <a:tc>
                  <a:txBody>
                    <a:bodyPr/>
                    <a:lstStyle/>
                    <a:p>
                      <a:pPr algn="ctr"/>
                      <a:r>
                        <a:rPr lang="en-US" sz="2400" dirty="0" smtClean="0"/>
                        <a:t>0.0407</a:t>
                      </a:r>
                      <a:endParaRPr lang="en-US" sz="2400" dirty="0"/>
                    </a:p>
                  </a:txBody>
                  <a:tcPr/>
                </a:tc>
                <a:tc>
                  <a:txBody>
                    <a:bodyPr/>
                    <a:lstStyle/>
                    <a:p>
                      <a:pPr algn="ctr"/>
                      <a:r>
                        <a:rPr lang="en-US" sz="2400" dirty="0" smtClean="0"/>
                        <a:t>3.1</a:t>
                      </a:r>
                      <a:endParaRPr lang="en-US" sz="2400" dirty="0"/>
                    </a:p>
                  </a:txBody>
                  <a:tcPr/>
                </a:tc>
              </a:tr>
              <a:tr h="656006">
                <a:tc>
                  <a:txBody>
                    <a:bodyPr/>
                    <a:lstStyle/>
                    <a:p>
                      <a:r>
                        <a:rPr lang="en-US" sz="2400" dirty="0" smtClean="0"/>
                        <a:t>Reproducibility</a:t>
                      </a:r>
                      <a:endParaRPr lang="en-US" sz="2400" dirty="0"/>
                    </a:p>
                  </a:txBody>
                  <a:tcPr/>
                </a:tc>
                <a:tc>
                  <a:txBody>
                    <a:bodyPr/>
                    <a:lstStyle/>
                    <a:p>
                      <a:pPr algn="ctr"/>
                      <a:r>
                        <a:rPr lang="en-US" sz="2400" dirty="0" smtClean="0"/>
                        <a:t>0.0531</a:t>
                      </a:r>
                      <a:endParaRPr lang="en-US" sz="2400" dirty="0"/>
                    </a:p>
                  </a:txBody>
                  <a:tcPr/>
                </a:tc>
                <a:tc>
                  <a:txBody>
                    <a:bodyPr/>
                    <a:lstStyle/>
                    <a:p>
                      <a:pPr algn="ctr"/>
                      <a:r>
                        <a:rPr lang="en-US" sz="2400" dirty="0" smtClean="0"/>
                        <a:t>4.1</a:t>
                      </a:r>
                      <a:endParaRPr lang="en-US" sz="2400" dirty="0"/>
                    </a:p>
                  </a:txBody>
                  <a:tcPr/>
                </a:tc>
              </a:tr>
              <a:tr h="656006">
                <a:tc>
                  <a:txBody>
                    <a:bodyPr/>
                    <a:lstStyle/>
                    <a:p>
                      <a:r>
                        <a:rPr lang="en-US" sz="2400" dirty="0" smtClean="0"/>
                        <a:t>R&amp;R</a:t>
                      </a:r>
                      <a:endParaRPr lang="en-US" sz="2400" dirty="0"/>
                    </a:p>
                  </a:txBody>
                  <a:tcPr/>
                </a:tc>
                <a:tc>
                  <a:txBody>
                    <a:bodyPr/>
                    <a:lstStyle/>
                    <a:p>
                      <a:pPr algn="ctr"/>
                      <a:r>
                        <a:rPr lang="en-US" sz="2400" dirty="0" smtClean="0"/>
                        <a:t>0.0938</a:t>
                      </a:r>
                      <a:endParaRPr lang="en-US" sz="2400" dirty="0"/>
                    </a:p>
                  </a:txBody>
                  <a:tcPr/>
                </a:tc>
                <a:tc>
                  <a:txBody>
                    <a:bodyPr/>
                    <a:lstStyle/>
                    <a:p>
                      <a:pPr algn="ctr"/>
                      <a:r>
                        <a:rPr lang="en-US" sz="2400" dirty="0" smtClean="0"/>
                        <a:t>7.2</a:t>
                      </a:r>
                      <a:endParaRPr lang="en-US" sz="2400" dirty="0"/>
                    </a:p>
                  </a:txBody>
                  <a:tcPr/>
                </a:tc>
              </a:tr>
              <a:tr h="656006">
                <a:tc>
                  <a:txBody>
                    <a:bodyPr/>
                    <a:lstStyle/>
                    <a:p>
                      <a:r>
                        <a:rPr lang="en-US" sz="2400" dirty="0" smtClean="0"/>
                        <a:t>Product</a:t>
                      </a:r>
                      <a:endParaRPr lang="en-US" sz="2400" dirty="0"/>
                    </a:p>
                  </a:txBody>
                  <a:tcPr/>
                </a:tc>
                <a:tc>
                  <a:txBody>
                    <a:bodyPr/>
                    <a:lstStyle/>
                    <a:p>
                      <a:pPr algn="ctr"/>
                      <a:r>
                        <a:rPr lang="en-US" sz="2400" dirty="0" smtClean="0"/>
                        <a:t>1.216</a:t>
                      </a:r>
                      <a:endParaRPr lang="en-US" sz="2400" dirty="0"/>
                    </a:p>
                  </a:txBody>
                  <a:tcPr/>
                </a:tc>
                <a:tc>
                  <a:txBody>
                    <a:bodyPr/>
                    <a:lstStyle/>
                    <a:p>
                      <a:pPr algn="ctr"/>
                      <a:r>
                        <a:rPr lang="en-US" sz="2400" dirty="0" smtClean="0"/>
                        <a:t>92.8</a:t>
                      </a:r>
                      <a:endParaRPr lang="en-US" sz="2400" dirty="0"/>
                    </a:p>
                  </a:txBody>
                  <a:tcPr/>
                </a:tc>
              </a:tr>
              <a:tr h="656006">
                <a:tc>
                  <a:txBody>
                    <a:bodyPr/>
                    <a:lstStyle/>
                    <a:p>
                      <a:r>
                        <a:rPr lang="en-US" sz="2400" b="1" dirty="0" smtClean="0"/>
                        <a:t>Total</a:t>
                      </a:r>
                      <a:endParaRPr lang="en-US" sz="2400" b="1" dirty="0"/>
                    </a:p>
                  </a:txBody>
                  <a:tcPr/>
                </a:tc>
                <a:tc>
                  <a:txBody>
                    <a:bodyPr/>
                    <a:lstStyle/>
                    <a:p>
                      <a:pPr algn="ctr"/>
                      <a:r>
                        <a:rPr lang="en-US" sz="2400" dirty="0" smtClean="0"/>
                        <a:t>1.310</a:t>
                      </a:r>
                      <a:endParaRPr lang="en-US" sz="2400" dirty="0"/>
                    </a:p>
                  </a:txBody>
                  <a:tcPr/>
                </a:tc>
                <a:tc>
                  <a:txBody>
                    <a:bodyPr/>
                    <a:lstStyle/>
                    <a:p>
                      <a:pPr algn="ctr"/>
                      <a:endParaRPr lang="en-US" sz="2400" dirty="0"/>
                    </a:p>
                  </a:txBody>
                  <a:tcPr/>
                </a:tc>
              </a:tr>
            </a:tbl>
          </a:graphicData>
        </a:graphic>
      </p:graphicFrame>
    </p:spTree>
    <p:extLst>
      <p:ext uri="{BB962C8B-B14F-4D97-AF65-F5344CB8AC3E}">
        <p14:creationId xmlns:p14="http://schemas.microsoft.com/office/powerpoint/2010/main" val="33765402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Comparison of Results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20662614"/>
              </p:ext>
            </p:extLst>
          </p:nvPr>
        </p:nvGraphicFramePr>
        <p:xfrm>
          <a:off x="646113" y="2052634"/>
          <a:ext cx="9553955" cy="4439568"/>
        </p:xfrm>
        <a:graphic>
          <a:graphicData uri="http://schemas.openxmlformats.org/drawingml/2006/table">
            <a:tbl>
              <a:tblPr firstRow="1" bandRow="1">
                <a:tableStyleId>{5C22544A-7EE6-4342-B048-85BDC9FD1C3A}</a:tableStyleId>
              </a:tblPr>
              <a:tblGrid>
                <a:gridCol w="2380422"/>
                <a:gridCol w="1674254"/>
                <a:gridCol w="1944710"/>
                <a:gridCol w="1790163"/>
                <a:gridCol w="1764406"/>
              </a:tblGrid>
              <a:tr h="602768">
                <a:tc>
                  <a:txBody>
                    <a:bodyPr/>
                    <a:lstStyle/>
                    <a:p>
                      <a:endParaRPr lang="en-US" sz="2400" dirty="0"/>
                    </a:p>
                  </a:txBody>
                  <a:tcPr/>
                </a:tc>
                <a:tc gridSpan="4">
                  <a:txBody>
                    <a:bodyPr/>
                    <a:lstStyle/>
                    <a:p>
                      <a:pPr algn="ctr"/>
                      <a:r>
                        <a:rPr lang="en-US" sz="2400" dirty="0" smtClean="0"/>
                        <a:t>Average and Range</a:t>
                      </a:r>
                      <a:endParaRPr lang="en-US" sz="2400" dirty="0"/>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tr>
              <a:tr h="602768">
                <a:tc>
                  <a:txBody>
                    <a:bodyPr/>
                    <a:lstStyle/>
                    <a:p>
                      <a:r>
                        <a:rPr lang="en-US" sz="2400" dirty="0" smtClean="0"/>
                        <a:t>Source</a:t>
                      </a:r>
                      <a:endParaRPr lang="en-US" sz="2400" dirty="0"/>
                    </a:p>
                  </a:txBody>
                  <a:tcPr/>
                </a:tc>
                <a:tc>
                  <a:txBody>
                    <a:bodyPr/>
                    <a:lstStyle/>
                    <a:p>
                      <a:pPr algn="ctr"/>
                      <a:r>
                        <a:rPr lang="en-US" sz="2400" dirty="0" smtClean="0"/>
                        <a:t>Variation</a:t>
                      </a:r>
                      <a:endParaRPr lang="en-US" sz="2400" dirty="0"/>
                    </a:p>
                  </a:txBody>
                  <a:tcPr/>
                </a:tc>
                <a:tc>
                  <a:txBody>
                    <a:bodyPr/>
                    <a:lstStyle/>
                    <a:p>
                      <a:pPr algn="ctr"/>
                      <a:r>
                        <a:rPr lang="en-US" sz="2400" dirty="0" smtClean="0"/>
                        <a:t>% of Total Variation</a:t>
                      </a:r>
                      <a:endParaRPr lang="en-US" sz="2400" dirty="0"/>
                    </a:p>
                  </a:txBody>
                  <a:tcPr/>
                </a:tc>
                <a:tc>
                  <a:txBody>
                    <a:bodyPr/>
                    <a:lstStyle/>
                    <a:p>
                      <a:pPr algn="ctr"/>
                      <a:r>
                        <a:rPr lang="en-US" sz="2400" dirty="0" smtClean="0"/>
                        <a:t>Variance</a:t>
                      </a:r>
                      <a:endParaRPr lang="en-US" sz="2400" dirty="0"/>
                    </a:p>
                  </a:txBody>
                  <a:tcPr/>
                </a:tc>
                <a:tc>
                  <a:txBody>
                    <a:bodyPr/>
                    <a:lstStyle/>
                    <a:p>
                      <a:pPr algn="ctr"/>
                      <a:r>
                        <a:rPr lang="en-US" sz="2400" dirty="0" smtClean="0"/>
                        <a:t>% of Total Variance</a:t>
                      </a:r>
                      <a:endParaRPr lang="en-US" sz="2400" dirty="0"/>
                    </a:p>
                  </a:txBody>
                  <a:tcPr/>
                </a:tc>
              </a:tr>
              <a:tr h="602768">
                <a:tc>
                  <a:txBody>
                    <a:bodyPr/>
                    <a:lstStyle/>
                    <a:p>
                      <a:r>
                        <a:rPr lang="en-US" sz="2400" dirty="0" smtClean="0"/>
                        <a:t>Repeatability</a:t>
                      </a:r>
                      <a:endParaRPr lang="en-US" sz="2400" dirty="0"/>
                    </a:p>
                  </a:txBody>
                  <a:tcPr/>
                </a:tc>
                <a:tc>
                  <a:txBody>
                    <a:bodyPr/>
                    <a:lstStyle/>
                    <a:p>
                      <a:pPr algn="ctr"/>
                      <a:r>
                        <a:rPr lang="en-US" sz="2400" dirty="0" smtClean="0"/>
                        <a:t>0.202</a:t>
                      </a:r>
                      <a:endParaRPr lang="en-US" sz="2400" dirty="0"/>
                    </a:p>
                  </a:txBody>
                  <a:tcPr/>
                </a:tc>
                <a:tc>
                  <a:txBody>
                    <a:bodyPr/>
                    <a:lstStyle/>
                    <a:p>
                      <a:pPr algn="ctr"/>
                      <a:r>
                        <a:rPr lang="en-US" sz="2400" dirty="0" smtClean="0"/>
                        <a:t>17.61</a:t>
                      </a:r>
                      <a:endParaRPr lang="en-US" sz="2400" dirty="0"/>
                    </a:p>
                  </a:txBody>
                  <a:tcPr/>
                </a:tc>
                <a:tc>
                  <a:txBody>
                    <a:bodyPr/>
                    <a:lstStyle/>
                    <a:p>
                      <a:pPr algn="ctr"/>
                      <a:r>
                        <a:rPr lang="en-US" sz="2400" dirty="0" smtClean="0"/>
                        <a:t>0.04</a:t>
                      </a:r>
                      <a:endParaRPr lang="en-US" sz="2400" dirty="0"/>
                    </a:p>
                  </a:txBody>
                  <a:tcPr/>
                </a:tc>
                <a:tc>
                  <a:txBody>
                    <a:bodyPr/>
                    <a:lstStyle/>
                    <a:p>
                      <a:pPr algn="ctr"/>
                      <a:r>
                        <a:rPr lang="en-US" sz="2400" dirty="0" smtClean="0"/>
                        <a:t>3.11</a:t>
                      </a:r>
                      <a:endParaRPr lang="en-US" sz="2400" dirty="0"/>
                    </a:p>
                  </a:txBody>
                  <a:tcPr/>
                </a:tc>
              </a:tr>
              <a:tr h="602768">
                <a:tc>
                  <a:txBody>
                    <a:bodyPr/>
                    <a:lstStyle/>
                    <a:p>
                      <a:r>
                        <a:rPr lang="en-US" sz="2400" dirty="0" smtClean="0"/>
                        <a:t>Reproducibility</a:t>
                      </a:r>
                      <a:endParaRPr lang="en-US" sz="2400" dirty="0"/>
                    </a:p>
                  </a:txBody>
                  <a:tcPr/>
                </a:tc>
                <a:tc>
                  <a:txBody>
                    <a:bodyPr/>
                    <a:lstStyle/>
                    <a:p>
                      <a:pPr algn="ctr"/>
                      <a:r>
                        <a:rPr lang="en-US" sz="2400" dirty="0" smtClean="0"/>
                        <a:t>0.23</a:t>
                      </a:r>
                      <a:endParaRPr lang="en-US" sz="2400" dirty="0"/>
                    </a:p>
                  </a:txBody>
                  <a:tcPr/>
                </a:tc>
                <a:tc>
                  <a:txBody>
                    <a:bodyPr/>
                    <a:lstStyle/>
                    <a:p>
                      <a:pPr algn="ctr"/>
                      <a:r>
                        <a:rPr lang="en-US" sz="2400" dirty="0" smtClean="0"/>
                        <a:t>20.04</a:t>
                      </a:r>
                      <a:endParaRPr lang="en-US" sz="2400" dirty="0"/>
                    </a:p>
                  </a:txBody>
                  <a:tcPr/>
                </a:tc>
                <a:tc>
                  <a:txBody>
                    <a:bodyPr/>
                    <a:lstStyle/>
                    <a:p>
                      <a:pPr algn="ctr"/>
                      <a:r>
                        <a:rPr lang="en-US" sz="2400" dirty="0" smtClean="0"/>
                        <a:t>0.05</a:t>
                      </a:r>
                      <a:endParaRPr lang="en-US" sz="2400" dirty="0"/>
                    </a:p>
                  </a:txBody>
                  <a:tcPr/>
                </a:tc>
                <a:tc>
                  <a:txBody>
                    <a:bodyPr/>
                    <a:lstStyle/>
                    <a:p>
                      <a:pPr algn="ctr"/>
                      <a:r>
                        <a:rPr lang="en-US" sz="2400" dirty="0" smtClean="0"/>
                        <a:t>4.03</a:t>
                      </a:r>
                      <a:endParaRPr lang="en-US" sz="2400" dirty="0"/>
                    </a:p>
                  </a:txBody>
                  <a:tcPr/>
                </a:tc>
              </a:tr>
              <a:tr h="602768">
                <a:tc>
                  <a:txBody>
                    <a:bodyPr/>
                    <a:lstStyle/>
                    <a:p>
                      <a:r>
                        <a:rPr lang="en-US" sz="2400" dirty="0" smtClean="0"/>
                        <a:t>R&amp;R</a:t>
                      </a:r>
                      <a:endParaRPr lang="en-US" sz="2400" dirty="0"/>
                    </a:p>
                  </a:txBody>
                  <a:tcPr/>
                </a:tc>
                <a:tc>
                  <a:txBody>
                    <a:bodyPr/>
                    <a:lstStyle/>
                    <a:p>
                      <a:pPr algn="ctr"/>
                      <a:r>
                        <a:rPr lang="en-US" sz="2400" dirty="0" smtClean="0"/>
                        <a:t>0.306</a:t>
                      </a:r>
                      <a:endParaRPr lang="en-US" sz="2400" dirty="0"/>
                    </a:p>
                  </a:txBody>
                  <a:tcPr/>
                </a:tc>
                <a:tc>
                  <a:txBody>
                    <a:bodyPr/>
                    <a:lstStyle/>
                    <a:p>
                      <a:pPr algn="ctr"/>
                      <a:r>
                        <a:rPr lang="en-US" sz="2400" dirty="0" smtClean="0"/>
                        <a:t>26.68</a:t>
                      </a:r>
                      <a:endParaRPr lang="en-US" sz="2400" dirty="0"/>
                    </a:p>
                  </a:txBody>
                  <a:tcPr/>
                </a:tc>
                <a:tc>
                  <a:txBody>
                    <a:bodyPr/>
                    <a:lstStyle/>
                    <a:p>
                      <a:pPr algn="ctr"/>
                      <a:r>
                        <a:rPr lang="en-US" sz="2400" dirty="0" smtClean="0"/>
                        <a:t>0.09</a:t>
                      </a:r>
                      <a:endParaRPr lang="en-US" sz="2400" dirty="0"/>
                    </a:p>
                  </a:txBody>
                  <a:tcPr/>
                </a:tc>
                <a:tc>
                  <a:txBody>
                    <a:bodyPr/>
                    <a:lstStyle/>
                    <a:p>
                      <a:pPr algn="ctr"/>
                      <a:r>
                        <a:rPr lang="en-US" sz="2400" dirty="0" smtClean="0"/>
                        <a:t>7.13</a:t>
                      </a:r>
                      <a:endParaRPr lang="en-US" sz="2400" dirty="0"/>
                    </a:p>
                  </a:txBody>
                  <a:tcPr/>
                </a:tc>
              </a:tr>
              <a:tr h="602768">
                <a:tc>
                  <a:txBody>
                    <a:bodyPr/>
                    <a:lstStyle/>
                    <a:p>
                      <a:r>
                        <a:rPr lang="en-US" sz="2400" dirty="0" smtClean="0"/>
                        <a:t>Product</a:t>
                      </a:r>
                      <a:endParaRPr lang="en-US" sz="2400" dirty="0"/>
                    </a:p>
                  </a:txBody>
                  <a:tcPr/>
                </a:tc>
                <a:tc>
                  <a:txBody>
                    <a:bodyPr/>
                    <a:lstStyle/>
                    <a:p>
                      <a:pPr algn="ctr"/>
                      <a:r>
                        <a:rPr lang="en-US" sz="2400" dirty="0" smtClean="0"/>
                        <a:t>1.104</a:t>
                      </a:r>
                      <a:endParaRPr lang="en-US" sz="2400" dirty="0"/>
                    </a:p>
                  </a:txBody>
                  <a:tcPr/>
                </a:tc>
                <a:tc>
                  <a:txBody>
                    <a:bodyPr/>
                    <a:lstStyle/>
                    <a:p>
                      <a:pPr algn="ctr"/>
                      <a:r>
                        <a:rPr lang="en-US" sz="2400" dirty="0" smtClean="0"/>
                        <a:t>96.37</a:t>
                      </a:r>
                      <a:endParaRPr lang="en-US" sz="2400" dirty="0"/>
                    </a:p>
                  </a:txBody>
                  <a:tcPr/>
                </a:tc>
                <a:tc>
                  <a:txBody>
                    <a:bodyPr/>
                    <a:lstStyle/>
                    <a:p>
                      <a:pPr algn="ctr"/>
                      <a:r>
                        <a:rPr lang="en-US" sz="2400" dirty="0" smtClean="0"/>
                        <a:t>1.22</a:t>
                      </a:r>
                      <a:endParaRPr lang="en-US" sz="2400" dirty="0"/>
                    </a:p>
                  </a:txBody>
                  <a:tcPr/>
                </a:tc>
                <a:tc>
                  <a:txBody>
                    <a:bodyPr/>
                    <a:lstStyle/>
                    <a:p>
                      <a:pPr algn="ctr"/>
                      <a:r>
                        <a:rPr lang="en-US" sz="2400" dirty="0" smtClean="0"/>
                        <a:t>92.80</a:t>
                      </a:r>
                      <a:endParaRPr lang="en-US" sz="2400" dirty="0"/>
                    </a:p>
                  </a:txBody>
                  <a:tcPr/>
                </a:tc>
              </a:tr>
              <a:tr h="602768">
                <a:tc>
                  <a:txBody>
                    <a:bodyPr/>
                    <a:lstStyle/>
                    <a:p>
                      <a:r>
                        <a:rPr lang="en-US" sz="2400" dirty="0" smtClean="0"/>
                        <a:t>Total</a:t>
                      </a:r>
                      <a:endParaRPr lang="en-US" sz="2400" dirty="0"/>
                    </a:p>
                  </a:txBody>
                  <a:tcPr/>
                </a:tc>
                <a:tc>
                  <a:txBody>
                    <a:bodyPr/>
                    <a:lstStyle/>
                    <a:p>
                      <a:pPr algn="ctr"/>
                      <a:r>
                        <a:rPr lang="en-US" sz="2400" dirty="0" smtClean="0"/>
                        <a:t>1.146</a:t>
                      </a:r>
                      <a:endParaRPr lang="en-US" sz="2400" dirty="0"/>
                    </a:p>
                  </a:txBody>
                  <a:tcPr/>
                </a:tc>
                <a:tc>
                  <a:txBody>
                    <a:bodyPr/>
                    <a:lstStyle/>
                    <a:p>
                      <a:pPr algn="ctr"/>
                      <a:endParaRPr lang="en-US" sz="2400" dirty="0"/>
                    </a:p>
                  </a:txBody>
                  <a:tcPr/>
                </a:tc>
                <a:tc>
                  <a:txBody>
                    <a:bodyPr/>
                    <a:lstStyle/>
                    <a:p>
                      <a:pPr algn="ctr"/>
                      <a:r>
                        <a:rPr lang="en-US" sz="2400" dirty="0" smtClean="0"/>
                        <a:t>1.31</a:t>
                      </a:r>
                      <a:endParaRPr lang="en-US" sz="2400" dirty="0"/>
                    </a:p>
                  </a:txBody>
                  <a:tcPr/>
                </a:tc>
                <a:tc>
                  <a:txBody>
                    <a:bodyPr/>
                    <a:lstStyle/>
                    <a:p>
                      <a:pPr algn="ctr"/>
                      <a:r>
                        <a:rPr lang="en-US" sz="2400" dirty="0" smtClean="0"/>
                        <a:t>100</a:t>
                      </a:r>
                      <a:endParaRPr lang="en-US" sz="2400" dirty="0"/>
                    </a:p>
                  </a:txBody>
                  <a:tcPr/>
                </a:tc>
              </a:tr>
            </a:tbl>
          </a:graphicData>
        </a:graphic>
      </p:graphicFrame>
    </p:spTree>
    <p:extLst>
      <p:ext uri="{BB962C8B-B14F-4D97-AF65-F5344CB8AC3E}">
        <p14:creationId xmlns:p14="http://schemas.microsoft.com/office/powerpoint/2010/main" val="1158349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66175919"/>
              </p:ext>
            </p:extLst>
          </p:nvPr>
        </p:nvGraphicFramePr>
        <p:xfrm>
          <a:off x="746973" y="1519710"/>
          <a:ext cx="9303490" cy="5216496"/>
        </p:xfrm>
        <a:graphic>
          <a:graphicData uri="http://schemas.openxmlformats.org/drawingml/2006/table">
            <a:tbl>
              <a:tblPr firstRow="1" bandRow="1">
                <a:tableStyleId>{5C22544A-7EE6-4342-B048-85BDC9FD1C3A}</a:tableStyleId>
              </a:tblPr>
              <a:tblGrid>
                <a:gridCol w="2459866"/>
                <a:gridCol w="1648496"/>
                <a:gridCol w="1738648"/>
                <a:gridCol w="1595782"/>
                <a:gridCol w="1860698"/>
              </a:tblGrid>
              <a:tr h="732256">
                <a:tc>
                  <a:txBody>
                    <a:bodyPr/>
                    <a:lstStyle/>
                    <a:p>
                      <a:endParaRPr lang="en-US" sz="2400" dirty="0"/>
                    </a:p>
                  </a:txBody>
                  <a:tcPr/>
                </a:tc>
                <a:tc gridSpan="2">
                  <a:txBody>
                    <a:bodyPr/>
                    <a:lstStyle/>
                    <a:p>
                      <a:pPr algn="ctr"/>
                      <a:r>
                        <a:rPr lang="en-US" sz="2400" dirty="0" smtClean="0"/>
                        <a:t>ANOVA</a:t>
                      </a:r>
                      <a:endParaRPr lang="en-US" sz="2400" dirty="0"/>
                    </a:p>
                  </a:txBody>
                  <a:tcPr/>
                </a:tc>
                <a:tc hMerge="1">
                  <a:txBody>
                    <a:bodyPr/>
                    <a:lstStyle/>
                    <a:p>
                      <a:endParaRPr lang="en-US" dirty="0"/>
                    </a:p>
                  </a:txBody>
                  <a:tcPr/>
                </a:tc>
                <a:tc gridSpan="2">
                  <a:txBody>
                    <a:bodyPr/>
                    <a:lstStyle/>
                    <a:p>
                      <a:pPr algn="ctr"/>
                      <a:r>
                        <a:rPr lang="en-US" sz="2400" dirty="0" smtClean="0"/>
                        <a:t>EMP</a:t>
                      </a:r>
                      <a:endParaRPr lang="en-US" sz="2400" dirty="0"/>
                    </a:p>
                  </a:txBody>
                  <a:tcPr/>
                </a:tc>
                <a:tc hMerge="1">
                  <a:txBody>
                    <a:bodyPr/>
                    <a:lstStyle/>
                    <a:p>
                      <a:endParaRPr lang="en-US" dirty="0"/>
                    </a:p>
                  </a:txBody>
                  <a:tcPr/>
                </a:tc>
              </a:tr>
              <a:tr h="732256">
                <a:tc>
                  <a:txBody>
                    <a:bodyPr/>
                    <a:lstStyle/>
                    <a:p>
                      <a:r>
                        <a:rPr lang="en-US" sz="2400" b="1" dirty="0" smtClean="0"/>
                        <a:t>Source</a:t>
                      </a:r>
                      <a:endParaRPr lang="en-US" sz="2400" b="1" dirty="0"/>
                    </a:p>
                  </a:txBody>
                  <a:tcPr/>
                </a:tc>
                <a:tc>
                  <a:txBody>
                    <a:bodyPr/>
                    <a:lstStyle/>
                    <a:p>
                      <a:r>
                        <a:rPr lang="en-US" sz="2400" dirty="0" smtClean="0"/>
                        <a:t>Variance</a:t>
                      </a:r>
                      <a:endParaRPr lang="en-US" sz="2400" dirty="0"/>
                    </a:p>
                  </a:txBody>
                  <a:tcPr/>
                </a:tc>
                <a:tc>
                  <a:txBody>
                    <a:bodyPr/>
                    <a:lstStyle/>
                    <a:p>
                      <a:r>
                        <a:rPr lang="en-US" sz="2400" dirty="0" smtClean="0"/>
                        <a:t>% of Total Variance</a:t>
                      </a:r>
                      <a:endParaRPr lang="en-US" sz="2400" dirty="0"/>
                    </a:p>
                  </a:txBody>
                  <a:tcPr/>
                </a:tc>
                <a:tc>
                  <a:txBody>
                    <a:bodyPr/>
                    <a:lstStyle/>
                    <a:p>
                      <a:r>
                        <a:rPr lang="en-US" sz="2400" dirty="0" smtClean="0"/>
                        <a:t>Variance</a:t>
                      </a:r>
                      <a:endParaRPr lang="en-US" sz="2400" dirty="0"/>
                    </a:p>
                  </a:txBody>
                  <a:tcPr/>
                </a:tc>
                <a:tc>
                  <a:txBody>
                    <a:bodyPr/>
                    <a:lstStyle/>
                    <a:p>
                      <a:r>
                        <a:rPr lang="en-US" sz="2400" dirty="0" smtClean="0"/>
                        <a:t>% of Total Variance</a:t>
                      </a:r>
                      <a:endParaRPr lang="en-US" sz="2400" dirty="0"/>
                    </a:p>
                  </a:txBody>
                  <a:tcPr/>
                </a:tc>
              </a:tr>
              <a:tr h="732256">
                <a:tc>
                  <a:txBody>
                    <a:bodyPr/>
                    <a:lstStyle/>
                    <a:p>
                      <a:r>
                        <a:rPr lang="en-US" sz="2400" dirty="0" smtClean="0"/>
                        <a:t>Repeatability</a:t>
                      </a:r>
                      <a:endParaRPr lang="en-US" sz="2400" dirty="0"/>
                    </a:p>
                  </a:txBody>
                  <a:tcPr/>
                </a:tc>
                <a:tc>
                  <a:txBody>
                    <a:bodyPr/>
                    <a:lstStyle/>
                    <a:p>
                      <a:pPr algn="ctr"/>
                      <a:r>
                        <a:rPr lang="en-US" sz="2400" dirty="0" smtClean="0"/>
                        <a:t>0.04</a:t>
                      </a:r>
                      <a:endParaRPr lang="en-US" sz="2400" dirty="0"/>
                    </a:p>
                  </a:txBody>
                  <a:tcPr/>
                </a:tc>
                <a:tc>
                  <a:txBody>
                    <a:bodyPr/>
                    <a:lstStyle/>
                    <a:p>
                      <a:pPr algn="ctr"/>
                      <a:r>
                        <a:rPr lang="en-US" sz="2400" dirty="0" smtClean="0"/>
                        <a:t>3.39</a:t>
                      </a:r>
                      <a:endParaRPr lang="en-US" sz="2400" dirty="0"/>
                    </a:p>
                  </a:txBody>
                  <a:tcPr/>
                </a:tc>
                <a:tc>
                  <a:txBody>
                    <a:bodyPr/>
                    <a:lstStyle/>
                    <a:p>
                      <a:pPr algn="ctr"/>
                      <a:r>
                        <a:rPr lang="en-US" sz="2400" dirty="0" smtClean="0"/>
                        <a:t>0.0407</a:t>
                      </a:r>
                      <a:endParaRPr lang="en-US" sz="2400" dirty="0"/>
                    </a:p>
                  </a:txBody>
                  <a:tcPr/>
                </a:tc>
                <a:tc>
                  <a:txBody>
                    <a:bodyPr/>
                    <a:lstStyle/>
                    <a:p>
                      <a:pPr algn="ctr"/>
                      <a:r>
                        <a:rPr lang="en-US" sz="2400" dirty="0" smtClean="0"/>
                        <a:t>3.10</a:t>
                      </a:r>
                      <a:endParaRPr lang="en-US" sz="2400" dirty="0"/>
                    </a:p>
                  </a:txBody>
                  <a:tcPr/>
                </a:tc>
              </a:tr>
              <a:tr h="732256">
                <a:tc>
                  <a:txBody>
                    <a:bodyPr/>
                    <a:lstStyle/>
                    <a:p>
                      <a:r>
                        <a:rPr lang="en-US" sz="2400" dirty="0" smtClean="0"/>
                        <a:t>Reproducibility</a:t>
                      </a:r>
                      <a:endParaRPr lang="en-US" sz="2400" dirty="0"/>
                    </a:p>
                  </a:txBody>
                  <a:tcPr/>
                </a:tc>
                <a:tc>
                  <a:txBody>
                    <a:bodyPr/>
                    <a:lstStyle/>
                    <a:p>
                      <a:pPr algn="ctr"/>
                      <a:r>
                        <a:rPr lang="en-US" sz="2400" dirty="0" smtClean="0"/>
                        <a:t>0.0515</a:t>
                      </a:r>
                      <a:endParaRPr lang="en-US" sz="2400" dirty="0"/>
                    </a:p>
                  </a:txBody>
                  <a:tcPr/>
                </a:tc>
                <a:tc>
                  <a:txBody>
                    <a:bodyPr/>
                    <a:lstStyle/>
                    <a:p>
                      <a:pPr algn="ctr"/>
                      <a:r>
                        <a:rPr lang="en-US" sz="2400" dirty="0" smtClean="0"/>
                        <a:t>4.37</a:t>
                      </a:r>
                      <a:endParaRPr lang="en-US" sz="2400" dirty="0"/>
                    </a:p>
                  </a:txBody>
                  <a:tcPr/>
                </a:tc>
                <a:tc>
                  <a:txBody>
                    <a:bodyPr/>
                    <a:lstStyle/>
                    <a:p>
                      <a:pPr algn="ctr"/>
                      <a:r>
                        <a:rPr lang="en-US" sz="2400" dirty="0" smtClean="0"/>
                        <a:t>0.0531</a:t>
                      </a:r>
                      <a:endParaRPr lang="en-US" sz="2400" dirty="0"/>
                    </a:p>
                  </a:txBody>
                  <a:tcPr/>
                </a:tc>
                <a:tc>
                  <a:txBody>
                    <a:bodyPr/>
                    <a:lstStyle/>
                    <a:p>
                      <a:pPr algn="ctr"/>
                      <a:r>
                        <a:rPr lang="en-US" sz="2400" dirty="0" smtClean="0"/>
                        <a:t>4.10</a:t>
                      </a:r>
                      <a:endParaRPr lang="en-US" sz="2400" dirty="0"/>
                    </a:p>
                  </a:txBody>
                  <a:tcPr/>
                </a:tc>
              </a:tr>
              <a:tr h="732256">
                <a:tc>
                  <a:txBody>
                    <a:bodyPr/>
                    <a:lstStyle/>
                    <a:p>
                      <a:r>
                        <a:rPr lang="en-US" sz="2400" dirty="0" smtClean="0"/>
                        <a:t>R&amp;R</a:t>
                      </a:r>
                      <a:endParaRPr lang="en-US" sz="2400" dirty="0"/>
                    </a:p>
                  </a:txBody>
                  <a:tcPr/>
                </a:tc>
                <a:tc>
                  <a:txBody>
                    <a:bodyPr/>
                    <a:lstStyle/>
                    <a:p>
                      <a:pPr algn="ctr"/>
                      <a:r>
                        <a:rPr lang="en-US" sz="2400" dirty="0" smtClean="0"/>
                        <a:t>0.0914</a:t>
                      </a:r>
                      <a:endParaRPr lang="en-US" sz="2400" dirty="0"/>
                    </a:p>
                  </a:txBody>
                  <a:tcPr/>
                </a:tc>
                <a:tc>
                  <a:txBody>
                    <a:bodyPr/>
                    <a:lstStyle/>
                    <a:p>
                      <a:pPr algn="ctr"/>
                      <a:r>
                        <a:rPr lang="en-US" sz="2400" dirty="0" smtClean="0"/>
                        <a:t>7.76</a:t>
                      </a:r>
                      <a:endParaRPr lang="en-US" sz="2400" dirty="0"/>
                    </a:p>
                  </a:txBody>
                  <a:tcPr/>
                </a:tc>
                <a:tc>
                  <a:txBody>
                    <a:bodyPr/>
                    <a:lstStyle/>
                    <a:p>
                      <a:pPr algn="ctr"/>
                      <a:r>
                        <a:rPr lang="en-US" sz="2400" dirty="0" smtClean="0"/>
                        <a:t>0.0938</a:t>
                      </a:r>
                      <a:endParaRPr lang="en-US" sz="2400" dirty="0"/>
                    </a:p>
                  </a:txBody>
                  <a:tcPr/>
                </a:tc>
                <a:tc>
                  <a:txBody>
                    <a:bodyPr/>
                    <a:lstStyle/>
                    <a:p>
                      <a:pPr algn="ctr"/>
                      <a:r>
                        <a:rPr lang="en-US" sz="2400" dirty="0" smtClean="0"/>
                        <a:t>7.20</a:t>
                      </a:r>
                      <a:endParaRPr lang="en-US" sz="2400" dirty="0"/>
                    </a:p>
                  </a:txBody>
                  <a:tcPr/>
                </a:tc>
              </a:tr>
              <a:tr h="732256">
                <a:tc>
                  <a:txBody>
                    <a:bodyPr/>
                    <a:lstStyle/>
                    <a:p>
                      <a:r>
                        <a:rPr lang="en-US" sz="2400" dirty="0" smtClean="0"/>
                        <a:t>Product</a:t>
                      </a:r>
                      <a:endParaRPr lang="en-US" sz="2400" dirty="0"/>
                    </a:p>
                  </a:txBody>
                  <a:tcPr/>
                </a:tc>
                <a:tc>
                  <a:txBody>
                    <a:bodyPr/>
                    <a:lstStyle/>
                    <a:p>
                      <a:pPr algn="ctr"/>
                      <a:r>
                        <a:rPr lang="en-US" sz="2400" dirty="0" smtClean="0"/>
                        <a:t>1.086</a:t>
                      </a:r>
                      <a:endParaRPr lang="en-US" sz="2400" dirty="0"/>
                    </a:p>
                  </a:txBody>
                  <a:tcPr/>
                </a:tc>
                <a:tc>
                  <a:txBody>
                    <a:bodyPr/>
                    <a:lstStyle/>
                    <a:p>
                      <a:pPr algn="ctr"/>
                      <a:r>
                        <a:rPr lang="en-US" sz="2400" dirty="0" smtClean="0"/>
                        <a:t>92.24</a:t>
                      </a:r>
                      <a:endParaRPr lang="en-US" sz="2400" dirty="0"/>
                    </a:p>
                  </a:txBody>
                  <a:tcPr/>
                </a:tc>
                <a:tc>
                  <a:txBody>
                    <a:bodyPr/>
                    <a:lstStyle/>
                    <a:p>
                      <a:pPr algn="ctr"/>
                      <a:r>
                        <a:rPr lang="en-US" sz="2400" dirty="0" smtClean="0"/>
                        <a:t>1.216</a:t>
                      </a:r>
                      <a:endParaRPr lang="en-US" sz="2400" dirty="0"/>
                    </a:p>
                  </a:txBody>
                  <a:tcPr/>
                </a:tc>
                <a:tc>
                  <a:txBody>
                    <a:bodyPr/>
                    <a:lstStyle/>
                    <a:p>
                      <a:pPr algn="ctr"/>
                      <a:r>
                        <a:rPr lang="en-US" sz="2400" dirty="0" smtClean="0"/>
                        <a:t>92.80</a:t>
                      </a:r>
                      <a:endParaRPr lang="en-US" sz="2400" dirty="0"/>
                    </a:p>
                  </a:txBody>
                  <a:tcPr/>
                </a:tc>
              </a:tr>
              <a:tr h="732256">
                <a:tc>
                  <a:txBody>
                    <a:bodyPr/>
                    <a:lstStyle/>
                    <a:p>
                      <a:r>
                        <a:rPr lang="en-US" sz="2400" dirty="0" smtClean="0"/>
                        <a:t>Total</a:t>
                      </a:r>
                      <a:endParaRPr lang="en-US" sz="2400" dirty="0"/>
                    </a:p>
                  </a:txBody>
                  <a:tcPr/>
                </a:tc>
                <a:tc>
                  <a:txBody>
                    <a:bodyPr/>
                    <a:lstStyle/>
                    <a:p>
                      <a:pPr algn="ctr"/>
                      <a:r>
                        <a:rPr lang="en-US" sz="2400" dirty="0" smtClean="0"/>
                        <a:t>1.178</a:t>
                      </a:r>
                      <a:endParaRPr lang="en-US" sz="2400" dirty="0"/>
                    </a:p>
                  </a:txBody>
                  <a:tcPr/>
                </a:tc>
                <a:tc>
                  <a:txBody>
                    <a:bodyPr/>
                    <a:lstStyle/>
                    <a:p>
                      <a:pPr algn="ctr"/>
                      <a:r>
                        <a:rPr lang="en-US" sz="2400" dirty="0" smtClean="0"/>
                        <a:t>100</a:t>
                      </a:r>
                      <a:endParaRPr lang="en-US" sz="2400" dirty="0"/>
                    </a:p>
                  </a:txBody>
                  <a:tcPr/>
                </a:tc>
                <a:tc>
                  <a:txBody>
                    <a:bodyPr/>
                    <a:lstStyle/>
                    <a:p>
                      <a:pPr algn="ctr"/>
                      <a:r>
                        <a:rPr lang="en-US" sz="2400" dirty="0" smtClean="0"/>
                        <a:t>1.31</a:t>
                      </a:r>
                      <a:endParaRPr lang="en-US" sz="2400" dirty="0"/>
                    </a:p>
                  </a:txBody>
                  <a:tcPr/>
                </a:tc>
                <a:tc>
                  <a:txBody>
                    <a:bodyPr/>
                    <a:lstStyle/>
                    <a:p>
                      <a:pPr algn="ctr"/>
                      <a:r>
                        <a:rPr lang="en-US" sz="2400" dirty="0" smtClean="0"/>
                        <a:t>100</a:t>
                      </a:r>
                      <a:endParaRPr lang="en-US" sz="2400" dirty="0"/>
                    </a:p>
                  </a:txBody>
                  <a:tcPr/>
                </a:tc>
              </a:tr>
            </a:tbl>
          </a:graphicData>
        </a:graphic>
      </p:graphicFrame>
    </p:spTree>
    <p:extLst>
      <p:ext uri="{BB962C8B-B14F-4D97-AF65-F5344CB8AC3E}">
        <p14:creationId xmlns:p14="http://schemas.microsoft.com/office/powerpoint/2010/main" val="57774819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a:bodyPr>
          <a:lstStyle/>
          <a:p>
            <a:r>
              <a:rPr lang="en-US" sz="3200" dirty="0" smtClean="0"/>
              <a:t>The first two columns under the Average and Range results are based on the calculations shown earlier- which use the standard deviation for the results</a:t>
            </a:r>
          </a:p>
          <a:p>
            <a:r>
              <a:rPr lang="en-US" sz="3200" dirty="0" smtClean="0"/>
              <a:t>Those standard deviations were squared to generate variances and then the % of Total Variance was calculated for the Average and Range method</a:t>
            </a:r>
            <a:endParaRPr lang="en-US" sz="3200" dirty="0"/>
          </a:p>
        </p:txBody>
      </p:sp>
    </p:spTree>
    <p:extLst>
      <p:ext uri="{BB962C8B-B14F-4D97-AF65-F5344CB8AC3E}">
        <p14:creationId xmlns:p14="http://schemas.microsoft.com/office/powerpoint/2010/main" val="41585613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lnSpcReduction="10000"/>
          </a:bodyPr>
          <a:lstStyle/>
          <a:p>
            <a:r>
              <a:rPr lang="en-US" sz="3200" dirty="0" smtClean="0"/>
              <a:t>Note that the columns for variance and % of total variance are very close for all three methods</a:t>
            </a:r>
          </a:p>
          <a:p>
            <a:r>
              <a:rPr lang="en-US" sz="3200" dirty="0" smtClean="0"/>
              <a:t>So, the three methods, when using the variance, generate very similar results</a:t>
            </a:r>
          </a:p>
          <a:p>
            <a:r>
              <a:rPr lang="en-US" sz="3200" dirty="0" smtClean="0"/>
              <a:t>Obviously, the Average and Range approach of using the standard deviation gives significantly </a:t>
            </a:r>
            <a:r>
              <a:rPr lang="en-US" sz="3200" smtClean="0"/>
              <a:t>different results</a:t>
            </a:r>
            <a:endParaRPr lang="en-US" sz="3200"/>
          </a:p>
        </p:txBody>
      </p:sp>
    </p:spTree>
    <p:extLst>
      <p:ext uri="{BB962C8B-B14F-4D97-AF65-F5344CB8AC3E}">
        <p14:creationId xmlns:p14="http://schemas.microsoft.com/office/powerpoint/2010/main" val="35598779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This is simply because the standard deviations are not additive</a:t>
                </a:r>
              </a:p>
              <a:p>
                <a:pPr marL="0" indent="0">
                  <a:buNone/>
                </a:pPr>
                <a:r>
                  <a:rPr lang="en-US" sz="3200" dirty="0"/>
                  <a:t>	</a:t>
                </a:r>
                <a14:m>
                  <m:oMath xmlns:m="http://schemas.openxmlformats.org/officeDocument/2006/math">
                    <m:sSub>
                      <m:sSubPr>
                        <m:ctrlPr>
                          <a:rPr lang="en-US" sz="3200" i="1" smtClean="0">
                            <a:latin typeface="Cambria Math" panose="02040503050406030204" pitchFamily="18" charset="0"/>
                          </a:rPr>
                        </m:ctrlPr>
                      </m:sSubPr>
                      <m:e>
                        <m:r>
                          <m:rPr>
                            <m:sty m:val="p"/>
                          </m:rPr>
                          <a:rPr lang="el-GR" sz="3200" i="1" smtClean="0">
                            <a:latin typeface="Cambria Math" panose="02040503050406030204" pitchFamily="18" charset="0"/>
                          </a:rPr>
                          <m:t>σ</m:t>
                        </m:r>
                      </m:e>
                      <m:sub>
                        <m:r>
                          <a:rPr lang="en-US" sz="3200" b="0" i="1" smtClean="0">
                            <a:latin typeface="Cambria Math" panose="02040503050406030204" pitchFamily="18" charset="0"/>
                          </a:rPr>
                          <m:t>𝑡</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𝑝</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𝑚𝑠</m:t>
                        </m:r>
                      </m:sub>
                    </m:sSub>
                  </m:oMath>
                </a14:m>
                <a:endParaRPr lang="en-US" sz="3200" dirty="0" smtClean="0"/>
              </a:p>
              <a:p>
                <a:pPr marL="0" indent="0">
                  <a:buNone/>
                </a:pPr>
                <a:endParaRPr lang="en-US" sz="3200" dirty="0"/>
              </a:p>
              <a:p>
                <a:r>
                  <a:rPr lang="en-US" sz="3200" dirty="0" smtClean="0"/>
                  <a:t>So the % variation column does not sum to 100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90" t="-1890" r="-2112"/>
                </a:stretch>
              </a:blipFill>
            </p:spPr>
            <p:txBody>
              <a:bodyPr/>
              <a:lstStyle/>
              <a:p>
                <a:r>
                  <a:rPr lang="en-US">
                    <a:noFill/>
                  </a:rPr>
                  <a:t> </a:t>
                </a:r>
              </a:p>
            </p:txBody>
          </p:sp>
        </mc:Fallback>
      </mc:AlternateContent>
    </p:spTree>
    <p:extLst>
      <p:ext uri="{BB962C8B-B14F-4D97-AF65-F5344CB8AC3E}">
        <p14:creationId xmlns:p14="http://schemas.microsoft.com/office/powerpoint/2010/main" val="10138694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3312" y="1365162"/>
                <a:ext cx="8946541" cy="5241700"/>
              </a:xfrm>
            </p:spPr>
            <p:txBody>
              <a:bodyPr>
                <a:normAutofit/>
              </a:bodyPr>
              <a:lstStyle/>
              <a:p>
                <a:r>
                  <a:rPr lang="en-US" sz="3200" dirty="0" smtClean="0"/>
                  <a:t>The EMP approach uses a completely different method and classifies the test method as first, second, third or fourth class monitor</a:t>
                </a:r>
              </a:p>
              <a:p>
                <a:r>
                  <a:rPr lang="en-US" sz="3200" dirty="0" smtClean="0"/>
                  <a:t>The monitor is based on the intra class correlation coefficient, which is the ratio of the part variance to the total variance</a:t>
                </a:r>
              </a:p>
              <a:p>
                <a:pPr marL="0" indent="0">
                  <a:buNone/>
                </a:pPr>
                <a:r>
                  <a:rPr lang="en-US" sz="3200" dirty="0"/>
                  <a:t>	</a:t>
                </a:r>
                <a:r>
                  <a:rPr lang="en-US" sz="3200" dirty="0" smtClean="0"/>
                  <a:t>p = </a:t>
                </a:r>
                <a14:m>
                  <m:oMath xmlns:m="http://schemas.openxmlformats.org/officeDocument/2006/math">
                    <m:f>
                      <m:fPr>
                        <m:ctrlPr>
                          <a:rPr lang="en-US" sz="3200" i="1" smtClean="0">
                            <a:latin typeface="Cambria Math" panose="02040503050406030204" pitchFamily="18" charset="0"/>
                          </a:rPr>
                        </m:ctrlPr>
                      </m:fPr>
                      <m:num>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𝑝</m:t>
                            </m:r>
                          </m:sub>
                          <m:sup>
                            <m:r>
                              <a:rPr lang="en-US" sz="3200" b="0" i="1" smtClean="0">
                                <a:latin typeface="Cambria Math" panose="02040503050406030204" pitchFamily="18" charset="0"/>
                              </a:rPr>
                              <m:t>2</m:t>
                            </m:r>
                          </m:sup>
                        </m:sSubSup>
                      </m:num>
                      <m:den>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𝑥</m:t>
                            </m:r>
                          </m:sub>
                          <m:sup>
                            <m:r>
                              <a:rPr lang="en-US" sz="3200" b="0" i="1" smtClean="0">
                                <a:latin typeface="Cambria Math" panose="02040503050406030204" pitchFamily="18" charset="0"/>
                              </a:rPr>
                              <m:t>2</m:t>
                            </m:r>
                          </m:sup>
                        </m:sSubSup>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𝑥</m:t>
                            </m:r>
                          </m:sub>
                          <m:sup>
                            <m:r>
                              <a:rPr lang="en-US" sz="3200" b="0" i="1" smtClean="0">
                                <a:latin typeface="Cambria Math" panose="02040503050406030204" pitchFamily="18" charset="0"/>
                              </a:rPr>
                              <m:t>2 −</m:t>
                            </m:r>
                          </m:sup>
                        </m:sSubSup>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𝑒</m:t>
                            </m:r>
                          </m:sub>
                          <m:sup>
                            <m:r>
                              <a:rPr lang="en-US" sz="3200" b="0" i="1" smtClean="0">
                                <a:latin typeface="Cambria Math" panose="02040503050406030204" pitchFamily="18" charset="0"/>
                              </a:rPr>
                              <m:t>2</m:t>
                            </m:r>
                          </m:sup>
                        </m:sSubSup>
                      </m:num>
                      <m:den>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𝑥</m:t>
                            </m:r>
                          </m:sub>
                          <m:sup>
                            <m:r>
                              <a:rPr lang="en-US" sz="3200" b="0" i="1" smtClean="0">
                                <a:latin typeface="Cambria Math" panose="02040503050406030204" pitchFamily="18" charset="0"/>
                              </a:rPr>
                              <m:t>2</m:t>
                            </m:r>
                          </m:sup>
                        </m:sSubSup>
                      </m:den>
                    </m:f>
                  </m:oMath>
                </a14:m>
                <a:r>
                  <a:rPr lang="en-US" sz="3200" dirty="0" smtClean="0"/>
                  <a:t> = 1 - </a:t>
                </a:r>
                <a14:m>
                  <m:oMath xmlns:m="http://schemas.openxmlformats.org/officeDocument/2006/math">
                    <m:f>
                      <m:fPr>
                        <m:ctrlPr>
                          <a:rPr lang="en-US" sz="3200" i="1" smtClean="0">
                            <a:latin typeface="Cambria Math" panose="02040503050406030204" pitchFamily="18" charset="0"/>
                          </a:rPr>
                        </m:ctrlPr>
                      </m:fPr>
                      <m:num>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𝑒</m:t>
                            </m:r>
                          </m:sub>
                          <m:sup>
                            <m:r>
                              <a:rPr lang="en-US" sz="3200" b="0" i="1" smtClean="0">
                                <a:latin typeface="Cambria Math" panose="02040503050406030204" pitchFamily="18" charset="0"/>
                              </a:rPr>
                              <m:t>2</m:t>
                            </m:r>
                          </m:sup>
                        </m:sSubSup>
                      </m:num>
                      <m:den>
                        <m:sSubSup>
                          <m:sSubSupPr>
                            <m:ctrlPr>
                              <a:rPr lang="en-US" sz="3200" i="1" smtClean="0">
                                <a:latin typeface="Cambria Math" panose="02040503050406030204" pitchFamily="18" charset="0"/>
                              </a:rPr>
                            </m:ctrlPr>
                          </m:sSubSupPr>
                          <m:e>
                            <m:r>
                              <a:rPr lang="en-US" sz="3200" i="1" smtClean="0">
                                <a:latin typeface="Cambria Math" panose="02040503050406030204" pitchFamily="18" charset="0"/>
                                <a:ea typeface="Cambria Math" panose="02040503050406030204" pitchFamily="18" charset="0"/>
                              </a:rPr>
                              <m:t>𝜎</m:t>
                            </m:r>
                          </m:e>
                          <m:sub>
                            <m:r>
                              <a:rPr lang="en-US" sz="3200" b="0" i="1" smtClean="0">
                                <a:latin typeface="Cambria Math" panose="02040503050406030204" pitchFamily="18" charset="0"/>
                              </a:rPr>
                              <m:t>𝑥</m:t>
                            </m:r>
                          </m:sub>
                          <m:sup>
                            <m:r>
                              <a:rPr lang="en-US" sz="3200" b="0" i="1" smtClean="0">
                                <a:latin typeface="Cambria Math" panose="02040503050406030204" pitchFamily="18" charset="0"/>
                              </a:rPr>
                              <m:t>2</m:t>
                            </m:r>
                          </m:sup>
                        </m:sSubSup>
                      </m:den>
                    </m:f>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3312" y="1365162"/>
                <a:ext cx="8946541" cy="5241700"/>
              </a:xfrm>
              <a:blipFill rotWithShape="0">
                <a:blip r:embed="rId2"/>
                <a:stretch>
                  <a:fillRect l="-1090" t="-1512" r="-2520"/>
                </a:stretch>
              </a:blipFill>
            </p:spPr>
            <p:txBody>
              <a:bodyPr/>
              <a:lstStyle/>
              <a:p>
                <a:r>
                  <a:rPr lang="en-US">
                    <a:noFill/>
                  </a:rPr>
                  <a:t> </a:t>
                </a:r>
              </a:p>
            </p:txBody>
          </p:sp>
        </mc:Fallback>
      </mc:AlternateContent>
    </p:spTree>
    <p:extLst>
      <p:ext uri="{BB962C8B-B14F-4D97-AF65-F5344CB8AC3E}">
        <p14:creationId xmlns:p14="http://schemas.microsoft.com/office/powerpoint/2010/main" val="22744322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a:bodyPr>
          <a:lstStyle/>
          <a:p>
            <a:r>
              <a:rPr lang="en-US" sz="3200" dirty="0" smtClean="0"/>
              <a:t>The subscripts are as follows: - X = total variance, p = part variance, </a:t>
            </a:r>
          </a:p>
          <a:p>
            <a:pPr marL="0" indent="0">
              <a:buNone/>
            </a:pPr>
            <a:r>
              <a:rPr lang="en-US" sz="3200" dirty="0"/>
              <a:t> </a:t>
            </a:r>
            <a:r>
              <a:rPr lang="en-US" sz="3200" dirty="0" smtClean="0"/>
              <a:t>  e = measurement system variance</a:t>
            </a:r>
          </a:p>
          <a:p>
            <a:r>
              <a:rPr lang="en-US" sz="3200" dirty="0" smtClean="0"/>
              <a:t>So the intra class correlation coefficient is also equal to 1 – the % of variance due to the measurement system (the % R &amp; R)</a:t>
            </a:r>
            <a:endParaRPr lang="en-US" sz="3200" dirty="0"/>
          </a:p>
        </p:txBody>
      </p:sp>
    </p:spTree>
    <p:extLst>
      <p:ext uri="{BB962C8B-B14F-4D97-AF65-F5344CB8AC3E}">
        <p14:creationId xmlns:p14="http://schemas.microsoft.com/office/powerpoint/2010/main" val="158037217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a:bodyPr>
          <a:lstStyle/>
          <a:p>
            <a:r>
              <a:rPr lang="en-US" sz="3200" dirty="0" smtClean="0"/>
              <a:t>Add Table 8</a:t>
            </a:r>
            <a:endParaRPr lang="en-US" sz="3200" dirty="0"/>
          </a:p>
        </p:txBody>
      </p:sp>
    </p:spTree>
    <p:extLst>
      <p:ext uri="{BB962C8B-B14F-4D97-AF65-F5344CB8AC3E}">
        <p14:creationId xmlns:p14="http://schemas.microsoft.com/office/powerpoint/2010/main" val="370123446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fontScale="92500"/>
          </a:bodyPr>
          <a:lstStyle/>
          <a:p>
            <a:r>
              <a:rPr lang="en-US" sz="3200" dirty="0" smtClean="0"/>
              <a:t>The first column lists the value of the Intra class correlation coefficient</a:t>
            </a:r>
          </a:p>
          <a:p>
            <a:r>
              <a:rPr lang="en-US" sz="3200" dirty="0" smtClean="0"/>
              <a:t>The second column lists the class (first to fourth)</a:t>
            </a:r>
          </a:p>
          <a:p>
            <a:r>
              <a:rPr lang="en-US" sz="3200" dirty="0" smtClean="0"/>
              <a:t>The rest of the table gives information about how much a reduction in process signal there is, the chance of detecting a major shift, and the ability to track process improvements</a:t>
            </a:r>
            <a:endParaRPr lang="en-US" sz="3200" dirty="0"/>
          </a:p>
        </p:txBody>
      </p:sp>
    </p:spTree>
    <p:extLst>
      <p:ext uri="{BB962C8B-B14F-4D97-AF65-F5344CB8AC3E}">
        <p14:creationId xmlns:p14="http://schemas.microsoft.com/office/powerpoint/2010/main" val="36097638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a:bodyPr>
          <a:lstStyle/>
          <a:p>
            <a:r>
              <a:rPr lang="en-US" sz="3200" dirty="0" smtClean="0"/>
              <a:t>Under the guideline, a test method is acceptable if the % R &amp; R is less than 10%</a:t>
            </a:r>
          </a:p>
          <a:p>
            <a:r>
              <a:rPr lang="en-US" sz="3200" dirty="0" smtClean="0"/>
              <a:t>It is marginal in the range of 10 to 30%</a:t>
            </a:r>
          </a:p>
          <a:p>
            <a:r>
              <a:rPr lang="en-US" sz="3200" dirty="0" smtClean="0"/>
              <a:t>The % R &amp; R for our example data is about 7%, so it is first class and a acceptable under guidelines</a:t>
            </a:r>
            <a:endParaRPr lang="en-US" sz="3200" dirty="0"/>
          </a:p>
        </p:txBody>
      </p:sp>
    </p:spTree>
    <p:extLst>
      <p:ext uri="{BB962C8B-B14F-4D97-AF65-F5344CB8AC3E}">
        <p14:creationId xmlns:p14="http://schemas.microsoft.com/office/powerpoint/2010/main" val="15534934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a:bodyPr>
          <a:lstStyle/>
          <a:p>
            <a:r>
              <a:rPr lang="en-US" sz="3200" dirty="0" smtClean="0"/>
              <a:t>This means that there is less than a 10% reduction in a process signal, there is a better than 99% chance of detecting a point beyond the control limits (Rule 1)</a:t>
            </a:r>
          </a:p>
          <a:p>
            <a:r>
              <a:rPr lang="en-US" sz="3200" dirty="0" smtClean="0"/>
              <a:t>The measurement system will be able to track process improvements up to </a:t>
            </a:r>
            <a:r>
              <a:rPr lang="en-US" sz="3200" dirty="0" err="1" smtClean="0"/>
              <a:t>Cp</a:t>
            </a:r>
            <a:r>
              <a:rPr lang="en-US" sz="3200" dirty="0" smtClean="0"/>
              <a:t> 80</a:t>
            </a:r>
            <a:endParaRPr lang="en-US" sz="3200" dirty="0"/>
          </a:p>
        </p:txBody>
      </p:sp>
    </p:spTree>
    <p:extLst>
      <p:ext uri="{BB962C8B-B14F-4D97-AF65-F5344CB8AC3E}">
        <p14:creationId xmlns:p14="http://schemas.microsoft.com/office/powerpoint/2010/main" val="37593145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Results</a:t>
            </a:r>
          </a:p>
        </p:txBody>
      </p:sp>
      <p:sp>
        <p:nvSpPr>
          <p:cNvPr id="3" name="Content Placeholder 2"/>
          <p:cNvSpPr>
            <a:spLocks noGrp="1"/>
          </p:cNvSpPr>
          <p:nvPr>
            <p:ph idx="1"/>
          </p:nvPr>
        </p:nvSpPr>
        <p:spPr/>
        <p:txBody>
          <a:bodyPr>
            <a:normAutofit/>
          </a:bodyPr>
          <a:lstStyle/>
          <a:p>
            <a:r>
              <a:rPr lang="en-US" sz="3200" dirty="0" err="1" smtClean="0"/>
              <a:t>Cp</a:t>
            </a:r>
            <a:r>
              <a:rPr lang="en-US" sz="3200" dirty="0" smtClean="0"/>
              <a:t> 80 is calculated based on specifications and marks the points from the measurement system that will move from a first class to second class monitor</a:t>
            </a:r>
            <a:endParaRPr lang="en-US" sz="3200" dirty="0"/>
          </a:p>
        </p:txBody>
      </p:sp>
    </p:spTree>
    <p:extLst>
      <p:ext uri="{BB962C8B-B14F-4D97-AF65-F5344CB8AC3E}">
        <p14:creationId xmlns:p14="http://schemas.microsoft.com/office/powerpoint/2010/main" val="18745033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Variable Measurement Systems Stability</a:t>
            </a:r>
            <a:endParaRPr lang="en-US" dirty="0"/>
          </a:p>
        </p:txBody>
      </p:sp>
      <p:sp>
        <p:nvSpPr>
          <p:cNvPr id="3" name="Content Placeholder 2"/>
          <p:cNvSpPr>
            <a:spLocks noGrp="1"/>
          </p:cNvSpPr>
          <p:nvPr>
            <p:ph idx="1"/>
          </p:nvPr>
        </p:nvSpPr>
        <p:spPr>
          <a:xfrm>
            <a:off x="1103312" y="2052918"/>
            <a:ext cx="10127065" cy="4195481"/>
          </a:xfrm>
        </p:spPr>
        <p:txBody>
          <a:bodyPr>
            <a:normAutofit lnSpcReduction="10000"/>
          </a:bodyPr>
          <a:lstStyle/>
          <a:p>
            <a:r>
              <a:rPr lang="en-US" sz="3200" dirty="0" smtClean="0"/>
              <a:t>Measurement systems are extremely important in continuous process improvement</a:t>
            </a:r>
          </a:p>
          <a:p>
            <a:r>
              <a:rPr lang="en-US" sz="3200" dirty="0" smtClean="0"/>
              <a:t>We must measure to know where we are</a:t>
            </a:r>
          </a:p>
          <a:p>
            <a:r>
              <a:rPr lang="en-US" sz="3200" dirty="0" smtClean="0"/>
              <a:t>We use measurements to tell us if there is a problem in the process or if a process change has improved the process</a:t>
            </a:r>
          </a:p>
          <a:p>
            <a:r>
              <a:rPr lang="en-US" sz="3200" dirty="0" smtClean="0"/>
              <a:t>For measurements to be effective, they must be timely, accurate and precise</a:t>
            </a:r>
            <a:endParaRPr lang="en-US" sz="3200" dirty="0"/>
          </a:p>
        </p:txBody>
      </p:sp>
    </p:spTree>
    <p:extLst>
      <p:ext uri="{BB962C8B-B14F-4D97-AF65-F5344CB8AC3E}">
        <p14:creationId xmlns:p14="http://schemas.microsoft.com/office/powerpoint/2010/main" val="14182562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Variable Measurement Systems Stability</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Many of our customers, both internal and external, rely on our measurements</a:t>
            </a:r>
          </a:p>
          <a:p>
            <a:r>
              <a:rPr lang="en-US" sz="3200" dirty="0" smtClean="0"/>
              <a:t>So how do we provide measurements that are meaningful?</a:t>
            </a:r>
          </a:p>
          <a:p>
            <a:r>
              <a:rPr lang="en-US" sz="3200" dirty="0" smtClean="0"/>
              <a:t>We rely on measurements to tell us when our process is operating correctly, when there is a problem, or when we have made an improvement</a:t>
            </a:r>
            <a:endParaRPr lang="en-US" sz="3200" dirty="0"/>
          </a:p>
        </p:txBody>
      </p:sp>
    </p:spTree>
    <p:extLst>
      <p:ext uri="{BB962C8B-B14F-4D97-AF65-F5344CB8AC3E}">
        <p14:creationId xmlns:p14="http://schemas.microsoft.com/office/powerpoint/2010/main" val="31861482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Measurement System Variability</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When we take a measurement, we often assume that the measurement result is the “true” value of our sample</a:t>
            </a:r>
          </a:p>
          <a:p>
            <a:r>
              <a:rPr lang="en-US" sz="3200" dirty="0" smtClean="0"/>
              <a:t>Unfortunately, this is not?</a:t>
            </a:r>
          </a:p>
          <a:p>
            <a:r>
              <a:rPr lang="en-US" sz="3200" dirty="0" smtClean="0"/>
              <a:t>Measurement systems like any process are subject to variation</a:t>
            </a:r>
          </a:p>
          <a:p>
            <a:r>
              <a:rPr lang="en-US" sz="3200" dirty="0" smtClean="0"/>
              <a:t>You will not always get the same result, for example, when you run a sample again</a:t>
            </a:r>
            <a:endParaRPr lang="en-US" sz="3200" dirty="0"/>
          </a:p>
        </p:txBody>
      </p:sp>
    </p:spTree>
    <p:extLst>
      <p:ext uri="{BB962C8B-B14F-4D97-AF65-F5344CB8AC3E}">
        <p14:creationId xmlns:p14="http://schemas.microsoft.com/office/powerpoint/2010/main" val="235078327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Measurement System Variability</a:t>
            </a:r>
          </a:p>
        </p:txBody>
      </p:sp>
      <p:sp>
        <p:nvSpPr>
          <p:cNvPr id="3" name="Content Placeholder 2"/>
          <p:cNvSpPr>
            <a:spLocks noGrp="1"/>
          </p:cNvSpPr>
          <p:nvPr>
            <p:ph idx="1"/>
          </p:nvPr>
        </p:nvSpPr>
        <p:spPr/>
        <p:txBody>
          <a:bodyPr>
            <a:normAutofit/>
          </a:bodyPr>
          <a:lstStyle/>
          <a:p>
            <a:r>
              <a:rPr lang="en-US" sz="3200" dirty="0" smtClean="0"/>
              <a:t>Suppose you are producing a granular product that you ship in 20Kg bags</a:t>
            </a:r>
          </a:p>
          <a:p>
            <a:r>
              <a:rPr lang="en-US" sz="3200" dirty="0" smtClean="0"/>
              <a:t>Each bag is weighed on a scale.  The scale is a measurement system</a:t>
            </a:r>
          </a:p>
          <a:p>
            <a:r>
              <a:rPr lang="en-US" sz="3200" dirty="0" smtClean="0"/>
              <a:t>It has variation just like the process that is producing the granular product</a:t>
            </a:r>
          </a:p>
          <a:p>
            <a:r>
              <a:rPr lang="en-US" sz="3200" dirty="0" smtClean="0"/>
              <a:t>What happens if the scale is not stable?</a:t>
            </a:r>
            <a:endParaRPr lang="en-US" sz="3200" dirty="0"/>
          </a:p>
        </p:txBody>
      </p:sp>
    </p:spTree>
    <p:extLst>
      <p:ext uri="{BB962C8B-B14F-4D97-AF65-F5344CB8AC3E}">
        <p14:creationId xmlns:p14="http://schemas.microsoft.com/office/powerpoint/2010/main" val="157798846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Measurement System Variability</a:t>
            </a:r>
          </a:p>
        </p:txBody>
      </p:sp>
      <p:sp>
        <p:nvSpPr>
          <p:cNvPr id="3" name="Content Placeholder 2"/>
          <p:cNvSpPr>
            <a:spLocks noGrp="1"/>
          </p:cNvSpPr>
          <p:nvPr>
            <p:ph idx="1"/>
          </p:nvPr>
        </p:nvSpPr>
        <p:spPr/>
        <p:txBody>
          <a:bodyPr>
            <a:normAutofit fontScale="92500"/>
          </a:bodyPr>
          <a:lstStyle/>
          <a:p>
            <a:r>
              <a:rPr lang="en-US" sz="3200" dirty="0" smtClean="0"/>
              <a:t>Suppose the scale suddenly begins giving a result that is a kilo lighter than it should be</a:t>
            </a:r>
          </a:p>
          <a:p>
            <a:r>
              <a:rPr lang="en-US" sz="3200" dirty="0" smtClean="0"/>
              <a:t>For example, you actually have 19.0 kilos in the bag, but the scale reads it at 18.5 kilos</a:t>
            </a:r>
          </a:p>
          <a:p>
            <a:r>
              <a:rPr lang="en-US" sz="3200" dirty="0" smtClean="0"/>
              <a:t>The measurement system has to be stable.   This is key.  Only then can you begin to improve the measurement system</a:t>
            </a:r>
            <a:endParaRPr lang="en-US" sz="3200" dirty="0"/>
          </a:p>
        </p:txBody>
      </p:sp>
    </p:spTree>
    <p:extLst>
      <p:ext uri="{BB962C8B-B14F-4D97-AF65-F5344CB8AC3E}">
        <p14:creationId xmlns:p14="http://schemas.microsoft.com/office/powerpoint/2010/main" val="180215416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Stability</a:t>
            </a:r>
            <a:endParaRPr lang="en-US" dirty="0"/>
          </a:p>
        </p:txBody>
      </p:sp>
      <p:sp>
        <p:nvSpPr>
          <p:cNvPr id="3" name="Content Placeholder 2"/>
          <p:cNvSpPr>
            <a:spLocks noGrp="1"/>
          </p:cNvSpPr>
          <p:nvPr>
            <p:ph idx="1"/>
          </p:nvPr>
        </p:nvSpPr>
        <p:spPr>
          <a:xfrm>
            <a:off x="1103312" y="1442434"/>
            <a:ext cx="8946541" cy="4805965"/>
          </a:xfrm>
        </p:spPr>
        <p:txBody>
          <a:bodyPr>
            <a:normAutofit lnSpcReduction="10000"/>
          </a:bodyPr>
          <a:lstStyle/>
          <a:p>
            <a:pPr marL="0" indent="0">
              <a:buNone/>
            </a:pPr>
            <a:r>
              <a:rPr lang="en-US" sz="3200" dirty="0" smtClean="0"/>
              <a:t>The American Heritage on-line dictionary (2016) defines stability as: -</a:t>
            </a:r>
          </a:p>
          <a:p>
            <a:pPr marL="0" indent="0">
              <a:buNone/>
            </a:pPr>
            <a:r>
              <a:rPr lang="en-US" sz="3200" dirty="0"/>
              <a:t>	</a:t>
            </a:r>
            <a:r>
              <a:rPr lang="en-US" sz="3200" dirty="0" smtClean="0"/>
              <a:t>‘The state or quality of being stable, 	 	 	especially:</a:t>
            </a:r>
          </a:p>
          <a:p>
            <a:pPr marL="514350" indent="-514350">
              <a:buAutoNum type="arabicPeriod"/>
            </a:pPr>
            <a:r>
              <a:rPr lang="en-US" sz="3200" dirty="0" smtClean="0"/>
              <a:t>Resistance to change, deterioration, or displacement</a:t>
            </a:r>
          </a:p>
          <a:p>
            <a:pPr marL="514350" indent="-514350">
              <a:buAutoNum type="arabicPeriod"/>
            </a:pPr>
            <a:r>
              <a:rPr lang="en-US" sz="3200" dirty="0" smtClean="0"/>
              <a:t>Constancy of character or purpose, steadfastness</a:t>
            </a:r>
          </a:p>
          <a:p>
            <a:pPr marL="514350" indent="-514350">
              <a:buAutoNum type="arabicPeriod"/>
            </a:pPr>
            <a:r>
              <a:rPr lang="en-US" sz="3200" dirty="0" smtClean="0"/>
              <a:t>Reliability, dependability</a:t>
            </a:r>
            <a:endParaRPr lang="en-US" sz="3200" dirty="0"/>
          </a:p>
        </p:txBody>
      </p:sp>
    </p:spTree>
    <p:extLst>
      <p:ext uri="{BB962C8B-B14F-4D97-AF65-F5344CB8AC3E}">
        <p14:creationId xmlns:p14="http://schemas.microsoft.com/office/powerpoint/2010/main" val="1794286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Stability</a:t>
            </a:r>
            <a:endParaRPr lang="en-US" dirty="0"/>
          </a:p>
        </p:txBody>
      </p:sp>
      <p:sp>
        <p:nvSpPr>
          <p:cNvPr id="3" name="Content Placeholder 2"/>
          <p:cNvSpPr>
            <a:spLocks noGrp="1"/>
          </p:cNvSpPr>
          <p:nvPr>
            <p:ph idx="1"/>
          </p:nvPr>
        </p:nvSpPr>
        <p:spPr/>
        <p:txBody>
          <a:bodyPr>
            <a:normAutofit/>
          </a:bodyPr>
          <a:lstStyle/>
          <a:p>
            <a:r>
              <a:rPr lang="en-US" sz="3200" dirty="0" smtClean="0"/>
              <a:t>Measurement systems have to be reliable and dependable</a:t>
            </a:r>
          </a:p>
          <a:p>
            <a:r>
              <a:rPr lang="en-US" sz="3200" dirty="0" smtClean="0"/>
              <a:t>Before you can run an analysis of your measurement system, it must be stable</a:t>
            </a:r>
          </a:p>
          <a:p>
            <a:r>
              <a:rPr lang="en-US" sz="3200" dirty="0" smtClean="0"/>
              <a:t>This means that your measurement system must be in statistical control it must be consistent and predictable</a:t>
            </a:r>
            <a:endParaRPr lang="en-US" sz="3200" dirty="0"/>
          </a:p>
        </p:txBody>
      </p:sp>
    </p:spTree>
    <p:extLst>
      <p:ext uri="{BB962C8B-B14F-4D97-AF65-F5344CB8AC3E}">
        <p14:creationId xmlns:p14="http://schemas.microsoft.com/office/powerpoint/2010/main" val="363752283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Stability</a:t>
            </a:r>
            <a:endParaRPr lang="en-US" dirty="0"/>
          </a:p>
        </p:txBody>
      </p:sp>
      <p:sp>
        <p:nvSpPr>
          <p:cNvPr id="3" name="Content Placeholder 2"/>
          <p:cNvSpPr>
            <a:spLocks noGrp="1"/>
          </p:cNvSpPr>
          <p:nvPr>
            <p:ph idx="1"/>
          </p:nvPr>
        </p:nvSpPr>
        <p:spPr/>
        <p:txBody>
          <a:bodyPr>
            <a:normAutofit/>
          </a:bodyPr>
          <a:lstStyle/>
          <a:p>
            <a:r>
              <a:rPr lang="en-US" sz="3200" dirty="0" smtClean="0"/>
              <a:t>The only way to know this is by monitoring the measurement system using a control chart</a:t>
            </a:r>
          </a:p>
          <a:p>
            <a:r>
              <a:rPr lang="en-US" sz="3200" dirty="0" smtClean="0"/>
              <a:t>This is how the stability of the measurement system is determined</a:t>
            </a:r>
            <a:endParaRPr lang="en-US" sz="3200" dirty="0"/>
          </a:p>
        </p:txBody>
      </p:sp>
    </p:spTree>
    <p:extLst>
      <p:ext uri="{BB962C8B-B14F-4D97-AF65-F5344CB8AC3E}">
        <p14:creationId xmlns:p14="http://schemas.microsoft.com/office/powerpoint/2010/main" val="105195288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Obtain a Standard</a:t>
            </a:r>
            <a:endParaRPr lang="en-US" dirty="0"/>
          </a:p>
        </p:txBody>
      </p:sp>
      <p:sp>
        <p:nvSpPr>
          <p:cNvPr id="3" name="Content Placeholder 2"/>
          <p:cNvSpPr>
            <a:spLocks noGrp="1"/>
          </p:cNvSpPr>
          <p:nvPr>
            <p:ph idx="1"/>
          </p:nvPr>
        </p:nvSpPr>
        <p:spPr>
          <a:xfrm>
            <a:off x="1103312" y="1584102"/>
            <a:ext cx="9779336" cy="4664298"/>
          </a:xfrm>
        </p:spPr>
        <p:txBody>
          <a:bodyPr>
            <a:normAutofit/>
          </a:bodyPr>
          <a:lstStyle/>
          <a:p>
            <a:r>
              <a:rPr lang="en-US" sz="3200" dirty="0" smtClean="0"/>
              <a:t>Determine what the expected range of results is for a given range measurement system</a:t>
            </a:r>
          </a:p>
          <a:p>
            <a:r>
              <a:rPr lang="en-US" sz="3200" dirty="0" smtClean="0"/>
              <a:t>This is the range you would expect from production samples over time</a:t>
            </a:r>
          </a:p>
          <a:p>
            <a:r>
              <a:rPr lang="en-US" sz="3200" dirty="0" smtClean="0"/>
              <a:t>Ideally, you would like to compare your measurement system to a traceable standard</a:t>
            </a:r>
          </a:p>
          <a:p>
            <a:r>
              <a:rPr lang="en-US" sz="3200" dirty="0" smtClean="0"/>
              <a:t>Fr example, scales often have weights that serve as standards</a:t>
            </a:r>
            <a:endParaRPr lang="en-US" sz="3200" dirty="0"/>
          </a:p>
        </p:txBody>
      </p:sp>
    </p:spTree>
    <p:extLst>
      <p:ext uri="{BB962C8B-B14F-4D97-AF65-F5344CB8AC3E}">
        <p14:creationId xmlns:p14="http://schemas.microsoft.com/office/powerpoint/2010/main" val="24378690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Obtain a Standard</a:t>
            </a:r>
            <a:endParaRPr lang="en-US" dirty="0"/>
          </a:p>
        </p:txBody>
      </p:sp>
      <p:sp>
        <p:nvSpPr>
          <p:cNvPr id="3" name="Content Placeholder 2"/>
          <p:cNvSpPr>
            <a:spLocks noGrp="1"/>
          </p:cNvSpPr>
          <p:nvPr>
            <p:ph idx="1"/>
          </p:nvPr>
        </p:nvSpPr>
        <p:spPr/>
        <p:txBody>
          <a:bodyPr>
            <a:normAutofit/>
          </a:bodyPr>
          <a:lstStyle/>
          <a:p>
            <a:r>
              <a:rPr lang="en-US" sz="3200" dirty="0" smtClean="0"/>
              <a:t>If you are in the process industries select a certain amount of material that will serve as the standard for the stability analysis</a:t>
            </a:r>
          </a:p>
          <a:p>
            <a:r>
              <a:rPr lang="en-US" sz="3200" dirty="0" smtClean="0"/>
              <a:t>Be sure to make certain it is in the </a:t>
            </a:r>
            <a:r>
              <a:rPr lang="en-US" sz="3200" dirty="0" err="1" smtClean="0"/>
              <a:t>centre</a:t>
            </a:r>
            <a:r>
              <a:rPr lang="en-US" sz="3200" dirty="0" smtClean="0"/>
              <a:t> of the expected range of results and thoroughly mix the material to make it as homogeneous as possible</a:t>
            </a:r>
            <a:endParaRPr lang="en-US" sz="3200" dirty="0"/>
          </a:p>
        </p:txBody>
      </p:sp>
    </p:spTree>
    <p:extLst>
      <p:ext uri="{BB962C8B-B14F-4D97-AF65-F5344CB8AC3E}">
        <p14:creationId xmlns:p14="http://schemas.microsoft.com/office/powerpoint/2010/main" val="216543096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Obtain a Standard</a:t>
            </a:r>
            <a:endParaRPr lang="en-US" dirty="0"/>
          </a:p>
        </p:txBody>
      </p:sp>
      <p:sp>
        <p:nvSpPr>
          <p:cNvPr id="3" name="Content Placeholder 2"/>
          <p:cNvSpPr>
            <a:spLocks noGrp="1"/>
          </p:cNvSpPr>
          <p:nvPr>
            <p:ph idx="1"/>
          </p:nvPr>
        </p:nvSpPr>
        <p:spPr/>
        <p:txBody>
          <a:bodyPr>
            <a:normAutofit/>
          </a:bodyPr>
          <a:lstStyle/>
          <a:p>
            <a:r>
              <a:rPr lang="en-US" sz="3200" dirty="0" smtClean="0"/>
              <a:t>If you believe that the measurement system may not be stable over the range of the expected results, you may want to select standards at the high and low ends of the expected range as well as the middle</a:t>
            </a:r>
          </a:p>
          <a:p>
            <a:r>
              <a:rPr lang="en-US" sz="3200" dirty="0" smtClean="0"/>
              <a:t>In this case, you will have three control charts</a:t>
            </a:r>
            <a:endParaRPr lang="en-US" sz="3200" dirty="0"/>
          </a:p>
        </p:txBody>
      </p:sp>
    </p:spTree>
    <p:extLst>
      <p:ext uri="{BB962C8B-B14F-4D97-AF65-F5344CB8AC3E}">
        <p14:creationId xmlns:p14="http://schemas.microsoft.com/office/powerpoint/2010/main" val="213481484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Measure the Master Sample on a Regular Basis</a:t>
            </a:r>
            <a:endParaRPr lang="en-US" dirty="0"/>
          </a:p>
        </p:txBody>
      </p:sp>
      <p:sp>
        <p:nvSpPr>
          <p:cNvPr id="3" name="Content Placeholder 2"/>
          <p:cNvSpPr>
            <a:spLocks noGrp="1"/>
          </p:cNvSpPr>
          <p:nvPr>
            <p:ph idx="1"/>
          </p:nvPr>
        </p:nvSpPr>
        <p:spPr/>
        <p:txBody>
          <a:bodyPr>
            <a:normAutofit fontScale="85000" lnSpcReduction="10000"/>
          </a:bodyPr>
          <a:lstStyle/>
          <a:p>
            <a:r>
              <a:rPr lang="en-US" sz="3200" dirty="0" smtClean="0"/>
              <a:t>The master sample is tested over and over on a regular basis</a:t>
            </a:r>
          </a:p>
          <a:p>
            <a:r>
              <a:rPr lang="en-US" sz="3200" dirty="0" smtClean="0"/>
              <a:t>How often depends on how often the measurement system is used</a:t>
            </a:r>
          </a:p>
          <a:p>
            <a:r>
              <a:rPr lang="en-US" sz="3200" dirty="0" smtClean="0"/>
              <a:t>For example, if the measurement system is used on each shift, run the master sample once on each shift</a:t>
            </a:r>
          </a:p>
          <a:p>
            <a:r>
              <a:rPr lang="en-US" sz="3200" dirty="0" smtClean="0"/>
              <a:t>This key is to be sure that all the potential sources of variation in the measurement system have an opportunity to be present over time</a:t>
            </a:r>
            <a:endParaRPr lang="en-US" sz="3200" dirty="0"/>
          </a:p>
        </p:txBody>
      </p:sp>
    </p:spTree>
    <p:extLst>
      <p:ext uri="{BB962C8B-B14F-4D97-AF65-F5344CB8AC3E}">
        <p14:creationId xmlns:p14="http://schemas.microsoft.com/office/powerpoint/2010/main" val="169541755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Plot the results using an X-MR Control Chart</a:t>
            </a:r>
            <a:endParaRPr lang="en-US" dirty="0"/>
          </a:p>
        </p:txBody>
      </p:sp>
      <p:sp>
        <p:nvSpPr>
          <p:cNvPr id="3" name="Content Placeholder 2"/>
          <p:cNvSpPr>
            <a:spLocks noGrp="1"/>
          </p:cNvSpPr>
          <p:nvPr>
            <p:ph idx="1"/>
          </p:nvPr>
        </p:nvSpPr>
        <p:spPr/>
        <p:txBody>
          <a:bodyPr>
            <a:normAutofit/>
          </a:bodyPr>
          <a:lstStyle/>
          <a:p>
            <a:r>
              <a:rPr lang="en-US" sz="3200" dirty="0" smtClean="0"/>
              <a:t>The master sample results are plotted on an individual (X-MR) control chart over time</a:t>
            </a:r>
          </a:p>
          <a:p>
            <a:r>
              <a:rPr lang="en-US" sz="3200" dirty="0" smtClean="0"/>
              <a:t>After about twenty samples have been taken, the control limits can </a:t>
            </a:r>
            <a:r>
              <a:rPr lang="en-US" sz="3200" smtClean="0"/>
              <a:t>be calculated</a:t>
            </a:r>
            <a:endParaRPr lang="en-US" sz="3200"/>
          </a:p>
        </p:txBody>
      </p:sp>
    </p:spTree>
    <p:extLst>
      <p:ext uri="{BB962C8B-B14F-4D97-AF65-F5344CB8AC3E}">
        <p14:creationId xmlns:p14="http://schemas.microsoft.com/office/powerpoint/2010/main" val="69806120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Finding and Eliminating Special Causes</a:t>
            </a:r>
            <a:endParaRPr lang="en-US" dirty="0"/>
          </a:p>
        </p:txBody>
      </p:sp>
      <p:sp>
        <p:nvSpPr>
          <p:cNvPr id="3" name="Content Placeholder 2"/>
          <p:cNvSpPr>
            <a:spLocks noGrp="1"/>
          </p:cNvSpPr>
          <p:nvPr>
            <p:ph idx="1"/>
          </p:nvPr>
        </p:nvSpPr>
        <p:spPr>
          <a:xfrm>
            <a:off x="1103312" y="2052918"/>
            <a:ext cx="9547516" cy="4195481"/>
          </a:xfrm>
        </p:spPr>
        <p:txBody>
          <a:bodyPr>
            <a:normAutofit lnSpcReduction="10000"/>
          </a:bodyPr>
          <a:lstStyle/>
          <a:p>
            <a:r>
              <a:rPr lang="en-US" sz="3200" dirty="0" smtClean="0"/>
              <a:t>The control chart on the master sample results is then interpreted for out-of-control situations</a:t>
            </a:r>
          </a:p>
          <a:p>
            <a:r>
              <a:rPr lang="en-US" sz="3200" dirty="0" smtClean="0"/>
              <a:t>For example, points beyond the control limits, seven in a row above or below the average</a:t>
            </a:r>
          </a:p>
          <a:p>
            <a:r>
              <a:rPr lang="en-US" sz="3200" dirty="0" smtClean="0"/>
              <a:t>Any special causes indicated on the control chart need to be investigated</a:t>
            </a:r>
          </a:p>
          <a:p>
            <a:r>
              <a:rPr lang="en-US" sz="3200" dirty="0" smtClean="0"/>
              <a:t>The root cause should be found and inspected</a:t>
            </a:r>
            <a:endParaRPr lang="en-US" sz="3200" dirty="0"/>
          </a:p>
        </p:txBody>
      </p:sp>
    </p:spTree>
    <p:extLst>
      <p:ext uri="{BB962C8B-B14F-4D97-AF65-F5344CB8AC3E}">
        <p14:creationId xmlns:p14="http://schemas.microsoft.com/office/powerpoint/2010/main" val="235636109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Finding and Eliminating Special Causes</a:t>
            </a:r>
          </a:p>
        </p:txBody>
      </p:sp>
      <p:sp>
        <p:nvSpPr>
          <p:cNvPr id="3" name="Content Placeholder 2"/>
          <p:cNvSpPr>
            <a:spLocks noGrp="1"/>
          </p:cNvSpPr>
          <p:nvPr>
            <p:ph idx="1"/>
          </p:nvPr>
        </p:nvSpPr>
        <p:spPr/>
        <p:txBody>
          <a:bodyPr>
            <a:normAutofit/>
          </a:bodyPr>
          <a:lstStyle/>
          <a:p>
            <a:r>
              <a:rPr lang="en-US" sz="3200" dirty="0" smtClean="0"/>
              <a:t>Once there are no special causes, the measurement system is in statistical control</a:t>
            </a:r>
          </a:p>
          <a:p>
            <a:r>
              <a:rPr lang="en-US" sz="3200" dirty="0" smtClean="0"/>
              <a:t>You are ready to do further analysis on the measurement system</a:t>
            </a:r>
            <a:endParaRPr lang="en-US" sz="3200" dirty="0"/>
          </a:p>
        </p:txBody>
      </p:sp>
    </p:spTree>
    <p:extLst>
      <p:ext uri="{BB962C8B-B14F-4D97-AF65-F5344CB8AC3E}">
        <p14:creationId xmlns:p14="http://schemas.microsoft.com/office/powerpoint/2010/main" val="391938074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Variable Measurement Systems: Linearity</a:t>
            </a:r>
            <a:endParaRPr lang="en-US" dirty="0"/>
          </a:p>
        </p:txBody>
      </p:sp>
      <p:sp>
        <p:nvSpPr>
          <p:cNvPr id="3" name="Content Placeholder 2"/>
          <p:cNvSpPr>
            <a:spLocks noGrp="1"/>
          </p:cNvSpPr>
          <p:nvPr>
            <p:ph idx="1"/>
          </p:nvPr>
        </p:nvSpPr>
        <p:spPr/>
        <p:txBody>
          <a:bodyPr>
            <a:normAutofit/>
          </a:bodyPr>
          <a:lstStyle/>
          <a:p>
            <a:r>
              <a:rPr lang="en-US" sz="3200" dirty="0" smtClean="0"/>
              <a:t>Linearity is concerned with the bias throughout the measurement range</a:t>
            </a:r>
          </a:p>
          <a:p>
            <a:r>
              <a:rPr lang="en-US" sz="3200" dirty="0" smtClean="0"/>
              <a:t>Linearity is defined as</a:t>
            </a:r>
          </a:p>
          <a:p>
            <a:pPr marL="0" indent="0">
              <a:buNone/>
            </a:pPr>
            <a:r>
              <a:rPr lang="en-US" sz="3200" dirty="0"/>
              <a:t>	</a:t>
            </a:r>
            <a:r>
              <a:rPr lang="en-US" sz="3200" dirty="0" smtClean="0"/>
              <a:t>“The difference of bias throughout the 	expected operating (measurement) 	range of the equipment is called 	linearity.”</a:t>
            </a:r>
            <a:endParaRPr lang="en-US" sz="3200" dirty="0"/>
          </a:p>
        </p:txBody>
      </p:sp>
    </p:spTree>
    <p:extLst>
      <p:ext uri="{BB962C8B-B14F-4D97-AF65-F5344CB8AC3E}">
        <p14:creationId xmlns:p14="http://schemas.microsoft.com/office/powerpoint/2010/main" val="40849162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Possible Causes of Linearity</a:t>
            </a:r>
            <a:endParaRPr lang="en-US" dirty="0"/>
          </a:p>
        </p:txBody>
      </p:sp>
      <p:sp>
        <p:nvSpPr>
          <p:cNvPr id="3" name="Content Placeholder 2"/>
          <p:cNvSpPr>
            <a:spLocks noGrp="1"/>
          </p:cNvSpPr>
          <p:nvPr>
            <p:ph idx="1"/>
          </p:nvPr>
        </p:nvSpPr>
        <p:spPr/>
        <p:txBody>
          <a:bodyPr>
            <a:normAutofit/>
          </a:bodyPr>
          <a:lstStyle/>
          <a:p>
            <a:r>
              <a:rPr lang="en-US" sz="3200" dirty="0" smtClean="0"/>
              <a:t>Measurement system needs calibration</a:t>
            </a:r>
          </a:p>
          <a:p>
            <a:r>
              <a:rPr lang="en-US" sz="3200" dirty="0" smtClean="0"/>
              <a:t>Poor maintenance on the measurement system</a:t>
            </a:r>
          </a:p>
          <a:p>
            <a:r>
              <a:rPr lang="en-US" sz="3200" dirty="0" smtClean="0"/>
              <a:t>Problem with the master</a:t>
            </a:r>
          </a:p>
          <a:p>
            <a:r>
              <a:rPr lang="en-US" sz="3200" dirty="0" smtClean="0"/>
              <a:t>Temperature</a:t>
            </a:r>
          </a:p>
          <a:p>
            <a:r>
              <a:rPr lang="en-US" sz="3200" dirty="0" smtClean="0"/>
              <a:t>Cleanliness</a:t>
            </a:r>
          </a:p>
          <a:p>
            <a:r>
              <a:rPr lang="en-US" sz="3200" dirty="0" smtClean="0"/>
              <a:t>Poor measurement system design</a:t>
            </a:r>
            <a:endParaRPr lang="en-US" sz="3200" dirty="0"/>
          </a:p>
        </p:txBody>
      </p:sp>
    </p:spTree>
    <p:extLst>
      <p:ext uri="{BB962C8B-B14F-4D97-AF65-F5344CB8AC3E}">
        <p14:creationId xmlns:p14="http://schemas.microsoft.com/office/powerpoint/2010/main" val="425245436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Steps in Conducting a </a:t>
            </a:r>
            <a:br>
              <a:rPr lang="en-US" dirty="0" smtClean="0"/>
            </a:br>
            <a:r>
              <a:rPr lang="en-US" dirty="0" smtClean="0"/>
              <a:t>Linearity Study</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Select at least 5 samples the measurement values of which cover the range of variation in the process</a:t>
            </a:r>
          </a:p>
          <a:p>
            <a:r>
              <a:rPr lang="en-US" sz="3200" dirty="0" smtClean="0"/>
              <a:t>Determine the reference value for each sample</a:t>
            </a:r>
          </a:p>
          <a:p>
            <a:r>
              <a:rPr lang="en-US" sz="3200" dirty="0" smtClean="0"/>
              <a:t>Have one operator measure each sample at least 10 times using the </a:t>
            </a:r>
            <a:r>
              <a:rPr lang="en-US" sz="3200" smtClean="0"/>
              <a:t>measurement system</a:t>
            </a:r>
            <a:endParaRPr lang="en-US" sz="3200"/>
          </a:p>
        </p:txBody>
      </p:sp>
    </p:spTree>
    <p:extLst>
      <p:ext uri="{BB962C8B-B14F-4D97-AF65-F5344CB8AC3E}">
        <p14:creationId xmlns:p14="http://schemas.microsoft.com/office/powerpoint/2010/main" val="405585211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Analysing the Results</a:t>
            </a:r>
            <a:endParaRPr lang="en-US" dirty="0"/>
          </a:p>
        </p:txBody>
      </p:sp>
      <p:sp>
        <p:nvSpPr>
          <p:cNvPr id="3" name="Content Placeholder 2"/>
          <p:cNvSpPr>
            <a:spLocks noGrp="1"/>
          </p:cNvSpPr>
          <p:nvPr>
            <p:ph idx="1"/>
          </p:nvPr>
        </p:nvSpPr>
        <p:spPr/>
        <p:txBody>
          <a:bodyPr>
            <a:normAutofit/>
          </a:bodyPr>
          <a:lstStyle/>
          <a:p>
            <a:r>
              <a:rPr lang="en-US" sz="3200" b="1" u="sng" dirty="0" smtClean="0"/>
              <a:t>Checking linearity of the measurement system</a:t>
            </a:r>
          </a:p>
          <a:p>
            <a:pPr marL="0" indent="0">
              <a:buNone/>
            </a:pPr>
            <a:r>
              <a:rPr lang="en-US" sz="3200" dirty="0" smtClean="0"/>
              <a:t>	Five samples are collected over a range</a:t>
            </a:r>
          </a:p>
          <a:p>
            <a:pPr marL="0" indent="0">
              <a:buNone/>
            </a:pPr>
            <a:r>
              <a:rPr lang="en-US" sz="3200" dirty="0"/>
              <a:t>	</a:t>
            </a:r>
            <a:r>
              <a:rPr lang="en-US" sz="3200" dirty="0" smtClean="0"/>
              <a:t>of production areas and a reference 	value determined for each sample</a:t>
            </a:r>
          </a:p>
          <a:p>
            <a:pPr marL="0" indent="0">
              <a:buNone/>
            </a:pPr>
            <a:r>
              <a:rPr lang="en-US" sz="3200" dirty="0"/>
              <a:t>	</a:t>
            </a:r>
            <a:r>
              <a:rPr lang="en-US" sz="3200" dirty="0" smtClean="0"/>
              <a:t>Each sample is then run 10 times in a 	random order</a:t>
            </a:r>
            <a:endParaRPr lang="en-US" sz="3200" dirty="0"/>
          </a:p>
        </p:txBody>
      </p:sp>
    </p:spTree>
    <p:extLst>
      <p:ext uri="{BB962C8B-B14F-4D97-AF65-F5344CB8AC3E}">
        <p14:creationId xmlns:p14="http://schemas.microsoft.com/office/powerpoint/2010/main" val="301833435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Analysing the Results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60561164"/>
              </p:ext>
            </p:extLst>
          </p:nvPr>
        </p:nvGraphicFramePr>
        <p:xfrm>
          <a:off x="1103313" y="2052638"/>
          <a:ext cx="9882368" cy="4283770"/>
        </p:xfrm>
        <a:graphic>
          <a:graphicData uri="http://schemas.openxmlformats.org/drawingml/2006/table">
            <a:tbl>
              <a:tblPr firstRow="1" bandRow="1">
                <a:tableStyleId>{5C22544A-7EE6-4342-B048-85BDC9FD1C3A}</a:tableStyleId>
              </a:tblPr>
              <a:tblGrid>
                <a:gridCol w="2470592"/>
                <a:gridCol w="2470592"/>
                <a:gridCol w="2470592"/>
                <a:gridCol w="2470592"/>
              </a:tblGrid>
              <a:tr h="428377">
                <a:tc>
                  <a:txBody>
                    <a:bodyPr/>
                    <a:lstStyle/>
                    <a:p>
                      <a:pPr algn="ctr"/>
                      <a:r>
                        <a:rPr lang="en-US" dirty="0" smtClean="0"/>
                        <a:t>1</a:t>
                      </a:r>
                      <a:endParaRPr lang="en-US" dirty="0"/>
                    </a:p>
                  </a:txBody>
                  <a:tcPr/>
                </a:tc>
                <a:tc>
                  <a:txBody>
                    <a:bodyPr/>
                    <a:lstStyle/>
                    <a:p>
                      <a:pPr algn="ctr"/>
                      <a:r>
                        <a:rPr lang="en-US" dirty="0" smtClean="0"/>
                        <a:t>7.7</a:t>
                      </a:r>
                      <a:endParaRPr lang="en-US" dirty="0"/>
                    </a:p>
                  </a:txBody>
                  <a:tcPr/>
                </a:tc>
                <a:tc>
                  <a:txBody>
                    <a:bodyPr/>
                    <a:lstStyle/>
                    <a:p>
                      <a:pPr algn="ctr"/>
                      <a:r>
                        <a:rPr lang="en-US" dirty="0" smtClean="0"/>
                        <a:t>10.1</a:t>
                      </a:r>
                      <a:endParaRPr lang="en-US" dirty="0"/>
                    </a:p>
                  </a:txBody>
                  <a:tcPr/>
                </a:tc>
                <a:tc>
                  <a:txBody>
                    <a:bodyPr/>
                    <a:lstStyle/>
                    <a:p>
                      <a:pPr algn="ctr"/>
                      <a:r>
                        <a:rPr lang="en-US" dirty="0" smtClean="0"/>
                        <a:t>10.8</a:t>
                      </a:r>
                      <a:endParaRPr lang="en-US" dirty="0"/>
                    </a:p>
                  </a:txBody>
                  <a:tcPr/>
                </a:tc>
              </a:tr>
              <a:tr h="428377">
                <a:tc>
                  <a:txBody>
                    <a:bodyPr/>
                    <a:lstStyle/>
                    <a:p>
                      <a:pPr algn="ctr"/>
                      <a:r>
                        <a:rPr lang="en-US" dirty="0" smtClean="0"/>
                        <a:t>2</a:t>
                      </a:r>
                      <a:endParaRPr lang="en-US" dirty="0"/>
                    </a:p>
                  </a:txBody>
                  <a:tcPr/>
                </a:tc>
                <a:tc>
                  <a:txBody>
                    <a:bodyPr/>
                    <a:lstStyle/>
                    <a:p>
                      <a:pPr algn="ctr"/>
                      <a:r>
                        <a:rPr lang="en-US" dirty="0" smtClean="0"/>
                        <a:t>7.5</a:t>
                      </a:r>
                      <a:endParaRPr lang="en-US" dirty="0"/>
                    </a:p>
                  </a:txBody>
                  <a:tcPr/>
                </a:tc>
                <a:tc>
                  <a:txBody>
                    <a:bodyPr/>
                    <a:lstStyle/>
                    <a:p>
                      <a:pPr algn="ctr"/>
                      <a:r>
                        <a:rPr lang="en-US" dirty="0" smtClean="0"/>
                        <a:t>8.9</a:t>
                      </a:r>
                      <a:endParaRPr lang="en-US" dirty="0"/>
                    </a:p>
                  </a:txBody>
                  <a:tcPr/>
                </a:tc>
                <a:tc>
                  <a:txBody>
                    <a:bodyPr/>
                    <a:lstStyle/>
                    <a:p>
                      <a:pPr algn="ctr"/>
                      <a:r>
                        <a:rPr lang="en-US" dirty="0" smtClean="0"/>
                        <a:t>10.7</a:t>
                      </a:r>
                      <a:endParaRPr lang="en-US" dirty="0"/>
                    </a:p>
                  </a:txBody>
                  <a:tcPr/>
                </a:tc>
              </a:tr>
              <a:tr h="428377">
                <a:tc>
                  <a:txBody>
                    <a:bodyPr/>
                    <a:lstStyle/>
                    <a:p>
                      <a:pPr algn="ctr"/>
                      <a:r>
                        <a:rPr lang="en-US" dirty="0" smtClean="0"/>
                        <a:t>3</a:t>
                      </a:r>
                      <a:endParaRPr lang="en-US" dirty="0"/>
                    </a:p>
                  </a:txBody>
                  <a:tcPr/>
                </a:tc>
                <a:tc>
                  <a:txBody>
                    <a:bodyPr/>
                    <a:lstStyle/>
                    <a:p>
                      <a:pPr algn="ctr"/>
                      <a:r>
                        <a:rPr lang="en-US" dirty="0" smtClean="0"/>
                        <a:t>7.4</a:t>
                      </a:r>
                      <a:endParaRPr lang="en-US" dirty="0"/>
                    </a:p>
                  </a:txBody>
                  <a:tcPr/>
                </a:tc>
                <a:tc>
                  <a:txBody>
                    <a:bodyPr/>
                    <a:lstStyle/>
                    <a:p>
                      <a:pPr algn="ctr"/>
                      <a:r>
                        <a:rPr lang="en-US" dirty="0" smtClean="0"/>
                        <a:t>9.2</a:t>
                      </a:r>
                      <a:endParaRPr lang="en-US" dirty="0"/>
                    </a:p>
                  </a:txBody>
                  <a:tcPr/>
                </a:tc>
                <a:tc>
                  <a:txBody>
                    <a:bodyPr/>
                    <a:lstStyle/>
                    <a:p>
                      <a:pPr algn="ctr"/>
                      <a:r>
                        <a:rPr lang="en-US" dirty="0" smtClean="0"/>
                        <a:t>10.9</a:t>
                      </a:r>
                      <a:endParaRPr lang="en-US" dirty="0"/>
                    </a:p>
                  </a:txBody>
                  <a:tcPr/>
                </a:tc>
              </a:tr>
              <a:tr h="428377">
                <a:tc>
                  <a:txBody>
                    <a:bodyPr/>
                    <a:lstStyle/>
                    <a:p>
                      <a:pPr algn="ctr"/>
                      <a:r>
                        <a:rPr lang="en-US" dirty="0" smtClean="0"/>
                        <a:t>4</a:t>
                      </a:r>
                      <a:endParaRPr lang="en-US" dirty="0"/>
                    </a:p>
                  </a:txBody>
                  <a:tcPr/>
                </a:tc>
                <a:tc>
                  <a:txBody>
                    <a:bodyPr/>
                    <a:lstStyle/>
                    <a:p>
                      <a:pPr algn="ctr"/>
                      <a:r>
                        <a:rPr lang="en-US" dirty="0" smtClean="0"/>
                        <a:t>7.5</a:t>
                      </a:r>
                      <a:endParaRPr lang="en-US" dirty="0"/>
                    </a:p>
                  </a:txBody>
                  <a:tcPr/>
                </a:tc>
                <a:tc>
                  <a:txBody>
                    <a:bodyPr/>
                    <a:lstStyle/>
                    <a:p>
                      <a:pPr algn="ctr"/>
                      <a:r>
                        <a:rPr lang="en-US" dirty="0" smtClean="0"/>
                        <a:t>10.0</a:t>
                      </a:r>
                      <a:endParaRPr lang="en-US" dirty="0"/>
                    </a:p>
                  </a:txBody>
                  <a:tcPr/>
                </a:tc>
                <a:tc>
                  <a:txBody>
                    <a:bodyPr/>
                    <a:lstStyle/>
                    <a:p>
                      <a:pPr algn="ctr"/>
                      <a:r>
                        <a:rPr lang="en-US" dirty="0" smtClean="0"/>
                        <a:t>10.9</a:t>
                      </a:r>
                      <a:endParaRPr lang="en-US" dirty="0"/>
                    </a:p>
                  </a:txBody>
                  <a:tcPr/>
                </a:tc>
              </a:tr>
              <a:tr h="428377">
                <a:tc>
                  <a:txBody>
                    <a:bodyPr/>
                    <a:lstStyle/>
                    <a:p>
                      <a:pPr algn="ctr"/>
                      <a:r>
                        <a:rPr lang="en-US" dirty="0" smtClean="0"/>
                        <a:t>5</a:t>
                      </a:r>
                      <a:endParaRPr lang="en-US" dirty="0"/>
                    </a:p>
                  </a:txBody>
                  <a:tcPr/>
                </a:tc>
                <a:tc>
                  <a:txBody>
                    <a:bodyPr/>
                    <a:lstStyle/>
                    <a:p>
                      <a:pPr algn="ctr"/>
                      <a:r>
                        <a:rPr lang="en-US" dirty="0" smtClean="0"/>
                        <a:t>7.7</a:t>
                      </a:r>
                      <a:endParaRPr lang="en-US" dirty="0"/>
                    </a:p>
                  </a:txBody>
                  <a:tcPr/>
                </a:tc>
                <a:tc>
                  <a:txBody>
                    <a:bodyPr/>
                    <a:lstStyle/>
                    <a:p>
                      <a:pPr algn="ctr"/>
                      <a:r>
                        <a:rPr lang="en-US" dirty="0" smtClean="0"/>
                        <a:t>8.8</a:t>
                      </a:r>
                    </a:p>
                  </a:txBody>
                  <a:tcPr/>
                </a:tc>
                <a:tc>
                  <a:txBody>
                    <a:bodyPr/>
                    <a:lstStyle/>
                    <a:p>
                      <a:pPr algn="ctr"/>
                      <a:r>
                        <a:rPr lang="en-US" dirty="0" smtClean="0"/>
                        <a:t>11.0</a:t>
                      </a:r>
                      <a:endParaRPr lang="en-US" dirty="0"/>
                    </a:p>
                  </a:txBody>
                  <a:tcPr/>
                </a:tc>
              </a:tr>
              <a:tr h="428377">
                <a:tc>
                  <a:txBody>
                    <a:bodyPr/>
                    <a:lstStyle/>
                    <a:p>
                      <a:pPr algn="ctr"/>
                      <a:r>
                        <a:rPr lang="en-US" dirty="0" smtClean="0"/>
                        <a:t>6</a:t>
                      </a:r>
                      <a:endParaRPr lang="en-US" dirty="0"/>
                    </a:p>
                  </a:txBody>
                  <a:tcPr/>
                </a:tc>
                <a:tc>
                  <a:txBody>
                    <a:bodyPr/>
                    <a:lstStyle/>
                    <a:p>
                      <a:pPr algn="ctr"/>
                      <a:r>
                        <a:rPr lang="en-US" dirty="0" smtClean="0"/>
                        <a:t>7.3</a:t>
                      </a:r>
                      <a:endParaRPr lang="en-US" dirty="0"/>
                    </a:p>
                  </a:txBody>
                  <a:tcPr/>
                </a:tc>
                <a:tc>
                  <a:txBody>
                    <a:bodyPr/>
                    <a:lstStyle/>
                    <a:p>
                      <a:pPr algn="ctr"/>
                      <a:r>
                        <a:rPr lang="en-US" dirty="0" smtClean="0"/>
                        <a:t>8.9</a:t>
                      </a:r>
                      <a:endParaRPr lang="en-US" dirty="0"/>
                    </a:p>
                  </a:txBody>
                  <a:tcPr/>
                </a:tc>
                <a:tc>
                  <a:txBody>
                    <a:bodyPr/>
                    <a:lstStyle/>
                    <a:p>
                      <a:pPr algn="ctr"/>
                      <a:r>
                        <a:rPr lang="en-US" dirty="0" smtClean="0"/>
                        <a:t>11.1</a:t>
                      </a:r>
                      <a:endParaRPr lang="en-US" dirty="0"/>
                    </a:p>
                  </a:txBody>
                  <a:tcPr/>
                </a:tc>
              </a:tr>
              <a:tr h="428377">
                <a:tc>
                  <a:txBody>
                    <a:bodyPr/>
                    <a:lstStyle/>
                    <a:p>
                      <a:pPr algn="ctr"/>
                      <a:r>
                        <a:rPr lang="en-US" dirty="0" smtClean="0"/>
                        <a:t>7</a:t>
                      </a:r>
                      <a:endParaRPr lang="en-US" dirty="0"/>
                    </a:p>
                  </a:txBody>
                  <a:tcPr/>
                </a:tc>
                <a:tc>
                  <a:txBody>
                    <a:bodyPr/>
                    <a:lstStyle/>
                    <a:p>
                      <a:pPr algn="ctr"/>
                      <a:r>
                        <a:rPr lang="en-US" dirty="0" smtClean="0"/>
                        <a:t>7.5</a:t>
                      </a:r>
                      <a:endParaRPr lang="en-US" dirty="0"/>
                    </a:p>
                  </a:txBody>
                  <a:tcPr/>
                </a:tc>
                <a:tc>
                  <a:txBody>
                    <a:bodyPr/>
                    <a:lstStyle/>
                    <a:p>
                      <a:pPr algn="ctr"/>
                      <a:r>
                        <a:rPr lang="en-US" dirty="0" smtClean="0"/>
                        <a:t>8.9</a:t>
                      </a:r>
                      <a:endParaRPr lang="en-US" dirty="0"/>
                    </a:p>
                  </a:txBody>
                  <a:tcPr/>
                </a:tc>
                <a:tc>
                  <a:txBody>
                    <a:bodyPr/>
                    <a:lstStyle/>
                    <a:p>
                      <a:pPr algn="ctr"/>
                      <a:r>
                        <a:rPr lang="en-US" dirty="0" smtClean="0"/>
                        <a:t>11.0</a:t>
                      </a:r>
                      <a:endParaRPr lang="en-US" dirty="0"/>
                    </a:p>
                  </a:txBody>
                  <a:tcPr/>
                </a:tc>
              </a:tr>
              <a:tr h="428377">
                <a:tc>
                  <a:txBody>
                    <a:bodyPr/>
                    <a:lstStyle/>
                    <a:p>
                      <a:pPr algn="ctr"/>
                      <a:r>
                        <a:rPr lang="en-US" dirty="0" smtClean="0"/>
                        <a:t>8</a:t>
                      </a:r>
                      <a:endParaRPr lang="en-US" dirty="0"/>
                    </a:p>
                  </a:txBody>
                  <a:tcPr/>
                </a:tc>
                <a:tc>
                  <a:txBody>
                    <a:bodyPr/>
                    <a:lstStyle/>
                    <a:p>
                      <a:pPr algn="ctr"/>
                      <a:r>
                        <a:rPr lang="en-US" dirty="0" smtClean="0"/>
                        <a:t>7.5</a:t>
                      </a:r>
                      <a:endParaRPr lang="en-US" dirty="0"/>
                    </a:p>
                  </a:txBody>
                  <a:tcPr/>
                </a:tc>
                <a:tc>
                  <a:txBody>
                    <a:bodyPr/>
                    <a:lstStyle/>
                    <a:p>
                      <a:pPr algn="ctr"/>
                      <a:r>
                        <a:rPr lang="en-US" dirty="0" smtClean="0"/>
                        <a:t>8.9</a:t>
                      </a:r>
                      <a:endParaRPr lang="en-US" dirty="0"/>
                    </a:p>
                  </a:txBody>
                  <a:tcPr/>
                </a:tc>
                <a:tc>
                  <a:txBody>
                    <a:bodyPr/>
                    <a:lstStyle/>
                    <a:p>
                      <a:pPr algn="ctr"/>
                      <a:r>
                        <a:rPr lang="en-US" dirty="0" smtClean="0"/>
                        <a:t>11.1</a:t>
                      </a:r>
                      <a:endParaRPr lang="en-US" dirty="0"/>
                    </a:p>
                  </a:txBody>
                  <a:tcPr/>
                </a:tc>
              </a:tr>
              <a:tr h="428377">
                <a:tc>
                  <a:txBody>
                    <a:bodyPr/>
                    <a:lstStyle/>
                    <a:p>
                      <a:pPr algn="ctr"/>
                      <a:r>
                        <a:rPr lang="en-US" dirty="0" smtClean="0"/>
                        <a:t>9</a:t>
                      </a:r>
                      <a:endParaRPr lang="en-US" dirty="0"/>
                    </a:p>
                  </a:txBody>
                  <a:tcPr/>
                </a:tc>
                <a:tc>
                  <a:txBody>
                    <a:bodyPr/>
                    <a:lstStyle/>
                    <a:p>
                      <a:pPr algn="ctr"/>
                      <a:r>
                        <a:rPr lang="en-US" dirty="0" smtClean="0"/>
                        <a:t>7.4</a:t>
                      </a:r>
                      <a:endParaRPr lang="en-US" dirty="0"/>
                    </a:p>
                  </a:txBody>
                  <a:tcPr/>
                </a:tc>
                <a:tc>
                  <a:txBody>
                    <a:bodyPr/>
                    <a:lstStyle/>
                    <a:p>
                      <a:pPr algn="ctr"/>
                      <a:r>
                        <a:rPr lang="en-US" dirty="0" smtClean="0"/>
                        <a:t>8.9</a:t>
                      </a:r>
                      <a:endParaRPr lang="en-US" dirty="0"/>
                    </a:p>
                  </a:txBody>
                  <a:tcPr/>
                </a:tc>
                <a:tc>
                  <a:txBody>
                    <a:bodyPr/>
                    <a:lstStyle/>
                    <a:p>
                      <a:pPr algn="ctr"/>
                      <a:r>
                        <a:rPr lang="en-US" dirty="0" smtClean="0"/>
                        <a:t>11.4</a:t>
                      </a:r>
                      <a:endParaRPr lang="en-US" dirty="0"/>
                    </a:p>
                  </a:txBody>
                  <a:tcPr/>
                </a:tc>
              </a:tr>
              <a:tr h="428377">
                <a:tc>
                  <a:txBody>
                    <a:bodyPr/>
                    <a:lstStyle/>
                    <a:p>
                      <a:pPr algn="ctr"/>
                      <a:r>
                        <a:rPr lang="en-US" dirty="0" smtClean="0"/>
                        <a:t>10</a:t>
                      </a:r>
                      <a:endParaRPr lang="en-US" dirty="0"/>
                    </a:p>
                  </a:txBody>
                  <a:tcPr/>
                </a:tc>
                <a:tc>
                  <a:txBody>
                    <a:bodyPr/>
                    <a:lstStyle/>
                    <a:p>
                      <a:pPr algn="ctr"/>
                      <a:r>
                        <a:rPr lang="en-US" dirty="0" smtClean="0"/>
                        <a:t>7.4</a:t>
                      </a:r>
                      <a:endParaRPr lang="en-US" dirty="0"/>
                    </a:p>
                  </a:txBody>
                  <a:tcPr/>
                </a:tc>
                <a:tc>
                  <a:txBody>
                    <a:bodyPr/>
                    <a:lstStyle/>
                    <a:p>
                      <a:pPr algn="ctr"/>
                      <a:r>
                        <a:rPr lang="en-US" dirty="0" smtClean="0"/>
                        <a:t>9.0</a:t>
                      </a:r>
                      <a:endParaRPr lang="en-US" dirty="0"/>
                    </a:p>
                  </a:txBody>
                  <a:tcPr/>
                </a:tc>
                <a:tc>
                  <a:txBody>
                    <a:bodyPr/>
                    <a:lstStyle/>
                    <a:p>
                      <a:pPr algn="ctr"/>
                      <a:r>
                        <a:rPr lang="en-US" dirty="0" smtClean="0"/>
                        <a:t>11.3</a:t>
                      </a:r>
                      <a:endParaRPr lang="en-US" dirty="0"/>
                    </a:p>
                  </a:txBody>
                  <a:tcPr/>
                </a:tc>
              </a:tr>
            </a:tbl>
          </a:graphicData>
        </a:graphic>
      </p:graphicFrame>
    </p:spTree>
    <p:extLst>
      <p:ext uri="{BB962C8B-B14F-4D97-AF65-F5344CB8AC3E}">
        <p14:creationId xmlns:p14="http://schemas.microsoft.com/office/powerpoint/2010/main" val="427062448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Analysing the Results</a:t>
            </a:r>
            <a:endParaRPr lang="en-US" dirty="0"/>
          </a:p>
        </p:txBody>
      </p:sp>
      <p:sp>
        <p:nvSpPr>
          <p:cNvPr id="3" name="Content Placeholder 2"/>
          <p:cNvSpPr>
            <a:spLocks noGrp="1"/>
          </p:cNvSpPr>
          <p:nvPr>
            <p:ph idx="1"/>
          </p:nvPr>
        </p:nvSpPr>
        <p:spPr/>
        <p:txBody>
          <a:bodyPr>
            <a:normAutofit/>
          </a:bodyPr>
          <a:lstStyle/>
          <a:p>
            <a:r>
              <a:rPr lang="en-US" sz="3200" dirty="0" smtClean="0"/>
              <a:t>Calculate the bias for each measurement.  This is done by subtracting the reference value from the measurement result</a:t>
            </a:r>
          </a:p>
          <a:p>
            <a:r>
              <a:rPr lang="en-US" sz="3200" dirty="0" smtClean="0"/>
              <a:t>For the first measurement the result was 7.7.  The </a:t>
            </a:r>
            <a:r>
              <a:rPr lang="en-US" sz="3200" smtClean="0"/>
              <a:t>bias is 7.7 – 7.0 = 0.7</a:t>
            </a:r>
            <a:endParaRPr lang="en-US" sz="3200" dirty="0"/>
          </a:p>
        </p:txBody>
      </p:sp>
    </p:spTree>
    <p:extLst>
      <p:ext uri="{BB962C8B-B14F-4D97-AF65-F5344CB8AC3E}">
        <p14:creationId xmlns:p14="http://schemas.microsoft.com/office/powerpoint/2010/main" val="309937798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Bias Values Table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26818728"/>
              </p:ext>
            </p:extLst>
          </p:nvPr>
        </p:nvGraphicFramePr>
        <p:xfrm>
          <a:off x="646113" y="1481066"/>
          <a:ext cx="10751688" cy="5021652"/>
        </p:xfrm>
        <a:graphic>
          <a:graphicData uri="http://schemas.openxmlformats.org/drawingml/2006/table">
            <a:tbl>
              <a:tblPr firstRow="1" bandRow="1">
                <a:tableStyleId>{5C22544A-7EE6-4342-B048-85BDC9FD1C3A}</a:tableStyleId>
              </a:tblPr>
              <a:tblGrid>
                <a:gridCol w="1791948"/>
                <a:gridCol w="1791948"/>
                <a:gridCol w="1791948"/>
                <a:gridCol w="1791948"/>
                <a:gridCol w="1791948"/>
                <a:gridCol w="1791948"/>
              </a:tblGrid>
              <a:tr h="418471">
                <a:tc>
                  <a:txBody>
                    <a:bodyPr/>
                    <a:lstStyle/>
                    <a:p>
                      <a:pPr algn="ctr"/>
                      <a:r>
                        <a:rPr lang="en-US" sz="2000" dirty="0" smtClean="0"/>
                        <a:t>Sample</a:t>
                      </a:r>
                      <a:endParaRPr lang="en-US" sz="2000" dirty="0"/>
                    </a:p>
                  </a:txBody>
                  <a:tcPr/>
                </a:tc>
                <a:tc>
                  <a:txBody>
                    <a:bodyPr/>
                    <a:lstStyle/>
                    <a:p>
                      <a:pPr algn="ctr"/>
                      <a:r>
                        <a:rPr lang="en-US" sz="2000" dirty="0" smtClean="0"/>
                        <a:t>1</a:t>
                      </a:r>
                      <a:endParaRPr lang="en-US" sz="2000" dirty="0"/>
                    </a:p>
                  </a:txBody>
                  <a:tcPr/>
                </a:tc>
                <a:tc>
                  <a:txBody>
                    <a:bodyPr/>
                    <a:lstStyle/>
                    <a:p>
                      <a:pPr algn="ctr"/>
                      <a:r>
                        <a:rPr lang="en-US" sz="2000" dirty="0" smtClean="0"/>
                        <a:t>2</a:t>
                      </a:r>
                      <a:endParaRPr lang="en-US" sz="2000" dirty="0"/>
                    </a:p>
                  </a:txBody>
                  <a:tcPr/>
                </a:tc>
                <a:tc>
                  <a:txBody>
                    <a:bodyPr/>
                    <a:lstStyle/>
                    <a:p>
                      <a:pPr algn="ctr"/>
                      <a:r>
                        <a:rPr lang="en-US" sz="2000" dirty="0" smtClean="0"/>
                        <a:t>3</a:t>
                      </a:r>
                      <a:endParaRPr lang="en-US" sz="2000" dirty="0"/>
                    </a:p>
                  </a:txBody>
                  <a:tcPr/>
                </a:tc>
                <a:tc>
                  <a:txBody>
                    <a:bodyPr/>
                    <a:lstStyle/>
                    <a:p>
                      <a:pPr algn="ctr"/>
                      <a:r>
                        <a:rPr lang="en-US" sz="2000" dirty="0" smtClean="0"/>
                        <a:t>4</a:t>
                      </a:r>
                      <a:endParaRPr lang="en-US" sz="2000" dirty="0"/>
                    </a:p>
                  </a:txBody>
                  <a:tcPr/>
                </a:tc>
                <a:tc>
                  <a:txBody>
                    <a:bodyPr/>
                    <a:lstStyle/>
                    <a:p>
                      <a:pPr algn="ctr"/>
                      <a:r>
                        <a:rPr lang="en-US" sz="2000" dirty="0" smtClean="0"/>
                        <a:t>5</a:t>
                      </a:r>
                      <a:endParaRPr lang="en-US" sz="2000" dirty="0"/>
                    </a:p>
                  </a:txBody>
                  <a:tcPr/>
                </a:tc>
              </a:tr>
              <a:tr h="418471">
                <a:tc>
                  <a:txBody>
                    <a:bodyPr/>
                    <a:lstStyle/>
                    <a:p>
                      <a:pPr algn="ctr"/>
                      <a:r>
                        <a:rPr lang="en-US" sz="2000" b="1" dirty="0" smtClean="0"/>
                        <a:t>Ref value</a:t>
                      </a:r>
                      <a:endParaRPr lang="en-US" sz="2000" b="1" dirty="0"/>
                    </a:p>
                  </a:txBody>
                  <a:tcPr/>
                </a:tc>
                <a:tc>
                  <a:txBody>
                    <a:bodyPr/>
                    <a:lstStyle/>
                    <a:p>
                      <a:pPr algn="ctr"/>
                      <a:r>
                        <a:rPr lang="en-US" sz="2000" b="1" dirty="0" smtClean="0"/>
                        <a:t>7</a:t>
                      </a:r>
                      <a:endParaRPr lang="en-US" sz="2000" b="1" dirty="0"/>
                    </a:p>
                  </a:txBody>
                  <a:tcPr/>
                </a:tc>
                <a:tc>
                  <a:txBody>
                    <a:bodyPr/>
                    <a:lstStyle/>
                    <a:p>
                      <a:pPr algn="ctr"/>
                      <a:r>
                        <a:rPr lang="en-US" sz="2000" b="1" dirty="0" smtClean="0"/>
                        <a:t>9</a:t>
                      </a:r>
                      <a:endParaRPr lang="en-US" sz="2000" b="1" dirty="0"/>
                    </a:p>
                  </a:txBody>
                  <a:tcPr/>
                </a:tc>
                <a:tc>
                  <a:txBody>
                    <a:bodyPr/>
                    <a:lstStyle/>
                    <a:p>
                      <a:pPr algn="ctr"/>
                      <a:r>
                        <a:rPr lang="en-US" sz="2000" b="1" dirty="0" smtClean="0"/>
                        <a:t>11</a:t>
                      </a:r>
                      <a:endParaRPr lang="en-US" sz="2000" b="1" dirty="0"/>
                    </a:p>
                  </a:txBody>
                  <a:tcPr/>
                </a:tc>
                <a:tc>
                  <a:txBody>
                    <a:bodyPr/>
                    <a:lstStyle/>
                    <a:p>
                      <a:pPr algn="ctr"/>
                      <a:r>
                        <a:rPr lang="en-US" sz="2000" b="1" dirty="0" smtClean="0"/>
                        <a:t>13</a:t>
                      </a:r>
                      <a:endParaRPr lang="en-US" sz="2000" b="1" dirty="0"/>
                    </a:p>
                  </a:txBody>
                  <a:tcPr/>
                </a:tc>
                <a:tc>
                  <a:txBody>
                    <a:bodyPr/>
                    <a:lstStyle/>
                    <a:p>
                      <a:pPr algn="ctr"/>
                      <a:r>
                        <a:rPr lang="en-US" sz="2000" b="1" dirty="0" smtClean="0"/>
                        <a:t>15</a:t>
                      </a:r>
                      <a:endParaRPr lang="en-US" sz="2000" b="1" dirty="0"/>
                    </a:p>
                  </a:txBody>
                  <a:tcPr/>
                </a:tc>
              </a:tr>
              <a:tr h="418471">
                <a:tc>
                  <a:txBody>
                    <a:bodyPr/>
                    <a:lstStyle/>
                    <a:p>
                      <a:pPr algn="ctr"/>
                      <a:r>
                        <a:rPr lang="en-US" sz="2000" dirty="0" smtClean="0"/>
                        <a:t>1</a:t>
                      </a:r>
                      <a:endParaRPr lang="en-US" sz="2000" dirty="0"/>
                    </a:p>
                  </a:txBody>
                  <a:tcPr/>
                </a:tc>
                <a:tc>
                  <a:txBody>
                    <a:bodyPr/>
                    <a:lstStyle/>
                    <a:p>
                      <a:pPr algn="ctr"/>
                      <a:r>
                        <a:rPr lang="en-US" sz="2000" dirty="0" smtClean="0"/>
                        <a:t>0.7</a:t>
                      </a:r>
                      <a:endParaRPr lang="en-US" sz="2000" dirty="0"/>
                    </a:p>
                  </a:txBody>
                  <a:tcPr/>
                </a:tc>
                <a:tc>
                  <a:txBody>
                    <a:bodyPr/>
                    <a:lstStyle/>
                    <a:p>
                      <a:pPr algn="ctr"/>
                      <a:r>
                        <a:rPr lang="en-US" sz="2000" dirty="0" smtClean="0"/>
                        <a:t>1.1</a:t>
                      </a:r>
                      <a:endParaRPr lang="en-US" sz="2000" dirty="0"/>
                    </a:p>
                  </a:txBody>
                  <a:tcPr/>
                </a:tc>
                <a:tc>
                  <a:txBody>
                    <a:bodyPr/>
                    <a:lstStyle/>
                    <a:p>
                      <a:pPr algn="ctr"/>
                      <a:r>
                        <a:rPr lang="en-US" sz="2000" dirty="0" smtClean="0"/>
                        <a:t>- 0.2</a:t>
                      </a:r>
                      <a:endParaRPr lang="en-US" sz="2000" dirty="0"/>
                    </a:p>
                  </a:txBody>
                  <a:tcPr/>
                </a:tc>
                <a:tc>
                  <a:txBody>
                    <a:bodyPr/>
                    <a:lstStyle/>
                    <a:p>
                      <a:pPr algn="ctr"/>
                      <a:r>
                        <a:rPr lang="en-US" sz="2000" dirty="0" smtClean="0"/>
                        <a:t>- 0.4</a:t>
                      </a:r>
                      <a:endParaRPr lang="en-US" sz="2000" dirty="0"/>
                    </a:p>
                  </a:txBody>
                  <a:tcPr/>
                </a:tc>
                <a:tc>
                  <a:txBody>
                    <a:bodyPr/>
                    <a:lstStyle/>
                    <a:p>
                      <a:pPr algn="ctr"/>
                      <a:r>
                        <a:rPr lang="en-US" sz="2000" dirty="0" smtClean="0"/>
                        <a:t>-</a:t>
                      </a:r>
                      <a:r>
                        <a:rPr lang="en-US" sz="2000" baseline="0" dirty="0" smtClean="0"/>
                        <a:t> </a:t>
                      </a:r>
                      <a:r>
                        <a:rPr lang="en-US" sz="2000" dirty="0" smtClean="0"/>
                        <a:t>0.9</a:t>
                      </a:r>
                      <a:endParaRPr lang="en-US" sz="2000" dirty="0"/>
                    </a:p>
                  </a:txBody>
                  <a:tcPr/>
                </a:tc>
              </a:tr>
              <a:tr h="418471">
                <a:tc>
                  <a:txBody>
                    <a:bodyPr/>
                    <a:lstStyle/>
                    <a:p>
                      <a:pPr algn="ctr"/>
                      <a:r>
                        <a:rPr lang="en-US" sz="2000" dirty="0" smtClean="0"/>
                        <a:t>2</a:t>
                      </a:r>
                      <a:endParaRPr lang="en-US" sz="2000" dirty="0"/>
                    </a:p>
                  </a:txBody>
                  <a:tcPr/>
                </a:tc>
                <a:tc>
                  <a:txBody>
                    <a:bodyPr/>
                    <a:lstStyle/>
                    <a:p>
                      <a:pPr algn="ctr"/>
                      <a:r>
                        <a:rPr lang="en-US" sz="2000" dirty="0" smtClean="0"/>
                        <a:t>0.5</a:t>
                      </a:r>
                      <a:endParaRPr lang="en-US" sz="2000" dirty="0"/>
                    </a:p>
                  </a:txBody>
                  <a:tcPr/>
                </a:tc>
                <a:tc>
                  <a:txBody>
                    <a:bodyPr/>
                    <a:lstStyle/>
                    <a:p>
                      <a:pPr algn="ctr"/>
                      <a:r>
                        <a:rPr lang="en-US" sz="2000" dirty="0" smtClean="0"/>
                        <a:t>- 0.1</a:t>
                      </a:r>
                      <a:endParaRPr lang="en-US" sz="2000" dirty="0"/>
                    </a:p>
                  </a:txBody>
                  <a:tcPr/>
                </a:tc>
                <a:tc>
                  <a:txBody>
                    <a:bodyPr/>
                    <a:lstStyle/>
                    <a:p>
                      <a:pPr algn="ctr"/>
                      <a:r>
                        <a:rPr lang="en-US" sz="2000" dirty="0" smtClean="0"/>
                        <a:t>- 0.3</a:t>
                      </a:r>
                      <a:endParaRPr lang="en-US" sz="2000" dirty="0"/>
                    </a:p>
                  </a:txBody>
                  <a:tcPr/>
                </a:tc>
                <a:tc>
                  <a:txBody>
                    <a:bodyPr/>
                    <a:lstStyle/>
                    <a:p>
                      <a:pPr algn="ctr"/>
                      <a:r>
                        <a:rPr lang="en-US" sz="2000" dirty="0" smtClean="0"/>
                        <a:t>- 0.3</a:t>
                      </a:r>
                      <a:endParaRPr lang="en-US" sz="2000" dirty="0"/>
                    </a:p>
                  </a:txBody>
                  <a:tcPr/>
                </a:tc>
                <a:tc>
                  <a:txBody>
                    <a:bodyPr/>
                    <a:lstStyle/>
                    <a:p>
                      <a:pPr algn="ctr"/>
                      <a:r>
                        <a:rPr lang="en-US" sz="2000" dirty="0" smtClean="0"/>
                        <a:t>- 0.7</a:t>
                      </a:r>
                      <a:endParaRPr lang="en-US" sz="2000" dirty="0"/>
                    </a:p>
                  </a:txBody>
                  <a:tcPr/>
                </a:tc>
              </a:tr>
              <a:tr h="418471">
                <a:tc>
                  <a:txBody>
                    <a:bodyPr/>
                    <a:lstStyle/>
                    <a:p>
                      <a:pPr algn="ctr"/>
                      <a:r>
                        <a:rPr lang="en-US" sz="2000" dirty="0" smtClean="0"/>
                        <a:t>3</a:t>
                      </a:r>
                      <a:endParaRPr lang="en-US" sz="2000" dirty="0"/>
                    </a:p>
                  </a:txBody>
                  <a:tcPr/>
                </a:tc>
                <a:tc>
                  <a:txBody>
                    <a:bodyPr/>
                    <a:lstStyle/>
                    <a:p>
                      <a:pPr algn="ctr"/>
                      <a:r>
                        <a:rPr lang="en-US" sz="2000" dirty="0" smtClean="0"/>
                        <a:t>0.4</a:t>
                      </a:r>
                      <a:endParaRPr lang="en-US" sz="2000" dirty="0"/>
                    </a:p>
                  </a:txBody>
                  <a:tcPr/>
                </a:tc>
                <a:tc>
                  <a:txBody>
                    <a:bodyPr/>
                    <a:lstStyle/>
                    <a:p>
                      <a:pPr algn="ctr"/>
                      <a:r>
                        <a:rPr lang="en-US" sz="2000" dirty="0" smtClean="0"/>
                        <a:t>0.2</a:t>
                      </a:r>
                      <a:endParaRPr lang="en-US" sz="2000" dirty="0"/>
                    </a:p>
                  </a:txBody>
                  <a:tcPr/>
                </a:tc>
                <a:tc>
                  <a:txBody>
                    <a:bodyPr/>
                    <a:lstStyle/>
                    <a:p>
                      <a:pPr algn="ctr"/>
                      <a:r>
                        <a:rPr lang="en-US" sz="2000" dirty="0" smtClean="0"/>
                        <a:t>- 0.1</a:t>
                      </a:r>
                      <a:endParaRPr lang="en-US" sz="2000" dirty="0"/>
                    </a:p>
                  </a:txBody>
                  <a:tcPr/>
                </a:tc>
                <a:tc>
                  <a:txBody>
                    <a:bodyPr/>
                    <a:lstStyle/>
                    <a:p>
                      <a:pPr algn="ctr"/>
                      <a:r>
                        <a:rPr lang="en-US" sz="2000" dirty="0" smtClean="0"/>
                        <a:t>- 0.2</a:t>
                      </a:r>
                      <a:endParaRPr lang="en-US" sz="2000" dirty="0"/>
                    </a:p>
                  </a:txBody>
                  <a:tcPr/>
                </a:tc>
                <a:tc>
                  <a:txBody>
                    <a:bodyPr/>
                    <a:lstStyle/>
                    <a:p>
                      <a:pPr algn="ctr"/>
                      <a:r>
                        <a:rPr lang="en-US" sz="2000" dirty="0" smtClean="0"/>
                        <a:t>- 0.5</a:t>
                      </a:r>
                      <a:endParaRPr lang="en-US" sz="2000" dirty="0"/>
                    </a:p>
                  </a:txBody>
                  <a:tcPr/>
                </a:tc>
              </a:tr>
              <a:tr h="418471">
                <a:tc>
                  <a:txBody>
                    <a:bodyPr/>
                    <a:lstStyle/>
                    <a:p>
                      <a:pPr algn="ctr"/>
                      <a:r>
                        <a:rPr lang="en-US" sz="2000" dirty="0" smtClean="0"/>
                        <a:t>4</a:t>
                      </a:r>
                      <a:endParaRPr lang="en-US" sz="2000" dirty="0"/>
                    </a:p>
                  </a:txBody>
                  <a:tcPr/>
                </a:tc>
                <a:tc>
                  <a:txBody>
                    <a:bodyPr/>
                    <a:lstStyle/>
                    <a:p>
                      <a:pPr algn="ctr"/>
                      <a:r>
                        <a:rPr lang="en-US" sz="2000" dirty="0" smtClean="0"/>
                        <a:t>0.5</a:t>
                      </a:r>
                      <a:endParaRPr lang="en-US" sz="2000" dirty="0"/>
                    </a:p>
                  </a:txBody>
                  <a:tcPr/>
                </a:tc>
                <a:tc>
                  <a:txBody>
                    <a:bodyPr/>
                    <a:lstStyle/>
                    <a:p>
                      <a:pPr algn="ctr"/>
                      <a:r>
                        <a:rPr lang="en-US" sz="2000" dirty="0" smtClean="0"/>
                        <a:t>1</a:t>
                      </a:r>
                      <a:endParaRPr lang="en-US" sz="2000" dirty="0"/>
                    </a:p>
                  </a:txBody>
                  <a:tcPr/>
                </a:tc>
                <a:tc>
                  <a:txBody>
                    <a:bodyPr/>
                    <a:lstStyle/>
                    <a:p>
                      <a:pPr algn="ctr"/>
                      <a:r>
                        <a:rPr lang="en-US" sz="2000" dirty="0" smtClean="0"/>
                        <a:t>- 0.1</a:t>
                      </a:r>
                      <a:endParaRPr lang="en-US" sz="2000" dirty="0"/>
                    </a:p>
                  </a:txBody>
                  <a:tcPr/>
                </a:tc>
                <a:tc>
                  <a:txBody>
                    <a:bodyPr/>
                    <a:lstStyle/>
                    <a:p>
                      <a:pPr algn="ctr"/>
                      <a:r>
                        <a:rPr lang="en-US" sz="2000" dirty="0" smtClean="0"/>
                        <a:t>- 0.3</a:t>
                      </a:r>
                      <a:endParaRPr lang="en-US" sz="2000" dirty="0"/>
                    </a:p>
                  </a:txBody>
                  <a:tcPr/>
                </a:tc>
                <a:tc>
                  <a:txBody>
                    <a:bodyPr/>
                    <a:lstStyle/>
                    <a:p>
                      <a:pPr algn="ctr"/>
                      <a:r>
                        <a:rPr lang="en-US" sz="2000" dirty="0" smtClean="0"/>
                        <a:t>- 0.7</a:t>
                      </a:r>
                      <a:endParaRPr lang="en-US" sz="2000" dirty="0"/>
                    </a:p>
                  </a:txBody>
                  <a:tcPr/>
                </a:tc>
              </a:tr>
              <a:tr h="418471">
                <a:tc>
                  <a:txBody>
                    <a:bodyPr/>
                    <a:lstStyle/>
                    <a:p>
                      <a:pPr algn="ctr"/>
                      <a:r>
                        <a:rPr lang="en-US" sz="2000" dirty="0" smtClean="0"/>
                        <a:t>5</a:t>
                      </a:r>
                      <a:endParaRPr lang="en-US" sz="2000" dirty="0"/>
                    </a:p>
                  </a:txBody>
                  <a:tcPr/>
                </a:tc>
                <a:tc>
                  <a:txBody>
                    <a:bodyPr/>
                    <a:lstStyle/>
                    <a:p>
                      <a:pPr algn="ctr"/>
                      <a:r>
                        <a:rPr lang="en-US" sz="2000" dirty="0" smtClean="0"/>
                        <a:t>0.7</a:t>
                      </a:r>
                      <a:endParaRPr lang="en-US" sz="2000" dirty="0"/>
                    </a:p>
                  </a:txBody>
                  <a:tcPr/>
                </a:tc>
                <a:tc>
                  <a:txBody>
                    <a:bodyPr/>
                    <a:lstStyle/>
                    <a:p>
                      <a:pPr marL="0" indent="0" algn="ctr">
                        <a:buFontTx/>
                        <a:buNone/>
                      </a:pPr>
                      <a:r>
                        <a:rPr lang="en-US" sz="2000" dirty="0" smtClean="0"/>
                        <a:t>- 0.2</a:t>
                      </a:r>
                    </a:p>
                  </a:txBody>
                  <a:tcPr/>
                </a:tc>
                <a:tc>
                  <a:txBody>
                    <a:bodyPr/>
                    <a:lstStyle/>
                    <a:p>
                      <a:pPr algn="ctr"/>
                      <a:r>
                        <a:rPr lang="en-US" sz="2000" dirty="0" smtClean="0"/>
                        <a:t>0</a:t>
                      </a:r>
                      <a:endParaRPr lang="en-US" sz="2000" dirty="0"/>
                    </a:p>
                  </a:txBody>
                  <a:tcPr/>
                </a:tc>
                <a:tc>
                  <a:txBody>
                    <a:bodyPr/>
                    <a:lstStyle/>
                    <a:p>
                      <a:pPr algn="ctr"/>
                      <a:r>
                        <a:rPr lang="en-US" sz="2000" dirty="0" smtClean="0"/>
                        <a:t>- 0.2</a:t>
                      </a:r>
                      <a:endParaRPr lang="en-US" sz="2000" dirty="0"/>
                    </a:p>
                  </a:txBody>
                  <a:tcPr/>
                </a:tc>
                <a:tc>
                  <a:txBody>
                    <a:bodyPr/>
                    <a:lstStyle/>
                    <a:p>
                      <a:pPr algn="ctr"/>
                      <a:r>
                        <a:rPr lang="en-US" sz="2000" dirty="0" smtClean="0"/>
                        <a:t>- 0.6</a:t>
                      </a:r>
                      <a:endParaRPr lang="en-US" sz="2000" dirty="0"/>
                    </a:p>
                  </a:txBody>
                  <a:tcPr/>
                </a:tc>
              </a:tr>
              <a:tr h="418471">
                <a:tc>
                  <a:txBody>
                    <a:bodyPr/>
                    <a:lstStyle/>
                    <a:p>
                      <a:pPr algn="ctr"/>
                      <a:r>
                        <a:rPr lang="en-US" sz="2000" dirty="0" smtClean="0"/>
                        <a:t>6</a:t>
                      </a:r>
                      <a:endParaRPr lang="en-US" sz="2000" dirty="0"/>
                    </a:p>
                  </a:txBody>
                  <a:tcPr/>
                </a:tc>
                <a:tc>
                  <a:txBody>
                    <a:bodyPr/>
                    <a:lstStyle/>
                    <a:p>
                      <a:pPr algn="ctr"/>
                      <a:r>
                        <a:rPr lang="en-US" sz="2000" dirty="0" smtClean="0"/>
                        <a:t>0.3</a:t>
                      </a:r>
                      <a:endParaRPr lang="en-US" sz="2000" dirty="0"/>
                    </a:p>
                  </a:txBody>
                  <a:tcPr/>
                </a:tc>
                <a:tc>
                  <a:txBody>
                    <a:bodyPr/>
                    <a:lstStyle/>
                    <a:p>
                      <a:pPr marL="0" indent="0" algn="ctr">
                        <a:buFontTx/>
                        <a:buNone/>
                      </a:pPr>
                      <a:r>
                        <a:rPr lang="en-US" sz="2000" dirty="0" smtClean="0"/>
                        <a:t>- 0.1</a:t>
                      </a:r>
                      <a:endParaRPr lang="en-US" sz="2000" dirty="0"/>
                    </a:p>
                  </a:txBody>
                  <a:tcPr/>
                </a:tc>
                <a:tc>
                  <a:txBody>
                    <a:bodyPr/>
                    <a:lstStyle/>
                    <a:p>
                      <a:pPr algn="ctr"/>
                      <a:r>
                        <a:rPr lang="en-US" sz="2000" dirty="0" smtClean="0"/>
                        <a:t>0.1</a:t>
                      </a:r>
                      <a:endParaRPr lang="en-US" sz="2000" dirty="0"/>
                    </a:p>
                  </a:txBody>
                  <a:tcPr/>
                </a:tc>
                <a:tc>
                  <a:txBody>
                    <a:bodyPr/>
                    <a:lstStyle/>
                    <a:p>
                      <a:pPr algn="ctr"/>
                      <a:r>
                        <a:rPr lang="en-US" sz="2000" dirty="0" smtClean="0"/>
                        <a:t>- 0.2</a:t>
                      </a:r>
                      <a:endParaRPr lang="en-US" sz="2000" dirty="0"/>
                    </a:p>
                  </a:txBody>
                  <a:tcPr/>
                </a:tc>
                <a:tc>
                  <a:txBody>
                    <a:bodyPr/>
                    <a:lstStyle/>
                    <a:p>
                      <a:pPr algn="ctr"/>
                      <a:r>
                        <a:rPr lang="en-US" sz="2000" dirty="0" smtClean="0"/>
                        <a:t>- 0.5</a:t>
                      </a:r>
                      <a:endParaRPr lang="en-US" sz="2000" dirty="0"/>
                    </a:p>
                  </a:txBody>
                  <a:tcPr/>
                </a:tc>
              </a:tr>
              <a:tr h="418471">
                <a:tc>
                  <a:txBody>
                    <a:bodyPr/>
                    <a:lstStyle/>
                    <a:p>
                      <a:pPr algn="ctr"/>
                      <a:r>
                        <a:rPr lang="en-US" sz="2000" dirty="0" smtClean="0"/>
                        <a:t>7</a:t>
                      </a:r>
                      <a:endParaRPr lang="en-US" sz="2000" dirty="0"/>
                    </a:p>
                  </a:txBody>
                  <a:tcPr/>
                </a:tc>
                <a:tc>
                  <a:txBody>
                    <a:bodyPr/>
                    <a:lstStyle/>
                    <a:p>
                      <a:pPr algn="ctr"/>
                      <a:r>
                        <a:rPr lang="en-US" sz="2000" dirty="0" smtClean="0"/>
                        <a:t>0.5</a:t>
                      </a:r>
                      <a:endParaRPr lang="en-US" sz="2000" dirty="0"/>
                    </a:p>
                  </a:txBody>
                  <a:tcPr/>
                </a:tc>
                <a:tc>
                  <a:txBody>
                    <a:bodyPr/>
                    <a:lstStyle/>
                    <a:p>
                      <a:pPr marL="0" indent="0" algn="ctr">
                        <a:buFontTx/>
                        <a:buNone/>
                      </a:pPr>
                      <a:r>
                        <a:rPr lang="en-US" sz="2000" dirty="0" smtClean="0"/>
                        <a:t>- 0.1</a:t>
                      </a:r>
                      <a:endParaRPr lang="en-US" sz="2000" dirty="0"/>
                    </a:p>
                  </a:txBody>
                  <a:tcPr/>
                </a:tc>
                <a:tc>
                  <a:txBody>
                    <a:bodyPr/>
                    <a:lstStyle/>
                    <a:p>
                      <a:pPr algn="ctr"/>
                      <a:r>
                        <a:rPr lang="en-US" sz="2000" dirty="0" smtClean="0"/>
                        <a:t>0</a:t>
                      </a:r>
                      <a:endParaRPr lang="en-US" sz="2000" dirty="0"/>
                    </a:p>
                  </a:txBody>
                  <a:tcPr/>
                </a:tc>
                <a:tc>
                  <a:txBody>
                    <a:bodyPr/>
                    <a:lstStyle/>
                    <a:p>
                      <a:pPr algn="ctr"/>
                      <a:r>
                        <a:rPr lang="en-US" sz="2000" dirty="0" smtClean="0"/>
                        <a:t>- 0.2</a:t>
                      </a:r>
                      <a:endParaRPr lang="en-US" sz="2000" dirty="0"/>
                    </a:p>
                  </a:txBody>
                  <a:tcPr/>
                </a:tc>
                <a:tc>
                  <a:txBody>
                    <a:bodyPr/>
                    <a:lstStyle/>
                    <a:p>
                      <a:pPr algn="ctr"/>
                      <a:r>
                        <a:rPr lang="en-US" sz="2000" dirty="0" smtClean="0"/>
                        <a:t>- 0.5</a:t>
                      </a:r>
                      <a:endParaRPr lang="en-US" sz="2000" dirty="0"/>
                    </a:p>
                  </a:txBody>
                  <a:tcPr/>
                </a:tc>
              </a:tr>
              <a:tr h="418471">
                <a:tc>
                  <a:txBody>
                    <a:bodyPr/>
                    <a:lstStyle/>
                    <a:p>
                      <a:pPr algn="ctr"/>
                      <a:r>
                        <a:rPr lang="en-US" sz="2000" dirty="0" smtClean="0"/>
                        <a:t>8</a:t>
                      </a:r>
                      <a:endParaRPr lang="en-US" sz="2000" dirty="0"/>
                    </a:p>
                  </a:txBody>
                  <a:tcPr/>
                </a:tc>
                <a:tc>
                  <a:txBody>
                    <a:bodyPr/>
                    <a:lstStyle/>
                    <a:p>
                      <a:pPr algn="ctr"/>
                      <a:r>
                        <a:rPr lang="en-US" sz="2000" dirty="0" smtClean="0"/>
                        <a:t>0.5</a:t>
                      </a:r>
                      <a:endParaRPr lang="en-US" sz="2000" dirty="0"/>
                    </a:p>
                  </a:txBody>
                  <a:tcPr/>
                </a:tc>
                <a:tc>
                  <a:txBody>
                    <a:bodyPr/>
                    <a:lstStyle/>
                    <a:p>
                      <a:pPr algn="ctr"/>
                      <a:r>
                        <a:rPr lang="en-US" sz="2000" dirty="0" smtClean="0"/>
                        <a:t>- 0.1 </a:t>
                      </a:r>
                      <a:r>
                        <a:rPr lang="en-US" sz="2000" baseline="0" dirty="0" smtClean="0"/>
                        <a:t> </a:t>
                      </a:r>
                      <a:endParaRPr lang="en-US" sz="2000" dirty="0"/>
                    </a:p>
                  </a:txBody>
                  <a:tcPr/>
                </a:tc>
                <a:tc>
                  <a:txBody>
                    <a:bodyPr/>
                    <a:lstStyle/>
                    <a:p>
                      <a:pPr algn="ctr"/>
                      <a:r>
                        <a:rPr lang="en-US" sz="2000" dirty="0" smtClean="0"/>
                        <a:t>0.1</a:t>
                      </a:r>
                      <a:endParaRPr lang="en-US" sz="2000" dirty="0"/>
                    </a:p>
                  </a:txBody>
                  <a:tcPr/>
                </a:tc>
                <a:tc>
                  <a:txBody>
                    <a:bodyPr/>
                    <a:lstStyle/>
                    <a:p>
                      <a:pPr algn="ctr"/>
                      <a:r>
                        <a:rPr lang="en-US" sz="2000" dirty="0" smtClean="0"/>
                        <a:t>- 0.3</a:t>
                      </a:r>
                      <a:endParaRPr lang="en-US" sz="2000" dirty="0"/>
                    </a:p>
                  </a:txBody>
                  <a:tcPr/>
                </a:tc>
                <a:tc>
                  <a:txBody>
                    <a:bodyPr/>
                    <a:lstStyle/>
                    <a:p>
                      <a:pPr algn="ctr"/>
                      <a:r>
                        <a:rPr lang="en-US" sz="2000" dirty="0" smtClean="0"/>
                        <a:t>- 0.5</a:t>
                      </a:r>
                      <a:endParaRPr lang="en-US" sz="2000" dirty="0"/>
                    </a:p>
                  </a:txBody>
                  <a:tcPr/>
                </a:tc>
              </a:tr>
              <a:tr h="418471">
                <a:tc>
                  <a:txBody>
                    <a:bodyPr/>
                    <a:lstStyle/>
                    <a:p>
                      <a:pPr algn="ctr"/>
                      <a:r>
                        <a:rPr lang="en-US" sz="2000" dirty="0" smtClean="0"/>
                        <a:t>9</a:t>
                      </a:r>
                      <a:endParaRPr lang="en-US" sz="2000" dirty="0"/>
                    </a:p>
                  </a:txBody>
                  <a:tcPr/>
                </a:tc>
                <a:tc>
                  <a:txBody>
                    <a:bodyPr/>
                    <a:lstStyle/>
                    <a:p>
                      <a:pPr algn="ctr"/>
                      <a:r>
                        <a:rPr lang="en-US" sz="2000" dirty="0" smtClean="0"/>
                        <a:t>0.4</a:t>
                      </a:r>
                      <a:endParaRPr lang="en-US" sz="2000" dirty="0"/>
                    </a:p>
                  </a:txBody>
                  <a:tcPr/>
                </a:tc>
                <a:tc>
                  <a:txBody>
                    <a:bodyPr/>
                    <a:lstStyle/>
                    <a:p>
                      <a:pPr marL="0" indent="0" algn="ctr">
                        <a:buFontTx/>
                        <a:buNone/>
                      </a:pPr>
                      <a:r>
                        <a:rPr lang="en-US" sz="2000" dirty="0" smtClean="0"/>
                        <a:t>- 0.1</a:t>
                      </a:r>
                      <a:endParaRPr lang="en-US" sz="2000" dirty="0"/>
                    </a:p>
                  </a:txBody>
                  <a:tcPr/>
                </a:tc>
                <a:tc>
                  <a:txBody>
                    <a:bodyPr/>
                    <a:lstStyle/>
                    <a:p>
                      <a:pPr algn="ctr"/>
                      <a:r>
                        <a:rPr lang="en-US" sz="2000" dirty="0" smtClean="0"/>
                        <a:t>0.4</a:t>
                      </a:r>
                      <a:endParaRPr lang="en-US" sz="2000" dirty="0"/>
                    </a:p>
                  </a:txBody>
                  <a:tcPr/>
                </a:tc>
                <a:tc>
                  <a:txBody>
                    <a:bodyPr/>
                    <a:lstStyle/>
                    <a:p>
                      <a:pPr algn="ctr"/>
                      <a:r>
                        <a:rPr lang="en-US" sz="2000" dirty="0" smtClean="0"/>
                        <a:t>- 0.2</a:t>
                      </a:r>
                      <a:endParaRPr lang="en-US" sz="2000" dirty="0"/>
                    </a:p>
                  </a:txBody>
                  <a:tcPr/>
                </a:tc>
                <a:tc>
                  <a:txBody>
                    <a:bodyPr/>
                    <a:lstStyle/>
                    <a:p>
                      <a:pPr algn="ctr"/>
                      <a:r>
                        <a:rPr lang="en-US" sz="2000" dirty="0" smtClean="0"/>
                        <a:t>- 0.4</a:t>
                      </a:r>
                      <a:endParaRPr lang="en-US" sz="2000" dirty="0"/>
                    </a:p>
                  </a:txBody>
                  <a:tcPr/>
                </a:tc>
              </a:tr>
              <a:tr h="418471">
                <a:tc>
                  <a:txBody>
                    <a:bodyPr/>
                    <a:lstStyle/>
                    <a:p>
                      <a:pPr algn="ctr"/>
                      <a:r>
                        <a:rPr lang="en-US" sz="2000" dirty="0" smtClean="0"/>
                        <a:t>10</a:t>
                      </a:r>
                      <a:endParaRPr lang="en-US" sz="2000" dirty="0"/>
                    </a:p>
                  </a:txBody>
                  <a:tcPr/>
                </a:tc>
                <a:tc>
                  <a:txBody>
                    <a:bodyPr/>
                    <a:lstStyle/>
                    <a:p>
                      <a:pPr algn="ctr"/>
                      <a:r>
                        <a:rPr lang="en-US" sz="2000" dirty="0" smtClean="0"/>
                        <a:t>0.4</a:t>
                      </a:r>
                      <a:endParaRPr lang="en-US" sz="2000" dirty="0"/>
                    </a:p>
                  </a:txBody>
                  <a:tcPr/>
                </a:tc>
                <a:tc>
                  <a:txBody>
                    <a:bodyPr/>
                    <a:lstStyle/>
                    <a:p>
                      <a:pPr algn="ctr"/>
                      <a:r>
                        <a:rPr lang="en-US" sz="2000" dirty="0" smtClean="0"/>
                        <a:t>0</a:t>
                      </a:r>
                      <a:endParaRPr lang="en-US" sz="2000" dirty="0"/>
                    </a:p>
                  </a:txBody>
                  <a:tcPr/>
                </a:tc>
                <a:tc>
                  <a:txBody>
                    <a:bodyPr/>
                    <a:lstStyle/>
                    <a:p>
                      <a:pPr algn="ctr"/>
                      <a:r>
                        <a:rPr lang="en-US" sz="2000" dirty="0" smtClean="0"/>
                        <a:t>0.3</a:t>
                      </a:r>
                      <a:endParaRPr lang="en-US" sz="2000" dirty="0"/>
                    </a:p>
                  </a:txBody>
                  <a:tcPr/>
                </a:tc>
                <a:tc>
                  <a:txBody>
                    <a:bodyPr/>
                    <a:lstStyle/>
                    <a:p>
                      <a:pPr algn="ctr"/>
                      <a:r>
                        <a:rPr lang="en-US" sz="2000" dirty="0" smtClean="0"/>
                        <a:t>- 0.5</a:t>
                      </a:r>
                      <a:endParaRPr lang="en-US" sz="2000" dirty="0"/>
                    </a:p>
                  </a:txBody>
                  <a:tcPr/>
                </a:tc>
                <a:tc>
                  <a:txBody>
                    <a:bodyPr/>
                    <a:lstStyle/>
                    <a:p>
                      <a:pPr algn="ctr"/>
                      <a:r>
                        <a:rPr lang="en-US" sz="2000" dirty="0" smtClean="0"/>
                        <a:t>- 0.8</a:t>
                      </a:r>
                      <a:endParaRPr lang="en-US" sz="2000" dirty="0"/>
                    </a:p>
                  </a:txBody>
                  <a:tcPr/>
                </a:tc>
              </a:tr>
            </a:tbl>
          </a:graphicData>
        </a:graphic>
      </p:graphicFrame>
    </p:spTree>
    <p:extLst>
      <p:ext uri="{BB962C8B-B14F-4D97-AF65-F5344CB8AC3E}">
        <p14:creationId xmlns:p14="http://schemas.microsoft.com/office/powerpoint/2010/main" val="360663244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Analysing Results</a:t>
            </a:r>
            <a:endParaRPr lang="en-US" dirty="0"/>
          </a:p>
        </p:txBody>
      </p:sp>
      <p:sp>
        <p:nvSpPr>
          <p:cNvPr id="3" name="Content Placeholder 2"/>
          <p:cNvSpPr>
            <a:spLocks noGrp="1"/>
          </p:cNvSpPr>
          <p:nvPr>
            <p:ph idx="1"/>
          </p:nvPr>
        </p:nvSpPr>
        <p:spPr>
          <a:xfrm>
            <a:off x="1103312" y="2052918"/>
            <a:ext cx="8946541" cy="4502428"/>
          </a:xfrm>
        </p:spPr>
        <p:txBody>
          <a:bodyPr>
            <a:normAutofit/>
          </a:bodyPr>
          <a:lstStyle/>
          <a:p>
            <a:r>
              <a:rPr lang="en-US" sz="3200" dirty="0" smtClean="0"/>
              <a:t>Calculate the average bias for each sample</a:t>
            </a:r>
          </a:p>
          <a:p>
            <a:r>
              <a:rPr lang="en-US" sz="3200" dirty="0" smtClean="0"/>
              <a:t>This is done by adding up the bias results for each sample and dividing by the number of times each sample was tested</a:t>
            </a:r>
          </a:p>
          <a:p>
            <a:r>
              <a:rPr lang="en-US" sz="3200" dirty="0" smtClean="0"/>
              <a:t>For example, for sample 1, the sum of the bias results is 4.9.  Average bias for sample </a:t>
            </a:r>
            <a:r>
              <a:rPr lang="en-US" sz="3200" smtClean="0"/>
              <a:t>1 is 4.9/10 = 0.49</a:t>
            </a:r>
            <a:endParaRPr lang="en-US" sz="3200" dirty="0"/>
          </a:p>
        </p:txBody>
      </p:sp>
    </p:spTree>
    <p:extLst>
      <p:ext uri="{BB962C8B-B14F-4D97-AF65-F5344CB8AC3E}">
        <p14:creationId xmlns:p14="http://schemas.microsoft.com/office/powerpoint/2010/main" val="40861997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Analysing</a:t>
            </a:r>
            <a:r>
              <a:rPr lang="en-US" dirty="0" smtClean="0"/>
              <a:t> Results</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Plot the individual bias results and the average bias versus the reference value for each sample</a:t>
            </a:r>
          </a:p>
          <a:p>
            <a:r>
              <a:rPr lang="en-US" sz="3200" dirty="0" smtClean="0"/>
              <a:t>Determine the best fit line for the average bias results and add it to the chart</a:t>
            </a:r>
          </a:p>
          <a:p>
            <a:r>
              <a:rPr lang="en-US" sz="3200" dirty="0" smtClean="0"/>
              <a:t>The best fit line is given by </a:t>
            </a:r>
            <a:r>
              <a:rPr lang="en-US" sz="3200" dirty="0" err="1" smtClean="0"/>
              <a:t>ybar</a:t>
            </a:r>
            <a:r>
              <a:rPr lang="en-US" sz="3200" dirty="0" smtClean="0"/>
              <a:t> = b</a:t>
            </a:r>
            <a:r>
              <a:rPr lang="en-US" sz="3200" baseline="-25000" dirty="0" smtClean="0"/>
              <a:t>1</a:t>
            </a:r>
            <a:r>
              <a:rPr lang="en-US" sz="3200" dirty="0" smtClean="0"/>
              <a:t> X + to where y bar = bias average and X = reference value for each sample</a:t>
            </a:r>
            <a:endParaRPr lang="en-US" sz="3200" dirty="0"/>
          </a:p>
        </p:txBody>
      </p:sp>
    </p:spTree>
    <p:extLst>
      <p:ext uri="{BB962C8B-B14F-4D97-AF65-F5344CB8AC3E}">
        <p14:creationId xmlns:p14="http://schemas.microsoft.com/office/powerpoint/2010/main" val="234942356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Analysing</a:t>
            </a:r>
            <a:r>
              <a:rPr lang="en-US" dirty="0"/>
              <a:t> Results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3312" y="2052918"/>
                <a:ext cx="8946541" cy="4541065"/>
              </a:xfrm>
            </p:spPr>
            <p:txBody>
              <a:bodyPr>
                <a:normAutofit fontScale="92500" lnSpcReduction="10000"/>
              </a:bodyPr>
              <a:lstStyle/>
              <a:p>
                <a:pPr marL="0" indent="0">
                  <a:buNone/>
                </a:pPr>
                <a:r>
                  <a:rPr lang="en-US" sz="3200" dirty="0" smtClean="0"/>
                  <a:t>Determine the standard deviation(s) using the following equation</a:t>
                </a:r>
              </a:p>
              <a:p>
                <a:pPr marL="0" indent="0">
                  <a:buNone/>
                </a:pPr>
                <a:r>
                  <a:rPr lang="en-US" sz="3200" dirty="0" smtClean="0"/>
                  <a:t>S = </a:t>
                </a:r>
                <a14:m>
                  <m:oMath xmlns:m="http://schemas.openxmlformats.org/officeDocument/2006/math">
                    <m:rad>
                      <m:radPr>
                        <m:degHide m:val="on"/>
                        <m:ctrlPr>
                          <a:rPr lang="en-US" sz="3200" i="1" smtClean="0">
                            <a:latin typeface="Cambria Math" panose="02040503050406030204" pitchFamily="18" charset="0"/>
                          </a:rPr>
                        </m:ctrlPr>
                      </m:radPr>
                      <m:deg/>
                      <m:e>
                        <m:f>
                          <m:fPr>
                            <m:ctrlPr>
                              <a:rPr lang="en-US" sz="3200" i="1" smtClean="0">
                                <a:latin typeface="Cambria Math" panose="02040503050406030204" pitchFamily="18" charset="0"/>
                              </a:rPr>
                            </m:ctrlPr>
                          </m:fPr>
                          <m:num>
                            <m:r>
                              <m:rPr>
                                <m:sty m:val="p"/>
                              </m:rPr>
                              <a:rPr lang="el-GR" sz="3200" i="1" smtClean="0">
                                <a:latin typeface="Cambria Math" panose="02040503050406030204" pitchFamily="18" charset="0"/>
                                <a:ea typeface="Cambria Math" panose="02040503050406030204" pitchFamily="18" charset="0"/>
                              </a:rPr>
                              <m:t>Σ</m:t>
                            </m:r>
                            <m:sSubSup>
                              <m:sSubSupPr>
                                <m:ctrlPr>
                                  <a:rPr lang="el-GR" sz="3200" i="1" smtClean="0">
                                    <a:latin typeface="Cambria Math" panose="02040503050406030204" pitchFamily="18" charset="0"/>
                                    <a:ea typeface="Cambria Math" panose="02040503050406030204" pitchFamily="18" charset="0"/>
                                  </a:rPr>
                                </m:ctrlPr>
                              </m:sSubSupPr>
                              <m:e>
                                <m:r>
                                  <a:rPr lang="en-US" sz="3200" b="0" i="1" smtClean="0">
                                    <a:latin typeface="Cambria Math" panose="02040503050406030204" pitchFamily="18" charset="0"/>
                                    <a:ea typeface="Cambria Math" panose="02040503050406030204" pitchFamily="18" charset="0"/>
                                  </a:rPr>
                                  <m:t>𝑦</m:t>
                                </m:r>
                              </m:e>
                              <m:sub>
                                <m:r>
                                  <a:rPr lang="en-US" sz="3200" b="0" i="1" smtClean="0">
                                    <a:latin typeface="Cambria Math" panose="02040503050406030204" pitchFamily="18" charset="0"/>
                                    <a:ea typeface="Cambria Math" panose="02040503050406030204" pitchFamily="18" charset="0"/>
                                  </a:rPr>
                                  <m:t>𝑖</m:t>
                                </m:r>
                              </m:sub>
                              <m:sup>
                                <m:r>
                                  <a:rPr lang="en-US" sz="3200" b="0" i="1" smtClean="0">
                                    <a:latin typeface="Cambria Math" panose="02040503050406030204" pitchFamily="18" charset="0"/>
                                    <a:ea typeface="Cambria Math" panose="02040503050406030204" pitchFamily="18" charset="0"/>
                                  </a:rPr>
                                  <m:t>2  </m:t>
                                </m:r>
                              </m:sup>
                            </m:sSubSup>
                            <m:r>
                              <a:rPr lang="en-US" sz="3200" b="0" i="1" smtClean="0">
                                <a:latin typeface="Cambria Math" panose="02040503050406030204" pitchFamily="18" charset="0"/>
                                <a:ea typeface="Cambria Math" panose="02040503050406030204" pitchFamily="18" charset="0"/>
                              </a:rPr>
                              <m:t>− </m:t>
                            </m:r>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𝑡</m:t>
                                </m:r>
                              </m:e>
                              <m:sub>
                                <m:r>
                                  <a:rPr lang="en-US" sz="3200" b="0" i="1" smtClean="0">
                                    <a:latin typeface="Cambria Math" panose="02040503050406030204" pitchFamily="18" charset="0"/>
                                    <a:ea typeface="Cambria Math" panose="02040503050406030204" pitchFamily="18" charset="0"/>
                                  </a:rPr>
                                  <m:t>𝑜</m:t>
                                </m:r>
                              </m:sub>
                            </m:sSub>
                            <m:r>
                              <a:rPr lang="en-US" sz="3200" b="0" i="1" smtClean="0">
                                <a:latin typeface="Cambria Math" panose="02040503050406030204" pitchFamily="18" charset="0"/>
                                <a:ea typeface="Cambria Math" panose="02040503050406030204" pitchFamily="18" charset="0"/>
                              </a:rPr>
                              <m:t>  </m:t>
                            </m:r>
                            <m:r>
                              <m:rPr>
                                <m:sty m:val="p"/>
                              </m:rPr>
                              <a:rPr lang="el-GR" sz="3200" b="0" i="1" smtClean="0">
                                <a:latin typeface="Cambria Math" panose="02040503050406030204" pitchFamily="18" charset="0"/>
                                <a:ea typeface="Cambria Math" panose="02040503050406030204" pitchFamily="18" charset="0"/>
                              </a:rPr>
                              <m:t>Σ</m:t>
                            </m:r>
                            <m:sSub>
                              <m:sSubPr>
                                <m:ctrlPr>
                                  <a:rPr lang="el-GR"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𝑦</m:t>
                                </m:r>
                              </m:e>
                              <m:sub>
                                <m:r>
                                  <a:rPr lang="en-US" sz="3200" b="0" i="1" smtClean="0">
                                    <a:latin typeface="Cambria Math" panose="02040503050406030204" pitchFamily="18" charset="0"/>
                                    <a:ea typeface="Cambria Math" panose="02040503050406030204" pitchFamily="18" charset="0"/>
                                  </a:rPr>
                                  <m:t>𝑖</m:t>
                                </m:r>
                              </m:sub>
                            </m:sSub>
                            <m:r>
                              <a:rPr lang="en-US" sz="3200" b="0" i="1" smtClean="0">
                                <a:latin typeface="Cambria Math" panose="02040503050406030204" pitchFamily="18" charset="0"/>
                                <a:ea typeface="Cambria Math" panose="02040503050406030204" pitchFamily="18" charset="0"/>
                              </a:rPr>
                              <m:t> − </m:t>
                            </m:r>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𝑏</m:t>
                                </m:r>
                              </m:e>
                              <m:sub>
                                <m:r>
                                  <a:rPr lang="en-US" sz="3200" b="0" i="1" smtClean="0">
                                    <a:latin typeface="Cambria Math" panose="02040503050406030204" pitchFamily="18" charset="0"/>
                                    <a:ea typeface="Cambria Math" panose="02040503050406030204" pitchFamily="18" charset="0"/>
                                  </a:rPr>
                                  <m:t>𝑖</m:t>
                                </m:r>
                              </m:sub>
                            </m:sSub>
                            <m:r>
                              <a:rPr lang="en-US" sz="3200" b="0" i="1" smtClean="0">
                                <a:latin typeface="Cambria Math" panose="02040503050406030204" pitchFamily="18" charset="0"/>
                                <a:ea typeface="Cambria Math" panose="02040503050406030204" pitchFamily="18" charset="0"/>
                              </a:rPr>
                              <m:t>  </m:t>
                            </m:r>
                            <m:r>
                              <m:rPr>
                                <m:sty m:val="p"/>
                              </m:rPr>
                              <a:rPr lang="el-GR" sz="3200" b="0" i="1" smtClean="0">
                                <a:latin typeface="Cambria Math" panose="02040503050406030204" pitchFamily="18" charset="0"/>
                                <a:ea typeface="Cambria Math" panose="02040503050406030204" pitchFamily="18" charset="0"/>
                              </a:rPr>
                              <m:t>Σ</m:t>
                            </m:r>
                            <m:sSub>
                              <m:sSubPr>
                                <m:ctrlPr>
                                  <a:rPr lang="el-GR"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𝑥</m:t>
                                </m:r>
                              </m:e>
                              <m:sub>
                                <m:r>
                                  <a:rPr lang="en-US" sz="3200" b="0" i="1" smtClean="0">
                                    <a:latin typeface="Cambria Math" panose="02040503050406030204" pitchFamily="18" charset="0"/>
                                    <a:ea typeface="Cambria Math" panose="02040503050406030204" pitchFamily="18" charset="0"/>
                                  </a:rPr>
                                  <m:t>𝑖</m:t>
                                </m:r>
                              </m:sub>
                            </m:sSub>
                            <m:r>
                              <a:rPr lang="en-US" sz="3200" b="0" i="1" smtClean="0">
                                <a:latin typeface="Cambria Math" panose="02040503050406030204" pitchFamily="18" charset="0"/>
                                <a:ea typeface="Cambria Math" panose="02040503050406030204" pitchFamily="18" charset="0"/>
                              </a:rPr>
                              <m:t> </m:t>
                            </m:r>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𝑦</m:t>
                                </m:r>
                              </m:e>
                              <m:sub>
                                <m:r>
                                  <a:rPr lang="en-US" sz="3200" b="0" i="1" smtClean="0">
                                    <a:latin typeface="Cambria Math" panose="02040503050406030204" pitchFamily="18" charset="0"/>
                                    <a:ea typeface="Cambria Math" panose="02040503050406030204" pitchFamily="18" charset="0"/>
                                  </a:rPr>
                                  <m:t>𝑖</m:t>
                                </m:r>
                              </m:sub>
                            </m:sSub>
                          </m:num>
                          <m:den>
                            <m:r>
                              <a:rPr lang="en-US" sz="3200" b="0" i="1" smtClean="0">
                                <a:latin typeface="Cambria Math" panose="02040503050406030204" pitchFamily="18" charset="0"/>
                              </a:rPr>
                              <m:t>𝑛</m:t>
                            </m:r>
                            <m:r>
                              <a:rPr lang="en-US" sz="3200" b="0" i="1" smtClean="0">
                                <a:latin typeface="Cambria Math" panose="02040503050406030204" pitchFamily="18" charset="0"/>
                              </a:rPr>
                              <m:t> −2</m:t>
                            </m:r>
                          </m:den>
                        </m:f>
                      </m:e>
                    </m:rad>
                  </m:oMath>
                </a14:m>
                <a:endParaRPr lang="en-US" sz="3200" dirty="0" smtClean="0"/>
              </a:p>
              <a:p>
                <a:pPr marL="0" indent="0">
                  <a:buNone/>
                </a:pPr>
                <a:r>
                  <a:rPr lang="en-US" sz="3200" dirty="0"/>
                  <a:t>n</a:t>
                </a:r>
                <a:r>
                  <a:rPr lang="en-US" sz="3200" dirty="0" smtClean="0"/>
                  <a:t> = total number of measurements (number </a:t>
                </a:r>
              </a:p>
              <a:p>
                <a:pPr marL="0" indent="0">
                  <a:buNone/>
                </a:pPr>
                <a:r>
                  <a:rPr lang="en-US" sz="3200" dirty="0"/>
                  <a:t> </a:t>
                </a:r>
                <a:r>
                  <a:rPr lang="en-US" sz="3200" dirty="0" smtClean="0"/>
                  <a:t>     of samples X number of repeat 		 	  		  measurements = 5 x 10 = 50)</a:t>
                </a:r>
              </a:p>
              <a:p>
                <a:pPr marL="0" indent="0">
                  <a:buNone/>
                </a:pPr>
                <a:r>
                  <a:rPr lang="en-US" sz="3200" dirty="0" err="1" smtClean="0"/>
                  <a:t>y</a:t>
                </a:r>
                <a:r>
                  <a:rPr lang="en-US" sz="3200" baseline="-25000" dirty="0" err="1" smtClean="0"/>
                  <a:t>i</a:t>
                </a:r>
                <a:r>
                  <a:rPr lang="en-US" sz="3200" dirty="0" smtClean="0"/>
                  <a:t> = is the individual bias results and X</a:t>
                </a:r>
                <a:r>
                  <a:rPr lang="en-US" sz="3200" baseline="-25000" dirty="0" smtClean="0"/>
                  <a:t>i</a:t>
                </a:r>
                <a:r>
                  <a:rPr lang="en-US" sz="3200" dirty="0" smtClean="0"/>
                  <a:t> is the 	  	  	  reference value</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3312" y="2052918"/>
                <a:ext cx="8946541" cy="4541065"/>
              </a:xfrm>
              <a:blipFill rotWithShape="0">
                <a:blip r:embed="rId2"/>
                <a:stretch>
                  <a:fillRect l="-1635" t="-2685"/>
                </a:stretch>
              </a:blipFill>
            </p:spPr>
            <p:txBody>
              <a:bodyPr/>
              <a:lstStyle/>
              <a:p>
                <a:r>
                  <a:rPr lang="en-US">
                    <a:noFill/>
                  </a:rPr>
                  <a:t> </a:t>
                </a:r>
              </a:p>
            </p:txBody>
          </p:sp>
        </mc:Fallback>
      </mc:AlternateContent>
    </p:spTree>
    <p:extLst>
      <p:ext uri="{BB962C8B-B14F-4D97-AF65-F5344CB8AC3E}">
        <p14:creationId xmlns:p14="http://schemas.microsoft.com/office/powerpoint/2010/main" val="88438451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Analysing</a:t>
            </a:r>
            <a:r>
              <a:rPr lang="en-US" dirty="0"/>
              <a:t> Results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endParaRPr lang="en-US" sz="3200" dirty="0" smtClean="0"/>
              </a:p>
              <a:p>
                <a:pPr marL="0" indent="0">
                  <a:buNone/>
                </a:pPr>
                <a:r>
                  <a:rPr lang="en-US" sz="3200" dirty="0" smtClean="0"/>
                  <a:t>S = </a:t>
                </a:r>
                <a14:m>
                  <m:oMath xmlns:m="http://schemas.openxmlformats.org/officeDocument/2006/math">
                    <m:rad>
                      <m:radPr>
                        <m:degHide m:val="on"/>
                        <m:ctrlPr>
                          <a:rPr lang="en-US" sz="3200" i="1" smtClean="0">
                            <a:latin typeface="Cambria Math" panose="02040503050406030204" pitchFamily="18" charset="0"/>
                          </a:rPr>
                        </m:ctrlPr>
                      </m:radPr>
                      <m:deg/>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10.14 −3.0976 −10.164</m:t>
                            </m:r>
                          </m:num>
                          <m:den>
                            <m:r>
                              <a:rPr lang="en-US" sz="3200" b="0" i="1" smtClean="0">
                                <a:latin typeface="Cambria Math" panose="02040503050406030204" pitchFamily="18" charset="0"/>
                              </a:rPr>
                              <m:t>48</m:t>
                            </m:r>
                          </m:den>
                        </m:f>
                      </m:e>
                    </m:rad>
                  </m:oMath>
                </a14:m>
                <a:r>
                  <a:rPr lang="en-US" sz="3200" dirty="0" smtClean="0"/>
                  <a:t> = 0.253</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a:stretch>
              </a:blipFill>
            </p:spPr>
            <p:txBody>
              <a:bodyPr/>
              <a:lstStyle/>
              <a:p>
                <a:r>
                  <a:rPr lang="en-US">
                    <a:noFill/>
                  </a:rPr>
                  <a:t> </a:t>
                </a:r>
              </a:p>
            </p:txBody>
          </p:sp>
        </mc:Fallback>
      </mc:AlternateContent>
    </p:spTree>
    <p:extLst>
      <p:ext uri="{BB962C8B-B14F-4D97-AF65-F5344CB8AC3E}">
        <p14:creationId xmlns:p14="http://schemas.microsoft.com/office/powerpoint/2010/main" val="47776224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a:t>Analysing</a:t>
            </a:r>
            <a:r>
              <a:rPr lang="en-US" dirty="0"/>
              <a:t> Results</a:t>
            </a:r>
          </a:p>
        </p:txBody>
      </p:sp>
      <p:sp>
        <p:nvSpPr>
          <p:cNvPr id="3" name="Content Placeholder 2"/>
          <p:cNvSpPr>
            <a:spLocks noGrp="1"/>
          </p:cNvSpPr>
          <p:nvPr>
            <p:ph idx="1"/>
          </p:nvPr>
        </p:nvSpPr>
        <p:spPr/>
        <p:txBody>
          <a:bodyPr>
            <a:normAutofit lnSpcReduction="10000"/>
          </a:bodyPr>
          <a:lstStyle/>
          <a:p>
            <a:r>
              <a:rPr lang="en-US" sz="3200" dirty="0" smtClean="0"/>
              <a:t>Determine the 95% upper confidence band (UCB) and lower confidence band (LCB) for each value of Xo</a:t>
            </a:r>
          </a:p>
          <a:p>
            <a:r>
              <a:rPr lang="en-US" sz="3200" dirty="0" smtClean="0"/>
              <a:t>Where t is the value for the distribution for n – 2 degrees of freedom and 95% confidence</a:t>
            </a:r>
          </a:p>
          <a:p>
            <a:r>
              <a:rPr lang="en-US" sz="3200" dirty="0" smtClean="0"/>
              <a:t>For 48 degrees of freedom, the value of t is 2.011</a:t>
            </a:r>
            <a:endParaRPr lang="en-US" sz="3200" dirty="0"/>
          </a:p>
        </p:txBody>
      </p:sp>
    </p:spTree>
    <p:extLst>
      <p:ext uri="{BB962C8B-B14F-4D97-AF65-F5344CB8AC3E}">
        <p14:creationId xmlns:p14="http://schemas.microsoft.com/office/powerpoint/2010/main" val="306831007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Confidence Bands</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LCB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𝑏</m:t>
                        </m:r>
                      </m:e>
                      <m:sub>
                        <m:r>
                          <a:rPr lang="en-US" sz="3200" b="0" i="1" smtClean="0">
                            <a:latin typeface="Cambria Math" panose="02040503050406030204" pitchFamily="18" charset="0"/>
                          </a:rPr>
                          <m:t>𝑜</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𝑜</m:t>
                        </m:r>
                      </m:sub>
                    </m:sSub>
                  </m:oMath>
                </a14:m>
                <a:r>
                  <a:rPr lang="en-US" sz="3200" dirty="0" smtClean="0"/>
                  <a:t> - t</a:t>
                </a:r>
                <a:r>
                  <a:rPr lang="en-US" sz="3200" baseline="-25000" dirty="0" smtClean="0"/>
                  <a:t>(0.05)</a:t>
                </a:r>
                <a:r>
                  <a:rPr lang="en-US" sz="3200" dirty="0" smtClean="0"/>
                  <a:t> s </a:t>
                </a:r>
                <a14:m>
                  <m:oMath xmlns:m="http://schemas.openxmlformats.org/officeDocument/2006/math">
                    <m:rad>
                      <m:radPr>
                        <m:degHide m:val="on"/>
                        <m:ctrlPr>
                          <a:rPr lang="en-US" sz="3200" i="1" smtClean="0">
                            <a:latin typeface="Cambria Math" panose="02040503050406030204" pitchFamily="18" charset="0"/>
                          </a:rPr>
                        </m:ctrlPr>
                      </m:radPr>
                      <m:deg/>
                      <m:e>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m:t>
                                </m:r>
                              </m:num>
                              <m:den>
                                <m:r>
                                  <a:rPr lang="en-US" sz="3200" b="0" i="1" smtClean="0">
                                    <a:latin typeface="Cambria Math" panose="02040503050406030204" pitchFamily="18" charset="0"/>
                                  </a:rPr>
                                  <m:t>𝑛</m:t>
                                </m:r>
                              </m:den>
                            </m:f>
                          </m:e>
                        </m:d>
                      </m:e>
                    </m:rad>
                  </m:oMath>
                </a14:m>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d>
                              <m:dPr>
                                <m:ctrlPr>
                                  <a:rPr lang="en-US" sz="3200" i="1" smtClean="0">
                                    <a:latin typeface="Cambria Math" panose="02040503050406030204" pitchFamily="18" charset="0"/>
                                  </a:rPr>
                                </m:ctrlPr>
                              </m:dPr>
                              <m:e>
                                <m:r>
                                  <a:rPr lang="en-US" sz="3200" b="0" i="1" smtClean="0">
                                    <a:latin typeface="Cambria Math" panose="02040503050406030204" pitchFamily="18" charset="0"/>
                                  </a:rPr>
                                  <m:t>𝑋𝑜</m:t>
                                </m:r>
                                <m:r>
                                  <a:rPr lang="en-US" sz="3200" b="0" i="1" smtClean="0">
                                    <a:latin typeface="Cambria Math" panose="02040503050406030204" pitchFamily="18" charset="0"/>
                                  </a:rPr>
                                  <m:t> − </m:t>
                                </m:r>
                                <m:acc>
                                  <m:accPr>
                                    <m:chr m:val="̅"/>
                                    <m:ctrlPr>
                                      <a:rPr lang="en-US" sz="3200" b="0" i="1" smtClean="0">
                                        <a:latin typeface="Cambria Math" panose="02040503050406030204" pitchFamily="18" charset="0"/>
                                      </a:rPr>
                                    </m:ctrlPr>
                                  </m:accPr>
                                  <m:e>
                                    <m:r>
                                      <a:rPr lang="en-US" sz="3200" b="0" i="1" smtClean="0">
                                        <a:latin typeface="Cambria Math" panose="02040503050406030204" pitchFamily="18" charset="0"/>
                                      </a:rPr>
                                      <m:t>𝑋</m:t>
                                    </m:r>
                                  </m:e>
                                </m:acc>
                              </m:e>
                            </m:d>
                            <m:r>
                              <a:rPr lang="en-US" sz="3200" b="0" i="1" baseline="30000" smtClean="0">
                                <a:latin typeface="Cambria Math" panose="02040503050406030204" pitchFamily="18" charset="0"/>
                              </a:rPr>
                              <m:t>2</m:t>
                            </m:r>
                          </m:num>
                          <m:den>
                            <m:r>
                              <m:rPr>
                                <m:sty m:val="p"/>
                              </m:rPr>
                              <a:rPr lang="el-GR" sz="3200" i="1" smtClean="0">
                                <a:latin typeface="Cambria Math" panose="02040503050406030204" pitchFamily="18" charset="0"/>
                                <a:ea typeface="Cambria Math" panose="02040503050406030204" pitchFamily="18" charset="0"/>
                              </a:rPr>
                              <m:t>Σ</m:t>
                            </m:r>
                            <m:r>
                              <a:rPr lang="en-US" sz="3200" b="0" i="1" smtClean="0">
                                <a:latin typeface="Cambria Math" panose="02040503050406030204" pitchFamily="18" charset="0"/>
                                <a:ea typeface="Cambria Math" panose="02040503050406030204" pitchFamily="18" charset="0"/>
                              </a:rPr>
                              <m:t> </m:t>
                            </m:r>
                            <m:d>
                              <m:dPr>
                                <m:ctrlPr>
                                  <a:rPr lang="en-US" sz="3200" b="0" i="1" smtClean="0">
                                    <a:latin typeface="Cambria Math" panose="02040503050406030204" pitchFamily="18" charset="0"/>
                                    <a:ea typeface="Cambria Math" panose="02040503050406030204" pitchFamily="18" charset="0"/>
                                  </a:rPr>
                                </m:ctrlPr>
                              </m:dPr>
                              <m:e>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𝑋</m:t>
                                    </m:r>
                                  </m:e>
                                  <m:sub>
                                    <m:r>
                                      <a:rPr lang="en-US" sz="3200" b="0" i="1" smtClean="0">
                                        <a:latin typeface="Cambria Math" panose="02040503050406030204" pitchFamily="18" charset="0"/>
                                        <a:ea typeface="Cambria Math" panose="02040503050406030204" pitchFamily="18" charset="0"/>
                                      </a:rPr>
                                      <m:t>𝑖</m:t>
                                    </m:r>
                                  </m:sub>
                                </m:sSub>
                                <m:r>
                                  <a:rPr lang="en-US" sz="3200" b="0" i="1" smtClean="0">
                                    <a:latin typeface="Cambria Math" panose="02040503050406030204" pitchFamily="18" charset="0"/>
                                    <a:ea typeface="Cambria Math" panose="02040503050406030204" pitchFamily="18" charset="0"/>
                                  </a:rPr>
                                  <m:t>− </m:t>
                                </m:r>
                                <m:acc>
                                  <m:accPr>
                                    <m:chr m:val="̅"/>
                                    <m:ctrlPr>
                                      <a:rPr lang="en-US" sz="3200" b="0" i="1" smtClean="0">
                                        <a:latin typeface="Cambria Math" panose="02040503050406030204" pitchFamily="18" charset="0"/>
                                        <a:ea typeface="Cambria Math" panose="02040503050406030204" pitchFamily="18" charset="0"/>
                                      </a:rPr>
                                    </m:ctrlPr>
                                  </m:accPr>
                                  <m:e>
                                    <m:r>
                                      <a:rPr lang="en-US" sz="3200" b="0" i="1" smtClean="0">
                                        <a:latin typeface="Cambria Math" panose="02040503050406030204" pitchFamily="18" charset="0"/>
                                        <a:ea typeface="Cambria Math" panose="02040503050406030204" pitchFamily="18" charset="0"/>
                                      </a:rPr>
                                      <m:t>𝑋</m:t>
                                    </m:r>
                                  </m:e>
                                </m:acc>
                              </m:e>
                            </m:d>
                            <m:r>
                              <a:rPr lang="en-US" sz="3200" b="0" i="1" baseline="30000" smtClean="0">
                                <a:latin typeface="Cambria Math" panose="02040503050406030204" pitchFamily="18" charset="0"/>
                                <a:ea typeface="Cambria Math" panose="02040503050406030204" pitchFamily="18" charset="0"/>
                              </a:rPr>
                              <m:t>2</m:t>
                            </m:r>
                          </m:den>
                        </m:f>
                      </m:e>
                    </m:d>
                  </m:oMath>
                </a14:m>
                <a:endParaRPr lang="en-US" sz="3200" dirty="0" smtClean="0"/>
              </a:p>
              <a:p>
                <a:pPr marL="0" indent="0">
                  <a:buNone/>
                </a:pPr>
                <a:endParaRPr lang="en-US" sz="3200" dirty="0"/>
              </a:p>
              <a:p>
                <a:pPr marL="0" indent="0">
                  <a:buNone/>
                </a:pPr>
                <a:r>
                  <a:rPr lang="en-US" sz="3200" dirty="0" smtClean="0"/>
                  <a:t>UCB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𝑏</m:t>
                        </m:r>
                      </m:e>
                      <m:sub>
                        <m:r>
                          <a:rPr lang="en-US" sz="3200" b="0" i="1" smtClean="0">
                            <a:latin typeface="Cambria Math" panose="02040503050406030204" pitchFamily="18" charset="0"/>
                          </a:rPr>
                          <m:t>0</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𝑋</m:t>
                        </m:r>
                      </m:e>
                      <m:sub>
                        <m:r>
                          <a:rPr lang="en-US" sz="3200" b="0" i="1" smtClean="0">
                            <a:latin typeface="Cambria Math" panose="02040503050406030204" pitchFamily="18" charset="0"/>
                          </a:rPr>
                          <m:t>𝑜</m:t>
                        </m:r>
                      </m:sub>
                    </m:sSub>
                  </m:oMath>
                </a14:m>
                <a:r>
                  <a:rPr lang="en-US" sz="3200" dirty="0" smtClean="0"/>
                  <a:t> + </a:t>
                </a:r>
                <a:r>
                  <a:rPr lang="en-US" sz="3200" dirty="0"/>
                  <a:t>t</a:t>
                </a:r>
                <a:r>
                  <a:rPr lang="en-US" sz="3200" baseline="-25000" dirty="0"/>
                  <a:t>(0.05)</a:t>
                </a:r>
                <a:r>
                  <a:rPr lang="en-US" sz="3200" dirty="0"/>
                  <a:t> s </a:t>
                </a:r>
                <a14:m>
                  <m:oMath xmlns:m="http://schemas.openxmlformats.org/officeDocument/2006/math">
                    <m:rad>
                      <m:radPr>
                        <m:degHide m:val="on"/>
                        <m:ctrlPr>
                          <a:rPr lang="en-US" sz="3200" i="1">
                            <a:latin typeface="Cambria Math" panose="02040503050406030204" pitchFamily="18" charset="0"/>
                          </a:rPr>
                        </m:ctrlPr>
                      </m:radPr>
                      <m:deg/>
                      <m:e>
                        <m:d>
                          <m:dPr>
                            <m:ctrlPr>
                              <a:rPr lang="en-US" sz="3200" i="1">
                                <a:latin typeface="Cambria Math" panose="02040503050406030204" pitchFamily="18" charset="0"/>
                              </a:rPr>
                            </m:ctrlPr>
                          </m:dPr>
                          <m:e>
                            <m:f>
                              <m:fPr>
                                <m:ctrlPr>
                                  <a:rPr lang="en-US" sz="3200" i="1">
                                    <a:latin typeface="Cambria Math" panose="02040503050406030204" pitchFamily="18" charset="0"/>
                                  </a:rPr>
                                </m:ctrlPr>
                              </m:fPr>
                              <m:num>
                                <m:r>
                                  <a:rPr lang="en-US" sz="3200" i="1">
                                    <a:latin typeface="Cambria Math" panose="02040503050406030204" pitchFamily="18" charset="0"/>
                                  </a:rPr>
                                  <m:t>1</m:t>
                                </m:r>
                              </m:num>
                              <m:den>
                                <m:r>
                                  <a:rPr lang="en-US" sz="3200" i="1">
                                    <a:latin typeface="Cambria Math" panose="02040503050406030204" pitchFamily="18" charset="0"/>
                                  </a:rPr>
                                  <m:t>𝑛</m:t>
                                </m:r>
                              </m:den>
                            </m:f>
                          </m:e>
                        </m:d>
                      </m:e>
                    </m:rad>
                  </m:oMath>
                </a14:m>
                <a:r>
                  <a:rPr lang="en-US" sz="3200" dirty="0"/>
                  <a:t> + </a:t>
                </a:r>
                <a14:m>
                  <m:oMath xmlns:m="http://schemas.openxmlformats.org/officeDocument/2006/math">
                    <m:d>
                      <m:dPr>
                        <m:ctrlPr>
                          <a:rPr lang="en-US" sz="3200" i="1">
                            <a:latin typeface="Cambria Math" panose="02040503050406030204" pitchFamily="18" charset="0"/>
                          </a:rPr>
                        </m:ctrlPr>
                      </m:dPr>
                      <m:e>
                        <m:f>
                          <m:fPr>
                            <m:ctrlPr>
                              <a:rPr lang="en-US" sz="3200" i="1">
                                <a:latin typeface="Cambria Math" panose="02040503050406030204" pitchFamily="18" charset="0"/>
                              </a:rPr>
                            </m:ctrlPr>
                          </m:fPr>
                          <m:num>
                            <m:d>
                              <m:dPr>
                                <m:ctrlPr>
                                  <a:rPr lang="en-US" sz="3200" i="1">
                                    <a:latin typeface="Cambria Math" panose="02040503050406030204" pitchFamily="18" charset="0"/>
                                  </a:rPr>
                                </m:ctrlPr>
                              </m:dPr>
                              <m:e>
                                <m:r>
                                  <a:rPr lang="en-US" sz="3200" i="1">
                                    <a:latin typeface="Cambria Math" panose="02040503050406030204" pitchFamily="18" charset="0"/>
                                  </a:rPr>
                                  <m:t>𝑋𝑜</m:t>
                                </m:r>
                                <m:r>
                                  <a:rPr lang="en-US" sz="3200" i="1">
                                    <a:latin typeface="Cambria Math" panose="02040503050406030204" pitchFamily="18" charset="0"/>
                                  </a:rPr>
                                  <m:t> − </m:t>
                                </m:r>
                                <m:acc>
                                  <m:accPr>
                                    <m:chr m:val="̅"/>
                                    <m:ctrlPr>
                                      <a:rPr lang="en-US" sz="3200" i="1">
                                        <a:latin typeface="Cambria Math" panose="02040503050406030204" pitchFamily="18" charset="0"/>
                                      </a:rPr>
                                    </m:ctrlPr>
                                  </m:accPr>
                                  <m:e>
                                    <m:r>
                                      <a:rPr lang="en-US" sz="3200" i="1">
                                        <a:latin typeface="Cambria Math" panose="02040503050406030204" pitchFamily="18" charset="0"/>
                                      </a:rPr>
                                      <m:t>𝑋</m:t>
                                    </m:r>
                                  </m:e>
                                </m:acc>
                              </m:e>
                            </m:d>
                            <m:r>
                              <a:rPr lang="en-US" sz="3200" i="1" baseline="30000">
                                <a:latin typeface="Cambria Math" panose="02040503050406030204" pitchFamily="18" charset="0"/>
                              </a:rPr>
                              <m:t>2</m:t>
                            </m:r>
                          </m:num>
                          <m:den>
                            <m:r>
                              <m:rPr>
                                <m:sty m:val="p"/>
                              </m:rPr>
                              <a:rPr lang="el-GR" sz="3200" i="1">
                                <a:latin typeface="Cambria Math" panose="02040503050406030204" pitchFamily="18" charset="0"/>
                                <a:ea typeface="Cambria Math" panose="02040503050406030204" pitchFamily="18" charset="0"/>
                              </a:rPr>
                              <m:t>Σ</m:t>
                            </m:r>
                            <m:r>
                              <a:rPr lang="en-US" sz="3200" i="1">
                                <a:latin typeface="Cambria Math" panose="02040503050406030204" pitchFamily="18" charset="0"/>
                                <a:ea typeface="Cambria Math" panose="02040503050406030204" pitchFamily="18" charset="0"/>
                              </a:rPr>
                              <m:t> </m:t>
                            </m:r>
                            <m:d>
                              <m:dPr>
                                <m:ctrlPr>
                                  <a:rPr lang="en-US" sz="3200" i="1">
                                    <a:latin typeface="Cambria Math" panose="02040503050406030204" pitchFamily="18" charset="0"/>
                                    <a:ea typeface="Cambria Math" panose="02040503050406030204" pitchFamily="18" charset="0"/>
                                  </a:rPr>
                                </m:ctrlPr>
                              </m:dPr>
                              <m:e>
                                <m:sSub>
                                  <m:sSubPr>
                                    <m:ctrlPr>
                                      <a:rPr lang="en-US" sz="3200" i="1">
                                        <a:latin typeface="Cambria Math" panose="02040503050406030204" pitchFamily="18" charset="0"/>
                                        <a:ea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𝑋</m:t>
                                    </m:r>
                                  </m:e>
                                  <m:sub>
                                    <m:r>
                                      <a:rPr lang="en-US" sz="3200" i="1">
                                        <a:latin typeface="Cambria Math" panose="02040503050406030204" pitchFamily="18" charset="0"/>
                                        <a:ea typeface="Cambria Math" panose="02040503050406030204" pitchFamily="18" charset="0"/>
                                      </a:rPr>
                                      <m:t>𝑖</m:t>
                                    </m:r>
                                  </m:sub>
                                </m:sSub>
                                <m:r>
                                  <a:rPr lang="en-US" sz="3200" i="1">
                                    <a:latin typeface="Cambria Math" panose="02040503050406030204" pitchFamily="18" charset="0"/>
                                    <a:ea typeface="Cambria Math" panose="02040503050406030204" pitchFamily="18" charset="0"/>
                                  </a:rPr>
                                  <m:t>− </m:t>
                                </m:r>
                                <m:acc>
                                  <m:accPr>
                                    <m:chr m:val="̅"/>
                                    <m:ctrlPr>
                                      <a:rPr lang="en-US" sz="3200" i="1">
                                        <a:latin typeface="Cambria Math" panose="02040503050406030204" pitchFamily="18" charset="0"/>
                                        <a:ea typeface="Cambria Math" panose="02040503050406030204" pitchFamily="18" charset="0"/>
                                      </a:rPr>
                                    </m:ctrlPr>
                                  </m:accPr>
                                  <m:e>
                                    <m:r>
                                      <a:rPr lang="en-US" sz="3200" i="1">
                                        <a:latin typeface="Cambria Math" panose="02040503050406030204" pitchFamily="18" charset="0"/>
                                        <a:ea typeface="Cambria Math" panose="02040503050406030204" pitchFamily="18" charset="0"/>
                                      </a:rPr>
                                      <m:t>𝑋</m:t>
                                    </m:r>
                                  </m:e>
                                </m:acc>
                              </m:e>
                            </m:d>
                            <m:r>
                              <a:rPr lang="en-US" sz="3200" i="1" baseline="30000">
                                <a:latin typeface="Cambria Math" panose="02040503050406030204" pitchFamily="18" charset="0"/>
                                <a:ea typeface="Cambria Math" panose="02040503050406030204" pitchFamily="18" charset="0"/>
                              </a:rPr>
                              <m:t>2</m:t>
                            </m:r>
                          </m:den>
                        </m:f>
                      </m:e>
                    </m:d>
                  </m:oMath>
                </a14:m>
                <a:endParaRPr lang="en-US" sz="3200" dirty="0"/>
              </a:p>
              <a:p>
                <a:pPr marL="0" indent="0">
                  <a:buNone/>
                </a:pPr>
                <a:endParaRPr lang="en-US" sz="3200" baseline="300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1"/>
                </a:stretch>
              </a:blipFill>
            </p:spPr>
            <p:txBody>
              <a:bodyPr/>
              <a:lstStyle/>
              <a:p>
                <a:r>
                  <a:rPr lang="en-US">
                    <a:noFill/>
                  </a:rPr>
                  <a:t> </a:t>
                </a:r>
              </a:p>
            </p:txBody>
          </p:sp>
        </mc:Fallback>
      </mc:AlternateContent>
    </p:spTree>
    <p:extLst>
      <p:ext uri="{BB962C8B-B14F-4D97-AF65-F5344CB8AC3E}">
        <p14:creationId xmlns:p14="http://schemas.microsoft.com/office/powerpoint/2010/main" val="359644095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Interpreting the Results</a:t>
            </a:r>
            <a:endParaRPr lang="en-US" dirty="0"/>
          </a:p>
        </p:txBody>
      </p:sp>
      <p:sp>
        <p:nvSpPr>
          <p:cNvPr id="3" name="Content Placeholder 2"/>
          <p:cNvSpPr>
            <a:spLocks noGrp="1"/>
          </p:cNvSpPr>
          <p:nvPr>
            <p:ph idx="1"/>
          </p:nvPr>
        </p:nvSpPr>
        <p:spPr/>
        <p:txBody>
          <a:bodyPr>
            <a:normAutofit fontScale="92500"/>
          </a:bodyPr>
          <a:lstStyle/>
          <a:p>
            <a:r>
              <a:rPr lang="en-US" sz="3200" dirty="0" smtClean="0"/>
              <a:t>The results can be interpreted graphically and numerically</a:t>
            </a:r>
          </a:p>
          <a:p>
            <a:r>
              <a:rPr lang="en-US" sz="3200" dirty="0" smtClean="0"/>
              <a:t>If linearity is acceptable, the bias = 0 line must fall entirely within the confidence bands</a:t>
            </a:r>
          </a:p>
          <a:p>
            <a:r>
              <a:rPr lang="en-US" sz="3200" dirty="0" smtClean="0"/>
              <a:t>To </a:t>
            </a:r>
            <a:r>
              <a:rPr lang="en-US" sz="3200" dirty="0" err="1" smtClean="0"/>
              <a:t>analyse</a:t>
            </a:r>
            <a:r>
              <a:rPr lang="en-US" sz="3200" dirty="0" smtClean="0"/>
              <a:t> the results numerically, the question you want to answer is “Is the slope of the bias line significantly different from 0?”</a:t>
            </a:r>
            <a:endParaRPr lang="en-US" sz="3200" dirty="0"/>
          </a:p>
        </p:txBody>
      </p:sp>
    </p:spTree>
    <p:extLst>
      <p:ext uri="{BB962C8B-B14F-4D97-AF65-F5344CB8AC3E}">
        <p14:creationId xmlns:p14="http://schemas.microsoft.com/office/powerpoint/2010/main" val="297104306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Interpreting the Results Numerically</a:t>
            </a:r>
            <a:endParaRPr lang="en-US"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103312" y="2052918"/>
                <a:ext cx="9779336" cy="4195481"/>
              </a:xfrm>
            </p:spPr>
            <p:txBody>
              <a:bodyPr>
                <a:normAutofit/>
              </a:bodyPr>
              <a:lstStyle/>
              <a:p>
                <a:r>
                  <a:rPr lang="en-US" sz="3200" dirty="0" smtClean="0"/>
                  <a:t>To do this, you calculate the following t value</a:t>
                </a:r>
              </a:p>
              <a:p>
                <a:pPr marL="0" indent="0">
                  <a:buNone/>
                </a:pPr>
                <a:r>
                  <a:rPr lang="en-US" sz="3200" dirty="0" smtClean="0"/>
                  <a:t>			t = </a:t>
                </a:r>
                <a14:m>
                  <m:oMath xmlns:m="http://schemas.openxmlformats.org/officeDocument/2006/math">
                    <m:f>
                      <m:fPr>
                        <m:ctrlPr>
                          <a:rPr lang="en-US" sz="3200" i="1" smtClean="0">
                            <a:latin typeface="Cambria Math" panose="02040503050406030204" pitchFamily="18" charset="0"/>
                          </a:rPr>
                        </m:ctrlPr>
                      </m:fPr>
                      <m:num>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𝑡</m:t>
                            </m:r>
                          </m:e>
                          <m:sub>
                            <m:r>
                              <a:rPr lang="en-US" sz="3200" b="0" i="1" smtClean="0">
                                <a:latin typeface="Cambria Math" panose="02040503050406030204" pitchFamily="18" charset="0"/>
                              </a:rPr>
                              <m:t>1</m:t>
                            </m:r>
                          </m:sub>
                        </m:sSub>
                      </m:num>
                      <m:den>
                        <m:d>
                          <m:dPr>
                            <m:begChr m:val="["/>
                            <m:endChr m:val="]"/>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𝑆</m:t>
                                </m:r>
                              </m:num>
                              <m:den>
                                <m:r>
                                  <m:rPr>
                                    <m:sty m:val="p"/>
                                  </m:rPr>
                                  <a:rPr lang="el-GR" sz="3200" i="1" smtClean="0">
                                    <a:latin typeface="Cambria Math" panose="02040503050406030204" pitchFamily="18" charset="0"/>
                                    <a:ea typeface="Cambria Math" panose="02040503050406030204" pitchFamily="18" charset="0"/>
                                  </a:rPr>
                                  <m:t>Σ</m:t>
                                </m:r>
                                <m:d>
                                  <m:dPr>
                                    <m:ctrlPr>
                                      <a:rPr lang="el-GR" sz="3200" i="1" smtClean="0">
                                        <a:latin typeface="Cambria Math" panose="02040503050406030204" pitchFamily="18" charset="0"/>
                                        <a:ea typeface="Cambria Math" panose="02040503050406030204" pitchFamily="18" charset="0"/>
                                      </a:rPr>
                                    </m:ctrlPr>
                                  </m:dPr>
                                  <m:e>
                                    <m:sSub>
                                      <m:sSubPr>
                                        <m:ctrlPr>
                                          <a:rPr lang="el-GR" sz="320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𝑋</m:t>
                                        </m:r>
                                      </m:e>
                                      <m:sub>
                                        <m:r>
                                          <a:rPr lang="en-US" sz="3200" b="0" i="1" smtClean="0">
                                            <a:latin typeface="Cambria Math" panose="02040503050406030204" pitchFamily="18" charset="0"/>
                                            <a:ea typeface="Cambria Math" panose="02040503050406030204" pitchFamily="18" charset="0"/>
                                          </a:rPr>
                                          <m:t>1</m:t>
                                        </m:r>
                                      </m:sub>
                                    </m:sSub>
                                    <m:r>
                                      <a:rPr lang="en-US" sz="3200" b="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𝑋</m:t>
                                    </m:r>
                                  </m:e>
                                </m:d>
                                <m:r>
                                  <a:rPr lang="en-US" sz="3200" b="0" i="1" baseline="30000" smtClean="0">
                                    <a:latin typeface="Cambria Math" panose="02040503050406030204" pitchFamily="18" charset="0"/>
                                    <a:ea typeface="Cambria Math" panose="02040503050406030204" pitchFamily="18" charset="0"/>
                                  </a:rPr>
                                  <m:t>2</m:t>
                                </m:r>
                              </m:den>
                            </m:f>
                          </m:e>
                        </m:d>
                      </m:den>
                    </m:f>
                  </m:oMath>
                </a14:m>
                <a:endParaRPr lang="en-US" sz="3200" dirty="0"/>
              </a:p>
              <a:p>
                <a:pPr marL="0" indent="0">
                  <a:buNone/>
                </a:pPr>
                <a:endParaRPr lang="en-US" sz="3200" baseline="30000" dirty="0" smtClean="0"/>
              </a:p>
              <a:p>
                <a:r>
                  <a:rPr lang="en-US" sz="3200" dirty="0" smtClean="0"/>
                  <a:t>The value of t for this data is 10.433 which is compared to the critical t value for 48 degrees of freedom and 95% confidence</a:t>
                </a:r>
              </a:p>
              <a:p>
                <a:pPr marL="0" indent="0">
                  <a:buNone/>
                </a:pPr>
                <a:endParaRPr lang="en-US"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103312" y="2052918"/>
                <a:ext cx="9779336" cy="4195481"/>
              </a:xfrm>
              <a:blipFill rotWithShape="0">
                <a:blip r:embed="rId2"/>
                <a:stretch>
                  <a:fillRect l="-998" t="-1890" r="-2307"/>
                </a:stretch>
              </a:blipFill>
            </p:spPr>
            <p:txBody>
              <a:bodyPr/>
              <a:lstStyle/>
              <a:p>
                <a:r>
                  <a:rPr lang="en-US">
                    <a:noFill/>
                  </a:rPr>
                  <a:t> </a:t>
                </a:r>
              </a:p>
            </p:txBody>
          </p:sp>
        </mc:Fallback>
      </mc:AlternateContent>
    </p:spTree>
    <p:extLst>
      <p:ext uri="{BB962C8B-B14F-4D97-AF65-F5344CB8AC3E}">
        <p14:creationId xmlns:p14="http://schemas.microsoft.com/office/powerpoint/2010/main" val="139404883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Interpreting the Results Numerically</a:t>
            </a:r>
          </a:p>
        </p:txBody>
      </p:sp>
      <p:sp>
        <p:nvSpPr>
          <p:cNvPr id="3" name="Content Placeholder 2"/>
          <p:cNvSpPr>
            <a:spLocks noGrp="1"/>
          </p:cNvSpPr>
          <p:nvPr>
            <p:ph idx="1"/>
          </p:nvPr>
        </p:nvSpPr>
        <p:spPr/>
        <p:txBody>
          <a:bodyPr>
            <a:normAutofit lnSpcReduction="10000"/>
          </a:bodyPr>
          <a:lstStyle/>
          <a:p>
            <a:r>
              <a:rPr lang="en-US" sz="3200" dirty="0" smtClean="0"/>
              <a:t>The critical value of t is 2.011</a:t>
            </a:r>
          </a:p>
          <a:p>
            <a:r>
              <a:rPr lang="en-US" sz="3200" dirty="0" smtClean="0"/>
              <a:t>If the absolute value of the calculated t value is greater than the critical value of t, then the slope is significantly different than zero</a:t>
            </a:r>
          </a:p>
          <a:p>
            <a:r>
              <a:rPr lang="en-US" sz="3200" dirty="0" smtClean="0"/>
              <a:t>Since 10.433 is greater than 2.011, we conclude that the slope of the bias line is not 0 and that linearity is not acceptable</a:t>
            </a:r>
            <a:endParaRPr lang="en-US" sz="3200" dirty="0"/>
          </a:p>
        </p:txBody>
      </p:sp>
    </p:spTree>
    <p:extLst>
      <p:ext uri="{BB962C8B-B14F-4D97-AF65-F5344CB8AC3E}">
        <p14:creationId xmlns:p14="http://schemas.microsoft.com/office/powerpoint/2010/main" val="6054241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1260</TotalTime>
  <Words>4019</Words>
  <Application>Microsoft Office PowerPoint</Application>
  <PresentationFormat>Widescreen</PresentationFormat>
  <Paragraphs>854</Paragraphs>
  <Slides>98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98</vt:i4>
      </vt:variant>
    </vt:vector>
  </HeadingPairs>
  <TitlesOfParts>
    <vt:vector size="104" baseType="lpstr">
      <vt:lpstr>Arial</vt:lpstr>
      <vt:lpstr>Cambria Math</vt:lpstr>
      <vt:lpstr>Century Gothic</vt:lpstr>
      <vt:lpstr>Wingdings</vt:lpstr>
      <vt:lpstr>Wingdings 3</vt:lpstr>
      <vt:lpstr>Ion</vt:lpstr>
      <vt:lpstr>Gage R &amp; R Studies</vt:lpstr>
      <vt:lpstr>Introduction</vt:lpstr>
      <vt:lpstr>Introduction</vt:lpstr>
      <vt:lpstr>Definitions</vt:lpstr>
      <vt:lpstr>Definitions</vt:lpstr>
      <vt:lpstr>Definitions</vt:lpstr>
      <vt:lpstr>Basic Steps in Planning a Gage  R &amp; R Study</vt:lpstr>
      <vt:lpstr>Determine the Number of Parts, Appraisers and Trials</vt:lpstr>
      <vt:lpstr>Determine the Number of Parts, Appraisers and Trials</vt:lpstr>
      <vt:lpstr>Select the Parts for the Study</vt:lpstr>
      <vt:lpstr>Select the Parts for the Study</vt:lpstr>
      <vt:lpstr>Conduct the Measurements</vt:lpstr>
      <vt:lpstr>Conduct the Measurements</vt:lpstr>
      <vt:lpstr>Analysing the Results</vt:lpstr>
      <vt:lpstr>Data Set</vt:lpstr>
      <vt:lpstr>Gage R &amp; R Calculations</vt:lpstr>
      <vt:lpstr>Gage R &amp; R Calculations</vt:lpstr>
      <vt:lpstr>Gage R &amp; R Calculations</vt:lpstr>
      <vt:lpstr>Gage R &amp; R Calculations</vt:lpstr>
      <vt:lpstr>Gage R &amp; R Calculations</vt:lpstr>
      <vt:lpstr>Gage R &amp; R Calculations</vt:lpstr>
      <vt:lpstr>Contributors to Measurement System</vt:lpstr>
      <vt:lpstr>Repeatability Equipment Variation</vt:lpstr>
      <vt:lpstr>Repeatability Equipment Variation</vt:lpstr>
      <vt:lpstr>Reproducibility Appraiser  Variation (AV)</vt:lpstr>
      <vt:lpstr>Reproducibility Appraiser  Variation (AV)</vt:lpstr>
      <vt:lpstr>Reproducibility Appraiser  Variation (AV)</vt:lpstr>
      <vt:lpstr>Repeatability and Reproducibility</vt:lpstr>
      <vt:lpstr>Part Variation</vt:lpstr>
      <vt:lpstr>Values of K_3</vt:lpstr>
      <vt:lpstr>Total Variation</vt:lpstr>
      <vt:lpstr>Interpreting the Results</vt:lpstr>
      <vt:lpstr>Interpreting the Results</vt:lpstr>
      <vt:lpstr>Interpreting the Results</vt:lpstr>
      <vt:lpstr>Interpreting the Results</vt:lpstr>
      <vt:lpstr>Interpreting the Results</vt:lpstr>
      <vt:lpstr>Interpreting the Results</vt:lpstr>
      <vt:lpstr>Anova Gage R&amp;R Analysis</vt:lpstr>
      <vt:lpstr>Anova Gage R&amp;R Analysis</vt:lpstr>
      <vt:lpstr>Anova Gage R&amp;R Analysis</vt:lpstr>
      <vt:lpstr>Anova Gage R&amp;R Analysis</vt:lpstr>
      <vt:lpstr>Anova Gage R&amp;R Analysis</vt:lpstr>
      <vt:lpstr>Anova Gage R&amp;R Analysis</vt:lpstr>
      <vt:lpstr>Anova Gage R&amp;R Analysis</vt:lpstr>
      <vt:lpstr>Anova Gage R&amp;R Analysis</vt:lpstr>
      <vt:lpstr>Anova Gage R&amp;R Analysis</vt:lpstr>
      <vt:lpstr>Anova Gage R&amp;R Analysis</vt:lpstr>
      <vt:lpstr>Anova Gage R&amp;R Analysis</vt:lpstr>
      <vt:lpstr>EMP Gage R&amp;R Analysis</vt:lpstr>
      <vt:lpstr>EMP Gage R&amp;R Analysis</vt:lpstr>
      <vt:lpstr>EMP Gage R&amp;R Analysis</vt:lpstr>
      <vt:lpstr>EMP Gage R&amp;R Analysis</vt:lpstr>
      <vt:lpstr>EMP Gage R&amp;R Analysis</vt:lpstr>
      <vt:lpstr>EMP Gage R&amp;R Analysis</vt:lpstr>
      <vt:lpstr>Contribution to % variance using EMP Methodology</vt:lpstr>
      <vt:lpstr>Comparison of Results</vt:lpstr>
      <vt:lpstr>Comparison of Results</vt:lpstr>
      <vt:lpstr>Comparison of Results</vt:lpstr>
      <vt:lpstr>Comparison of Results</vt:lpstr>
      <vt:lpstr>Comparison of Results</vt:lpstr>
      <vt:lpstr>Comparison of Results</vt:lpstr>
      <vt:lpstr>Comparison of Results</vt:lpstr>
      <vt:lpstr>Comparison of Results</vt:lpstr>
      <vt:lpstr>Comparison of Results</vt:lpstr>
      <vt:lpstr>Comparison of Results</vt:lpstr>
      <vt:lpstr>Comparison of Results</vt:lpstr>
      <vt:lpstr>Comparison of Results</vt:lpstr>
      <vt:lpstr>Variable Measurement Systems Stability</vt:lpstr>
      <vt:lpstr>Variable Measurement Systems Stability</vt:lpstr>
      <vt:lpstr>Measurement System Variability</vt:lpstr>
      <vt:lpstr>Measurement System Variability</vt:lpstr>
      <vt:lpstr>Measurement System Variability</vt:lpstr>
      <vt:lpstr>Stability</vt:lpstr>
      <vt:lpstr>Stability</vt:lpstr>
      <vt:lpstr>Stability</vt:lpstr>
      <vt:lpstr>Obtain a Standard</vt:lpstr>
      <vt:lpstr>Obtain a Standard</vt:lpstr>
      <vt:lpstr>Obtain a Standard</vt:lpstr>
      <vt:lpstr>Measure the Master Sample on a Regular Basis</vt:lpstr>
      <vt:lpstr>Plot the results using an X-MR Control Chart</vt:lpstr>
      <vt:lpstr>Finding and Eliminating Special Causes</vt:lpstr>
      <vt:lpstr>Finding and Eliminating Special Causes</vt:lpstr>
      <vt:lpstr>Variable Measurement Systems: Linearity</vt:lpstr>
      <vt:lpstr>Possible Causes of Linearity</vt:lpstr>
      <vt:lpstr>Steps in Conducting a  Linearity Study</vt:lpstr>
      <vt:lpstr>Analysing the Results</vt:lpstr>
      <vt:lpstr>Analysing the Results</vt:lpstr>
      <vt:lpstr>Analysing the Results</vt:lpstr>
      <vt:lpstr>Bias Values Table</vt:lpstr>
      <vt:lpstr>Analysing Results</vt:lpstr>
      <vt:lpstr>Analysing Results</vt:lpstr>
      <vt:lpstr>Analysing Results</vt:lpstr>
      <vt:lpstr>Analysing Results</vt:lpstr>
      <vt:lpstr>Analysing Results</vt:lpstr>
      <vt:lpstr>Confidence Bands</vt:lpstr>
      <vt:lpstr>Interpreting the Results</vt:lpstr>
      <vt:lpstr>Interpreting the Results Numerically</vt:lpstr>
      <vt:lpstr>Interpreting the Results Numerically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Gage R &amp; R Studeies</dc:title>
  <dc:creator>Andrew Thorn</dc:creator>
  <cp:lastModifiedBy>Andrew Thorn</cp:lastModifiedBy>
  <cp:revision>76</cp:revision>
  <dcterms:created xsi:type="dcterms:W3CDTF">2016-12-28T22:53:20Z</dcterms:created>
  <dcterms:modified xsi:type="dcterms:W3CDTF">2017-05-07T23:02:12Z</dcterms:modified>
</cp:coreProperties>
</file>