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3ABD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10526" autoAdjust="0"/>
    <p:restoredTop sz="94660"/>
  </p:normalViewPr>
  <p:slideViewPr>
    <p:cSldViewPr snapToGrid="0">
      <p:cViewPr>
        <p:scale>
          <a:sx n="124" d="100"/>
          <a:sy n="124" d="100"/>
        </p:scale>
        <p:origin x="992" y="2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30/03/2023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30/03/2023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30/03/2023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30/03/2023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30/03/2023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30/03/2023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8F83A0F-3234-FFC8-46DB-4321DA9318C6}"/>
              </a:ext>
            </a:extLst>
          </p:cNvPr>
          <p:cNvSpPr/>
          <p:nvPr/>
        </p:nvSpPr>
        <p:spPr>
          <a:xfrm>
            <a:off x="4619" y="4619"/>
            <a:ext cx="12180452" cy="495904"/>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u="sng" dirty="0">
                <a:solidFill>
                  <a:schemeClr val="tx1"/>
                </a:solidFill>
                <a:cs typeface="Calibri"/>
              </a:rPr>
              <a:t>Consultant Report on the Viability and Practicality for the Creation of an Online Clothing Business</a:t>
            </a:r>
            <a:endParaRPr lang="en-US" dirty="0">
              <a:solidFill>
                <a:schemeClr val="tx1"/>
              </a:solidFill>
              <a:ea typeface="Calibri" panose="020F0502020204030204"/>
              <a:cs typeface="Calibri" panose="020F0502020204030204"/>
            </a:endParaRPr>
          </a:p>
        </p:txBody>
      </p:sp>
      <p:pic>
        <p:nvPicPr>
          <p:cNvPr id="5" name="Picture 5" descr="A picture containing text&#10;&#10;Description automatically generated">
            <a:extLst>
              <a:ext uri="{FF2B5EF4-FFF2-40B4-BE49-F238E27FC236}">
                <a16:creationId xmlns:a16="http://schemas.microsoft.com/office/drawing/2014/main" id="{BE7CC272-429E-780E-5565-5475925BFA07}"/>
              </a:ext>
            </a:extLst>
          </p:cNvPr>
          <p:cNvPicPr>
            <a:picLocks noChangeAspect="1"/>
          </p:cNvPicPr>
          <p:nvPr/>
        </p:nvPicPr>
        <p:blipFill>
          <a:blip r:embed="rId2"/>
          <a:stretch>
            <a:fillRect/>
          </a:stretch>
        </p:blipFill>
        <p:spPr>
          <a:xfrm>
            <a:off x="-4330" y="8948"/>
            <a:ext cx="848729" cy="501100"/>
          </a:xfrm>
          <a:prstGeom prst="rect">
            <a:avLst/>
          </a:prstGeom>
          <a:solidFill>
            <a:schemeClr val="accent5">
              <a:lumMod val="20000"/>
              <a:lumOff val="80000"/>
            </a:schemeClr>
          </a:solidFill>
        </p:spPr>
      </p:pic>
      <p:sp>
        <p:nvSpPr>
          <p:cNvPr id="6" name="TextBox 5">
            <a:extLst>
              <a:ext uri="{FF2B5EF4-FFF2-40B4-BE49-F238E27FC236}">
                <a16:creationId xmlns:a16="http://schemas.microsoft.com/office/drawing/2014/main" id="{DC46BF36-6E86-BFCD-E665-BD3B345EFB36}"/>
              </a:ext>
            </a:extLst>
          </p:cNvPr>
          <p:cNvSpPr txBox="1"/>
          <p:nvPr/>
        </p:nvSpPr>
        <p:spPr>
          <a:xfrm>
            <a:off x="9275440" y="-4906"/>
            <a:ext cx="291858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sz="1400" dirty="0">
              <a:ea typeface="Calibri"/>
              <a:cs typeface="Calibri"/>
            </a:endParaRPr>
          </a:p>
        </p:txBody>
      </p:sp>
      <p:sp>
        <p:nvSpPr>
          <p:cNvPr id="8" name="TextBox 7">
            <a:extLst>
              <a:ext uri="{FF2B5EF4-FFF2-40B4-BE49-F238E27FC236}">
                <a16:creationId xmlns:a16="http://schemas.microsoft.com/office/drawing/2014/main" id="{87387869-D687-B3C1-2D36-6E899A8BF0DB}"/>
              </a:ext>
            </a:extLst>
          </p:cNvPr>
          <p:cNvSpPr txBox="1"/>
          <p:nvPr/>
        </p:nvSpPr>
        <p:spPr>
          <a:xfrm>
            <a:off x="-53001" y="500523"/>
            <a:ext cx="2464605" cy="3693319"/>
          </a:xfrm>
          <a:prstGeom prst="rect">
            <a:avLst/>
          </a:prstGeom>
          <a:solidFill>
            <a:schemeClr val="bg1">
              <a:lumMod val="8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u="sng" dirty="0">
                <a:cs typeface="Calibri"/>
              </a:rPr>
              <a:t>I</a:t>
            </a:r>
            <a:r>
              <a:rPr lang="en-GB" sz="1200" b="1" u="sng" dirty="0">
                <a:cs typeface="Calibri"/>
              </a:rPr>
              <a:t>NTRODUCTION:</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This consultant’s report was to assess the viability and practicality for the creation of an online clothing business. The business that is being investigated is currently in the early stage of developments with a name, logo and several designs being created.</a:t>
            </a:r>
            <a:r>
              <a:rPr lang="en-GB" sz="1200" dirty="0">
                <a:effectLst/>
              </a:rPr>
              <a:t> </a:t>
            </a:r>
            <a:r>
              <a:rPr lang="en-GB" sz="1200" dirty="0">
                <a:effectLst/>
                <a:latin typeface="Calibri" panose="020F0502020204030204" pitchFamily="34" charset="0"/>
                <a:ea typeface="Calibri" panose="020F0502020204030204" pitchFamily="34" charset="0"/>
                <a:cs typeface="Times New Roman" panose="02020603050405020304" pitchFamily="18" charset="0"/>
              </a:rPr>
              <a:t>The was for the consultant to investigate the business with surveys and interviews being conducted to see if it is financially and logistically possible for the business to operate.  Aims of the project include determining the skills set of employees, assess customers habits, needs and motivations and evaluation of the early stage website design.</a:t>
            </a:r>
            <a:endParaRPr lang="en-GB" sz="1200" dirty="0">
              <a:ea typeface="Calibri"/>
              <a:cs typeface="Calibri"/>
            </a:endParaRPr>
          </a:p>
        </p:txBody>
      </p:sp>
      <p:sp>
        <p:nvSpPr>
          <p:cNvPr id="9" name="TextBox 8">
            <a:extLst>
              <a:ext uri="{FF2B5EF4-FFF2-40B4-BE49-F238E27FC236}">
                <a16:creationId xmlns:a16="http://schemas.microsoft.com/office/drawing/2014/main" id="{4535AB16-D5ED-7B4F-877C-DF041468C40E}"/>
              </a:ext>
            </a:extLst>
          </p:cNvPr>
          <p:cNvSpPr txBox="1"/>
          <p:nvPr/>
        </p:nvSpPr>
        <p:spPr>
          <a:xfrm>
            <a:off x="-4330" y="4171395"/>
            <a:ext cx="2399615" cy="2689643"/>
          </a:xfrm>
          <a:prstGeom prst="rect">
            <a:avLst/>
          </a:prstGeom>
          <a:solidFill>
            <a:schemeClr val="accent5">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u="sng" dirty="0">
                <a:cs typeface="Calibri"/>
              </a:rPr>
              <a:t>Role of the Consultant</a:t>
            </a:r>
            <a:endParaRPr lang="en-US" sz="1200" b="1" u="sng" dirty="0">
              <a:cs typeface="Calibri"/>
            </a:endParaRPr>
          </a:p>
          <a:p>
            <a:r>
              <a:rPr lang="en-GB" sz="1100" dirty="0">
                <a:effectLst/>
                <a:latin typeface="Calibri" panose="020F0502020204030204" pitchFamily="34" charset="0"/>
                <a:ea typeface="Calibri" panose="020F0502020204030204" pitchFamily="34" charset="0"/>
                <a:cs typeface="Times New Roman" panose="02020603050405020304" pitchFamily="18" charset="0"/>
              </a:rPr>
              <a:t>The consultant’s role is assessing the viability and practicality of the online clothing business which is currently in the idea stage of planning as they are an independent advisor. </a:t>
            </a:r>
            <a:r>
              <a:rPr lang="en-GB" sz="1100" dirty="0">
                <a:latin typeface="Calibri" panose="020F0502020204030204" pitchFamily="34" charset="0"/>
                <a:ea typeface="Calibri" panose="020F0502020204030204" pitchFamily="34" charset="0"/>
                <a:cs typeface="Times New Roman" panose="02020603050405020304" pitchFamily="18" charset="0"/>
              </a:rPr>
              <a:t>T</a:t>
            </a:r>
            <a:r>
              <a:rPr lang="en-GB" sz="1100" dirty="0">
                <a:effectLst/>
                <a:latin typeface="Calibri" panose="020F0502020204030204" pitchFamily="34" charset="0"/>
                <a:ea typeface="Calibri" panose="020F0502020204030204" pitchFamily="34" charset="0"/>
                <a:cs typeface="Times New Roman" panose="02020603050405020304" pitchFamily="18" charset="0"/>
              </a:rPr>
              <a:t>his can assist in the </a:t>
            </a:r>
            <a:r>
              <a:rPr lang="en-GB" sz="1100" dirty="0">
                <a:latin typeface="Calibri" panose="020F0502020204030204" pitchFamily="34" charset="0"/>
                <a:ea typeface="Calibri" panose="020F0502020204030204" pitchFamily="34" charset="0"/>
                <a:cs typeface="Times New Roman" panose="02020603050405020304" pitchFamily="18" charset="0"/>
              </a:rPr>
              <a:t>business </a:t>
            </a:r>
            <a:r>
              <a:rPr lang="en-GB" sz="1100" dirty="0">
                <a:effectLst/>
                <a:latin typeface="Calibri" panose="020F0502020204030204" pitchFamily="34" charset="0"/>
                <a:ea typeface="Calibri" panose="020F0502020204030204" pitchFamily="34" charset="0"/>
                <a:cs typeface="Times New Roman" panose="02020603050405020304" pitchFamily="18" charset="0"/>
              </a:rPr>
              <a:t>developing </a:t>
            </a:r>
            <a:r>
              <a:rPr lang="en-GB" sz="1100" dirty="0">
                <a:latin typeface="Calibri" panose="020F0502020204030204" pitchFamily="34" charset="0"/>
                <a:ea typeface="Calibri" panose="020F0502020204030204" pitchFamily="34" charset="0"/>
                <a:cs typeface="Times New Roman" panose="02020603050405020304" pitchFamily="18" charset="0"/>
              </a:rPr>
              <a:t>as it </a:t>
            </a:r>
            <a:r>
              <a:rPr lang="en-GB" sz="1100" dirty="0">
                <a:effectLst/>
                <a:latin typeface="Calibri" panose="020F0502020204030204" pitchFamily="34" charset="0"/>
                <a:ea typeface="Calibri" panose="020F0502020204030204" pitchFamily="34" charset="0"/>
                <a:cs typeface="Times New Roman" panose="02020603050405020304" pitchFamily="18" charset="0"/>
              </a:rPr>
              <a:t>could affect pricing, offers, marketing and clothing offered in the future. The consultant will be using surveys, interviews and storyboards to provide recommendations on what can be done for the business for it to become viable and practical to operate in the future.</a:t>
            </a:r>
            <a:endParaRPr lang="en-GB" sz="1100" dirty="0">
              <a:cs typeface="Calibri"/>
            </a:endParaRPr>
          </a:p>
        </p:txBody>
      </p:sp>
      <p:sp>
        <p:nvSpPr>
          <p:cNvPr id="12" name="TextBox 11">
            <a:extLst>
              <a:ext uri="{FF2B5EF4-FFF2-40B4-BE49-F238E27FC236}">
                <a16:creationId xmlns:a16="http://schemas.microsoft.com/office/drawing/2014/main" id="{69F91801-97C4-FA25-1D1B-646277E9E1A1}"/>
              </a:ext>
            </a:extLst>
          </p:cNvPr>
          <p:cNvSpPr txBox="1"/>
          <p:nvPr/>
        </p:nvSpPr>
        <p:spPr>
          <a:xfrm>
            <a:off x="2398031" y="493997"/>
            <a:ext cx="3069455" cy="3870290"/>
          </a:xfrm>
          <a:prstGeom prst="rect">
            <a:avLst/>
          </a:prstGeom>
          <a:solidFill>
            <a:schemeClr val="bg1">
              <a:lumMod val="9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u="sng" dirty="0">
                <a:cs typeface="Calibri"/>
              </a:rPr>
              <a:t>M</a:t>
            </a:r>
            <a:r>
              <a:rPr lang="en-GB" sz="1200" b="1" u="sng" dirty="0">
                <a:cs typeface="Calibri"/>
              </a:rPr>
              <a:t>ETHODOLOGY:</a:t>
            </a:r>
          </a:p>
          <a:p>
            <a:r>
              <a:rPr lang="en-GB" sz="1100" dirty="0">
                <a:cs typeface="Calibri"/>
              </a:rPr>
              <a:t>This section of research involved a variety of </a:t>
            </a:r>
            <a:r>
              <a:rPr lang="en-GB" sz="1150" dirty="0">
                <a:cs typeface="Calibri"/>
              </a:rPr>
              <a:t>methods which were interviews, surveys and storyboards as the approach was of mixed methods. The survey was investigating the habits, motivations and benefits to online clothes shopping. The interviews were to investigate the skill set of the employees of the business through a GAP analysis to discover their strengths and weaknesses in the organisation. The storyboards were used to gain a neutral perspective on how it functions and looks for potential customers with feedback given on the changes that could benefit and therefore be implemented. Participants used in the research of the report were sought through social media. The participants used were of a various ages, occupations, locations etc. This was done to ensure that their was no bias and in terms of age or gender so that the results will be true and accurate. </a:t>
            </a:r>
          </a:p>
        </p:txBody>
      </p:sp>
      <p:sp>
        <p:nvSpPr>
          <p:cNvPr id="13" name="TextBox 12">
            <a:extLst>
              <a:ext uri="{FF2B5EF4-FFF2-40B4-BE49-F238E27FC236}">
                <a16:creationId xmlns:a16="http://schemas.microsoft.com/office/drawing/2014/main" id="{DC0A79E5-FF46-9B68-8AFD-7FE1100BC3B1}"/>
              </a:ext>
            </a:extLst>
          </p:cNvPr>
          <p:cNvSpPr txBox="1"/>
          <p:nvPr/>
        </p:nvSpPr>
        <p:spPr>
          <a:xfrm>
            <a:off x="5467486" y="523031"/>
            <a:ext cx="4771913" cy="2062103"/>
          </a:xfrm>
          <a:prstGeom prst="rect">
            <a:avLst/>
          </a:prstGeom>
          <a:solidFill>
            <a:schemeClr val="bg1">
              <a:lumMod val="8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u="sng" dirty="0">
                <a:cs typeface="Calibri"/>
              </a:rPr>
              <a:t>F</a:t>
            </a:r>
            <a:r>
              <a:rPr lang="en-GB" sz="1200" b="1" u="sng" dirty="0">
                <a:cs typeface="Calibri"/>
              </a:rPr>
              <a:t>indings &amp; Analysis:</a:t>
            </a:r>
          </a:p>
          <a:p>
            <a:r>
              <a:rPr lang="en-GB" sz="1100" dirty="0">
                <a:cs typeface="Calibri"/>
              </a:rPr>
              <a:t>The results of the survey found that the public want to shop online for clothing as it convenient for them, who normally order two or three items per order and who would rather order from a locally based brand instead of a nationally based brand.  Other findings included that men would pay between £10-£19 for a new t-shirt but women its more spread as they will pay between £10-£29 for a new t-shirt (as seen below). For the interviews the consultant discovered that both employees do have strengths and weaknesses in their skill sets and experience. The results of the storyboards shown that the participants liked the look and features of it but felt it was bare with not enough information given on the products that were displayed. </a:t>
            </a:r>
          </a:p>
        </p:txBody>
      </p:sp>
      <p:sp>
        <p:nvSpPr>
          <p:cNvPr id="17" name="TextBox 16">
            <a:extLst>
              <a:ext uri="{FF2B5EF4-FFF2-40B4-BE49-F238E27FC236}">
                <a16:creationId xmlns:a16="http://schemas.microsoft.com/office/drawing/2014/main" id="{F834118B-BCF0-2896-4F50-2FD67F1CEC8B}"/>
              </a:ext>
            </a:extLst>
          </p:cNvPr>
          <p:cNvSpPr txBox="1"/>
          <p:nvPr/>
        </p:nvSpPr>
        <p:spPr>
          <a:xfrm>
            <a:off x="10248681" y="529491"/>
            <a:ext cx="1924435" cy="2031325"/>
          </a:xfrm>
          <a:prstGeom prst="rect">
            <a:avLst/>
          </a:prstGeom>
          <a:solidFill>
            <a:schemeClr val="bg1">
              <a:lumMod val="9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cs typeface="Calibri"/>
              </a:rPr>
              <a:t>C</a:t>
            </a:r>
            <a:r>
              <a:rPr lang="en-GB" sz="1200" b="1" u="sng" dirty="0">
                <a:cs typeface="Calibri"/>
              </a:rPr>
              <a:t>onclusion :</a:t>
            </a:r>
          </a:p>
          <a:p>
            <a:r>
              <a:rPr lang="en-GB" sz="1200" dirty="0">
                <a:cs typeface="Calibri"/>
              </a:rPr>
              <a:t>The consultant has come to the conclusion that the business is viable and practical and for further research in another project the research question should be How Does Pricing Affect Clothing Purchases For Men and Women?. </a:t>
            </a:r>
          </a:p>
        </p:txBody>
      </p:sp>
      <p:sp>
        <p:nvSpPr>
          <p:cNvPr id="20" name="TextBox 19">
            <a:extLst>
              <a:ext uri="{FF2B5EF4-FFF2-40B4-BE49-F238E27FC236}">
                <a16:creationId xmlns:a16="http://schemas.microsoft.com/office/drawing/2014/main" id="{CF43662C-9031-2378-9D57-207F00882994}"/>
              </a:ext>
            </a:extLst>
          </p:cNvPr>
          <p:cNvSpPr txBox="1"/>
          <p:nvPr/>
        </p:nvSpPr>
        <p:spPr>
          <a:xfrm>
            <a:off x="2395285" y="4275024"/>
            <a:ext cx="3543719" cy="2569934"/>
          </a:xfrm>
          <a:prstGeom prst="rect">
            <a:avLst/>
          </a:prstGeom>
          <a:solidFill>
            <a:schemeClr val="bg1">
              <a:lumMod val="8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b="1" u="sng" dirty="0">
                <a:cs typeface="Calibri"/>
              </a:rPr>
              <a:t>References:</a:t>
            </a:r>
          </a:p>
          <a:p>
            <a:pPr marL="171450" indent="-171450">
              <a:buFont typeface="Arial"/>
              <a:buChar char="•"/>
            </a:pPr>
            <a:r>
              <a:rPr lang="en-GB" sz="1000" dirty="0" err="1">
                <a:ea typeface="+mn-lt"/>
                <a:cs typeface="+mn-lt"/>
              </a:rPr>
              <a:t>Ampadu</a:t>
            </a:r>
            <a:r>
              <a:rPr lang="en-GB" sz="1000" dirty="0">
                <a:ea typeface="+mn-lt"/>
                <a:cs typeface="+mn-lt"/>
              </a:rPr>
              <a:t>, S., Jiang, Y., </a:t>
            </a:r>
            <a:r>
              <a:rPr lang="en-GB" sz="1000" dirty="0" err="1">
                <a:ea typeface="+mn-lt"/>
                <a:cs typeface="+mn-lt"/>
              </a:rPr>
              <a:t>Debrah</a:t>
            </a:r>
            <a:r>
              <a:rPr lang="en-GB" sz="1000" dirty="0">
                <a:ea typeface="+mn-lt"/>
                <a:cs typeface="+mn-lt"/>
              </a:rPr>
              <a:t>, E., </a:t>
            </a:r>
            <a:r>
              <a:rPr lang="en-GB" sz="1000" dirty="0" err="1">
                <a:ea typeface="+mn-lt"/>
                <a:cs typeface="+mn-lt"/>
              </a:rPr>
              <a:t>Antwi</a:t>
            </a:r>
            <a:r>
              <a:rPr lang="en-GB" sz="1000" dirty="0">
                <a:ea typeface="+mn-lt"/>
                <a:cs typeface="+mn-lt"/>
              </a:rPr>
              <a:t>, C. O., </a:t>
            </a:r>
            <a:r>
              <a:rPr lang="en-GB" sz="1000" dirty="0" err="1">
                <a:ea typeface="+mn-lt"/>
                <a:cs typeface="+mn-lt"/>
              </a:rPr>
              <a:t>Amankwa</a:t>
            </a:r>
            <a:r>
              <a:rPr lang="en-GB" sz="1000" dirty="0">
                <a:ea typeface="+mn-lt"/>
                <a:cs typeface="+mn-lt"/>
              </a:rPr>
              <a:t>, E., </a:t>
            </a:r>
            <a:r>
              <a:rPr lang="en-GB" sz="1000" dirty="0" err="1">
                <a:ea typeface="+mn-lt"/>
                <a:cs typeface="+mn-lt"/>
              </a:rPr>
              <a:t>Gyamfi</a:t>
            </a:r>
            <a:r>
              <a:rPr lang="en-GB" sz="1000" dirty="0">
                <a:ea typeface="+mn-lt"/>
                <a:cs typeface="+mn-lt"/>
              </a:rPr>
              <a:t>, S. A., &amp; Amoako, R. (2022). Online personalized recommended product quality and e-impulse buying: A conditional mediation analysis. Journal of Retailing and Consumer Services, 64, 102789.</a:t>
            </a:r>
          </a:p>
          <a:p>
            <a:pPr marL="171450" indent="-171450">
              <a:buFont typeface="Arial"/>
              <a:buChar char="•"/>
            </a:pPr>
            <a:r>
              <a:rPr lang="en-GB" sz="1000" dirty="0" err="1">
                <a:ea typeface="+mn-lt"/>
                <a:cs typeface="+mn-lt"/>
              </a:rPr>
              <a:t>Kubr</a:t>
            </a:r>
            <a:r>
              <a:rPr lang="en-GB" sz="1000" dirty="0">
                <a:ea typeface="+mn-lt"/>
                <a:cs typeface="+mn-lt"/>
              </a:rPr>
              <a:t>, M. (2002). Management consulting. 4th ed. Geneva: International Labour Office.</a:t>
            </a:r>
          </a:p>
          <a:p>
            <a:pPr marL="171450" indent="-171450">
              <a:buFont typeface="Arial"/>
              <a:buChar char="•"/>
            </a:pPr>
            <a:r>
              <a:rPr lang="en-GB" sz="1000" dirty="0">
                <a:ea typeface="+mn-lt"/>
                <a:cs typeface="+mn-lt"/>
              </a:rPr>
              <a:t>Schreiner, T., Rese, A., &amp; Baier, D. (2019). Multichannel personalization: Identifying consumer preferences for product recommendations in advertisements across different media channels. Journal of Retailing and Consumer Services, 48, 87-99.</a:t>
            </a:r>
          </a:p>
          <a:p>
            <a:pPr marL="171450" indent="-171450">
              <a:buFont typeface="Arial"/>
              <a:buChar char="•"/>
            </a:pPr>
            <a:r>
              <a:rPr lang="en-GB" sz="1000" dirty="0" err="1">
                <a:ea typeface="+mn-lt"/>
                <a:cs typeface="+mn-lt"/>
              </a:rPr>
              <a:t>Vukotić</a:t>
            </a:r>
            <a:r>
              <a:rPr lang="en-GB" sz="1000" dirty="0">
                <a:ea typeface="+mn-lt"/>
                <a:cs typeface="+mn-lt"/>
              </a:rPr>
              <a:t>, S., </a:t>
            </a:r>
            <a:r>
              <a:rPr lang="en-GB" sz="1000" dirty="0" err="1">
                <a:ea typeface="+mn-lt"/>
                <a:cs typeface="+mn-lt"/>
              </a:rPr>
              <a:t>Aničić</a:t>
            </a:r>
            <a:r>
              <a:rPr lang="en-GB" sz="1000" dirty="0">
                <a:ea typeface="+mn-lt"/>
                <a:cs typeface="+mn-lt"/>
              </a:rPr>
              <a:t>, J., &amp; </a:t>
            </a:r>
            <a:r>
              <a:rPr lang="en-GB" sz="1000" dirty="0" err="1">
                <a:ea typeface="+mn-lt"/>
                <a:cs typeface="+mn-lt"/>
              </a:rPr>
              <a:t>Vukotić</a:t>
            </a:r>
            <a:r>
              <a:rPr lang="en-GB" sz="1000" dirty="0">
                <a:ea typeface="+mn-lt"/>
                <a:cs typeface="+mn-lt"/>
              </a:rPr>
              <a:t>, R. (2017). The importance of consulting in contemporary business management. Journal of process management and new technologies, 5(3).</a:t>
            </a:r>
          </a:p>
        </p:txBody>
      </p:sp>
      <p:sp>
        <p:nvSpPr>
          <p:cNvPr id="2" name="TextBox 1">
            <a:extLst>
              <a:ext uri="{FF2B5EF4-FFF2-40B4-BE49-F238E27FC236}">
                <a16:creationId xmlns:a16="http://schemas.microsoft.com/office/drawing/2014/main" id="{D1ADE388-89C5-C7C2-EEE9-240F4DED7A2D}"/>
              </a:ext>
            </a:extLst>
          </p:cNvPr>
          <p:cNvSpPr txBox="1"/>
          <p:nvPr/>
        </p:nvSpPr>
        <p:spPr>
          <a:xfrm>
            <a:off x="5901564" y="4368049"/>
            <a:ext cx="2940985"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u="sng" dirty="0">
                <a:ea typeface="Calibri"/>
                <a:cs typeface="Calibri"/>
              </a:rPr>
              <a:t>Discussion</a:t>
            </a:r>
          </a:p>
          <a:p>
            <a:r>
              <a:rPr lang="en-GB" sz="1200" dirty="0">
                <a:ea typeface="Calibri"/>
                <a:cs typeface="Calibri"/>
              </a:rPr>
              <a:t>The results of the survey can allow for the building of a customer bases as results can help produce the clothing, designs, pricing and marketing amongst other topics. Interviews can allow for employees to be trained in new areas and the recruitment of new employees in areas where skills and experience are currently lacking in. The storyboards will give the business information on what the general public feels about the website and what can be done to improve its accessibility and functions.</a:t>
            </a:r>
          </a:p>
        </p:txBody>
      </p:sp>
      <p:graphicFrame>
        <p:nvGraphicFramePr>
          <p:cNvPr id="7" name="Table 6">
            <a:extLst>
              <a:ext uri="{FF2B5EF4-FFF2-40B4-BE49-F238E27FC236}">
                <a16:creationId xmlns:a16="http://schemas.microsoft.com/office/drawing/2014/main" id="{D9A7781C-7009-DDA0-DE3D-F2F3BD2996BF}"/>
              </a:ext>
            </a:extLst>
          </p:cNvPr>
          <p:cNvGraphicFramePr>
            <a:graphicFrameLocks noGrp="1"/>
          </p:cNvGraphicFramePr>
          <p:nvPr>
            <p:extLst>
              <p:ext uri="{D42A27DB-BD31-4B8C-83A1-F6EECF244321}">
                <p14:modId xmlns:p14="http://schemas.microsoft.com/office/powerpoint/2010/main" val="1374186846"/>
              </p:ext>
            </p:extLst>
          </p:nvPr>
        </p:nvGraphicFramePr>
        <p:xfrm>
          <a:off x="5466749" y="2560816"/>
          <a:ext cx="4771913" cy="1707896"/>
        </p:xfrm>
        <a:graphic>
          <a:graphicData uri="http://schemas.openxmlformats.org/drawingml/2006/table">
            <a:tbl>
              <a:tblPr>
                <a:tableStyleId>{5C22544A-7EE6-4342-B048-85BDC9FD1C3A}</a:tableStyleId>
              </a:tblPr>
              <a:tblGrid>
                <a:gridCol w="1368166">
                  <a:extLst>
                    <a:ext uri="{9D8B030D-6E8A-4147-A177-3AD203B41FA5}">
                      <a16:colId xmlns:a16="http://schemas.microsoft.com/office/drawing/2014/main" val="2053525475"/>
                    </a:ext>
                  </a:extLst>
                </a:gridCol>
                <a:gridCol w="482321">
                  <a:extLst>
                    <a:ext uri="{9D8B030D-6E8A-4147-A177-3AD203B41FA5}">
                      <a16:colId xmlns:a16="http://schemas.microsoft.com/office/drawing/2014/main" val="6439467"/>
                    </a:ext>
                  </a:extLst>
                </a:gridCol>
                <a:gridCol w="753626">
                  <a:extLst>
                    <a:ext uri="{9D8B030D-6E8A-4147-A177-3AD203B41FA5}">
                      <a16:colId xmlns:a16="http://schemas.microsoft.com/office/drawing/2014/main" val="1424171633"/>
                    </a:ext>
                  </a:extLst>
                </a:gridCol>
                <a:gridCol w="612950">
                  <a:extLst>
                    <a:ext uri="{9D8B030D-6E8A-4147-A177-3AD203B41FA5}">
                      <a16:colId xmlns:a16="http://schemas.microsoft.com/office/drawing/2014/main" val="3512523938"/>
                    </a:ext>
                  </a:extLst>
                </a:gridCol>
                <a:gridCol w="542611">
                  <a:extLst>
                    <a:ext uri="{9D8B030D-6E8A-4147-A177-3AD203B41FA5}">
                      <a16:colId xmlns:a16="http://schemas.microsoft.com/office/drawing/2014/main" val="155660013"/>
                    </a:ext>
                  </a:extLst>
                </a:gridCol>
                <a:gridCol w="472272">
                  <a:extLst>
                    <a:ext uri="{9D8B030D-6E8A-4147-A177-3AD203B41FA5}">
                      <a16:colId xmlns:a16="http://schemas.microsoft.com/office/drawing/2014/main" val="3131267077"/>
                    </a:ext>
                  </a:extLst>
                </a:gridCol>
                <a:gridCol w="539967">
                  <a:extLst>
                    <a:ext uri="{9D8B030D-6E8A-4147-A177-3AD203B41FA5}">
                      <a16:colId xmlns:a16="http://schemas.microsoft.com/office/drawing/2014/main" val="1214474451"/>
                    </a:ext>
                  </a:extLst>
                </a:gridCol>
              </a:tblGrid>
              <a:tr h="0">
                <a:tc gridSpan="7">
                  <a:txBody>
                    <a:bodyPr/>
                    <a:lstStyle/>
                    <a:p>
                      <a:pPr marL="38100" marR="38100" algn="just">
                        <a:lnSpc>
                          <a:spcPts val="1600"/>
                        </a:lnSpc>
                        <a:spcAft>
                          <a:spcPts val="0"/>
                        </a:spcAft>
                      </a:pPr>
                      <a:r>
                        <a:rPr lang="en-GB" sz="1000" dirty="0">
                          <a:effectLst/>
                        </a:rPr>
                        <a:t>What is your gender? * How much would you pay for a new t-shirt for a specific occasion?</a:t>
                      </a:r>
                    </a:p>
                    <a:p>
                      <a:pPr marL="38100" marR="38100" algn="just">
                        <a:lnSpc>
                          <a:spcPts val="1600"/>
                        </a:lnSpc>
                        <a:spcAft>
                          <a:spcPts val="0"/>
                        </a:spcAft>
                      </a:pPr>
                      <a:r>
                        <a:rPr lang="en-GB" sz="1000" dirty="0">
                          <a:effectLst/>
                        </a:rPr>
                        <a:t> Crosstabulation</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596876958"/>
                  </a:ext>
                </a:extLst>
              </a:tr>
              <a:tr h="0">
                <a:tc gridSpan="7">
                  <a:txBody>
                    <a:bodyPr/>
                    <a:lstStyle/>
                    <a:p>
                      <a:pPr algn="just">
                        <a:lnSpc>
                          <a:spcPts val="1600"/>
                        </a:lnSpc>
                      </a:pPr>
                      <a:r>
                        <a:rPr lang="en-GB" sz="1000">
                          <a:effectLst/>
                        </a:rPr>
                        <a:t>Count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440133653"/>
                  </a:ext>
                </a:extLst>
              </a:tr>
              <a:tr h="0">
                <a:tc rowSpan="2" gridSpan="2">
                  <a:txBody>
                    <a:bodyPr/>
                    <a:lstStyle/>
                    <a:p>
                      <a:pPr algn="just"/>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rowSpan="2" hMerge="1">
                  <a:txBody>
                    <a:bodyPr/>
                    <a:lstStyle/>
                    <a:p>
                      <a:endParaRPr lang="en-GB"/>
                    </a:p>
                  </a:txBody>
                  <a:tcPr/>
                </a:tc>
                <a:tc gridSpan="4">
                  <a:txBody>
                    <a:bodyPr/>
                    <a:lstStyle/>
                    <a:p>
                      <a:pPr marL="38100" marR="38100" algn="just">
                        <a:lnSpc>
                          <a:spcPts val="1600"/>
                        </a:lnSpc>
                        <a:spcAft>
                          <a:spcPts val="0"/>
                        </a:spcAft>
                      </a:pPr>
                      <a:r>
                        <a:rPr lang="en-GB" sz="1000" dirty="0">
                          <a:effectLst/>
                        </a:rPr>
                        <a:t>How much would you pay for a new t-shirt for a specific occasion?</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hMerge="1">
                  <a:txBody>
                    <a:bodyPr/>
                    <a:lstStyle/>
                    <a:p>
                      <a:endParaRPr lang="en-GB"/>
                    </a:p>
                  </a:txBody>
                  <a:tcPr/>
                </a:tc>
                <a:tc hMerge="1">
                  <a:txBody>
                    <a:bodyPr/>
                    <a:lstStyle/>
                    <a:p>
                      <a:endParaRPr lang="en-GB"/>
                    </a:p>
                  </a:txBody>
                  <a:tcPr/>
                </a:tc>
                <a:tc hMerge="1">
                  <a:txBody>
                    <a:bodyPr/>
                    <a:lstStyle/>
                    <a:p>
                      <a:endParaRPr lang="en-GB"/>
                    </a:p>
                  </a:txBody>
                  <a:tcPr/>
                </a:tc>
                <a:tc rowSpan="2">
                  <a:txBody>
                    <a:bodyPr/>
                    <a:lstStyle/>
                    <a:p>
                      <a:pPr marL="38100" marR="38100" algn="just">
                        <a:lnSpc>
                          <a:spcPts val="1600"/>
                        </a:lnSpc>
                        <a:spcAft>
                          <a:spcPts val="0"/>
                        </a:spcAft>
                      </a:pPr>
                      <a:r>
                        <a:rPr lang="en-GB" sz="1000" dirty="0">
                          <a:effectLst/>
                        </a:rPr>
                        <a:t>Total</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extLst>
                  <a:ext uri="{0D108BD9-81ED-4DB2-BD59-A6C34878D82A}">
                    <a16:rowId xmlns:a16="http://schemas.microsoft.com/office/drawing/2014/main" val="1821601215"/>
                  </a:ext>
                </a:extLst>
              </a:tr>
              <a:tr h="0">
                <a:tc gridSpan="2" vMerge="1">
                  <a:txBody>
                    <a:bodyPr/>
                    <a:lstStyle/>
                    <a:p>
                      <a:endParaRPr lang="en-GB"/>
                    </a:p>
                  </a:txBody>
                  <a:tcPr/>
                </a:tc>
                <a:tc hMerge="1" vMerge="1">
                  <a:txBody>
                    <a:bodyPr/>
                    <a:lstStyle/>
                    <a:p>
                      <a:endParaRPr lang="en-GB"/>
                    </a:p>
                  </a:txBody>
                  <a:tcPr/>
                </a:tc>
                <a:tc>
                  <a:txBody>
                    <a:bodyPr/>
                    <a:lstStyle/>
                    <a:p>
                      <a:pPr marL="38100" marR="38100" algn="just">
                        <a:lnSpc>
                          <a:spcPts val="1600"/>
                        </a:lnSpc>
                        <a:spcAft>
                          <a:spcPts val="0"/>
                        </a:spcAft>
                      </a:pPr>
                      <a:r>
                        <a:rPr lang="en-GB" sz="1000">
                          <a:effectLst/>
                        </a:rPr>
                        <a:t>£0-£9</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just">
                        <a:lnSpc>
                          <a:spcPts val="1600"/>
                        </a:lnSpc>
                        <a:spcAft>
                          <a:spcPts val="0"/>
                        </a:spcAft>
                      </a:pPr>
                      <a:r>
                        <a:rPr lang="en-GB" sz="1000">
                          <a:effectLst/>
                        </a:rPr>
                        <a:t>£10-£19</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just">
                        <a:lnSpc>
                          <a:spcPts val="1600"/>
                        </a:lnSpc>
                        <a:spcAft>
                          <a:spcPts val="0"/>
                        </a:spcAft>
                      </a:pPr>
                      <a:r>
                        <a:rPr lang="en-GB" sz="1000">
                          <a:effectLst/>
                        </a:rPr>
                        <a:t>£20-£29</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just">
                        <a:lnSpc>
                          <a:spcPts val="1600"/>
                        </a:lnSpc>
                        <a:spcAft>
                          <a:spcPts val="0"/>
                        </a:spcAft>
                      </a:pPr>
                      <a:r>
                        <a:rPr lang="en-GB" sz="1000">
                          <a:effectLst/>
                        </a:rPr>
                        <a:t>£30+</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vMerge="1">
                  <a:txBody>
                    <a:bodyPr/>
                    <a:lstStyle/>
                    <a:p>
                      <a:endParaRPr lang="en-GB"/>
                    </a:p>
                  </a:txBody>
                  <a:tcPr/>
                </a:tc>
                <a:extLst>
                  <a:ext uri="{0D108BD9-81ED-4DB2-BD59-A6C34878D82A}">
                    <a16:rowId xmlns:a16="http://schemas.microsoft.com/office/drawing/2014/main" val="2340317817"/>
                  </a:ext>
                </a:extLst>
              </a:tr>
              <a:tr h="0">
                <a:tc rowSpan="2">
                  <a:txBody>
                    <a:bodyPr/>
                    <a:lstStyle/>
                    <a:p>
                      <a:pPr marL="38100" marR="38100" algn="just">
                        <a:lnSpc>
                          <a:spcPts val="1600"/>
                        </a:lnSpc>
                        <a:spcAft>
                          <a:spcPts val="0"/>
                        </a:spcAft>
                      </a:pPr>
                      <a:r>
                        <a:rPr lang="en-GB" sz="1000">
                          <a:effectLst/>
                        </a:rPr>
                        <a:t>What is your gender?</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just">
                        <a:lnSpc>
                          <a:spcPts val="1600"/>
                        </a:lnSpc>
                        <a:spcAft>
                          <a:spcPts val="0"/>
                        </a:spcAft>
                      </a:pPr>
                      <a:r>
                        <a:rPr lang="en-GB" sz="1000" dirty="0">
                          <a:effectLst/>
                        </a:rPr>
                        <a:t>Male</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just">
                        <a:lnSpc>
                          <a:spcPts val="1600"/>
                        </a:lnSpc>
                        <a:spcAft>
                          <a:spcPts val="0"/>
                        </a:spcAft>
                      </a:pPr>
                      <a:r>
                        <a:rPr lang="en-GB" sz="1000">
                          <a:effectLst/>
                        </a:rPr>
                        <a:t>3</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just">
                        <a:lnSpc>
                          <a:spcPts val="1600"/>
                        </a:lnSpc>
                        <a:spcAft>
                          <a:spcPts val="0"/>
                        </a:spcAft>
                      </a:pPr>
                      <a:r>
                        <a:rPr lang="en-GB" sz="1000">
                          <a:effectLst/>
                        </a:rPr>
                        <a:t>9</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just">
                        <a:lnSpc>
                          <a:spcPts val="1600"/>
                        </a:lnSpc>
                        <a:spcAft>
                          <a:spcPts val="0"/>
                        </a:spcAft>
                      </a:pPr>
                      <a:r>
                        <a:rPr lang="en-GB" sz="1000">
                          <a:effectLst/>
                        </a:rPr>
                        <a:t>2</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just">
                        <a:lnSpc>
                          <a:spcPts val="1600"/>
                        </a:lnSpc>
                        <a:spcAft>
                          <a:spcPts val="0"/>
                        </a:spcAft>
                      </a:pPr>
                      <a:r>
                        <a:rPr lang="en-GB" sz="1000" dirty="0">
                          <a:effectLst/>
                        </a:rPr>
                        <a:t>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just">
                        <a:lnSpc>
                          <a:spcPts val="1600"/>
                        </a:lnSpc>
                        <a:spcAft>
                          <a:spcPts val="0"/>
                        </a:spcAft>
                      </a:pPr>
                      <a:r>
                        <a:rPr lang="en-GB" sz="1000">
                          <a:effectLst/>
                        </a:rPr>
                        <a:t>15</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469371522"/>
                  </a:ext>
                </a:extLst>
              </a:tr>
              <a:tr h="0">
                <a:tc vMerge="1">
                  <a:txBody>
                    <a:bodyPr/>
                    <a:lstStyle/>
                    <a:p>
                      <a:endParaRPr lang="en-GB"/>
                    </a:p>
                  </a:txBody>
                  <a:tcPr/>
                </a:tc>
                <a:tc>
                  <a:txBody>
                    <a:bodyPr/>
                    <a:lstStyle/>
                    <a:p>
                      <a:pPr marL="38100" marR="38100" algn="just">
                        <a:lnSpc>
                          <a:spcPts val="1600"/>
                        </a:lnSpc>
                        <a:spcAft>
                          <a:spcPts val="0"/>
                        </a:spcAft>
                      </a:pPr>
                      <a:r>
                        <a:rPr lang="en-GB" sz="1000">
                          <a:effectLst/>
                        </a:rPr>
                        <a:t>Female</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just">
                        <a:lnSpc>
                          <a:spcPts val="1600"/>
                        </a:lnSpc>
                        <a:spcAft>
                          <a:spcPts val="0"/>
                        </a:spcAft>
                      </a:pPr>
                      <a:r>
                        <a:rPr lang="en-GB" sz="1000">
                          <a:effectLst/>
                        </a:rPr>
                        <a:t>6</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just">
                        <a:lnSpc>
                          <a:spcPts val="1600"/>
                        </a:lnSpc>
                        <a:spcAft>
                          <a:spcPts val="0"/>
                        </a:spcAft>
                      </a:pPr>
                      <a:r>
                        <a:rPr lang="en-GB" sz="1000">
                          <a:effectLst/>
                        </a:rPr>
                        <a:t>21</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just">
                        <a:lnSpc>
                          <a:spcPts val="1600"/>
                        </a:lnSpc>
                        <a:spcAft>
                          <a:spcPts val="0"/>
                        </a:spcAft>
                      </a:pPr>
                      <a:r>
                        <a:rPr lang="en-GB" sz="1000">
                          <a:effectLst/>
                        </a:rPr>
                        <a:t>14</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just">
                        <a:lnSpc>
                          <a:spcPts val="1600"/>
                        </a:lnSpc>
                        <a:spcAft>
                          <a:spcPts val="0"/>
                        </a:spcAft>
                      </a:pPr>
                      <a:r>
                        <a:rPr lang="en-GB" sz="1000">
                          <a:effectLst/>
                        </a:rPr>
                        <a:t>5</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just">
                        <a:lnSpc>
                          <a:spcPts val="1600"/>
                        </a:lnSpc>
                        <a:spcAft>
                          <a:spcPts val="0"/>
                        </a:spcAft>
                      </a:pPr>
                      <a:r>
                        <a:rPr lang="en-GB" sz="1000">
                          <a:effectLst/>
                        </a:rPr>
                        <a:t>46</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744600321"/>
                  </a:ext>
                </a:extLst>
              </a:tr>
              <a:tr h="0">
                <a:tc gridSpan="2">
                  <a:txBody>
                    <a:bodyPr/>
                    <a:lstStyle/>
                    <a:p>
                      <a:pPr marL="38100" marR="38100" algn="just">
                        <a:lnSpc>
                          <a:spcPts val="1600"/>
                        </a:lnSpc>
                        <a:spcAft>
                          <a:spcPts val="0"/>
                        </a:spcAft>
                      </a:pPr>
                      <a:r>
                        <a:rPr lang="en-GB" sz="1000">
                          <a:effectLst/>
                        </a:rPr>
                        <a:t>Total</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a:txBody>
                    <a:bodyPr/>
                    <a:lstStyle/>
                    <a:p>
                      <a:pPr marL="38100" marR="38100" algn="just">
                        <a:lnSpc>
                          <a:spcPts val="1600"/>
                        </a:lnSpc>
                        <a:spcAft>
                          <a:spcPts val="0"/>
                        </a:spcAft>
                      </a:pPr>
                      <a:r>
                        <a:rPr lang="en-GB" sz="1000">
                          <a:effectLst/>
                        </a:rPr>
                        <a:t>9</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just">
                        <a:lnSpc>
                          <a:spcPts val="1600"/>
                        </a:lnSpc>
                        <a:spcAft>
                          <a:spcPts val="0"/>
                        </a:spcAft>
                      </a:pPr>
                      <a:r>
                        <a:rPr lang="en-GB" sz="1000">
                          <a:effectLst/>
                        </a:rPr>
                        <a:t>30</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just">
                        <a:lnSpc>
                          <a:spcPts val="1600"/>
                        </a:lnSpc>
                        <a:spcAft>
                          <a:spcPts val="0"/>
                        </a:spcAft>
                      </a:pPr>
                      <a:r>
                        <a:rPr lang="en-GB" sz="1000">
                          <a:effectLst/>
                        </a:rPr>
                        <a:t>16</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just">
                        <a:lnSpc>
                          <a:spcPts val="1600"/>
                        </a:lnSpc>
                        <a:spcAft>
                          <a:spcPts val="0"/>
                        </a:spcAft>
                      </a:pPr>
                      <a:r>
                        <a:rPr lang="en-GB" sz="1000">
                          <a:effectLst/>
                        </a:rPr>
                        <a:t>6</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just">
                        <a:lnSpc>
                          <a:spcPts val="1600"/>
                        </a:lnSpc>
                        <a:spcAft>
                          <a:spcPts val="0"/>
                        </a:spcAft>
                      </a:pPr>
                      <a:r>
                        <a:rPr lang="en-GB" sz="1000" dirty="0">
                          <a:effectLst/>
                        </a:rPr>
                        <a:t>61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397576347"/>
                  </a:ext>
                </a:extLst>
              </a:tr>
            </a:tbl>
          </a:graphicData>
        </a:graphic>
      </p:graphicFrame>
      <p:sp>
        <p:nvSpPr>
          <p:cNvPr id="19" name="TextBox 18">
            <a:extLst>
              <a:ext uri="{FF2B5EF4-FFF2-40B4-BE49-F238E27FC236}">
                <a16:creationId xmlns:a16="http://schemas.microsoft.com/office/drawing/2014/main" id="{E323073D-EB74-F2AA-E2DD-02BF318F1292}"/>
              </a:ext>
            </a:extLst>
          </p:cNvPr>
          <p:cNvSpPr txBox="1"/>
          <p:nvPr/>
        </p:nvSpPr>
        <p:spPr>
          <a:xfrm>
            <a:off x="8786295" y="4475807"/>
            <a:ext cx="3386821" cy="2377574"/>
          </a:xfrm>
          <a:prstGeom prst="rect">
            <a:avLst/>
          </a:prstGeom>
          <a:solidFill>
            <a:schemeClr val="accent5">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b="1" u="sng" dirty="0">
                <a:cs typeface="Calibri"/>
              </a:rPr>
              <a:t>Recommendations:</a:t>
            </a:r>
          </a:p>
          <a:p>
            <a:pPr marL="228600" indent="-228600">
              <a:buAutoNum type="arabicPeriod"/>
            </a:pPr>
            <a:r>
              <a:rPr lang="en-GB" sz="1050" dirty="0">
                <a:cs typeface="Calibri"/>
              </a:rPr>
              <a:t>A professional web designer should be recruited to ensure the website can be given the proper functions, accessibility and aesthetics of other rival online clothing businesses.</a:t>
            </a:r>
            <a:endParaRPr lang="en-US" sz="1050" dirty="0">
              <a:ea typeface="+mn-lt"/>
              <a:cs typeface="+mn-lt"/>
            </a:endParaRPr>
          </a:p>
          <a:p>
            <a:pPr marL="228600" indent="-228600">
              <a:buAutoNum type="arabicPeriod"/>
            </a:pPr>
            <a:r>
              <a:rPr lang="en-GB" sz="1050" dirty="0">
                <a:cs typeface="Calibri"/>
              </a:rPr>
              <a:t>Tracking of orders should be implemented to ensure that customers are satisfied and will repurchase from the business in the future.</a:t>
            </a:r>
            <a:endParaRPr lang="en-US" sz="1050" dirty="0">
              <a:ea typeface="+mn-lt"/>
              <a:cs typeface="+mn-lt"/>
            </a:endParaRPr>
          </a:p>
          <a:p>
            <a:pPr marL="228600" indent="-228600">
              <a:buAutoNum type="arabicPeriod"/>
            </a:pPr>
            <a:r>
              <a:rPr lang="en-GB" sz="1050" dirty="0">
                <a:cs typeface="Calibri"/>
              </a:rPr>
              <a:t>Additional employees should be recruited so any weaknesses in the business can be lessened through new employees who do have the skills that are required. Additional training should be sought for all employees so they can improve on their weaknesses and strengthen their strengths even more</a:t>
            </a:r>
            <a:endParaRPr lang="en-GB" sz="1050" dirty="0"/>
          </a:p>
        </p:txBody>
      </p:sp>
      <p:pic>
        <p:nvPicPr>
          <p:cNvPr id="11" name="Picture 10" descr="Text, whiteboard&#10;&#10;Description automatically generated">
            <a:extLst>
              <a:ext uri="{FF2B5EF4-FFF2-40B4-BE49-F238E27FC236}">
                <a16:creationId xmlns:a16="http://schemas.microsoft.com/office/drawing/2014/main" id="{3543E54B-A777-39BE-D6F4-3283DA16238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255551" y="2553542"/>
            <a:ext cx="972596" cy="924895"/>
          </a:xfrm>
          <a:prstGeom prst="rect">
            <a:avLst/>
          </a:prstGeom>
        </p:spPr>
      </p:pic>
      <p:pic>
        <p:nvPicPr>
          <p:cNvPr id="14" name="Picture 13" descr="Graphical user interface, website&#10;&#10;Description automatically generated">
            <a:extLst>
              <a:ext uri="{FF2B5EF4-FFF2-40B4-BE49-F238E27FC236}">
                <a16:creationId xmlns:a16="http://schemas.microsoft.com/office/drawing/2014/main" id="{80D4F671-E886-93DB-230F-D8E85F22CEF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206257" y="2553542"/>
            <a:ext cx="924895" cy="924895"/>
          </a:xfrm>
          <a:prstGeom prst="rect">
            <a:avLst/>
          </a:prstGeom>
        </p:spPr>
      </p:pic>
      <p:pic>
        <p:nvPicPr>
          <p:cNvPr id="15" name="Picture 14" descr="Graphical user interface, website&#10;&#10;Description automatically generated">
            <a:extLst>
              <a:ext uri="{FF2B5EF4-FFF2-40B4-BE49-F238E27FC236}">
                <a16:creationId xmlns:a16="http://schemas.microsoft.com/office/drawing/2014/main" id="{58729F9C-0203-7FD5-1A88-4A565B9AEF9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257963" y="3478437"/>
            <a:ext cx="960902" cy="960902"/>
          </a:xfrm>
          <a:prstGeom prst="rect">
            <a:avLst/>
          </a:prstGeom>
        </p:spPr>
      </p:pic>
      <p:pic>
        <p:nvPicPr>
          <p:cNvPr id="16" name="Picture 15" descr="Graphical user interface, website&#10;&#10;Description automatically generated">
            <a:extLst>
              <a:ext uri="{FF2B5EF4-FFF2-40B4-BE49-F238E27FC236}">
                <a16:creationId xmlns:a16="http://schemas.microsoft.com/office/drawing/2014/main" id="{14EE9B08-2445-8B94-CF13-7ADB9A23B7F1}"/>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206257" y="3460844"/>
            <a:ext cx="960902" cy="960902"/>
          </a:xfrm>
          <a:prstGeom prst="rect">
            <a:avLst/>
          </a:prstGeom>
        </p:spPr>
      </p:pic>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1282</TotalTime>
  <Words>973</Words>
  <Application>Microsoft Macintosh PowerPoint</Application>
  <PresentationFormat>Widescreen</PresentationFormat>
  <Paragraphs>51</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Shore</dc:creator>
  <cp:lastModifiedBy>Peter Todorov (1705088)</cp:lastModifiedBy>
  <cp:revision>523</cp:revision>
  <dcterms:created xsi:type="dcterms:W3CDTF">2022-04-14T07:41:40Z</dcterms:created>
  <dcterms:modified xsi:type="dcterms:W3CDTF">2023-03-31T11:20:04Z</dcterms:modified>
</cp:coreProperties>
</file>