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Lst>
  <p:notesMasterIdLst>
    <p:notesMasterId r:id="rId12"/>
  </p:notesMasterIdLst>
  <p:sldIdLst>
    <p:sldId id="261" r:id="rId2"/>
    <p:sldId id="257" r:id="rId3"/>
    <p:sldId id="258" r:id="rId4"/>
    <p:sldId id="260" r:id="rId5"/>
    <p:sldId id="265" r:id="rId6"/>
    <p:sldId id="259" r:id="rId7"/>
    <p:sldId id="263" r:id="rId8"/>
    <p:sldId id="266" r:id="rId9"/>
    <p:sldId id="264"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324" y="5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2C487C-3319-4EB9-9FFA-E40B7991127C}" type="datetimeFigureOut">
              <a:rPr lang="en-GB" smtClean="0"/>
              <a:t>09/08/2023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D0C59F-4C10-4021-85F2-4CE9346DF9F8}" type="slidenum">
              <a:rPr lang="en-GB" smtClean="0"/>
              <a:t>‹#›</a:t>
            </a:fld>
            <a:endParaRPr lang="en-GB"/>
          </a:p>
        </p:txBody>
      </p:sp>
    </p:spTree>
    <p:extLst>
      <p:ext uri="{BB962C8B-B14F-4D97-AF65-F5344CB8AC3E}">
        <p14:creationId xmlns:p14="http://schemas.microsoft.com/office/powerpoint/2010/main" val="1233051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CD69275-2D0C-4F1D-8422-9248DCC98541}"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4211185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12B1A5-1A85-4BF5-B236-BE4071FD1D77}"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213307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17D95D-A0EC-4FD4-B319-54A078A254D4}"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932521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40FC7F-0658-428C-A13C-421312BE3DEB}"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185072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7C41873-DB4F-444D-BDCB-5AC8B68A44BC}" type="datetime1">
              <a:rPr lang="en-GB" smtClean="0"/>
              <a:t>09/08/2023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276027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8A25CC-C4CE-484E-857C-55522D1630EE}" type="datetime1">
              <a:rPr lang="en-GB" smtClean="0"/>
              <a:t>09/08/2023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4195965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FB7278-D775-46BB-9111-D876EDE3B60D}" type="datetime1">
              <a:rPr lang="en-GB" smtClean="0"/>
              <a:t>09/08/2023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366289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BB8E9D-4B6F-440A-9D29-BE217DFAFB85}"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722593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7231F5-1811-4662-99FB-30230B2EFBE2}"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606179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27F200-291E-4A96-9607-B3F50596B3FE}"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621163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B0A7BC-E25D-4EC5-ADCE-D02E466E4568}"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029412C-A950-4FEA-8934-3DE23815A09E}" type="slidenum">
              <a:rPr lang="en-GB" smtClean="0"/>
              <a:t>‹#›</a:t>
            </a:fld>
            <a:endParaRPr lang="en-GB"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59228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4E6DAB56-5319-422E-985C-1A7C62D80710}"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6684111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C2D84538-699B-4616-B833-6C0C94D62109}"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029412C-A950-4FEA-8934-3DE23815A09E}" type="slidenum">
              <a:rPr lang="en-GB" smtClean="0"/>
              <a:t>‹#›</a:t>
            </a:fld>
            <a:endParaRPr lang="en-GB"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89883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46AAE26-D616-47D7-8250-F3725FC6B8F6}" type="datetime1">
              <a:rPr lang="en-GB" smtClean="0"/>
              <a:t>09/08/2023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096726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CB5B65-8A45-4D3B-AD33-CD0DC5A1FEEA}"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733371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5B28F1-9C44-418F-B013-695D4A60BD98}" type="datetime1">
              <a:rPr lang="en-GB" smtClean="0"/>
              <a:t>09/08/2023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55158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AE4552F-4A92-4346-A891-6BE27A91DD9A}" type="datetime1">
              <a:rPr lang="en-GB" smtClean="0"/>
              <a:t>09/08/2023</a:t>
            </a:fld>
            <a:endParaRPr lang="en-GB"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345982101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hf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1015413" y="1120171"/>
            <a:ext cx="10668000" cy="3039604"/>
          </a:xfrm>
        </p:spPr>
        <p:txBody>
          <a:bodyPr>
            <a:normAutofit/>
          </a:bodyPr>
          <a:lstStyle/>
          <a:p>
            <a:pPr>
              <a:lnSpc>
                <a:spcPct val="150000"/>
              </a:lnSpc>
            </a:pPr>
            <a:r>
              <a:rPr lang="en-GB" sz="3200" b="1" dirty="0">
                <a:latin typeface="Arial" panose="020B0604020202020204" pitchFamily="34" charset="0"/>
                <a:cs typeface="Arial" panose="020B0604020202020204" pitchFamily="34" charset="0"/>
              </a:rPr>
              <a:t>University of Wales Trinity Saint David </a:t>
            </a:r>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Module: Introduction to Research (BMHP5005)</a:t>
            </a:r>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Assessment 2: Viva Voce </a:t>
            </a:r>
            <a:br>
              <a:rPr lang="en-GB" sz="3200" b="1" dirty="0">
                <a:latin typeface="Arial" panose="020B0604020202020204" pitchFamily="34" charset="0"/>
                <a:cs typeface="Arial" panose="020B0604020202020204" pitchFamily="34" charset="0"/>
              </a:rPr>
            </a:br>
            <a:r>
              <a:rPr lang="en-GB" sz="3200" b="1" dirty="0">
                <a:latin typeface="Arial" panose="020B0604020202020204" pitchFamily="34" charset="0"/>
                <a:cs typeface="Arial" panose="020B0604020202020204" pitchFamily="34" charset="0"/>
              </a:rPr>
              <a:t>Topic: Children with Dyslexia in the UK.</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1225478" y="4974383"/>
            <a:ext cx="9144000" cy="2085975"/>
          </a:xfrm>
        </p:spPr>
        <p:txBody>
          <a:bodyPr>
            <a:normAutofit fontScale="70000" lnSpcReduction="20000"/>
          </a:bodyPr>
          <a:lstStyle/>
          <a:p>
            <a:pPr algn="l">
              <a:lnSpc>
                <a:spcPct val="170000"/>
              </a:lnSpc>
            </a:pPr>
            <a:r>
              <a:rPr lang="en-GB" sz="2400" dirty="0">
                <a:latin typeface="Arial" panose="020B0604020202020204" pitchFamily="34" charset="0"/>
                <a:cs typeface="Arial" panose="020B0604020202020204" pitchFamily="34" charset="0"/>
              </a:rPr>
              <a:t>Student Name: Esther Efe Gomugor  </a:t>
            </a:r>
          </a:p>
          <a:p>
            <a:pPr algn="l">
              <a:lnSpc>
                <a:spcPct val="170000"/>
              </a:lnSpc>
            </a:pPr>
            <a:r>
              <a:rPr lang="en-GB" sz="2400" dirty="0">
                <a:latin typeface="Arial" panose="020B0604020202020204" pitchFamily="34" charset="0"/>
                <a:cs typeface="Arial" panose="020B0604020202020204" pitchFamily="34" charset="0"/>
              </a:rPr>
              <a:t>Student Number: 2022275</a:t>
            </a:r>
          </a:p>
          <a:p>
            <a:pPr algn="l">
              <a:lnSpc>
                <a:spcPct val="170000"/>
              </a:lnSpc>
            </a:pPr>
            <a:r>
              <a:rPr lang="en-GB" sz="2400" dirty="0">
                <a:latin typeface="Arial" panose="020B0604020202020204" pitchFamily="34" charset="0"/>
                <a:cs typeface="Arial" panose="020B0604020202020204" pitchFamily="34" charset="0"/>
              </a:rPr>
              <a:t>Lecture name: Eleni </a:t>
            </a:r>
            <a:r>
              <a:rPr lang="en-GB" sz="2400" dirty="0" err="1">
                <a:latin typeface="Arial" panose="020B0604020202020204" pitchFamily="34" charset="0"/>
                <a:cs typeface="Arial" panose="020B0604020202020204" pitchFamily="34" charset="0"/>
              </a:rPr>
              <a:t>Koutsogeorgou</a:t>
            </a:r>
            <a:r>
              <a:rPr lang="en-GB" sz="2400" dirty="0">
                <a:latin typeface="Arial" panose="020B0604020202020204" pitchFamily="34" charset="0"/>
                <a:cs typeface="Arial" panose="020B0604020202020204" pitchFamily="34" charset="0"/>
              </a:rPr>
              <a:t> -Andreou</a:t>
            </a:r>
          </a:p>
          <a:p>
            <a:pPr algn="l">
              <a:lnSpc>
                <a:spcPct val="170000"/>
              </a:lnSpc>
            </a:pPr>
            <a:r>
              <a:rPr lang="en-GB" sz="2400" dirty="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A642458C-A861-DFC9-A53D-A777D28C519D}"/>
              </a:ext>
            </a:extLst>
          </p:cNvPr>
          <p:cNvSpPr>
            <a:spLocks noGrp="1"/>
          </p:cNvSpPr>
          <p:nvPr>
            <p:ph type="sldNum" sz="quarter" idx="12"/>
          </p:nvPr>
        </p:nvSpPr>
        <p:spPr/>
        <p:txBody>
          <a:bodyPr/>
          <a:lstStyle/>
          <a:p>
            <a:fld id="{B029412C-A950-4FEA-8934-3DE23815A09E}" type="slidenum">
              <a:rPr lang="en-GB" smtClean="0"/>
              <a:t>1</a:t>
            </a:fld>
            <a:endParaRPr lang="en-GB" dirty="0"/>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B95FD-75B9-45E4-993D-A06DD4DE0C0B}"/>
              </a:ext>
            </a:extLst>
          </p:cNvPr>
          <p:cNvSpPr>
            <a:spLocks noGrp="1"/>
          </p:cNvSpPr>
          <p:nvPr>
            <p:ph type="title"/>
          </p:nvPr>
        </p:nvSpPr>
        <p:spPr/>
        <p:txBody>
          <a:bodyPr>
            <a:normAutofit/>
          </a:bodyPr>
          <a:lstStyle/>
          <a:p>
            <a:r>
              <a:rPr lang="en-GB" b="1" dirty="0">
                <a:latin typeface="Arial Black" panose="020B0A04020102020204" pitchFamily="34" charset="0"/>
                <a:cs typeface="Arabic Typesetting" panose="020F0502020204030204" pitchFamily="66" charset="-78"/>
              </a:rPr>
              <a:t>Introduction</a:t>
            </a:r>
          </a:p>
        </p:txBody>
      </p:sp>
      <p:sp>
        <p:nvSpPr>
          <p:cNvPr id="3" name="Content Placeholder 2">
            <a:extLst>
              <a:ext uri="{FF2B5EF4-FFF2-40B4-BE49-F238E27FC236}">
                <a16:creationId xmlns:a16="http://schemas.microsoft.com/office/drawing/2014/main" id="{7C55405F-B1B5-4DEF-B747-6D8A425C7DED}"/>
              </a:ext>
            </a:extLst>
          </p:cNvPr>
          <p:cNvSpPr>
            <a:spLocks noGrp="1"/>
          </p:cNvSpPr>
          <p:nvPr>
            <p:ph idx="1"/>
          </p:nvPr>
        </p:nvSpPr>
        <p:spPr>
          <a:xfrm>
            <a:off x="1355695" y="1487703"/>
            <a:ext cx="8915400" cy="5887656"/>
          </a:xfrm>
        </p:spPr>
        <p:txBody>
          <a:bodyPr>
            <a:noAutofit/>
          </a:bodyPr>
          <a:lstStyle/>
          <a:p>
            <a:pPr marL="0" indent="0">
              <a:lnSpc>
                <a:spcPct val="150000"/>
              </a:lnSpc>
              <a:spcBef>
                <a:spcPts val="0"/>
              </a:spcBef>
              <a:buNone/>
            </a:pPr>
            <a:r>
              <a:rPr lang="en-US" sz="1600" dirty="0">
                <a:latin typeface="Arial" panose="020B0604020202020204" pitchFamily="34" charset="0"/>
                <a:cs typeface="Arial" panose="020B0604020202020204" pitchFamily="34" charset="0"/>
              </a:rPr>
              <a:t>The topic of focus is based on  children with dyslexia, the associated challenges they face and the practical implications that arise when supporting children with dyslexia in the UK.</a:t>
            </a:r>
          </a:p>
          <a:p>
            <a:pPr marL="0" indent="0">
              <a:lnSpc>
                <a:spcPct val="150000"/>
              </a:lnSpc>
              <a:spcBef>
                <a:spcPts val="0"/>
              </a:spcBef>
              <a:buNone/>
            </a:pPr>
            <a:r>
              <a:rPr lang="en-US" sz="2400" b="1" dirty="0">
                <a:latin typeface="Arial Black" panose="020B0A04020102020204" pitchFamily="34" charset="0"/>
                <a:cs typeface="Arial" panose="020B0604020202020204" pitchFamily="34" charset="0"/>
              </a:rPr>
              <a:t>Rationale of study</a:t>
            </a:r>
          </a:p>
          <a:p>
            <a:pPr marL="0" indent="0">
              <a:lnSpc>
                <a:spcPct val="150000"/>
              </a:lnSpc>
              <a:spcBef>
                <a:spcPts val="0"/>
              </a:spcBef>
              <a:buNone/>
            </a:pPr>
            <a:r>
              <a:rPr lang="en-US" sz="1600" dirty="0">
                <a:latin typeface="Arial" panose="020B0604020202020204" pitchFamily="34" charset="0"/>
                <a:cs typeface="Arial" panose="020B0604020202020204" pitchFamily="34" charset="0"/>
              </a:rPr>
              <a:t>Dyslexia causes learning difficulties for students in the UK. Undertaking the study may create new findings  or strategies that may offer opportunity to reduce the negative effects on students.</a:t>
            </a:r>
          </a:p>
          <a:p>
            <a:pPr marL="0" indent="0">
              <a:lnSpc>
                <a:spcPct val="150000"/>
              </a:lnSpc>
              <a:spcBef>
                <a:spcPts val="0"/>
              </a:spcBef>
              <a:buNone/>
            </a:pPr>
            <a:r>
              <a:rPr lang="en-US" sz="2800" b="1" dirty="0">
                <a:latin typeface="Arial Black" panose="020B0A04020102020204" pitchFamily="34" charset="0"/>
                <a:cs typeface="Arial" panose="020B0604020202020204" pitchFamily="34" charset="0"/>
              </a:rPr>
              <a:t>Aim</a:t>
            </a:r>
          </a:p>
          <a:p>
            <a:pPr marL="0" indent="0">
              <a:lnSpc>
                <a:spcPct val="150000"/>
              </a:lnSpc>
              <a:spcBef>
                <a:spcPts val="0"/>
              </a:spcBef>
              <a:buNone/>
            </a:pPr>
            <a:r>
              <a:rPr lang="en-US" sz="1600" dirty="0">
                <a:latin typeface="Arial" panose="020B0604020202020204" pitchFamily="34" charset="0"/>
                <a:cs typeface="Arial" panose="020B0604020202020204" pitchFamily="34" charset="0"/>
              </a:rPr>
              <a:t>To identify the issues that children with dyslexia  are facing in UK.   </a:t>
            </a:r>
          </a:p>
          <a:p>
            <a:pPr marL="0" indent="0">
              <a:lnSpc>
                <a:spcPct val="150000"/>
              </a:lnSpc>
              <a:spcBef>
                <a:spcPts val="0"/>
              </a:spcBef>
              <a:buNone/>
            </a:pPr>
            <a:r>
              <a:rPr lang="en-US" sz="2400" b="1" dirty="0">
                <a:latin typeface="Arial Black" panose="020B0A04020102020204" pitchFamily="34" charset="0"/>
                <a:cs typeface="Arial" panose="020B0604020202020204" pitchFamily="34" charset="0"/>
              </a:rPr>
              <a:t>The Objectives Steps                </a:t>
            </a:r>
          </a:p>
          <a:p>
            <a:pPr>
              <a:lnSpc>
                <a:spcPct val="150000"/>
              </a:lnSpc>
              <a:spcBef>
                <a:spcPts val="0"/>
              </a:spcBef>
            </a:pPr>
            <a:r>
              <a:rPr lang="en-US" sz="1600" dirty="0">
                <a:latin typeface="Arial" panose="020B0604020202020204" pitchFamily="34" charset="0"/>
                <a:cs typeface="Arial" panose="020B0604020202020204" pitchFamily="34" charset="0"/>
              </a:rPr>
              <a:t>To understand the aspect of Dyslexia in children in the UK.</a:t>
            </a:r>
          </a:p>
          <a:p>
            <a:pPr>
              <a:lnSpc>
                <a:spcPct val="150000"/>
              </a:lnSpc>
              <a:spcBef>
                <a:spcPts val="0"/>
              </a:spcBef>
            </a:pPr>
            <a:r>
              <a:rPr lang="en-US" sz="1600" dirty="0">
                <a:latin typeface="Arial" panose="020B0604020202020204" pitchFamily="34" charset="0"/>
                <a:cs typeface="Arial" panose="020B0604020202020204" pitchFamily="34" charset="0"/>
              </a:rPr>
              <a:t>To </a:t>
            </a:r>
            <a:r>
              <a:rPr lang="en-US" sz="1600" dirty="0" err="1">
                <a:latin typeface="Arial" panose="020B0604020202020204" pitchFamily="34" charset="0"/>
                <a:cs typeface="Arial" panose="020B0604020202020204" pitchFamily="34" charset="0"/>
              </a:rPr>
              <a:t>analyse</a:t>
            </a:r>
            <a:r>
              <a:rPr lang="en-US" sz="1600" dirty="0">
                <a:latin typeface="Arial" panose="020B0604020202020204" pitchFamily="34" charset="0"/>
                <a:cs typeface="Arial" panose="020B0604020202020204" pitchFamily="34" charset="0"/>
              </a:rPr>
              <a:t>  the impacts of dyslexia on children  in the UK.</a:t>
            </a:r>
          </a:p>
          <a:p>
            <a:pPr>
              <a:lnSpc>
                <a:spcPct val="150000"/>
              </a:lnSpc>
              <a:spcBef>
                <a:spcPts val="0"/>
              </a:spcBef>
            </a:pPr>
            <a:r>
              <a:rPr lang="en-US" sz="1600" dirty="0">
                <a:latin typeface="Arial" panose="020B0604020202020204" pitchFamily="34" charset="0"/>
                <a:cs typeface="Arial" panose="020B0604020202020204" pitchFamily="34" charset="0"/>
              </a:rPr>
              <a:t>To evaluate the medical condition dyslexia available in the UK.</a:t>
            </a:r>
          </a:p>
          <a:p>
            <a:pPr marL="0" indent="0">
              <a:lnSpc>
                <a:spcPct val="100000"/>
              </a:lnSpc>
              <a:spcBef>
                <a:spcPts val="0"/>
              </a:spcBef>
              <a:buNone/>
            </a:pPr>
            <a:endParaRPr lang="en-GB" dirty="0"/>
          </a:p>
        </p:txBody>
      </p:sp>
      <p:sp>
        <p:nvSpPr>
          <p:cNvPr id="4" name="Slide Number Placeholder 3">
            <a:extLst>
              <a:ext uri="{FF2B5EF4-FFF2-40B4-BE49-F238E27FC236}">
                <a16:creationId xmlns:a16="http://schemas.microsoft.com/office/drawing/2014/main" id="{5E30C832-4E99-F492-BEC8-3A81886B9CFF}"/>
              </a:ext>
            </a:extLst>
          </p:cNvPr>
          <p:cNvSpPr>
            <a:spLocks noGrp="1"/>
          </p:cNvSpPr>
          <p:nvPr>
            <p:ph type="sldNum" sz="quarter" idx="12"/>
          </p:nvPr>
        </p:nvSpPr>
        <p:spPr/>
        <p:txBody>
          <a:bodyPr/>
          <a:lstStyle/>
          <a:p>
            <a:fld id="{B029412C-A950-4FEA-8934-3DE23815A09E}" type="slidenum">
              <a:rPr lang="en-GB" smtClean="0"/>
              <a:t>2</a:t>
            </a:fld>
            <a:endParaRPr lang="en-GB" dirty="0"/>
          </a:p>
        </p:txBody>
      </p:sp>
    </p:spTree>
    <p:extLst>
      <p:ext uri="{BB962C8B-B14F-4D97-AF65-F5344CB8AC3E}">
        <p14:creationId xmlns:p14="http://schemas.microsoft.com/office/powerpoint/2010/main" val="15128452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p:txBody>
          <a:bodyPr/>
          <a:lstStyle/>
          <a:p>
            <a:r>
              <a:rPr lang="en-GB" b="1" dirty="0"/>
              <a:t> Research Methods</a:t>
            </a:r>
          </a:p>
        </p:txBody>
      </p:sp>
      <p:sp>
        <p:nvSpPr>
          <p:cNvPr id="3" name="Content Placeholder 2">
            <a:extLst>
              <a:ext uri="{FF2B5EF4-FFF2-40B4-BE49-F238E27FC236}">
                <a16:creationId xmlns:a16="http://schemas.microsoft.com/office/drawing/2014/main" id="{D342EDA8-78A7-48B7-9C96-97679DE6DE9B}"/>
              </a:ext>
            </a:extLst>
          </p:cNvPr>
          <p:cNvSpPr>
            <a:spLocks noGrp="1"/>
          </p:cNvSpPr>
          <p:nvPr>
            <p:ph idx="1"/>
          </p:nvPr>
        </p:nvSpPr>
        <p:spPr>
          <a:xfrm>
            <a:off x="2290956" y="1533416"/>
            <a:ext cx="8915400" cy="4573892"/>
          </a:xfrm>
        </p:spPr>
        <p:txBody>
          <a:bodyPr>
            <a:normAutofit fontScale="92500" lnSpcReduction="10000"/>
          </a:bodyPr>
          <a:lstStyle/>
          <a:p>
            <a:pPr marL="0" indent="0">
              <a:lnSpc>
                <a:spcPct val="100000"/>
              </a:lnSpc>
              <a:spcBef>
                <a:spcPts val="0"/>
              </a:spcBef>
              <a:buNone/>
            </a:pPr>
            <a:endParaRPr lang="en-US" sz="2600" i="1" dirty="0">
              <a:solidFill>
                <a:schemeClr val="accent5">
                  <a:lumMod val="75000"/>
                </a:schemeClr>
              </a:solidFill>
              <a:latin typeface="Arial" panose="020B0604020202020204" pitchFamily="34" charset="0"/>
              <a:cs typeface="Arial" panose="020B0604020202020204" pitchFamily="34" charset="0"/>
            </a:endParaRP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Search Strategy:</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Formulate topic of interest</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Keywords: impact, dyslexia, children, UK</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Database used:  Google Scholar, UWTSD database, </a:t>
            </a:r>
            <a:r>
              <a:rPr lang="en-US" sz="2000" i="1" dirty="0" err="1">
                <a:solidFill>
                  <a:schemeClr val="accent5">
                    <a:lumMod val="75000"/>
                  </a:schemeClr>
                </a:solidFill>
                <a:latin typeface="Arial" panose="020B0604020202020204" pitchFamily="34" charset="0"/>
                <a:cs typeface="Arial" panose="020B0604020202020204" pitchFamily="34" charset="0"/>
              </a:rPr>
              <a:t>eg</a:t>
            </a:r>
            <a:r>
              <a:rPr lang="en-US" sz="2000" i="1" dirty="0">
                <a:solidFill>
                  <a:schemeClr val="accent5">
                    <a:lumMod val="75000"/>
                  </a:schemeClr>
                </a:solidFill>
                <a:latin typeface="Arial" panose="020B0604020202020204" pitchFamily="34" charset="0"/>
                <a:cs typeface="Arial" panose="020B0604020202020204" pitchFamily="34" charset="0"/>
              </a:rPr>
              <a:t> APA </a:t>
            </a:r>
            <a:r>
              <a:rPr lang="en-US" sz="2000" i="1" dirty="0" err="1">
                <a:solidFill>
                  <a:schemeClr val="accent5">
                    <a:lumMod val="75000"/>
                  </a:schemeClr>
                </a:solidFill>
                <a:latin typeface="Arial" panose="020B0604020202020204" pitchFamily="34" charset="0"/>
                <a:cs typeface="Arial" panose="020B0604020202020204" pitchFamily="34" charset="0"/>
              </a:rPr>
              <a:t>PsychNET</a:t>
            </a:r>
            <a:endParaRPr lang="en-US" sz="2000" i="1" dirty="0">
              <a:solidFill>
                <a:schemeClr val="accent5">
                  <a:lumMod val="75000"/>
                </a:schemeClr>
              </a:solidFill>
              <a:latin typeface="Arial" panose="020B0604020202020204" pitchFamily="34" charset="0"/>
              <a:cs typeface="Arial" panose="020B0604020202020204" pitchFamily="34" charset="0"/>
            </a:endParaRP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Boolean Operatives: AND-narrowed search. </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Inclusion criteria: written in English, published  after 2013, Journal articles, full text only primary research</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Exclusion criteria: written in other languages than English, published before 2013, not Journal articles</a:t>
            </a:r>
          </a:p>
          <a:p>
            <a:pPr>
              <a:lnSpc>
                <a:spcPct val="150000"/>
              </a:lnSpc>
              <a:spcBef>
                <a:spcPts val="0"/>
              </a:spcBef>
            </a:pPr>
            <a:r>
              <a:rPr lang="en-US" sz="2000" i="1" dirty="0">
                <a:solidFill>
                  <a:schemeClr val="accent5">
                    <a:lumMod val="75000"/>
                  </a:schemeClr>
                </a:solidFill>
                <a:latin typeface="Arial" panose="020B0604020202020204" pitchFamily="34" charset="0"/>
                <a:cs typeface="Arial" panose="020B0604020202020204" pitchFamily="34" charset="0"/>
              </a:rPr>
              <a:t>Data analysis:  ?????</a:t>
            </a:r>
          </a:p>
          <a:p>
            <a:pPr>
              <a:lnSpc>
                <a:spcPct val="150000"/>
              </a:lnSpc>
              <a:spcBef>
                <a:spcPts val="0"/>
              </a:spcBef>
            </a:pPr>
            <a:endParaRPr lang="en-US" sz="2000" i="1" dirty="0">
              <a:solidFill>
                <a:schemeClr val="accent5">
                  <a:lumMod val="75000"/>
                </a:schemeClr>
              </a:solidFill>
              <a:latin typeface="Arial" panose="020B0604020202020204" pitchFamily="34" charset="0"/>
              <a:cs typeface="Arial" panose="020B0604020202020204" pitchFamily="34" charset="0"/>
            </a:endParaRPr>
          </a:p>
          <a:p>
            <a:pPr>
              <a:spcBef>
                <a:spcPts val="0"/>
              </a:spcBef>
            </a:pPr>
            <a:endParaRPr lang="en-US" sz="2000" i="1" dirty="0">
              <a:solidFill>
                <a:schemeClr val="accent5">
                  <a:lumMod val="75000"/>
                </a:schemeClr>
              </a:solidFill>
              <a:latin typeface="Arial" panose="020B0604020202020204" pitchFamily="34" charset="0"/>
              <a:cs typeface="Arial" panose="020B0604020202020204" pitchFamily="34" charset="0"/>
            </a:endParaRPr>
          </a:p>
          <a:p>
            <a:pPr>
              <a:lnSpc>
                <a:spcPct val="100000"/>
              </a:lnSpc>
              <a:spcBef>
                <a:spcPts val="0"/>
              </a:spcBef>
            </a:pPr>
            <a:endParaRPr lang="en-GB" i="1" dirty="0">
              <a:solidFill>
                <a:schemeClr val="accent5">
                  <a:lumMod val="75000"/>
                </a:schemeClr>
              </a:solidFill>
            </a:endParaRPr>
          </a:p>
        </p:txBody>
      </p:sp>
      <p:sp>
        <p:nvSpPr>
          <p:cNvPr id="4" name="Slide Number Placeholder 3">
            <a:extLst>
              <a:ext uri="{FF2B5EF4-FFF2-40B4-BE49-F238E27FC236}">
                <a16:creationId xmlns:a16="http://schemas.microsoft.com/office/drawing/2014/main" id="{D5D9D60C-0DBF-261D-A186-521825A62BF3}"/>
              </a:ext>
            </a:extLst>
          </p:cNvPr>
          <p:cNvSpPr>
            <a:spLocks noGrp="1"/>
          </p:cNvSpPr>
          <p:nvPr>
            <p:ph type="sldNum" sz="quarter" idx="12"/>
          </p:nvPr>
        </p:nvSpPr>
        <p:spPr/>
        <p:txBody>
          <a:bodyPr/>
          <a:lstStyle/>
          <a:p>
            <a:fld id="{B029412C-A950-4FEA-8934-3DE23815A09E}" type="slidenum">
              <a:rPr lang="en-GB" smtClean="0"/>
              <a:t>3</a:t>
            </a:fld>
            <a:endParaRPr lang="en-GB" dirty="0"/>
          </a:p>
        </p:txBody>
      </p:sp>
    </p:spTree>
    <p:extLst>
      <p:ext uri="{BB962C8B-B14F-4D97-AF65-F5344CB8AC3E}">
        <p14:creationId xmlns:p14="http://schemas.microsoft.com/office/powerpoint/2010/main" val="227494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p:txBody>
          <a:bodyPr/>
          <a:lstStyle/>
          <a:p>
            <a:r>
              <a:rPr lang="en-GB"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3527527225"/>
              </p:ext>
            </p:extLst>
          </p:nvPr>
        </p:nvGraphicFramePr>
        <p:xfrm>
          <a:off x="1077132" y="1378898"/>
          <a:ext cx="10764863" cy="5185410"/>
        </p:xfrm>
        <a:graphic>
          <a:graphicData uri="http://schemas.openxmlformats.org/drawingml/2006/table">
            <a:tbl>
              <a:tblPr firstRow="1" firstCol="1" bandRow="1"/>
              <a:tblGrid>
                <a:gridCol w="1844120">
                  <a:extLst>
                    <a:ext uri="{9D8B030D-6E8A-4147-A177-3AD203B41FA5}">
                      <a16:colId xmlns:a16="http://schemas.microsoft.com/office/drawing/2014/main" val="2791120806"/>
                    </a:ext>
                  </a:extLst>
                </a:gridCol>
                <a:gridCol w="2913859">
                  <a:extLst>
                    <a:ext uri="{9D8B030D-6E8A-4147-A177-3AD203B41FA5}">
                      <a16:colId xmlns:a16="http://schemas.microsoft.com/office/drawing/2014/main" val="3589850242"/>
                    </a:ext>
                  </a:extLst>
                </a:gridCol>
                <a:gridCol w="2498559">
                  <a:extLst>
                    <a:ext uri="{9D8B030D-6E8A-4147-A177-3AD203B41FA5}">
                      <a16:colId xmlns:a16="http://schemas.microsoft.com/office/drawing/2014/main" val="2229489048"/>
                    </a:ext>
                  </a:extLst>
                </a:gridCol>
                <a:gridCol w="3508325">
                  <a:extLst>
                    <a:ext uri="{9D8B030D-6E8A-4147-A177-3AD203B41FA5}">
                      <a16:colId xmlns:a16="http://schemas.microsoft.com/office/drawing/2014/main" val="2241838310"/>
                    </a:ext>
                  </a:extLst>
                </a:gridCol>
              </a:tblGrid>
              <a:tr h="521182">
                <a:tc>
                  <a:txBody>
                    <a:bodyPr/>
                    <a:lstStyle/>
                    <a:p>
                      <a:pPr algn="l" fontAlgn="t">
                        <a:lnSpc>
                          <a:spcPct val="150000"/>
                        </a:lnSpc>
                        <a:spcBef>
                          <a:spcPts val="0"/>
                        </a:spcBef>
                        <a:spcAft>
                          <a:spcPts val="0"/>
                        </a:spcAft>
                      </a:pPr>
                      <a:r>
                        <a:rPr lang="en-GB" sz="1600" b="1" i="0" u="none" strike="noStrike" dirty="0">
                          <a:effectLst/>
                          <a:latin typeface="Arial" panose="020B0604020202020204" pitchFamily="34" charset="0"/>
                          <a:cs typeface="Arial" panose="020B0604020202020204" pitchFamily="34" charset="0"/>
                        </a:rPr>
                        <a:t>Author(s) title and yearn of publication</a:t>
                      </a: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1" i="0" u="none" strike="noStrike" dirty="0">
                          <a:effectLst/>
                          <a:latin typeface="Arial" panose="020B0604020202020204" pitchFamily="34" charset="0"/>
                          <a:cs typeface="Arial" panose="020B0604020202020204" pitchFamily="34" charset="0"/>
                        </a:rPr>
                        <a:t>Aim of study</a:t>
                      </a: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1" i="0" u="none" strike="noStrike" dirty="0">
                          <a:effectLst/>
                          <a:latin typeface="Arial" panose="020B0604020202020204" pitchFamily="34" charset="0"/>
                          <a:ea typeface="Calibri" panose="020F0502020204030204" pitchFamily="34" charset="0"/>
                          <a:cs typeface="Arial" panose="020B0604020202020204" pitchFamily="34" charset="0"/>
                        </a:rPr>
                        <a:t>Methods and Sample size and characteristics</a:t>
                      </a: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1" i="0" u="none" strike="noStrike" dirty="0">
                          <a:effectLst/>
                          <a:latin typeface="Arial" panose="020B0604020202020204" pitchFamily="34" charset="0"/>
                          <a:ea typeface="Calibri" panose="020F0502020204030204" pitchFamily="34" charset="0"/>
                          <a:cs typeface="Arial" panose="020B0604020202020204" pitchFamily="34" charset="0"/>
                        </a:rPr>
                        <a:t>Summary of main findings</a:t>
                      </a:r>
                      <a:endParaRPr lang="en-GB" sz="1600" b="0" i="0" u="none" strike="noStrike" dirty="0">
                        <a:effectLst/>
                        <a:latin typeface="Arial" panose="020B0604020202020204" pitchFamily="34" charset="0"/>
                        <a:cs typeface="Arial" panose="020B0604020202020204" pitchFamily="34" charset="0"/>
                      </a:endParaRPr>
                    </a:p>
                    <a:p>
                      <a:pPr algn="l" fontAlgn="t">
                        <a:lnSpc>
                          <a:spcPct val="150000"/>
                        </a:lnSpc>
                        <a:spcBef>
                          <a:spcPts val="0"/>
                        </a:spcBef>
                        <a:spcAft>
                          <a:spcPts val="0"/>
                        </a:spcAft>
                      </a:pPr>
                      <a:r>
                        <a:rPr lang="en-GB" sz="1600" b="1" i="0" u="none" strike="noStrike" dirty="0">
                          <a:effectLst/>
                          <a:latin typeface="Arial" panose="020B0604020202020204" pitchFamily="34" charset="0"/>
                          <a:ea typeface="Calibri" panose="020F0502020204030204" pitchFamily="34" charset="0"/>
                          <a:cs typeface="Arial" panose="020B0604020202020204" pitchFamily="34" charset="0"/>
                        </a:rPr>
                        <a:t> </a:t>
                      </a: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775877">
                <a:tc>
                  <a:txBody>
                    <a:bodyPr/>
                    <a:lstStyle/>
                    <a:p>
                      <a:pPr algn="l" fontAlgn="t">
                        <a:lnSpc>
                          <a:spcPct val="150000"/>
                        </a:lnSpc>
                        <a:spcBef>
                          <a:spcPts val="0"/>
                        </a:spcBef>
                        <a:spcAft>
                          <a:spcPts val="0"/>
                        </a:spcAft>
                      </a:pPr>
                      <a:r>
                        <a:rPr lang="en-GB" sz="1600" b="0" i="0" u="none" strike="noStrike" dirty="0">
                          <a:solidFill>
                            <a:schemeClr val="accent5">
                              <a:lumMod val="75000"/>
                            </a:schemeClr>
                          </a:solidFill>
                          <a:effectLst/>
                          <a:latin typeface="Arial" panose="020B0604020202020204" pitchFamily="34" charset="0"/>
                          <a:cs typeface="Arial" panose="020B0604020202020204" pitchFamily="34" charset="0"/>
                        </a:rPr>
                        <a:t>(Washburn et. Al, 2015)</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0" i="0" u="none" strike="noStrike" dirty="0">
                          <a:solidFill>
                            <a:schemeClr val="accent5">
                              <a:lumMod val="75000"/>
                            </a:schemeClr>
                          </a:solidFill>
                          <a:effectLst/>
                          <a:latin typeface="Arial" panose="020B0604020202020204" pitchFamily="34" charset="0"/>
                          <a:cs typeface="Arial" panose="020B0604020202020204" pitchFamily="34" charset="0"/>
                        </a:rPr>
                        <a:t>Understanding the nature of Dyslexia in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t" latinLnBrk="0" hangingPunct="1">
                        <a:lnSpc>
                          <a:spcPct val="150000"/>
                        </a:lnSpc>
                        <a:spcBef>
                          <a:spcPts val="0"/>
                        </a:spcBef>
                        <a:spcAft>
                          <a:spcPts val="0"/>
                        </a:spcAft>
                        <a:buClrTx/>
                        <a:buSzTx/>
                        <a:buFontTx/>
                        <a:buNone/>
                        <a:tabLst/>
                        <a:defRPr/>
                      </a:pPr>
                      <a:r>
                        <a:rPr lang="en-GB" sz="1600" b="0" i="0" u="none" strike="noStrike" dirty="0">
                          <a:solidFill>
                            <a:schemeClr val="accent5">
                              <a:lumMod val="75000"/>
                            </a:schemeClr>
                          </a:solidFill>
                          <a:effectLst/>
                          <a:latin typeface="Arial" panose="020B0604020202020204" pitchFamily="34" charset="0"/>
                          <a:cs typeface="Arial" panose="020B0604020202020204" pitchFamily="34" charset="0"/>
                        </a:rPr>
                        <a:t>Primary research, sample size 325. data collected through questionnaire and  observation methods  </a:t>
                      </a:r>
                    </a:p>
                    <a:p>
                      <a:pPr algn="l" fontAlgn="t">
                        <a:lnSpc>
                          <a:spcPct val="150000"/>
                        </a:lnSpc>
                        <a:spcBef>
                          <a:spcPts val="0"/>
                        </a:spcBef>
                        <a:spcAft>
                          <a:spcPts val="0"/>
                        </a:spcAft>
                      </a:pP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t" latinLnBrk="0" hangingPunct="1">
                        <a:lnSpc>
                          <a:spcPct val="150000"/>
                        </a:lnSpc>
                        <a:spcBef>
                          <a:spcPts val="0"/>
                        </a:spcBef>
                        <a:spcAft>
                          <a:spcPts val="0"/>
                        </a:spcAft>
                        <a:buClrTx/>
                        <a:buSzTx/>
                        <a:buFontTx/>
                        <a:buNone/>
                        <a:tabLst/>
                        <a:defRPr/>
                      </a:pPr>
                      <a:r>
                        <a:rPr lang="en-GB" sz="1600" b="0" i="0" u="none" strike="noStrike" dirty="0">
                          <a:solidFill>
                            <a:schemeClr val="accent5">
                              <a:lumMod val="75000"/>
                            </a:schemeClr>
                          </a:solidFill>
                          <a:effectLst/>
                          <a:latin typeface="Arial" panose="020B0604020202020204" pitchFamily="34" charset="0"/>
                          <a:cs typeface="Arial" panose="020B0604020202020204" pitchFamily="34" charset="0"/>
                        </a:rPr>
                        <a:t>Dyslexia is causing harm to study of students that has serious negative impacts on students' mental health</a:t>
                      </a:r>
                    </a:p>
                    <a:p>
                      <a:pPr algn="l" fontAlgn="t">
                        <a:lnSpc>
                          <a:spcPct val="150000"/>
                        </a:lnSpc>
                        <a:spcBef>
                          <a:spcPts val="0"/>
                        </a:spcBef>
                        <a:spcAft>
                          <a:spcPts val="0"/>
                        </a:spcAft>
                      </a:pPr>
                      <a:endParaRPr lang="en-GB" sz="16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266487">
                <a:tc>
                  <a:txBody>
                    <a:bodyPr/>
                    <a:lstStyle/>
                    <a:p>
                      <a:pPr algn="l" fontAlgn="t">
                        <a:lnSpc>
                          <a:spcPct val="150000"/>
                        </a:lnSpc>
                        <a:spcBef>
                          <a:spcPts val="0"/>
                        </a:spcBef>
                        <a:spcAft>
                          <a:spcPts val="0"/>
                        </a:spcAft>
                      </a:pPr>
                      <a:r>
                        <a:rPr lang="en-GB" sz="1600" b="0" i="0" u="none" strike="noStrike" dirty="0">
                          <a:effectLst/>
                          <a:latin typeface="Arial" panose="020B0604020202020204" pitchFamily="34" charset="0"/>
                          <a:cs typeface="Arial" panose="020B0604020202020204" pitchFamily="34" charset="0"/>
                        </a:rPr>
                        <a:t>(</a:t>
                      </a:r>
                      <a:r>
                        <a:rPr lang="en-GB" sz="1600" b="0" i="0" u="none" strike="noStrike" dirty="0" err="1">
                          <a:effectLst/>
                          <a:latin typeface="Arial" panose="020B0604020202020204" pitchFamily="34" charset="0"/>
                          <a:cs typeface="Arial" panose="020B0604020202020204" pitchFamily="34" charset="0"/>
                        </a:rPr>
                        <a:t>Mykiebust</a:t>
                      </a:r>
                      <a:r>
                        <a:rPr lang="en-GB" sz="1600" b="0" i="0" u="none" strike="noStrike" dirty="0">
                          <a:effectLst/>
                          <a:latin typeface="Arial" panose="020B0604020202020204" pitchFamily="34" charset="0"/>
                          <a:cs typeface="Arial" panose="020B0604020202020204" pitchFamily="34" charset="0"/>
                        </a:rPr>
                        <a:t> and Johnson, 2019)</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0" i="0" u="none" strike="noStrike" dirty="0">
                          <a:effectLst/>
                          <a:latin typeface="Arial" panose="020B0604020202020204" pitchFamily="34" charset="0"/>
                          <a:cs typeface="Arial" panose="020B0604020202020204" pitchFamily="34" charset="0"/>
                        </a:rPr>
                        <a:t>Understanding the impacts of  Dyslexia on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600" b="0" i="0" u="none" strike="noStrike" dirty="0">
                          <a:effectLst/>
                          <a:latin typeface="Arial" panose="020B0604020202020204" pitchFamily="34" charset="0"/>
                          <a:cs typeface="Arial" panose="020B0604020202020204" pitchFamily="34" charset="0"/>
                        </a:rPr>
                        <a:t>Mixed research, data collected from 300 Childrens’  guardians and from  Secondary sources.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1400" b="0" i="0" u="none" strike="noStrike" dirty="0">
                          <a:effectLst/>
                          <a:latin typeface="Arial" panose="020B0604020202020204" pitchFamily="34" charset="0"/>
                          <a:cs typeface="Arial" panose="020B0604020202020204" pitchFamily="34" charset="0"/>
                        </a:rPr>
                        <a:t>Despite having ordinary or even above average intelligence, children with dyslexia may struggle to understand abstract concepts and retell stories. </a:t>
                      </a:r>
                    </a:p>
                    <a:p>
                      <a:pPr algn="l" fontAlgn="t">
                        <a:lnSpc>
                          <a:spcPct val="150000"/>
                        </a:lnSpc>
                        <a:spcBef>
                          <a:spcPts val="0"/>
                        </a:spcBef>
                        <a:spcAft>
                          <a:spcPts val="0"/>
                        </a:spcAft>
                      </a:pPr>
                      <a:r>
                        <a:rPr lang="en-GB" sz="1400" b="0" i="0" u="none" strike="noStrike" dirty="0">
                          <a:effectLst/>
                          <a:latin typeface="Arial" panose="020B0604020202020204" pitchFamily="34" charset="0"/>
                          <a:cs typeface="Arial" panose="020B0604020202020204" pitchFamily="34" charset="0"/>
                        </a:rPr>
                        <a:t>This is because their inability to process written languages is a result of their dyslexia.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bl>
          </a:graphicData>
        </a:graphic>
      </p:graphicFrame>
      <p:sp>
        <p:nvSpPr>
          <p:cNvPr id="3" name="Slide Number Placeholder 2">
            <a:extLst>
              <a:ext uri="{FF2B5EF4-FFF2-40B4-BE49-F238E27FC236}">
                <a16:creationId xmlns:a16="http://schemas.microsoft.com/office/drawing/2014/main" id="{3C4BC3E8-C9C8-262F-D954-A2FA47AC3B6B}"/>
              </a:ext>
            </a:extLst>
          </p:cNvPr>
          <p:cNvSpPr>
            <a:spLocks noGrp="1"/>
          </p:cNvSpPr>
          <p:nvPr>
            <p:ph type="sldNum" sz="quarter" idx="12"/>
          </p:nvPr>
        </p:nvSpPr>
        <p:spPr/>
        <p:txBody>
          <a:bodyPr/>
          <a:lstStyle/>
          <a:p>
            <a:fld id="{B029412C-A950-4FEA-8934-3DE23815A09E}" type="slidenum">
              <a:rPr lang="en-GB" smtClean="0"/>
              <a:t>4</a:t>
            </a:fld>
            <a:endParaRPr lang="en-GB" dirty="0"/>
          </a:p>
        </p:txBody>
      </p:sp>
    </p:spTree>
    <p:extLst>
      <p:ext uri="{BB962C8B-B14F-4D97-AF65-F5344CB8AC3E}">
        <p14:creationId xmlns:p14="http://schemas.microsoft.com/office/powerpoint/2010/main" val="999340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p:txBody>
          <a:bodyPr/>
          <a:lstStyle/>
          <a:p>
            <a:r>
              <a:rPr lang="en-GB"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4121605609"/>
              </p:ext>
            </p:extLst>
          </p:nvPr>
        </p:nvGraphicFramePr>
        <p:xfrm>
          <a:off x="588936" y="1580376"/>
          <a:ext cx="10764863" cy="3517900"/>
        </p:xfrm>
        <a:graphic>
          <a:graphicData uri="http://schemas.openxmlformats.org/drawingml/2006/table">
            <a:tbl>
              <a:tblPr firstRow="1" firstCol="1" bandRow="1"/>
              <a:tblGrid>
                <a:gridCol w="1844120">
                  <a:extLst>
                    <a:ext uri="{9D8B030D-6E8A-4147-A177-3AD203B41FA5}">
                      <a16:colId xmlns:a16="http://schemas.microsoft.com/office/drawing/2014/main" val="2791120806"/>
                    </a:ext>
                  </a:extLst>
                </a:gridCol>
                <a:gridCol w="2913859">
                  <a:extLst>
                    <a:ext uri="{9D8B030D-6E8A-4147-A177-3AD203B41FA5}">
                      <a16:colId xmlns:a16="http://schemas.microsoft.com/office/drawing/2014/main" val="3589850242"/>
                    </a:ext>
                  </a:extLst>
                </a:gridCol>
                <a:gridCol w="2498559">
                  <a:extLst>
                    <a:ext uri="{9D8B030D-6E8A-4147-A177-3AD203B41FA5}">
                      <a16:colId xmlns:a16="http://schemas.microsoft.com/office/drawing/2014/main" val="2229489048"/>
                    </a:ext>
                  </a:extLst>
                </a:gridCol>
                <a:gridCol w="3508325">
                  <a:extLst>
                    <a:ext uri="{9D8B030D-6E8A-4147-A177-3AD203B41FA5}">
                      <a16:colId xmlns:a16="http://schemas.microsoft.com/office/drawing/2014/main" val="2241838310"/>
                    </a:ext>
                  </a:extLst>
                </a:gridCol>
              </a:tblGrid>
              <a:tr h="521182">
                <a:tc>
                  <a:txBody>
                    <a:bodyPr/>
                    <a:lstStyle/>
                    <a:p>
                      <a:pPr algn="l" fontAlgn="t">
                        <a:lnSpc>
                          <a:spcPct val="150000"/>
                        </a:lnSpc>
                        <a:spcBef>
                          <a:spcPts val="0"/>
                        </a:spcBef>
                        <a:spcAft>
                          <a:spcPts val="0"/>
                        </a:spcAft>
                      </a:pPr>
                      <a:r>
                        <a:rPr lang="en-GB" sz="2000" b="1" i="0" u="none" strike="noStrike" dirty="0">
                          <a:effectLst/>
                          <a:latin typeface="Arial" panose="020B0604020202020204" pitchFamily="34" charset="0"/>
                          <a:cs typeface="Arial" panose="020B0604020202020204" pitchFamily="34" charset="0"/>
                        </a:rPr>
                        <a:t>Author(s) title and yearn of publication</a:t>
                      </a:r>
                      <a:endParaRPr lang="en-GB" sz="2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2000" b="1" i="0" u="none" strike="noStrike" dirty="0">
                          <a:effectLst/>
                          <a:latin typeface="Arial" panose="020B0604020202020204" pitchFamily="34" charset="0"/>
                          <a:cs typeface="Arial" panose="020B0604020202020204" pitchFamily="34" charset="0"/>
                        </a:rPr>
                        <a:t>Aim of study</a:t>
                      </a:r>
                      <a:endParaRPr lang="en-GB" sz="2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2000" b="1" i="0" u="none" strike="noStrike" dirty="0">
                          <a:effectLst/>
                          <a:latin typeface="Arial" panose="020B0604020202020204" pitchFamily="34" charset="0"/>
                          <a:ea typeface="Calibri" panose="020F0502020204030204" pitchFamily="34" charset="0"/>
                          <a:cs typeface="Arial" panose="020B0604020202020204" pitchFamily="34" charset="0"/>
                        </a:rPr>
                        <a:t>Methods and Sample size and characteristics</a:t>
                      </a:r>
                      <a:endParaRPr lang="en-GB" sz="2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GB" sz="2000" b="1" i="0" u="none" strike="noStrike" dirty="0">
                          <a:effectLst/>
                          <a:latin typeface="Arial" panose="020B0604020202020204" pitchFamily="34" charset="0"/>
                          <a:ea typeface="Calibri" panose="020F0502020204030204" pitchFamily="34" charset="0"/>
                          <a:cs typeface="Arial" panose="020B0604020202020204" pitchFamily="34" charset="0"/>
                        </a:rPr>
                        <a:t>Summary of main findings</a:t>
                      </a:r>
                      <a:endParaRPr lang="en-GB" sz="2000" b="0" i="0" u="none" strike="noStrike" dirty="0">
                        <a:effectLst/>
                        <a:latin typeface="Arial" panose="020B0604020202020204" pitchFamily="34" charset="0"/>
                        <a:cs typeface="Arial" panose="020B0604020202020204" pitchFamily="34" charset="0"/>
                      </a:endParaRPr>
                    </a:p>
                    <a:p>
                      <a:pPr algn="l" fontAlgn="t">
                        <a:lnSpc>
                          <a:spcPct val="150000"/>
                        </a:lnSpc>
                        <a:spcBef>
                          <a:spcPts val="0"/>
                        </a:spcBef>
                        <a:spcAft>
                          <a:spcPts val="0"/>
                        </a:spcAft>
                      </a:pPr>
                      <a:r>
                        <a:rPr lang="en-GB" sz="2000" b="1" i="0" u="none" strike="noStrike" dirty="0">
                          <a:effectLst/>
                          <a:latin typeface="Arial" panose="020B0604020202020204" pitchFamily="34" charset="0"/>
                          <a:ea typeface="Calibri" panose="020F0502020204030204" pitchFamily="34" charset="0"/>
                          <a:cs typeface="Arial" panose="020B0604020202020204" pitchFamily="34" charset="0"/>
                        </a:rPr>
                        <a:t> </a:t>
                      </a:r>
                      <a:endParaRPr lang="en-GB" sz="2000" b="0" i="0" u="none" strike="noStrike" dirty="0">
                        <a:effectLst/>
                        <a:latin typeface="Arial" panose="020B0604020202020204" pitchFamily="34" charset="0"/>
                        <a:cs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266487">
                <a:tc>
                  <a:txBody>
                    <a:bodyPr/>
                    <a:lstStyle/>
                    <a:p>
                      <a:pPr algn="l" fontAlgn="t">
                        <a:spcBef>
                          <a:spcPts val="0"/>
                        </a:spcBef>
                        <a:spcAft>
                          <a:spcPts val="0"/>
                        </a:spcAft>
                      </a:pPr>
                      <a:r>
                        <a:rPr lang="en-GB" sz="2000" b="0" i="0" u="none" strike="noStrike" dirty="0">
                          <a:effectLst/>
                          <a:latin typeface="Arial" panose="020B0604020202020204" pitchFamily="34" charset="0"/>
                          <a:cs typeface="Arial" panose="020B0604020202020204" pitchFamily="34" charset="0"/>
                        </a:rPr>
                        <a:t>(Muter and </a:t>
                      </a:r>
                      <a:r>
                        <a:rPr lang="en-GB" sz="2000" b="0" i="0" u="none" strike="noStrike" dirty="0" err="1">
                          <a:effectLst/>
                          <a:latin typeface="Arial" panose="020B0604020202020204" pitchFamily="34" charset="0"/>
                          <a:cs typeface="Arial" panose="020B0604020202020204" pitchFamily="34" charset="0"/>
                        </a:rPr>
                        <a:t>Snowling</a:t>
                      </a:r>
                      <a:r>
                        <a:rPr lang="en-GB" sz="2000" b="0" i="0" u="none" strike="noStrike" dirty="0">
                          <a:effectLst/>
                          <a:latin typeface="Arial" panose="020B0604020202020204" pitchFamily="34" charset="0"/>
                          <a:cs typeface="Arial" panose="020B0604020202020204" pitchFamily="34" charset="0"/>
                        </a:rPr>
                        <a:t>, 2019)</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2000" b="0" i="0" u="none" strike="noStrike" dirty="0">
                          <a:effectLst/>
                          <a:latin typeface="Arial" panose="020B0604020202020204" pitchFamily="34" charset="0"/>
                          <a:cs typeface="Arial" panose="020B0604020202020204" pitchFamily="34" charset="0"/>
                        </a:rPr>
                        <a:t>Evaluating impacts of dyslexia of children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2000" b="0" i="0" u="none" strike="noStrike" dirty="0">
                          <a:effectLst/>
                          <a:latin typeface="Arial" panose="020B0604020202020204" pitchFamily="34" charset="0"/>
                          <a:cs typeface="Arial" panose="020B0604020202020204" pitchFamily="34" charset="0"/>
                        </a:rPr>
                        <a:t>Primary research, sample size 250 data collected through</a:t>
                      </a:r>
                    </a:p>
                    <a:p>
                      <a:pPr algn="l" fontAlgn="t">
                        <a:spcBef>
                          <a:spcPts val="0"/>
                        </a:spcBef>
                        <a:spcAft>
                          <a:spcPts val="0"/>
                        </a:spcAft>
                      </a:pPr>
                      <a:r>
                        <a:rPr lang="en-GB" sz="2000" b="0" i="0" u="none" strike="noStrike" dirty="0">
                          <a:effectLst/>
                          <a:latin typeface="Arial" panose="020B0604020202020204" pitchFamily="34" charset="0"/>
                          <a:cs typeface="Arial" panose="020B0604020202020204" pitchFamily="34" charset="0"/>
                        </a:rPr>
                        <a:t>Questionnaire and Observation methods.</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2000" b="0" i="0" u="none" strike="noStrike" dirty="0">
                          <a:effectLst/>
                          <a:latin typeface="Arial" panose="020B0604020202020204" pitchFamily="34" charset="0"/>
                          <a:cs typeface="Arial" panose="020B0604020202020204" pitchFamily="34" charset="0"/>
                        </a:rPr>
                        <a:t>Social ostracism, feelings of low self-worth and anxiety, which lead to depression.</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bl>
          </a:graphicData>
        </a:graphic>
      </p:graphicFrame>
      <p:sp>
        <p:nvSpPr>
          <p:cNvPr id="3" name="Slide Number Placeholder 2">
            <a:extLst>
              <a:ext uri="{FF2B5EF4-FFF2-40B4-BE49-F238E27FC236}">
                <a16:creationId xmlns:a16="http://schemas.microsoft.com/office/drawing/2014/main" id="{3C4BC3E8-C9C8-262F-D954-A2FA47AC3B6B}"/>
              </a:ext>
            </a:extLst>
          </p:cNvPr>
          <p:cNvSpPr>
            <a:spLocks noGrp="1"/>
          </p:cNvSpPr>
          <p:nvPr>
            <p:ph type="sldNum" sz="quarter" idx="12"/>
          </p:nvPr>
        </p:nvSpPr>
        <p:spPr/>
        <p:txBody>
          <a:bodyPr/>
          <a:lstStyle/>
          <a:p>
            <a:fld id="{B029412C-A950-4FEA-8934-3DE23815A09E}" type="slidenum">
              <a:rPr lang="en-GB" smtClean="0"/>
              <a:t>5</a:t>
            </a:fld>
            <a:endParaRPr lang="en-GB" dirty="0"/>
          </a:p>
        </p:txBody>
      </p:sp>
    </p:spTree>
    <p:extLst>
      <p:ext uri="{BB962C8B-B14F-4D97-AF65-F5344CB8AC3E}">
        <p14:creationId xmlns:p14="http://schemas.microsoft.com/office/powerpoint/2010/main" val="4097791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p:txBody>
          <a:bodyPr/>
          <a:lstStyle/>
          <a:p>
            <a:r>
              <a:rPr lang="en-GB" b="1" dirty="0"/>
              <a:t>Results </a:t>
            </a:r>
          </a:p>
        </p:txBody>
      </p:sp>
      <p:sp>
        <p:nvSpPr>
          <p:cNvPr id="3" name="Content Placeholder 2">
            <a:extLst>
              <a:ext uri="{FF2B5EF4-FFF2-40B4-BE49-F238E27FC236}">
                <a16:creationId xmlns:a16="http://schemas.microsoft.com/office/drawing/2014/main" id="{7D0CCD17-28FE-496A-8B33-DCC80EBEBEEF}"/>
              </a:ext>
            </a:extLst>
          </p:cNvPr>
          <p:cNvSpPr>
            <a:spLocks noGrp="1"/>
          </p:cNvSpPr>
          <p:nvPr>
            <p:ph idx="1"/>
          </p:nvPr>
        </p:nvSpPr>
        <p:spPr>
          <a:xfrm>
            <a:off x="1354487" y="2037007"/>
            <a:ext cx="8915400" cy="4608491"/>
          </a:xfrm>
        </p:spPr>
        <p:txBody>
          <a:bodyPr>
            <a:normAutofit fontScale="25000" lnSpcReduction="20000"/>
          </a:bodyPr>
          <a:lstStyle/>
          <a:p>
            <a:pPr marL="0" indent="0">
              <a:lnSpc>
                <a:spcPct val="100000"/>
              </a:lnSpc>
              <a:spcBef>
                <a:spcPts val="0"/>
              </a:spcBef>
              <a:buNone/>
            </a:pPr>
            <a:r>
              <a:rPr lang="en-US" sz="9600" b="1" dirty="0">
                <a:solidFill>
                  <a:schemeClr val="accent5">
                    <a:lumMod val="75000"/>
                  </a:schemeClr>
                </a:solidFill>
                <a:latin typeface="Arial" panose="020B0604020202020204" pitchFamily="34" charset="0"/>
                <a:cs typeface="Arial" panose="020B0604020202020204" pitchFamily="34" charset="0"/>
              </a:rPr>
              <a:t> The key findings of the literature and The Key themes</a:t>
            </a:r>
          </a:p>
          <a:p>
            <a:pPr>
              <a:spcBef>
                <a:spcPts val="0"/>
              </a:spcBef>
            </a:pPr>
            <a:r>
              <a:rPr lang="en-US" sz="9600" dirty="0">
                <a:solidFill>
                  <a:schemeClr val="accent5">
                    <a:lumMod val="75000"/>
                  </a:schemeClr>
                </a:solidFill>
                <a:latin typeface="Arial" panose="020B0604020202020204" pitchFamily="34" charset="0"/>
                <a:cs typeface="Arial" panose="020B0604020202020204" pitchFamily="34" charset="0"/>
              </a:rPr>
              <a:t>A neurological condition that affects reading, speech sounds and learning</a:t>
            </a:r>
          </a:p>
          <a:p>
            <a:pPr>
              <a:lnSpc>
                <a:spcPct val="170000"/>
              </a:lnSpc>
              <a:spcBef>
                <a:spcPts val="0"/>
              </a:spcBef>
            </a:pPr>
            <a:r>
              <a:rPr lang="en-US" sz="9600" dirty="0">
                <a:solidFill>
                  <a:schemeClr val="accent5">
                    <a:lumMod val="75000"/>
                  </a:schemeClr>
                </a:solidFill>
                <a:latin typeface="Arial" panose="020B0604020202020204" pitchFamily="34" charset="0"/>
                <a:cs typeface="Arial" panose="020B0604020202020204" pitchFamily="34" charset="0"/>
              </a:rPr>
              <a:t>A disorder that involving difficulty reading due to issues identifying speech sounds and learning </a:t>
            </a:r>
          </a:p>
          <a:p>
            <a:pPr>
              <a:lnSpc>
                <a:spcPct val="100000"/>
              </a:lnSpc>
              <a:spcBef>
                <a:spcPts val="0"/>
              </a:spcBef>
            </a:pPr>
            <a:r>
              <a:rPr lang="en-US" sz="9600" dirty="0">
                <a:solidFill>
                  <a:schemeClr val="accent5">
                    <a:lumMod val="75000"/>
                  </a:schemeClr>
                </a:solidFill>
                <a:latin typeface="Arial" panose="020B0604020202020204" pitchFamily="34" charset="0"/>
                <a:cs typeface="Arial" panose="020B0604020202020204" pitchFamily="34" charset="0"/>
              </a:rPr>
              <a:t>It hampers children's ability to ability to decode words (</a:t>
            </a:r>
            <a:r>
              <a:rPr lang="en-US" sz="9600" dirty="0" err="1">
                <a:solidFill>
                  <a:schemeClr val="accent5">
                    <a:lumMod val="75000"/>
                  </a:schemeClr>
                </a:solidFill>
                <a:latin typeface="Arial" panose="020B0604020202020204" pitchFamily="34" charset="0"/>
                <a:cs typeface="Arial" panose="020B0604020202020204" pitchFamily="34" charset="0"/>
              </a:rPr>
              <a:t>mykelbust</a:t>
            </a:r>
            <a:r>
              <a:rPr lang="en-US" sz="9600" dirty="0">
                <a:solidFill>
                  <a:schemeClr val="accent5">
                    <a:lumMod val="75000"/>
                  </a:schemeClr>
                </a:solidFill>
                <a:latin typeface="Arial" panose="020B0604020202020204" pitchFamily="34" charset="0"/>
                <a:cs typeface="Arial" panose="020B0604020202020204" pitchFamily="34" charset="0"/>
              </a:rPr>
              <a:t> and </a:t>
            </a:r>
            <a:r>
              <a:rPr lang="en-US" sz="9600" dirty="0" err="1">
                <a:solidFill>
                  <a:schemeClr val="accent5">
                    <a:lumMod val="75000"/>
                  </a:schemeClr>
                </a:solidFill>
                <a:latin typeface="Arial" panose="020B0604020202020204" pitchFamily="34" charset="0"/>
                <a:cs typeface="Arial" panose="020B0604020202020204" pitchFamily="34" charset="0"/>
              </a:rPr>
              <a:t>johnson</a:t>
            </a:r>
            <a:r>
              <a:rPr lang="en-US" sz="9600" dirty="0">
                <a:solidFill>
                  <a:schemeClr val="accent5">
                    <a:lumMod val="75000"/>
                  </a:schemeClr>
                </a:solidFill>
                <a:latin typeface="Arial" panose="020B0604020202020204" pitchFamily="34" charset="0"/>
                <a:cs typeface="Arial" panose="020B0604020202020204" pitchFamily="34" charset="0"/>
              </a:rPr>
              <a:t>, 2019)</a:t>
            </a:r>
          </a:p>
          <a:p>
            <a:pPr>
              <a:lnSpc>
                <a:spcPct val="100000"/>
              </a:lnSpc>
              <a:spcBef>
                <a:spcPts val="0"/>
              </a:spcBef>
            </a:pPr>
            <a:r>
              <a:rPr lang="en-US" sz="9600" dirty="0">
                <a:solidFill>
                  <a:schemeClr val="accent5">
                    <a:lumMod val="75000"/>
                  </a:schemeClr>
                </a:solidFill>
                <a:latin typeface="Arial" panose="020B0604020202020204" pitchFamily="34" charset="0"/>
                <a:cs typeface="Arial" panose="020B0604020202020204" pitchFamily="34" charset="0"/>
              </a:rPr>
              <a:t>Children with dyslexia experience significant anxiety in various situations (muter and </a:t>
            </a:r>
            <a:r>
              <a:rPr lang="en-US" sz="9600" dirty="0" err="1">
                <a:solidFill>
                  <a:schemeClr val="accent5">
                    <a:lumMod val="75000"/>
                  </a:schemeClr>
                </a:solidFill>
                <a:latin typeface="Arial" panose="020B0604020202020204" pitchFamily="34" charset="0"/>
                <a:cs typeface="Arial" panose="020B0604020202020204" pitchFamily="34" charset="0"/>
              </a:rPr>
              <a:t>snowling</a:t>
            </a:r>
            <a:r>
              <a:rPr lang="en-US" sz="9600" dirty="0">
                <a:solidFill>
                  <a:schemeClr val="accent5">
                    <a:lumMod val="75000"/>
                  </a:schemeClr>
                </a:solidFill>
                <a:latin typeface="Arial" panose="020B0604020202020204" pitchFamily="34" charset="0"/>
                <a:cs typeface="Arial" panose="020B0604020202020204" pitchFamily="34" charset="0"/>
              </a:rPr>
              <a:t>, 2019)</a:t>
            </a:r>
          </a:p>
          <a:p>
            <a:pPr>
              <a:lnSpc>
                <a:spcPct val="100000"/>
              </a:lnSpc>
              <a:spcBef>
                <a:spcPts val="0"/>
              </a:spcBef>
            </a:pPr>
            <a:r>
              <a:rPr lang="en-US" sz="9600" dirty="0">
                <a:solidFill>
                  <a:schemeClr val="accent5">
                    <a:lumMod val="75000"/>
                  </a:schemeClr>
                </a:solidFill>
                <a:latin typeface="Arial" panose="020B0604020202020204" pitchFamily="34" charset="0"/>
                <a:cs typeface="Arial" panose="020B0604020202020204" pitchFamily="34" charset="0"/>
              </a:rPr>
              <a:t>Early detection as well as evaluation for determining specific needs are applied in England for treatment purpose (maxwell, 2019)</a:t>
            </a:r>
          </a:p>
          <a:p>
            <a:pPr marL="0" indent="0">
              <a:lnSpc>
                <a:spcPct val="100000"/>
              </a:lnSpc>
              <a:spcBef>
                <a:spcPts val="0"/>
              </a:spcBef>
              <a:buNone/>
            </a:pPr>
            <a:endParaRPr lang="en-GB" dirty="0"/>
          </a:p>
        </p:txBody>
      </p:sp>
      <p:sp>
        <p:nvSpPr>
          <p:cNvPr id="4" name="Slide Number Placeholder 3">
            <a:extLst>
              <a:ext uri="{FF2B5EF4-FFF2-40B4-BE49-F238E27FC236}">
                <a16:creationId xmlns:a16="http://schemas.microsoft.com/office/drawing/2014/main" id="{E06A52B7-18B5-11B6-E558-CF034375670B}"/>
              </a:ext>
            </a:extLst>
          </p:cNvPr>
          <p:cNvSpPr>
            <a:spLocks noGrp="1"/>
          </p:cNvSpPr>
          <p:nvPr>
            <p:ph type="sldNum" sz="quarter" idx="12"/>
          </p:nvPr>
        </p:nvSpPr>
        <p:spPr/>
        <p:txBody>
          <a:bodyPr/>
          <a:lstStyle/>
          <a:p>
            <a:fld id="{B029412C-A950-4FEA-8934-3DE23815A09E}" type="slidenum">
              <a:rPr lang="en-GB" smtClean="0"/>
              <a:t>6</a:t>
            </a:fld>
            <a:endParaRPr lang="en-GB" dirty="0"/>
          </a:p>
        </p:txBody>
      </p:sp>
    </p:spTree>
    <p:extLst>
      <p:ext uri="{BB962C8B-B14F-4D97-AF65-F5344CB8AC3E}">
        <p14:creationId xmlns:p14="http://schemas.microsoft.com/office/powerpoint/2010/main" val="421126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p:txBody>
          <a:bodyPr/>
          <a:lstStyle/>
          <a:p>
            <a:r>
              <a:rPr lang="en-GB" b="1" dirty="0"/>
              <a:t>Discussion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2519579" y="1613097"/>
            <a:ext cx="8915400" cy="3777622"/>
          </a:xfrm>
        </p:spPr>
        <p:txBody>
          <a:bodyPr>
            <a:normAutofit lnSpcReduction="10000"/>
          </a:bodyPr>
          <a:lstStyle/>
          <a:p>
            <a:pPr marL="0" indent="0">
              <a:buNone/>
            </a:pPr>
            <a:r>
              <a:rPr lang="en-GB" sz="2400" b="1" dirty="0">
                <a:solidFill>
                  <a:schemeClr val="accent5">
                    <a:lumMod val="75000"/>
                  </a:schemeClr>
                </a:solidFill>
                <a:latin typeface="Arial" panose="020B0604020202020204" pitchFamily="34" charset="0"/>
                <a:cs typeface="Arial" panose="020B0604020202020204" pitchFamily="34" charset="0"/>
              </a:rPr>
              <a:t>  strengths </a:t>
            </a:r>
            <a:r>
              <a:rPr lang="en-GB" sz="2000" dirty="0">
                <a:solidFill>
                  <a:schemeClr val="accent5">
                    <a:lumMod val="75000"/>
                  </a:schemeClr>
                </a:solidFill>
                <a:latin typeface="Arial" panose="020B0604020202020204" pitchFamily="34" charset="0"/>
                <a:cs typeface="Arial" panose="020B0604020202020204" pitchFamily="34" charset="0"/>
              </a:rPr>
              <a:t> </a:t>
            </a:r>
          </a:p>
          <a:p>
            <a:r>
              <a:rPr lang="en-GB" sz="2000" dirty="0">
                <a:solidFill>
                  <a:schemeClr val="accent5">
                    <a:lumMod val="75000"/>
                  </a:schemeClr>
                </a:solidFill>
                <a:latin typeface="Arial" panose="020B0604020202020204" pitchFamily="34" charset="0"/>
                <a:cs typeface="Arial" panose="020B0604020202020204" pitchFamily="34" charset="0"/>
              </a:rPr>
              <a:t>Easy  to conduct</a:t>
            </a:r>
          </a:p>
          <a:p>
            <a:r>
              <a:rPr lang="en-GB" sz="2000" dirty="0">
                <a:solidFill>
                  <a:schemeClr val="accent5">
                    <a:lumMod val="75000"/>
                  </a:schemeClr>
                </a:solidFill>
                <a:latin typeface="Arial" panose="020B0604020202020204" pitchFamily="34" charset="0"/>
                <a:cs typeface="Arial" panose="020B0604020202020204" pitchFamily="34" charset="0"/>
              </a:rPr>
              <a:t>Systematic approach</a:t>
            </a:r>
          </a:p>
          <a:p>
            <a:r>
              <a:rPr lang="en-GB" sz="2000" dirty="0">
                <a:solidFill>
                  <a:schemeClr val="accent5">
                    <a:lumMod val="75000"/>
                  </a:schemeClr>
                </a:solidFill>
                <a:latin typeface="Arial" panose="020B0604020202020204" pitchFamily="34" charset="0"/>
                <a:cs typeface="Arial" panose="020B0604020202020204" pitchFamily="34" charset="0"/>
              </a:rPr>
              <a:t>Primary journal articles</a:t>
            </a:r>
          </a:p>
          <a:p>
            <a:pPr marL="0" indent="0">
              <a:buNone/>
            </a:pPr>
            <a:endParaRPr lang="en-GB" sz="2000" dirty="0">
              <a:solidFill>
                <a:schemeClr val="accent5">
                  <a:lumMod val="75000"/>
                </a:schemeClr>
              </a:solidFill>
              <a:latin typeface="Arial" panose="020B0604020202020204" pitchFamily="34" charset="0"/>
              <a:cs typeface="Arial" panose="020B0604020202020204" pitchFamily="34" charset="0"/>
            </a:endParaRPr>
          </a:p>
          <a:p>
            <a:pPr marL="0" indent="0">
              <a:buNone/>
            </a:pPr>
            <a:r>
              <a:rPr lang="en-GB" sz="2400" b="1" dirty="0">
                <a:solidFill>
                  <a:schemeClr val="accent5">
                    <a:lumMod val="75000"/>
                  </a:schemeClr>
                </a:solidFill>
                <a:latin typeface="Arial" panose="020B0604020202020204" pitchFamily="34" charset="0"/>
                <a:cs typeface="Arial" panose="020B0604020202020204" pitchFamily="34" charset="0"/>
              </a:rPr>
              <a:t>limitations </a:t>
            </a:r>
          </a:p>
          <a:p>
            <a:r>
              <a:rPr lang="en-GB" sz="2000" dirty="0">
                <a:solidFill>
                  <a:schemeClr val="accent5">
                    <a:lumMod val="75000"/>
                  </a:schemeClr>
                </a:solidFill>
                <a:latin typeface="Arial" panose="020B0604020202020204" pitchFamily="34" charset="0"/>
                <a:cs typeface="Arial" panose="020B0604020202020204" pitchFamily="34" charset="0"/>
              </a:rPr>
              <a:t>Find it difficult in finding </a:t>
            </a:r>
            <a:r>
              <a:rPr lang="en-GB" sz="2000" dirty="0" err="1">
                <a:solidFill>
                  <a:schemeClr val="accent5">
                    <a:lumMod val="75000"/>
                  </a:schemeClr>
                </a:solidFill>
                <a:latin typeface="Arial" panose="020B0604020202020204" pitchFamily="34" charset="0"/>
                <a:cs typeface="Arial" panose="020B0604020202020204" pitchFamily="34" charset="0"/>
              </a:rPr>
              <a:t>articlms</a:t>
            </a:r>
            <a:endParaRPr lang="en-GB" sz="2000" dirty="0">
              <a:solidFill>
                <a:schemeClr val="accent5">
                  <a:lumMod val="75000"/>
                </a:schemeClr>
              </a:solidFill>
              <a:latin typeface="Arial" panose="020B0604020202020204" pitchFamily="34" charset="0"/>
              <a:cs typeface="Arial" panose="020B0604020202020204" pitchFamily="34" charset="0"/>
            </a:endParaRPr>
          </a:p>
          <a:p>
            <a:r>
              <a:rPr lang="en-GB" sz="2000" dirty="0">
                <a:solidFill>
                  <a:schemeClr val="accent5">
                    <a:lumMod val="75000"/>
                  </a:schemeClr>
                </a:solidFill>
                <a:latin typeface="Arial" panose="020B0604020202020204" pitchFamily="34" charset="0"/>
                <a:cs typeface="Arial" panose="020B0604020202020204" pitchFamily="34" charset="0"/>
              </a:rPr>
              <a:t>Using the 2013 had to get on time may lead to lack of researching for more information's.</a:t>
            </a:r>
          </a:p>
        </p:txBody>
      </p:sp>
      <p:sp>
        <p:nvSpPr>
          <p:cNvPr id="4" name="Slide Number Placeholder 3">
            <a:extLst>
              <a:ext uri="{FF2B5EF4-FFF2-40B4-BE49-F238E27FC236}">
                <a16:creationId xmlns:a16="http://schemas.microsoft.com/office/drawing/2014/main" id="{0C394227-25D5-381A-18DE-696D36D17A20}"/>
              </a:ext>
            </a:extLst>
          </p:cNvPr>
          <p:cNvSpPr>
            <a:spLocks noGrp="1"/>
          </p:cNvSpPr>
          <p:nvPr>
            <p:ph type="sldNum" sz="quarter" idx="12"/>
          </p:nvPr>
        </p:nvSpPr>
        <p:spPr/>
        <p:txBody>
          <a:bodyPr/>
          <a:lstStyle/>
          <a:p>
            <a:fld id="{B029412C-A950-4FEA-8934-3DE23815A09E}" type="slidenum">
              <a:rPr lang="en-GB" smtClean="0"/>
              <a:t>7</a:t>
            </a:fld>
            <a:endParaRPr lang="en-GB" dirty="0"/>
          </a:p>
        </p:txBody>
      </p:sp>
    </p:spTree>
    <p:extLst>
      <p:ext uri="{BB962C8B-B14F-4D97-AF65-F5344CB8AC3E}">
        <p14:creationId xmlns:p14="http://schemas.microsoft.com/office/powerpoint/2010/main" val="16872096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9F9B5-6859-B857-D83C-BFEA4D596E6B}"/>
              </a:ext>
            </a:extLst>
          </p:cNvPr>
          <p:cNvSpPr>
            <a:spLocks noGrp="1"/>
          </p:cNvSpPr>
          <p:nvPr>
            <p:ph type="title"/>
          </p:nvPr>
        </p:nvSpPr>
        <p:spPr/>
        <p:txBody>
          <a:bodyPr>
            <a:normAutofit fontScale="90000"/>
          </a:bodyPr>
          <a:lstStyle/>
          <a:p>
            <a:r>
              <a:rPr lang="en-GB" sz="3600" b="1" dirty="0">
                <a:solidFill>
                  <a:schemeClr val="accent5">
                    <a:lumMod val="75000"/>
                  </a:schemeClr>
                </a:solidFill>
                <a:latin typeface="Arial" panose="020B0604020202020204" pitchFamily="34" charset="0"/>
                <a:cs typeface="Arial" panose="020B0604020202020204" pitchFamily="34" charset="0"/>
              </a:rPr>
              <a:t> recommendations for health and social care research, policy and/or practice</a:t>
            </a:r>
            <a:br>
              <a:rPr lang="en-GB" sz="3600" b="1" dirty="0">
                <a:solidFill>
                  <a:schemeClr val="accent5">
                    <a:lumMod val="75000"/>
                  </a:schemeClr>
                </a:solidFill>
                <a:latin typeface="Arial" panose="020B0604020202020204" pitchFamily="34" charset="0"/>
                <a:cs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229A6EAE-F167-C7DA-6A12-194DEA9BC499}"/>
              </a:ext>
            </a:extLst>
          </p:cNvPr>
          <p:cNvSpPr>
            <a:spLocks noGrp="1"/>
          </p:cNvSpPr>
          <p:nvPr>
            <p:ph idx="1"/>
          </p:nvPr>
        </p:nvSpPr>
        <p:spPr/>
        <p:txBody>
          <a:bodyPr/>
          <a:lstStyle/>
          <a:p>
            <a:pPr marL="0" indent="0">
              <a:buNone/>
            </a:pPr>
            <a:r>
              <a:rPr lang="en-GB" sz="1800" dirty="0">
                <a:solidFill>
                  <a:schemeClr val="accent5">
                    <a:lumMod val="75000"/>
                  </a:schemeClr>
                </a:solidFill>
                <a:latin typeface="Arial" panose="020B0604020202020204" pitchFamily="34" charset="0"/>
                <a:cs typeface="Arial" panose="020B0604020202020204" pitchFamily="34" charset="0"/>
              </a:rPr>
              <a:t>It is a reading, writing or hearing disorder, hampering communication of children, causing serious negative effects on children in the UK. Though there is no defined way to way to resolve it, early detection and necessary measures undertaking can be helpful, which are practised widely in England</a:t>
            </a:r>
            <a:endParaRPr lang="en-GB" dirty="0"/>
          </a:p>
        </p:txBody>
      </p:sp>
      <p:sp>
        <p:nvSpPr>
          <p:cNvPr id="4" name="Slide Number Placeholder 3">
            <a:extLst>
              <a:ext uri="{FF2B5EF4-FFF2-40B4-BE49-F238E27FC236}">
                <a16:creationId xmlns:a16="http://schemas.microsoft.com/office/drawing/2014/main" id="{3215D21D-1017-EE1B-3F26-AB69E8E32B57}"/>
              </a:ext>
            </a:extLst>
          </p:cNvPr>
          <p:cNvSpPr>
            <a:spLocks noGrp="1"/>
          </p:cNvSpPr>
          <p:nvPr>
            <p:ph type="sldNum" sz="quarter" idx="12"/>
          </p:nvPr>
        </p:nvSpPr>
        <p:spPr/>
        <p:txBody>
          <a:bodyPr/>
          <a:lstStyle/>
          <a:p>
            <a:fld id="{B029412C-A950-4FEA-8934-3DE23815A09E}" type="slidenum">
              <a:rPr lang="en-GB" smtClean="0"/>
              <a:t>8</a:t>
            </a:fld>
            <a:endParaRPr lang="en-GB" dirty="0"/>
          </a:p>
        </p:txBody>
      </p:sp>
    </p:spTree>
    <p:extLst>
      <p:ext uri="{BB962C8B-B14F-4D97-AF65-F5344CB8AC3E}">
        <p14:creationId xmlns:p14="http://schemas.microsoft.com/office/powerpoint/2010/main" val="1863222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a16="http://schemas.microsoft.com/office/drawing/2014/main" id="{AA95E790-DB23-4A3D-ABAC-1F7706960BAE}"/>
              </a:ext>
            </a:extLst>
          </p:cNvPr>
          <p:cNvSpPr>
            <a:spLocks noGrp="1"/>
          </p:cNvSpPr>
          <p:nvPr>
            <p:ph idx="1"/>
          </p:nvPr>
        </p:nvSpPr>
        <p:spPr>
          <a:xfrm>
            <a:off x="1211173" y="2017690"/>
            <a:ext cx="8915400" cy="3777622"/>
          </a:xfrm>
        </p:spPr>
        <p:txBody>
          <a:bodyPr>
            <a:normAutofit/>
          </a:bodyPr>
          <a:lstStyle/>
          <a:p>
            <a:pPr marL="0" indent="0">
              <a:buNone/>
            </a:pPr>
            <a:r>
              <a:rPr lang="en-GB" sz="2000" dirty="0">
                <a:solidFill>
                  <a:schemeClr val="accent5">
                    <a:lumMod val="75000"/>
                  </a:schemeClr>
                </a:solidFill>
                <a:latin typeface="Arial" panose="020B0604020202020204" pitchFamily="34" charset="0"/>
                <a:cs typeface="Arial" panose="020B0604020202020204" pitchFamily="34" charset="0"/>
              </a:rPr>
              <a:t>Summarise of the main points of this research.</a:t>
            </a:r>
          </a:p>
          <a:p>
            <a:pPr marL="0" indent="0">
              <a:buNone/>
            </a:pPr>
            <a:r>
              <a:rPr lang="en-GB" sz="2000" dirty="0">
                <a:solidFill>
                  <a:schemeClr val="accent5">
                    <a:lumMod val="75000"/>
                  </a:schemeClr>
                </a:solidFill>
                <a:latin typeface="Arial" panose="020B0604020202020204" pitchFamily="34" charset="0"/>
                <a:cs typeface="Arial" panose="020B0604020202020204" pitchFamily="34" charset="0"/>
              </a:rPr>
              <a:t>One that makes it hard to read because of problems with hearing and processing language.</a:t>
            </a:r>
          </a:p>
          <a:p>
            <a:pPr marL="0" indent="0">
              <a:lnSpc>
                <a:spcPct val="150000"/>
              </a:lnSpc>
              <a:buNone/>
            </a:pPr>
            <a:r>
              <a:rPr lang="en-GB" sz="2000" dirty="0">
                <a:solidFill>
                  <a:schemeClr val="accent5">
                    <a:lumMod val="75000"/>
                  </a:schemeClr>
                </a:solidFill>
                <a:latin typeface="Arial" panose="020B0604020202020204" pitchFamily="34" charset="0"/>
                <a:cs typeface="Arial" panose="020B0604020202020204" pitchFamily="34" charset="0"/>
              </a:rPr>
              <a:t>Having this difficulty makes it harder for kids to learn to read. Significant anxiety is a common problem for children with dyslexia in a variety of settings </a:t>
            </a:r>
          </a:p>
          <a:p>
            <a:pPr marL="0" indent="0">
              <a:buNone/>
            </a:pPr>
            <a:r>
              <a:rPr lang="en-GB" sz="2000" dirty="0">
                <a:solidFill>
                  <a:schemeClr val="accent5">
                    <a:lumMod val="75000"/>
                  </a:schemeClr>
                </a:solidFill>
                <a:latin typeface="Arial" panose="020B0604020202020204" pitchFamily="34" charset="0"/>
                <a:cs typeface="Arial" panose="020B0604020202020204" pitchFamily="34" charset="0"/>
              </a:rPr>
              <a:t>In the united kingdom, treatment strategies include both early diagnosis and evaluation of each patient’s unique requirements.</a:t>
            </a:r>
          </a:p>
        </p:txBody>
      </p:sp>
      <p:sp>
        <p:nvSpPr>
          <p:cNvPr id="4" name="Slide Number Placeholder 3">
            <a:extLst>
              <a:ext uri="{FF2B5EF4-FFF2-40B4-BE49-F238E27FC236}">
                <a16:creationId xmlns:a16="http://schemas.microsoft.com/office/drawing/2014/main" id="{AB0C4582-4ACA-E749-85BC-C7F2B5CB3A07}"/>
              </a:ext>
            </a:extLst>
          </p:cNvPr>
          <p:cNvSpPr>
            <a:spLocks noGrp="1"/>
          </p:cNvSpPr>
          <p:nvPr>
            <p:ph type="sldNum" sz="quarter" idx="12"/>
          </p:nvPr>
        </p:nvSpPr>
        <p:spPr/>
        <p:txBody>
          <a:bodyPr/>
          <a:lstStyle/>
          <a:p>
            <a:fld id="{B029412C-A950-4FEA-8934-3DE23815A09E}" type="slidenum">
              <a:rPr lang="en-GB" smtClean="0"/>
              <a:t>9</a:t>
            </a:fld>
            <a:endParaRPr lang="en-GB" dirty="0"/>
          </a:p>
        </p:txBody>
      </p:sp>
    </p:spTree>
    <p:extLst>
      <p:ext uri="{BB962C8B-B14F-4D97-AF65-F5344CB8AC3E}">
        <p14:creationId xmlns:p14="http://schemas.microsoft.com/office/powerpoint/2010/main" val="312729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a:xfrm>
            <a:off x="1204733" y="1959735"/>
            <a:ext cx="8915400" cy="4572801"/>
          </a:xfrm>
        </p:spPr>
        <p:txBody>
          <a:bodyPr>
            <a:noAutofit/>
          </a:bodyPr>
          <a:lstStyle/>
          <a:p>
            <a:pPr>
              <a:lnSpc>
                <a:spcPct val="150000"/>
              </a:lnSpc>
            </a:pPr>
            <a:r>
              <a:rPr lang="en-GB" dirty="0">
                <a:latin typeface="Arial" panose="020B0604020202020204" pitchFamily="34" charset="0"/>
                <a:cs typeface="Arial" panose="020B0604020202020204" pitchFamily="34" charset="0"/>
              </a:rPr>
              <a:t>Muter, v. and </a:t>
            </a:r>
            <a:r>
              <a:rPr lang="en-GB" dirty="0" err="1">
                <a:latin typeface="Arial" panose="020B0604020202020204" pitchFamily="34" charset="0"/>
                <a:cs typeface="Arial" panose="020B0604020202020204" pitchFamily="34" charset="0"/>
              </a:rPr>
              <a:t>snowling</a:t>
            </a:r>
            <a:r>
              <a:rPr lang="en-GB" dirty="0">
                <a:latin typeface="Arial" panose="020B0604020202020204" pitchFamily="34" charset="0"/>
                <a:cs typeface="Arial" panose="020B0604020202020204" pitchFamily="34" charset="0"/>
              </a:rPr>
              <a:t> , M.J., 2019. children at familial risk of dyslexia: practical implications from an at-risk study. Child and adolescent mental , 14(1), pp.37-41.</a:t>
            </a:r>
          </a:p>
          <a:p>
            <a:pPr>
              <a:lnSpc>
                <a:spcPct val="150000"/>
              </a:lnSpc>
            </a:pPr>
            <a:r>
              <a:rPr lang="en-GB" dirty="0">
                <a:latin typeface="Arial" panose="020B0604020202020204" pitchFamily="34" charset="0"/>
                <a:cs typeface="Arial" panose="020B0604020202020204" pitchFamily="34" charset="0"/>
              </a:rPr>
              <a:t>Maxwell. C., 2019.teacher education on dyslexia: an analysis of policy and practice in Australia and England  education research and perspectives,46(2019), pp.1-19.</a:t>
            </a:r>
          </a:p>
          <a:p>
            <a:pPr>
              <a:lnSpc>
                <a:spcPct val="150000"/>
              </a:lnSpc>
            </a:pPr>
            <a:r>
              <a:rPr lang="en-GB" dirty="0" err="1">
                <a:latin typeface="Arial" panose="020B0604020202020204" pitchFamily="34" charset="0"/>
                <a:cs typeface="Arial" panose="020B0604020202020204" pitchFamily="34" charset="0"/>
              </a:rPr>
              <a:t>Myklebust</a:t>
            </a:r>
            <a:r>
              <a:rPr lang="en-GB" dirty="0">
                <a:latin typeface="Arial" panose="020B0604020202020204" pitchFamily="34" charset="0"/>
                <a:cs typeface="Arial" panose="020B0604020202020204" pitchFamily="34" charset="0"/>
              </a:rPr>
              <a:t> H.R. and </a:t>
            </a:r>
            <a:r>
              <a:rPr lang="en-GB" dirty="0" err="1">
                <a:latin typeface="Arial" panose="020B0604020202020204" pitchFamily="34" charset="0"/>
                <a:cs typeface="Arial" panose="020B0604020202020204" pitchFamily="34" charset="0"/>
              </a:rPr>
              <a:t>Jonnson</a:t>
            </a:r>
            <a:r>
              <a:rPr lang="en-GB" dirty="0">
                <a:latin typeface="Arial" panose="020B0604020202020204" pitchFamily="34" charset="0"/>
                <a:cs typeface="Arial" panose="020B0604020202020204" pitchFamily="34" charset="0"/>
              </a:rPr>
              <a:t>, D., 2019. dyslexia in children. Exceptional children, 29(1), pp.14-26</a:t>
            </a:r>
          </a:p>
          <a:p>
            <a:pPr>
              <a:lnSpc>
                <a:spcPct val="150000"/>
              </a:lnSpc>
            </a:pPr>
            <a:r>
              <a:rPr lang="en-GB" dirty="0">
                <a:latin typeface="Arial" panose="020B0604020202020204" pitchFamily="34" charset="0"/>
                <a:cs typeface="Arial" panose="020B0604020202020204" pitchFamily="34" charset="0"/>
              </a:rPr>
              <a:t>Washburn, E.K., Binks-Cantrell, E.S. and </a:t>
            </a:r>
            <a:r>
              <a:rPr lang="en-GB" dirty="0" err="1">
                <a:latin typeface="Arial" panose="020B0604020202020204" pitchFamily="34" charset="0"/>
                <a:cs typeface="Arial" panose="020B0604020202020204" pitchFamily="34" charset="0"/>
              </a:rPr>
              <a:t>joshi</a:t>
            </a:r>
            <a:r>
              <a:rPr lang="en-GB" dirty="0">
                <a:latin typeface="Arial" panose="020B0604020202020204" pitchFamily="34" charset="0"/>
                <a:cs typeface="Arial" panose="020B0604020202020204" pitchFamily="34" charset="0"/>
              </a:rPr>
              <a:t> , R.M., 2015. what do preservice teachers from the USA and the UK know about dyslexia?.  Dyslexia, 20(1),pp.1-18,</a:t>
            </a:r>
          </a:p>
        </p:txBody>
      </p:sp>
      <p:sp>
        <p:nvSpPr>
          <p:cNvPr id="4" name="Slide Number Placeholder 3">
            <a:extLst>
              <a:ext uri="{FF2B5EF4-FFF2-40B4-BE49-F238E27FC236}">
                <a16:creationId xmlns:a16="http://schemas.microsoft.com/office/drawing/2014/main" id="{56B68176-FD29-EA2C-DD60-AE5C1E83B1D2}"/>
              </a:ext>
            </a:extLst>
          </p:cNvPr>
          <p:cNvSpPr>
            <a:spLocks noGrp="1"/>
          </p:cNvSpPr>
          <p:nvPr>
            <p:ph type="sldNum" sz="quarter" idx="12"/>
          </p:nvPr>
        </p:nvSpPr>
        <p:spPr/>
        <p:txBody>
          <a:bodyPr/>
          <a:lstStyle/>
          <a:p>
            <a:fld id="{B029412C-A950-4FEA-8934-3DE23815A09E}" type="slidenum">
              <a:rPr lang="en-GB" smtClean="0"/>
              <a:t>10</a:t>
            </a:fld>
            <a:endParaRPr lang="en-GB" dirty="0"/>
          </a:p>
        </p:txBody>
      </p:sp>
    </p:spTree>
    <p:extLst>
      <p:ext uri="{BB962C8B-B14F-4D97-AF65-F5344CB8AC3E}">
        <p14:creationId xmlns:p14="http://schemas.microsoft.com/office/powerpoint/2010/main" val="200414817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0</TotalTime>
  <Words>866</Words>
  <Application>Microsoft Office PowerPoint</Application>
  <PresentationFormat>Widescreen</PresentationFormat>
  <Paragraphs>90</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Arial Black</vt:lpstr>
      <vt:lpstr>Calibri</vt:lpstr>
      <vt:lpstr>Century Gothic</vt:lpstr>
      <vt:lpstr>Wingdings 3</vt:lpstr>
      <vt:lpstr>Wisp</vt:lpstr>
      <vt:lpstr>University of Wales Trinity Saint David  Module: Introduction to Research (BMHP5005) Assessment 2: Viva Voce  Topic: Children with Dyslexia in the UK.</vt:lpstr>
      <vt:lpstr>Introduction</vt:lpstr>
      <vt:lpstr> Research Methods</vt:lpstr>
      <vt:lpstr>Literature Review</vt:lpstr>
      <vt:lpstr>Literature Review</vt:lpstr>
      <vt:lpstr>Results </vt:lpstr>
      <vt:lpstr>Discussion</vt:lpstr>
      <vt:lpstr> recommendations for health and social care research, policy and/or practice </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Esther Gomugor (2022275)</cp:lastModifiedBy>
  <cp:revision>20</cp:revision>
  <dcterms:created xsi:type="dcterms:W3CDTF">2020-04-30T09:56:57Z</dcterms:created>
  <dcterms:modified xsi:type="dcterms:W3CDTF">2023-08-11T12:24:16Z</dcterms:modified>
</cp:coreProperties>
</file>