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E52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41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5/10/2024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0704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8279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5/10/2024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3618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8980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2391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181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51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5/10/2024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7896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7DE6118-2437-4B30-8E3C-4D2BE6020583}" type="datetimeFigureOut">
              <a:rPr lang="en-US" smtClean="0"/>
              <a:pPr/>
              <a:t>5/10/2024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371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2796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589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081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B44DC99-24A6-46D6-6D74-9CE05E57F4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03" y="0"/>
            <a:ext cx="5177260" cy="2887038"/>
          </a:xfrm>
          <a:prstGeom prst="rect">
            <a:avLst/>
          </a:prstGeom>
          <a:ln w="57150">
            <a:solidFill>
              <a:srgbClr val="FF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1FBE19-66BC-A207-7C1A-AB387A77BE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5447" y="2027525"/>
            <a:ext cx="6366553" cy="4830475"/>
          </a:xfrm>
          <a:prstGeom prst="rect">
            <a:avLst/>
          </a:prstGeom>
          <a:ln w="38100">
            <a:solidFill>
              <a:srgbClr val="FFFF00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04E8B5E-2956-15B3-ED55-EBEA7E1D70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117" y="2953305"/>
            <a:ext cx="4007204" cy="3887098"/>
          </a:xfrm>
          <a:prstGeom prst="rect">
            <a:avLst/>
          </a:prstGeom>
          <a:ln w="57150">
            <a:solidFill>
              <a:srgbClr val="0070C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47B4B4-1145-C695-8EB2-85429063FC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46098" y="0"/>
            <a:ext cx="3707400" cy="210158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2780334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685475-5B8B-BED7-01B8-F2F5E128707F}"/>
              </a:ext>
            </a:extLst>
          </p:cNvPr>
          <p:cNvSpPr txBox="1"/>
          <p:nvPr/>
        </p:nvSpPr>
        <p:spPr>
          <a:xfrm>
            <a:off x="130629" y="77639"/>
            <a:ext cx="11985171" cy="872418"/>
          </a:xfrm>
          <a:prstGeom prst="rect">
            <a:avLst/>
          </a:prstGeom>
          <a:solidFill>
            <a:schemeClr val="bg2">
              <a:lumMod val="90000"/>
            </a:schemeClr>
          </a:solidFill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“Caring for </a:t>
            </a:r>
            <a:r>
              <a:rPr lang="en-GB" sz="1600" b="1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Secondary</a:t>
            </a:r>
            <a:r>
              <a:rPr lang="en-GB" b="1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 Teachers in Swansea” – A Qualitative Exploration of the Factors, Importance and Understanding of Wellbeing Promotion in Educational Practice</a:t>
            </a:r>
            <a:endParaRPr lang="en-GB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3FD7E3-59B0-E086-A962-E1222E98AF26}"/>
              </a:ext>
            </a:extLst>
          </p:cNvPr>
          <p:cNvSpPr txBox="1"/>
          <p:nvPr/>
        </p:nvSpPr>
        <p:spPr>
          <a:xfrm>
            <a:off x="130629" y="1144930"/>
            <a:ext cx="11985170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sz="1200" b="1" u="sng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Purpose of Research Activity</a:t>
            </a:r>
            <a:endParaRPr lang="en-GB" sz="1200" u="sng" dirty="0">
              <a:solidFill>
                <a:srgbClr val="002060"/>
              </a:solidFill>
              <a:effectLst/>
              <a:latin typeface="Arial Nova" panose="020B0504020202020204" pitchFamily="34" charset="0"/>
              <a:ea typeface="Times New Roman" panose="02020603050405020304" pitchFamily="18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The purpose of the planned small-scale study is </a:t>
            </a:r>
            <a:r>
              <a:rPr lang="en-GB" sz="1200" b="1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to fill the gap in experience-based evidence</a:t>
            </a:r>
            <a:r>
              <a:rPr lang="en-GB" sz="1200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by providing </a:t>
            </a:r>
            <a:r>
              <a:rPr lang="en-GB" sz="1200" b="1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qualitative data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that capture and </a:t>
            </a:r>
            <a:r>
              <a:rPr lang="en-GB" sz="1200" b="1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explore the experiences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, ideas, points of view and recommendations given by the under-researched population of secondary school teachers in Swansea, Wales.</a:t>
            </a:r>
          </a:p>
          <a:p>
            <a:pPr marL="342900" indent="-342900" algn="just">
              <a:buFont typeface="+mj-lt"/>
              <a:buAutoNum type="arabicPeriod"/>
            </a:pPr>
            <a:endParaRPr lang="en-GB" sz="1200" dirty="0">
              <a:effectLst/>
              <a:latin typeface="Arial Nova" panose="020B0504020202020204" pitchFamily="34" charset="0"/>
              <a:ea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The study will </a:t>
            </a:r>
            <a:r>
              <a:rPr lang="en-GB" sz="1200" b="1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explore and analyse</a:t>
            </a:r>
            <a:r>
              <a:rPr lang="en-GB" sz="1200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possible </a:t>
            </a:r>
            <a:r>
              <a:rPr lang="en-GB" sz="1200" b="1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contributory factors</a:t>
            </a:r>
            <a:r>
              <a:rPr lang="en-GB" sz="1200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affecting the variety of </a:t>
            </a:r>
            <a:r>
              <a:rPr lang="en-GB" sz="1200" b="1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aspects of mental health and well-being</a:t>
            </a:r>
            <a:r>
              <a:rPr lang="en-GB" sz="1200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reported by the participants (Evans </a:t>
            </a:r>
            <a:r>
              <a:rPr lang="en-GB" sz="1200" i="1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et al.,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2022; Thomas </a:t>
            </a:r>
            <a:r>
              <a:rPr lang="en-GB" sz="1200" i="1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et al.,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2023).</a:t>
            </a:r>
          </a:p>
          <a:p>
            <a:pPr marL="342900" indent="-342900" algn="just">
              <a:buFont typeface="+mj-lt"/>
              <a:buAutoNum type="arabicPeriod"/>
            </a:pPr>
            <a:endParaRPr lang="en-GB" sz="1200" dirty="0">
              <a:effectLst/>
              <a:latin typeface="Arial Nova" panose="020B0504020202020204" pitchFamily="34" charset="0"/>
              <a:ea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The </a:t>
            </a:r>
            <a:r>
              <a:rPr lang="en-GB" sz="1200" b="1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Qualitative data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will be obtained during </a:t>
            </a:r>
            <a:r>
              <a:rPr lang="en-GB" sz="1200" b="1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individual face-to-face interviews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to enhance the current </a:t>
            </a:r>
            <a:r>
              <a:rPr lang="en-GB" sz="1200" b="1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knowledge and understanding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regarding </a:t>
            </a:r>
            <a:r>
              <a:rPr lang="en-GB" sz="1200" b="1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wellbeing promotion</a:t>
            </a:r>
            <a:r>
              <a:rPr lang="en-GB" sz="1200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in everyday </a:t>
            </a:r>
            <a:r>
              <a:rPr lang="en-GB" sz="1200" b="1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teaching practice</a:t>
            </a:r>
            <a:r>
              <a:rPr lang="en-GB" sz="1200" dirty="0">
                <a:solidFill>
                  <a:srgbClr val="002060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.</a:t>
            </a:r>
            <a:endParaRPr lang="en-GB" sz="1200" dirty="0">
              <a:solidFill>
                <a:srgbClr val="002060"/>
              </a:solidFill>
              <a:effectLst/>
              <a:latin typeface="Arial Nova" panose="020B05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AD3D46-877D-8B6A-45E6-A0076BA69C9B}"/>
              </a:ext>
            </a:extLst>
          </p:cNvPr>
          <p:cNvSpPr txBox="1"/>
          <p:nvPr/>
        </p:nvSpPr>
        <p:spPr>
          <a:xfrm>
            <a:off x="130629" y="3094129"/>
            <a:ext cx="11985170" cy="3012491"/>
          </a:xfrm>
          <a:prstGeom prst="rect">
            <a:avLst/>
          </a:prstGeom>
          <a:solidFill>
            <a:schemeClr val="bg2">
              <a:lumMod val="90000"/>
            </a:schemeClr>
          </a:solidFill>
          <a:ln w="28575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The Welsh Government</a:t>
            </a:r>
            <a:r>
              <a:rPr lang="en-GB" sz="1200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(2023) is calling for 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additional research to navigate</a:t>
            </a:r>
            <a:r>
              <a:rPr lang="en-GB" sz="1200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further effective support and promotion of 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wellbeing and address the practical challenges</a:t>
            </a:r>
            <a:r>
              <a:rPr lang="en-GB" sz="1200" b="1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in the modern Welsh Educational System (WES).</a:t>
            </a:r>
          </a:p>
          <a:p>
            <a:pPr algn="just"/>
            <a:endParaRPr lang="en-GB" sz="1200" dirty="0">
              <a:latin typeface="Arial Nova" panose="020B0504020202020204" pitchFamily="34" charset="0"/>
              <a:ea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Brown </a:t>
            </a:r>
            <a:r>
              <a:rPr lang="en-GB" sz="1200" i="1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et al.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(2023) - alarming 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scientific evidence</a:t>
            </a:r>
            <a:r>
              <a:rPr lang="en-GB" sz="1200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,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that from 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641,840 teachers in the educational workforce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in the UK and Wales in 2021, 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over 60%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of these professionals 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experienced some level of mental health issues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such as 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depression, anxiety, burnout or compassion fatigue</a:t>
            </a:r>
            <a:r>
              <a:rPr lang="en-GB" sz="1200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,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directly linked to their teaching profession (WG, 2021). </a:t>
            </a:r>
            <a:endParaRPr lang="en-GB" sz="1200" dirty="0">
              <a:effectLst/>
              <a:latin typeface="Arial Nova" panose="020B0504020202020204" pitchFamily="34" charset="0"/>
              <a:ea typeface="Times New Roman" panose="02020603050405020304" pitchFamily="18" charset="0"/>
            </a:endParaRPr>
          </a:p>
          <a:p>
            <a:pPr algn="just"/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 </a:t>
            </a:r>
            <a:endParaRPr lang="en-GB" sz="1200" dirty="0">
              <a:effectLst/>
              <a:latin typeface="Arial Nova" panose="020B05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This shows 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the importance of further research and innovations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within 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the promotion of wellbeing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and mental health support in 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secondary teaching practice nationwide. </a:t>
            </a:r>
          </a:p>
          <a:p>
            <a:endParaRPr lang="en-GB" sz="1200" dirty="0">
              <a:latin typeface="Arial Nova" panose="020B0504020202020204" pitchFamily="34" charset="0"/>
              <a:ea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Harding </a:t>
            </a:r>
            <a:r>
              <a:rPr lang="en-GB" sz="1200" i="1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et al.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 (2019) and Ball (2021) pointed out the 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increasing pressure and complex risk factors </a:t>
            </a: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affecting teachers at work, for example, 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long working hours, </a:t>
            </a:r>
            <a:r>
              <a:rPr lang="en-GB" sz="1200" b="1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extensive workload and additional paperwork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, lone-working, or </a:t>
            </a:r>
            <a:r>
              <a:rPr lang="en-GB" sz="1200" b="1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performativity pressure and challenges related to social relationships between colleagues</a:t>
            </a:r>
            <a:r>
              <a:rPr lang="en-GB" sz="1200" b="1" dirty="0">
                <a:solidFill>
                  <a:srgbClr val="0E5221"/>
                </a:solidFill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dirty="0">
                <a:effectLst/>
                <a:latin typeface="Arial Nova" panose="020B0504020202020204" pitchFamily="34" charset="0"/>
                <a:ea typeface="Arial" panose="020B0604020202020204" pitchFamily="34" charset="0"/>
              </a:rPr>
              <a:t>This small-scale study is designed as a preliminary exploration of these factors and an evaluation of the research tools that can be used to understand the well-being of secondary school teachers situated in a city in South Wales.</a:t>
            </a:r>
            <a:endParaRPr lang="en-GB" sz="1200" dirty="0">
              <a:effectLst/>
              <a:latin typeface="Arial Nova" panose="020B0504020202020204" pitchFamily="34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68061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747627-0079-7BA7-0BFD-5D73C6E5AD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37" y="-1"/>
            <a:ext cx="3385779" cy="456429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D7F6455-BD3F-67D8-89BD-230D3B2912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37" y="4564290"/>
            <a:ext cx="3385778" cy="13330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CEA762C-E3D8-F6F0-757C-D4771D3059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3521" y="119432"/>
            <a:ext cx="8452142" cy="4768377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67462977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98</TotalTime>
  <Words>351</Words>
  <Application>Microsoft Office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Arial Nova</vt:lpstr>
      <vt:lpstr>Gill Sans MT</vt:lpstr>
      <vt:lpstr>Wingdings</vt:lpstr>
      <vt:lpstr>Gallery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Olga Horvathova</dc:creator>
  <cp:lastModifiedBy>Iain Jones</cp:lastModifiedBy>
  <cp:revision>2</cp:revision>
  <dcterms:created xsi:type="dcterms:W3CDTF">2024-04-29T19:28:52Z</dcterms:created>
  <dcterms:modified xsi:type="dcterms:W3CDTF">2024-05-10T13:46:57Z</dcterms:modified>
</cp:coreProperties>
</file>