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48115" autoAdjust="0"/>
  </p:normalViewPr>
  <p:slideViewPr>
    <p:cSldViewPr snapToGrid="0" snapToObjects="1">
      <p:cViewPr varScale="1">
        <p:scale>
          <a:sx n="47" d="100"/>
          <a:sy n="47" d="100"/>
        </p:scale>
        <p:origin x="204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0456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766E"/>
        </a:solidFill>
        <a:effectLst/>
      </p:bgPr>
    </p:bg>
    <p:spTree>
      <p:nvGrpSpPr>
        <p:cNvPr id="1" name=""/>
        <p:cNvGrpSpPr/>
        <p:nvPr/>
      </p:nvGrpSpPr>
      <p:grpSpPr>
        <a:xfrm>
          <a:off x="0" y="0"/>
          <a:ext cx="0" cy="0"/>
          <a:chOff x="0" y="0"/>
          <a:chExt cx="0" cy="0"/>
        </a:xfrm>
      </p:grpSpPr>
      <p:sp>
        <p:nvSpPr>
          <p:cNvPr id="2" name="Shape 0"/>
          <p:cNvSpPr/>
          <p:nvPr/>
        </p:nvSpPr>
        <p:spPr>
          <a:xfrm>
            <a:off x="6949440" y="-1188720"/>
            <a:ext cx="3657600" cy="3657600"/>
          </a:xfrm>
          <a:prstGeom prst="ellipse">
            <a:avLst/>
          </a:prstGeom>
          <a:solidFill>
            <a:srgbClr val="FFFFFF">
              <a:alpha val="10000"/>
            </a:srgbClr>
          </a:solidFill>
          <a:ln/>
        </p:spPr>
      </p:sp>
      <p:sp>
        <p:nvSpPr>
          <p:cNvPr id="3" name="Shape 1"/>
          <p:cNvSpPr/>
          <p:nvPr/>
        </p:nvSpPr>
        <p:spPr>
          <a:xfrm>
            <a:off x="457200" y="365760"/>
            <a:ext cx="640080" cy="640080"/>
          </a:xfrm>
          <a:prstGeom prst="ellipse">
            <a:avLst/>
          </a:prstGeom>
          <a:solidFill>
            <a:srgbClr val="0B5B54"/>
          </a:solidFill>
          <a:ln/>
        </p:spPr>
      </p:sp>
      <p:pic>
        <p:nvPicPr>
          <p:cNvPr id="4" name="Image 0" descr="preencoded.png"/>
          <p:cNvPicPr>
            <a:picLocks noChangeAspect="1"/>
          </p:cNvPicPr>
          <p:nvPr/>
        </p:nvPicPr>
        <p:blipFill>
          <a:blip r:embed="rId3"/>
          <a:stretch>
            <a:fillRect/>
          </a:stretch>
        </p:blipFill>
        <p:spPr>
          <a:xfrm>
            <a:off x="610819" y="519379"/>
            <a:ext cx="332842" cy="332842"/>
          </a:xfrm>
          <a:prstGeom prst="rect">
            <a:avLst/>
          </a:prstGeom>
        </p:spPr>
      </p:pic>
      <p:sp>
        <p:nvSpPr>
          <p:cNvPr id="5" name="Text 2"/>
          <p:cNvSpPr/>
          <p:nvPr/>
        </p:nvSpPr>
        <p:spPr>
          <a:xfrm>
            <a:off x="384048" y="1188720"/>
            <a:ext cx="8375904" cy="320040"/>
          </a:xfrm>
          <a:prstGeom prst="rect">
            <a:avLst/>
          </a:prstGeom>
          <a:noFill/>
          <a:ln/>
        </p:spPr>
        <p:txBody>
          <a:bodyPr wrap="square" rtlCol="0" anchor="ctr"/>
          <a:lstStyle/>
          <a:p>
            <a:pPr marL="0" indent="0">
              <a:buNone/>
            </a:pPr>
            <a:r>
              <a:rPr lang="en-US" sz="1300" kern="0" spc="100" dirty="0">
                <a:solidFill>
                  <a:srgbClr val="CFEAE6"/>
                </a:solidFill>
                <a:latin typeface="Calibri" pitchFamily="34" charset="0"/>
                <a:ea typeface="Calibri" pitchFamily="34" charset="-122"/>
                <a:cs typeface="Calibri" pitchFamily="34" charset="-120"/>
              </a:rPr>
              <a:t>LCHS4007  •  Digital Skills and Research Methods</a:t>
            </a:r>
            <a:endParaRPr lang="en-US" sz="1300" dirty="0"/>
          </a:p>
        </p:txBody>
      </p:sp>
      <p:sp>
        <p:nvSpPr>
          <p:cNvPr id="6" name="Text 3"/>
          <p:cNvSpPr/>
          <p:nvPr/>
        </p:nvSpPr>
        <p:spPr>
          <a:xfrm>
            <a:off x="384048" y="1554480"/>
            <a:ext cx="8412480" cy="1005840"/>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Matching Microsoft 365 to the Working Day at Riverdale</a:t>
            </a:r>
            <a:endParaRPr lang="en-US" sz="2600" dirty="0"/>
          </a:p>
        </p:txBody>
      </p:sp>
      <p:sp>
        <p:nvSpPr>
          <p:cNvPr id="7" name="Text 4"/>
          <p:cNvSpPr/>
          <p:nvPr/>
        </p:nvSpPr>
        <p:spPr>
          <a:xfrm>
            <a:off x="384048" y="2423160"/>
            <a:ext cx="8375904" cy="320040"/>
          </a:xfrm>
          <a:prstGeom prst="rect">
            <a:avLst/>
          </a:prstGeom>
          <a:noFill/>
          <a:ln/>
        </p:spPr>
        <p:txBody>
          <a:bodyPr wrap="square" rtlCol="0" anchor="ctr"/>
          <a:lstStyle/>
          <a:p>
            <a:pPr marL="0" indent="0">
              <a:buNone/>
            </a:pPr>
            <a:r>
              <a:rPr lang="en-US" sz="1400" i="1" dirty="0">
                <a:solidFill>
                  <a:srgbClr val="CFEAE6"/>
                </a:solidFill>
                <a:latin typeface="Calibri" pitchFamily="34" charset="0"/>
                <a:ea typeface="Calibri" pitchFamily="34" charset="-122"/>
                <a:cs typeface="Calibri" pitchFamily="34" charset="-120"/>
              </a:rPr>
              <a:t>Component 1: Group Presentation</a:t>
            </a:r>
            <a:endParaRPr lang="en-US" sz="1400" dirty="0"/>
          </a:p>
        </p:txBody>
      </p:sp>
      <p:sp>
        <p:nvSpPr>
          <p:cNvPr id="8" name="Text 5"/>
          <p:cNvSpPr/>
          <p:nvPr/>
        </p:nvSpPr>
        <p:spPr>
          <a:xfrm>
            <a:off x="384048" y="2880360"/>
            <a:ext cx="8375904" cy="822960"/>
          </a:xfrm>
          <a:prstGeom prst="rect">
            <a:avLst/>
          </a:prstGeom>
          <a:noFill/>
          <a:ln/>
        </p:spPr>
        <p:txBody>
          <a:bodyPr wrap="square" rtlCol="0" anchor="ctr"/>
          <a:lstStyle/>
          <a:p>
            <a:pPr marL="0" indent="0">
              <a:lnSpc>
                <a:spcPct val="130000"/>
              </a:lnSpc>
              <a:buNone/>
            </a:pPr>
            <a:r>
              <a:rPr lang="en-US" sz="1150" dirty="0">
                <a:solidFill>
                  <a:srgbClr val="E8F5F3"/>
                </a:solidFill>
                <a:latin typeface="Calibri" pitchFamily="34" charset="0"/>
                <a:ea typeface="Calibri" pitchFamily="34" charset="-122"/>
                <a:cs typeface="Calibri" pitchFamily="34" charset="-120"/>
              </a:rPr>
              <a:t>Programme: Certificate of Higher Education Skills for the Workplace (Health &amp; Social Care)</a:t>
            </a:r>
            <a:endParaRPr lang="en-US" sz="1150" dirty="0"/>
          </a:p>
          <a:p>
            <a:pPr marL="0" indent="0">
              <a:lnSpc>
                <a:spcPct val="130000"/>
              </a:lnSpc>
              <a:buNone/>
            </a:pPr>
            <a:r>
              <a:rPr lang="en-US" sz="1150" dirty="0">
                <a:solidFill>
                  <a:srgbClr val="E8F5F3"/>
                </a:solidFill>
                <a:latin typeface="Calibri" pitchFamily="34" charset="0"/>
                <a:ea typeface="Calibri" pitchFamily="34" charset="-122"/>
                <a:cs typeface="Calibri" pitchFamily="34" charset="-120"/>
              </a:rPr>
              <a:t>Lecturer: Dr Kwame Assa-Agyei</a:t>
            </a:r>
            <a:endParaRPr lang="en-US" sz="1150" dirty="0"/>
          </a:p>
          <a:p>
            <a:pPr marL="0" indent="0">
              <a:lnSpc>
                <a:spcPct val="130000"/>
              </a:lnSpc>
              <a:buNone/>
            </a:pPr>
            <a:r>
              <a:rPr lang="en-US" sz="1150" dirty="0">
                <a:solidFill>
                  <a:srgbClr val="E8F5F3"/>
                </a:solidFill>
                <a:latin typeface="Calibri" pitchFamily="34" charset="0"/>
                <a:ea typeface="Calibri" pitchFamily="34" charset="-122"/>
                <a:cs typeface="Calibri" pitchFamily="34" charset="-120"/>
              </a:rPr>
              <a:t>Submission: Monday 13th July 2026</a:t>
            </a:r>
            <a:endParaRPr lang="en-US" sz="1150" dirty="0"/>
          </a:p>
        </p:txBody>
      </p:sp>
      <p:sp>
        <p:nvSpPr>
          <p:cNvPr id="9" name="Text 6"/>
          <p:cNvSpPr/>
          <p:nvPr/>
        </p:nvSpPr>
        <p:spPr>
          <a:xfrm>
            <a:off x="384048" y="3749040"/>
            <a:ext cx="8375904" cy="274320"/>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Group Member Names:</a:t>
            </a:r>
            <a:endParaRPr lang="en-US" sz="1150" dirty="0"/>
          </a:p>
        </p:txBody>
      </p:sp>
      <p:sp>
        <p:nvSpPr>
          <p:cNvPr id="10" name="Text 7"/>
          <p:cNvSpPr/>
          <p:nvPr/>
        </p:nvSpPr>
        <p:spPr>
          <a:xfrm>
            <a:off x="384048" y="4023360"/>
            <a:ext cx="8375904" cy="640080"/>
          </a:xfrm>
          <a:prstGeom prst="rect">
            <a:avLst/>
          </a:prstGeom>
          <a:noFill/>
          <a:ln/>
        </p:spPr>
        <p:txBody>
          <a:bodyPr wrap="square" rtlCol="0" anchor="ctr"/>
          <a:lstStyle/>
          <a:p>
            <a:pPr marL="0" indent="0">
              <a:lnSpc>
                <a:spcPct val="130000"/>
              </a:lnSpc>
              <a:buNone/>
            </a:pPr>
            <a:r>
              <a:rPr lang="en-US" sz="1100" dirty="0">
                <a:solidFill>
                  <a:srgbClr val="E8F5F3"/>
                </a:solidFill>
                <a:latin typeface="Calibri" pitchFamily="34" charset="0"/>
                <a:ea typeface="Calibri" pitchFamily="34" charset="-122"/>
                <a:cs typeface="Calibri" pitchFamily="34" charset="-120"/>
              </a:rPr>
              <a:t>Minse Simone Gnonohan [2539029]  |  Alla Malenka [2543737]  |  Tetiana Kudla [2539401]</a:t>
            </a:r>
            <a:endParaRPr lang="en-US" sz="1100" dirty="0"/>
          </a:p>
          <a:p>
            <a:pPr marL="0" indent="0">
              <a:lnSpc>
                <a:spcPct val="130000"/>
              </a:lnSpc>
              <a:buNone/>
            </a:pPr>
            <a:r>
              <a:rPr lang="en-US" sz="1100" dirty="0">
                <a:solidFill>
                  <a:srgbClr val="E8F5F3"/>
                </a:solidFill>
                <a:latin typeface="Calibri" pitchFamily="34" charset="0"/>
                <a:ea typeface="Calibri" pitchFamily="34" charset="-122"/>
                <a:cs typeface="Calibri" pitchFamily="34" charset="-120"/>
              </a:rPr>
              <a:t>Mohamed Ahmed Ismail [2542533]  |  Adebukola [2532397]</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3100" b="1" dirty="0">
                <a:solidFill>
                  <a:srgbClr val="1A1A1A"/>
                </a:solidFill>
                <a:latin typeface="Calibri" pitchFamily="34" charset="0"/>
                <a:ea typeface="Calibri" pitchFamily="34" charset="-122"/>
                <a:cs typeface="Calibri" pitchFamily="34" charset="-120"/>
              </a:rPr>
              <a:t>Acknowledgement of the Use of AI</a:t>
            </a:r>
            <a:endParaRPr lang="en-US" sz="31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Text 2"/>
          <p:cNvSpPr/>
          <p:nvPr/>
        </p:nvSpPr>
        <p:spPr>
          <a:xfrm>
            <a:off x="384048" y="1097280"/>
            <a:ext cx="8375904" cy="1280160"/>
          </a:xfrm>
          <a:prstGeom prst="rect">
            <a:avLst/>
          </a:prstGeom>
          <a:noFill/>
          <a:ln/>
        </p:spPr>
        <p:txBody>
          <a:bodyPr wrap="square" rtlCol="0" anchor="ctr"/>
          <a:lstStyle/>
          <a:p>
            <a:pPr marL="0" indent="0">
              <a:lnSpc>
                <a:spcPct val="130000"/>
              </a:lnSpc>
              <a:spcAft>
                <a:spcPts val="1000"/>
              </a:spcAft>
              <a:buNone/>
            </a:pPr>
            <a:r>
              <a:rPr lang="en-US" sz="1400" dirty="0">
                <a:solidFill>
                  <a:srgbClr val="1A1A1A"/>
                </a:solidFill>
                <a:latin typeface="Calibri" pitchFamily="34" charset="0"/>
                <a:ea typeface="Calibri" pitchFamily="34" charset="-122"/>
                <a:cs typeface="Calibri" pitchFamily="34" charset="-120"/>
              </a:rPr>
              <a:t>I confirm that I have NOT presented any AI-generated text as my own work.</a:t>
            </a:r>
            <a:endParaRPr lang="en-US" sz="1400" dirty="0"/>
          </a:p>
          <a:p>
            <a:pPr marL="0" indent="0">
              <a:lnSpc>
                <a:spcPct val="130000"/>
              </a:lnSpc>
              <a:spcAft>
                <a:spcPts val="1000"/>
              </a:spcAft>
              <a:buNone/>
            </a:pPr>
            <a:r>
              <a:rPr lang="en-US" sz="1400" dirty="0">
                <a:solidFill>
                  <a:srgbClr val="1A1A1A"/>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3100" b="1" dirty="0">
                <a:solidFill>
                  <a:srgbClr val="1A1A1A"/>
                </a:solidFill>
                <a:latin typeface="Calibri" pitchFamily="34" charset="0"/>
                <a:ea typeface="Calibri" pitchFamily="34" charset="-122"/>
                <a:cs typeface="Calibri" pitchFamily="34" charset="-120"/>
              </a:rPr>
              <a:t>Contents</a:t>
            </a:r>
            <a:endParaRPr lang="en-US" sz="31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Text 2"/>
          <p:cNvSpPr/>
          <p:nvPr/>
        </p:nvSpPr>
        <p:spPr>
          <a:xfrm>
            <a:off x="384048" y="1005840"/>
            <a:ext cx="365760" cy="384048"/>
          </a:xfrm>
          <a:prstGeom prst="rect">
            <a:avLst/>
          </a:prstGeom>
          <a:noFill/>
          <a:ln/>
        </p:spPr>
        <p:txBody>
          <a:bodyPr wrap="square" rtlCol="0" anchor="ctr"/>
          <a:lstStyle/>
          <a:p>
            <a:pPr marL="0" indent="0">
              <a:buNone/>
            </a:pPr>
            <a:r>
              <a:rPr lang="en-US" sz="1450" b="1" dirty="0">
                <a:solidFill>
                  <a:srgbClr val="0F766E"/>
                </a:solidFill>
                <a:latin typeface="Calibri" pitchFamily="34" charset="0"/>
                <a:ea typeface="Calibri" pitchFamily="34" charset="-122"/>
                <a:cs typeface="Calibri" pitchFamily="34" charset="-120"/>
              </a:rPr>
              <a:t>1.</a:t>
            </a:r>
            <a:endParaRPr lang="en-US" sz="1450" dirty="0"/>
          </a:p>
        </p:txBody>
      </p:sp>
      <p:sp>
        <p:nvSpPr>
          <p:cNvPr id="5" name="Text 3"/>
          <p:cNvSpPr/>
          <p:nvPr/>
        </p:nvSpPr>
        <p:spPr>
          <a:xfrm>
            <a:off x="777240" y="1005840"/>
            <a:ext cx="594360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Introduction – Case Study Overview</a:t>
            </a:r>
            <a:endParaRPr lang="en-US" sz="1400" dirty="0"/>
          </a:p>
        </p:txBody>
      </p:sp>
      <p:sp>
        <p:nvSpPr>
          <p:cNvPr id="6" name="Text 4"/>
          <p:cNvSpPr/>
          <p:nvPr/>
        </p:nvSpPr>
        <p:spPr>
          <a:xfrm>
            <a:off x="6720840" y="1005840"/>
            <a:ext cx="2057400" cy="384048"/>
          </a:xfrm>
          <a:prstGeom prst="rect">
            <a:avLst/>
          </a:prstGeom>
          <a:noFill/>
          <a:ln/>
        </p:spPr>
        <p:txBody>
          <a:bodyPr wrap="square" rtlCol="0" anchor="ctr"/>
          <a:lstStyle/>
          <a:p>
            <a:pPr marL="0" indent="0">
              <a:buNone/>
            </a:pPr>
            <a:r>
              <a:rPr lang="en-US" sz="1250" i="1" dirty="0">
                <a:solidFill>
                  <a:srgbClr val="5B6B75"/>
                </a:solidFill>
                <a:latin typeface="Calibri" pitchFamily="34" charset="0"/>
                <a:ea typeface="Calibri" pitchFamily="34" charset="-122"/>
                <a:cs typeface="Calibri" pitchFamily="34" charset="-120"/>
              </a:rPr>
              <a:t>Minse Simone Gnonohan</a:t>
            </a:r>
            <a:endParaRPr lang="en-US" sz="1250" dirty="0"/>
          </a:p>
        </p:txBody>
      </p:sp>
      <p:sp>
        <p:nvSpPr>
          <p:cNvPr id="7" name="Text 5"/>
          <p:cNvSpPr/>
          <p:nvPr/>
        </p:nvSpPr>
        <p:spPr>
          <a:xfrm>
            <a:off x="384048" y="1463040"/>
            <a:ext cx="365760" cy="384048"/>
          </a:xfrm>
          <a:prstGeom prst="rect">
            <a:avLst/>
          </a:prstGeom>
          <a:noFill/>
          <a:ln/>
        </p:spPr>
        <p:txBody>
          <a:bodyPr wrap="square" rtlCol="0" anchor="ctr"/>
          <a:lstStyle/>
          <a:p>
            <a:pPr marL="0" indent="0">
              <a:buNone/>
            </a:pPr>
            <a:r>
              <a:rPr lang="en-US" sz="1450" b="1" dirty="0">
                <a:solidFill>
                  <a:srgbClr val="0F766E"/>
                </a:solidFill>
                <a:latin typeface="Calibri" pitchFamily="34" charset="0"/>
                <a:ea typeface="Calibri" pitchFamily="34" charset="-122"/>
                <a:cs typeface="Calibri" pitchFamily="34" charset="-120"/>
              </a:rPr>
              <a:t>2.</a:t>
            </a:r>
            <a:endParaRPr lang="en-US" sz="1450" dirty="0"/>
          </a:p>
        </p:txBody>
      </p:sp>
      <p:sp>
        <p:nvSpPr>
          <p:cNvPr id="8" name="Text 6"/>
          <p:cNvSpPr/>
          <p:nvPr/>
        </p:nvSpPr>
        <p:spPr>
          <a:xfrm>
            <a:off x="777240" y="1463040"/>
            <a:ext cx="594360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1: Staff Communication → Microsoft Teams</a:t>
            </a:r>
            <a:endParaRPr lang="en-US" sz="1400" dirty="0"/>
          </a:p>
        </p:txBody>
      </p:sp>
      <p:sp>
        <p:nvSpPr>
          <p:cNvPr id="9" name="Text 7"/>
          <p:cNvSpPr/>
          <p:nvPr/>
        </p:nvSpPr>
        <p:spPr>
          <a:xfrm>
            <a:off x="6720840" y="1463040"/>
            <a:ext cx="2057400" cy="384048"/>
          </a:xfrm>
          <a:prstGeom prst="rect">
            <a:avLst/>
          </a:prstGeom>
          <a:noFill/>
          <a:ln/>
        </p:spPr>
        <p:txBody>
          <a:bodyPr wrap="square" rtlCol="0" anchor="ctr"/>
          <a:lstStyle/>
          <a:p>
            <a:pPr marL="0" indent="0">
              <a:buNone/>
            </a:pPr>
            <a:r>
              <a:rPr lang="en-US" sz="1250" i="1" dirty="0">
                <a:solidFill>
                  <a:srgbClr val="5B6B75"/>
                </a:solidFill>
                <a:latin typeface="Calibri" pitchFamily="34" charset="0"/>
                <a:ea typeface="Calibri" pitchFamily="34" charset="-122"/>
                <a:cs typeface="Calibri" pitchFamily="34" charset="-120"/>
              </a:rPr>
              <a:t>Minse Simone Gnonohan</a:t>
            </a:r>
            <a:endParaRPr lang="en-US" sz="1250" dirty="0"/>
          </a:p>
        </p:txBody>
      </p:sp>
      <p:sp>
        <p:nvSpPr>
          <p:cNvPr id="10" name="Text 8"/>
          <p:cNvSpPr/>
          <p:nvPr/>
        </p:nvSpPr>
        <p:spPr>
          <a:xfrm>
            <a:off x="384048" y="1920240"/>
            <a:ext cx="365760" cy="384048"/>
          </a:xfrm>
          <a:prstGeom prst="rect">
            <a:avLst/>
          </a:prstGeom>
          <a:noFill/>
          <a:ln/>
        </p:spPr>
        <p:txBody>
          <a:bodyPr wrap="square" rtlCol="0" anchor="ctr"/>
          <a:lstStyle/>
          <a:p>
            <a:pPr marL="0" indent="0">
              <a:buNone/>
            </a:pPr>
            <a:r>
              <a:rPr lang="en-US" sz="1450" b="1" dirty="0">
                <a:solidFill>
                  <a:srgbClr val="0F766E"/>
                </a:solidFill>
                <a:latin typeface="Calibri" pitchFamily="34" charset="0"/>
                <a:ea typeface="Calibri" pitchFamily="34" charset="-122"/>
                <a:cs typeface="Calibri" pitchFamily="34" charset="-120"/>
              </a:rPr>
              <a:t>3.</a:t>
            </a:r>
            <a:endParaRPr lang="en-US" sz="1450" dirty="0"/>
          </a:p>
        </p:txBody>
      </p:sp>
      <p:sp>
        <p:nvSpPr>
          <p:cNvPr id="11" name="Text 9"/>
          <p:cNvSpPr/>
          <p:nvPr/>
        </p:nvSpPr>
        <p:spPr>
          <a:xfrm>
            <a:off x="777240" y="1920240"/>
            <a:ext cx="594360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2: Secure File Storage &amp; Sharing → OneDrive</a:t>
            </a:r>
            <a:endParaRPr lang="en-US" sz="1400" dirty="0"/>
          </a:p>
        </p:txBody>
      </p:sp>
      <p:sp>
        <p:nvSpPr>
          <p:cNvPr id="12" name="Text 10"/>
          <p:cNvSpPr/>
          <p:nvPr/>
        </p:nvSpPr>
        <p:spPr>
          <a:xfrm>
            <a:off x="6720840" y="1920240"/>
            <a:ext cx="2057400" cy="384048"/>
          </a:xfrm>
          <a:prstGeom prst="rect">
            <a:avLst/>
          </a:prstGeom>
          <a:noFill/>
          <a:ln/>
        </p:spPr>
        <p:txBody>
          <a:bodyPr wrap="square" rtlCol="0" anchor="ctr"/>
          <a:lstStyle/>
          <a:p>
            <a:pPr marL="0" indent="0">
              <a:buNone/>
            </a:pPr>
            <a:r>
              <a:rPr lang="en-US" sz="1250" i="1" dirty="0">
                <a:solidFill>
                  <a:srgbClr val="5B6B75"/>
                </a:solidFill>
                <a:latin typeface="Calibri" pitchFamily="34" charset="0"/>
                <a:ea typeface="Calibri" pitchFamily="34" charset="-122"/>
                <a:cs typeface="Calibri" pitchFamily="34" charset="-120"/>
              </a:rPr>
              <a:t>Alla Malenka</a:t>
            </a:r>
            <a:endParaRPr lang="en-US" sz="1250" dirty="0"/>
          </a:p>
        </p:txBody>
      </p:sp>
      <p:sp>
        <p:nvSpPr>
          <p:cNvPr id="13" name="Text 11"/>
          <p:cNvSpPr/>
          <p:nvPr/>
        </p:nvSpPr>
        <p:spPr>
          <a:xfrm>
            <a:off x="384048" y="2377440"/>
            <a:ext cx="365760" cy="384048"/>
          </a:xfrm>
          <a:prstGeom prst="rect">
            <a:avLst/>
          </a:prstGeom>
          <a:noFill/>
          <a:ln/>
        </p:spPr>
        <p:txBody>
          <a:bodyPr wrap="square" rtlCol="0" anchor="ctr"/>
          <a:lstStyle/>
          <a:p>
            <a:pPr marL="0" indent="0">
              <a:buNone/>
            </a:pPr>
            <a:r>
              <a:rPr lang="en-US" sz="1450" b="1" dirty="0">
                <a:solidFill>
                  <a:srgbClr val="0F766E"/>
                </a:solidFill>
                <a:latin typeface="Calibri" pitchFamily="34" charset="0"/>
                <a:ea typeface="Calibri" pitchFamily="34" charset="-122"/>
                <a:cs typeface="Calibri" pitchFamily="34" charset="-120"/>
              </a:rPr>
              <a:t>4.</a:t>
            </a:r>
            <a:endParaRPr lang="en-US" sz="1450" dirty="0"/>
          </a:p>
        </p:txBody>
      </p:sp>
      <p:sp>
        <p:nvSpPr>
          <p:cNvPr id="14" name="Text 12"/>
          <p:cNvSpPr/>
          <p:nvPr/>
        </p:nvSpPr>
        <p:spPr>
          <a:xfrm>
            <a:off x="777240" y="2377440"/>
            <a:ext cx="594360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3: Care Documentation → Microsoft Word</a:t>
            </a:r>
            <a:endParaRPr lang="en-US" sz="1400" dirty="0"/>
          </a:p>
        </p:txBody>
      </p:sp>
      <p:sp>
        <p:nvSpPr>
          <p:cNvPr id="15" name="Text 13"/>
          <p:cNvSpPr/>
          <p:nvPr/>
        </p:nvSpPr>
        <p:spPr>
          <a:xfrm>
            <a:off x="6720840" y="2377440"/>
            <a:ext cx="2057400" cy="384048"/>
          </a:xfrm>
          <a:prstGeom prst="rect">
            <a:avLst/>
          </a:prstGeom>
          <a:noFill/>
          <a:ln/>
        </p:spPr>
        <p:txBody>
          <a:bodyPr wrap="square" rtlCol="0" anchor="ctr"/>
          <a:lstStyle/>
          <a:p>
            <a:pPr marL="0" indent="0">
              <a:buNone/>
            </a:pPr>
            <a:r>
              <a:rPr lang="en-US" sz="1250" i="1" dirty="0">
                <a:solidFill>
                  <a:srgbClr val="5B6B75"/>
                </a:solidFill>
                <a:latin typeface="Calibri" pitchFamily="34" charset="0"/>
                <a:ea typeface="Calibri" pitchFamily="34" charset="-122"/>
                <a:cs typeface="Calibri" pitchFamily="34" charset="-120"/>
              </a:rPr>
              <a:t>Tetiana Kudla</a:t>
            </a:r>
            <a:endParaRPr lang="en-US" sz="1250" dirty="0"/>
          </a:p>
        </p:txBody>
      </p:sp>
      <p:sp>
        <p:nvSpPr>
          <p:cNvPr id="16" name="Text 14"/>
          <p:cNvSpPr/>
          <p:nvPr/>
        </p:nvSpPr>
        <p:spPr>
          <a:xfrm>
            <a:off x="384048" y="2834640"/>
            <a:ext cx="365760" cy="384048"/>
          </a:xfrm>
          <a:prstGeom prst="rect">
            <a:avLst/>
          </a:prstGeom>
          <a:noFill/>
          <a:ln/>
        </p:spPr>
        <p:txBody>
          <a:bodyPr wrap="square" rtlCol="0" anchor="ctr"/>
          <a:lstStyle/>
          <a:p>
            <a:pPr marL="0" indent="0">
              <a:buNone/>
            </a:pPr>
            <a:r>
              <a:rPr lang="en-US" sz="1450" b="1" dirty="0">
                <a:solidFill>
                  <a:srgbClr val="0F766E"/>
                </a:solidFill>
                <a:latin typeface="Calibri" pitchFamily="34" charset="0"/>
                <a:ea typeface="Calibri" pitchFamily="34" charset="-122"/>
                <a:cs typeface="Calibri" pitchFamily="34" charset="-120"/>
              </a:rPr>
              <a:t>5.</a:t>
            </a:r>
            <a:endParaRPr lang="en-US" sz="1450" dirty="0"/>
          </a:p>
        </p:txBody>
      </p:sp>
      <p:sp>
        <p:nvSpPr>
          <p:cNvPr id="17" name="Text 15"/>
          <p:cNvSpPr/>
          <p:nvPr/>
        </p:nvSpPr>
        <p:spPr>
          <a:xfrm>
            <a:off x="777240" y="2834640"/>
            <a:ext cx="594360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4: Staff Scheduling / Rotas → Microsoft Excel</a:t>
            </a:r>
            <a:endParaRPr lang="en-US" sz="1400" dirty="0"/>
          </a:p>
        </p:txBody>
      </p:sp>
      <p:sp>
        <p:nvSpPr>
          <p:cNvPr id="18" name="Text 16"/>
          <p:cNvSpPr/>
          <p:nvPr/>
        </p:nvSpPr>
        <p:spPr>
          <a:xfrm>
            <a:off x="6720840" y="2834640"/>
            <a:ext cx="2057400" cy="384048"/>
          </a:xfrm>
          <a:prstGeom prst="rect">
            <a:avLst/>
          </a:prstGeom>
          <a:noFill/>
          <a:ln/>
        </p:spPr>
        <p:txBody>
          <a:bodyPr wrap="square" rtlCol="0" anchor="ctr"/>
          <a:lstStyle/>
          <a:p>
            <a:pPr marL="0" indent="0">
              <a:buNone/>
            </a:pPr>
            <a:r>
              <a:rPr lang="en-US" sz="1250" i="1" dirty="0">
                <a:solidFill>
                  <a:srgbClr val="5B6B75"/>
                </a:solidFill>
                <a:latin typeface="Calibri" pitchFamily="34" charset="0"/>
                <a:ea typeface="Calibri" pitchFamily="34" charset="-122"/>
                <a:cs typeface="Calibri" pitchFamily="34" charset="-120"/>
              </a:rPr>
              <a:t>Mohamed Ahmed Ismail</a:t>
            </a:r>
            <a:endParaRPr lang="en-US" sz="1250" dirty="0"/>
          </a:p>
        </p:txBody>
      </p:sp>
      <p:sp>
        <p:nvSpPr>
          <p:cNvPr id="19" name="Text 17"/>
          <p:cNvSpPr/>
          <p:nvPr/>
        </p:nvSpPr>
        <p:spPr>
          <a:xfrm>
            <a:off x="384048" y="3291840"/>
            <a:ext cx="365760" cy="384048"/>
          </a:xfrm>
          <a:prstGeom prst="rect">
            <a:avLst/>
          </a:prstGeom>
          <a:noFill/>
          <a:ln/>
        </p:spPr>
        <p:txBody>
          <a:bodyPr wrap="square" rtlCol="0" anchor="ctr"/>
          <a:lstStyle/>
          <a:p>
            <a:pPr marL="0" indent="0">
              <a:buNone/>
            </a:pPr>
            <a:r>
              <a:rPr lang="en-US" sz="1450" b="1" dirty="0">
                <a:solidFill>
                  <a:srgbClr val="0F766E"/>
                </a:solidFill>
                <a:latin typeface="Calibri" pitchFamily="34" charset="0"/>
                <a:ea typeface="Calibri" pitchFamily="34" charset="-122"/>
                <a:cs typeface="Calibri" pitchFamily="34" charset="-120"/>
              </a:rPr>
              <a:t>6.</a:t>
            </a:r>
            <a:endParaRPr lang="en-US" sz="1450" dirty="0"/>
          </a:p>
        </p:txBody>
      </p:sp>
      <p:sp>
        <p:nvSpPr>
          <p:cNvPr id="20" name="Text 18"/>
          <p:cNvSpPr/>
          <p:nvPr/>
        </p:nvSpPr>
        <p:spPr>
          <a:xfrm>
            <a:off x="777240" y="3291840"/>
            <a:ext cx="594360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5: Staff Training → Microsoft PowerPoint</a:t>
            </a:r>
            <a:endParaRPr lang="en-US" sz="1400" dirty="0"/>
          </a:p>
        </p:txBody>
      </p:sp>
      <p:sp>
        <p:nvSpPr>
          <p:cNvPr id="21" name="Text 19"/>
          <p:cNvSpPr/>
          <p:nvPr/>
        </p:nvSpPr>
        <p:spPr>
          <a:xfrm>
            <a:off x="6720840" y="3291840"/>
            <a:ext cx="2057400" cy="384048"/>
          </a:xfrm>
          <a:prstGeom prst="rect">
            <a:avLst/>
          </a:prstGeom>
          <a:noFill/>
          <a:ln/>
        </p:spPr>
        <p:txBody>
          <a:bodyPr wrap="square" rtlCol="0" anchor="ctr"/>
          <a:lstStyle/>
          <a:p>
            <a:pPr marL="0" indent="0">
              <a:buNone/>
            </a:pPr>
            <a:r>
              <a:rPr lang="en-US" sz="1250" i="1" dirty="0">
                <a:solidFill>
                  <a:srgbClr val="5B6B75"/>
                </a:solidFill>
                <a:latin typeface="Calibri" pitchFamily="34" charset="0"/>
                <a:ea typeface="Calibri" pitchFamily="34" charset="-122"/>
                <a:cs typeface="Calibri" pitchFamily="34" charset="-120"/>
              </a:rPr>
              <a:t>Adebukola</a:t>
            </a:r>
            <a:endParaRPr lang="en-US" sz="1250" dirty="0"/>
          </a:p>
        </p:txBody>
      </p:sp>
      <p:sp>
        <p:nvSpPr>
          <p:cNvPr id="22" name="Text 20"/>
          <p:cNvSpPr/>
          <p:nvPr/>
        </p:nvSpPr>
        <p:spPr>
          <a:xfrm>
            <a:off x="384048" y="3749040"/>
            <a:ext cx="365760" cy="384048"/>
          </a:xfrm>
          <a:prstGeom prst="rect">
            <a:avLst/>
          </a:prstGeom>
          <a:noFill/>
          <a:ln/>
        </p:spPr>
        <p:txBody>
          <a:bodyPr wrap="square" rtlCol="0" anchor="ctr"/>
          <a:lstStyle/>
          <a:p>
            <a:pPr marL="0" indent="0">
              <a:buNone/>
            </a:pPr>
            <a:r>
              <a:rPr lang="en-US" sz="1450" b="1" dirty="0">
                <a:solidFill>
                  <a:srgbClr val="0F766E"/>
                </a:solidFill>
                <a:latin typeface="Calibri" pitchFamily="34" charset="0"/>
                <a:ea typeface="Calibri" pitchFamily="34" charset="-122"/>
                <a:cs typeface="Calibri" pitchFamily="34" charset="-120"/>
              </a:rPr>
              <a:t>7.</a:t>
            </a:r>
            <a:endParaRPr lang="en-US" sz="1450" dirty="0"/>
          </a:p>
        </p:txBody>
      </p:sp>
      <p:sp>
        <p:nvSpPr>
          <p:cNvPr id="23" name="Text 21"/>
          <p:cNvSpPr/>
          <p:nvPr/>
        </p:nvSpPr>
        <p:spPr>
          <a:xfrm>
            <a:off x="777240" y="3749040"/>
            <a:ext cx="594360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Conclusion &amp; Recommendations</a:t>
            </a:r>
            <a:endParaRPr lang="en-US" sz="1400" dirty="0"/>
          </a:p>
        </p:txBody>
      </p:sp>
      <p:sp>
        <p:nvSpPr>
          <p:cNvPr id="24" name="Text 22"/>
          <p:cNvSpPr/>
          <p:nvPr/>
        </p:nvSpPr>
        <p:spPr>
          <a:xfrm>
            <a:off x="6720840" y="3749040"/>
            <a:ext cx="2057400" cy="384048"/>
          </a:xfrm>
          <a:prstGeom prst="rect">
            <a:avLst/>
          </a:prstGeom>
          <a:noFill/>
          <a:ln/>
        </p:spPr>
        <p:txBody>
          <a:bodyPr wrap="square" rtlCol="0" anchor="ctr"/>
          <a:lstStyle/>
          <a:p>
            <a:pPr marL="0" indent="0">
              <a:buNone/>
            </a:pPr>
            <a:r>
              <a:rPr lang="en-US" sz="1250" i="1" dirty="0">
                <a:solidFill>
                  <a:srgbClr val="5B6B75"/>
                </a:solidFill>
                <a:latin typeface="Calibri" pitchFamily="34" charset="0"/>
                <a:ea typeface="Calibri" pitchFamily="34" charset="-122"/>
                <a:cs typeface="Calibri" pitchFamily="34" charset="-120"/>
              </a:rPr>
              <a:t>Group</a:t>
            </a:r>
            <a:endParaRPr lang="en-US" sz="1250" dirty="0"/>
          </a:p>
        </p:txBody>
      </p:sp>
      <p:sp>
        <p:nvSpPr>
          <p:cNvPr id="25" name="Text 23"/>
          <p:cNvSpPr/>
          <p:nvPr/>
        </p:nvSpPr>
        <p:spPr>
          <a:xfrm>
            <a:off x="384048" y="4206240"/>
            <a:ext cx="365760" cy="384048"/>
          </a:xfrm>
          <a:prstGeom prst="rect">
            <a:avLst/>
          </a:prstGeom>
          <a:noFill/>
          <a:ln/>
        </p:spPr>
        <p:txBody>
          <a:bodyPr wrap="square" rtlCol="0" anchor="ctr"/>
          <a:lstStyle/>
          <a:p>
            <a:pPr marL="0" indent="0">
              <a:buNone/>
            </a:pPr>
            <a:r>
              <a:rPr lang="en-US" sz="1450" b="1" dirty="0">
                <a:solidFill>
                  <a:srgbClr val="0F766E"/>
                </a:solidFill>
                <a:latin typeface="Calibri" pitchFamily="34" charset="0"/>
                <a:ea typeface="Calibri" pitchFamily="34" charset="-122"/>
                <a:cs typeface="Calibri" pitchFamily="34" charset="-120"/>
              </a:rPr>
              <a:t>8.</a:t>
            </a:r>
            <a:endParaRPr lang="en-US" sz="1450" dirty="0"/>
          </a:p>
        </p:txBody>
      </p:sp>
      <p:sp>
        <p:nvSpPr>
          <p:cNvPr id="26" name="Text 24"/>
          <p:cNvSpPr/>
          <p:nvPr/>
        </p:nvSpPr>
        <p:spPr>
          <a:xfrm>
            <a:off x="777240" y="4206240"/>
            <a:ext cx="594360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References</a:t>
            </a:r>
            <a:endParaRPr lang="en-US" sz="1400" dirty="0"/>
          </a:p>
        </p:txBody>
      </p:sp>
      <p:sp>
        <p:nvSpPr>
          <p:cNvPr id="27" name="Text 25"/>
          <p:cNvSpPr/>
          <p:nvPr/>
        </p:nvSpPr>
        <p:spPr>
          <a:xfrm>
            <a:off x="6720840" y="4206240"/>
            <a:ext cx="2057400" cy="384048"/>
          </a:xfrm>
          <a:prstGeom prst="rect">
            <a:avLst/>
          </a:prstGeom>
          <a:noFill/>
          <a:ln/>
        </p:spPr>
        <p:txBody>
          <a:bodyPr wrap="square" rtlCol="0" anchor="ctr"/>
          <a:lstStyle/>
          <a:p>
            <a:pPr marL="0" indent="0">
              <a:buNone/>
            </a:pPr>
            <a:endParaRPr lang="en-US" sz="12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700" b="1" dirty="0">
                <a:solidFill>
                  <a:srgbClr val="1A1A1A"/>
                </a:solidFill>
                <a:latin typeface="Calibri" pitchFamily="34" charset="0"/>
                <a:ea typeface="Calibri" pitchFamily="34" charset="-122"/>
                <a:cs typeface="Calibri" pitchFamily="34" charset="-120"/>
              </a:rPr>
              <a:t>Introduction: Riverdale Nursing Home</a:t>
            </a:r>
            <a:endParaRPr lang="en-US" sz="27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Shape 2"/>
          <p:cNvSpPr/>
          <p:nvPr/>
        </p:nvSpPr>
        <p:spPr>
          <a:xfrm>
            <a:off x="7223760" y="960120"/>
            <a:ext cx="1005840" cy="1005840"/>
          </a:xfrm>
          <a:prstGeom prst="ellipse">
            <a:avLst/>
          </a:prstGeom>
          <a:solidFill>
            <a:srgbClr val="0F766E"/>
          </a:solidFill>
          <a:ln/>
        </p:spPr>
      </p:sp>
      <p:pic>
        <p:nvPicPr>
          <p:cNvPr id="5" name="Image 0" descr="preencoded.png"/>
          <p:cNvPicPr>
            <a:picLocks noChangeAspect="1"/>
          </p:cNvPicPr>
          <p:nvPr/>
        </p:nvPicPr>
        <p:blipFill>
          <a:blip r:embed="rId3"/>
          <a:stretch>
            <a:fillRect/>
          </a:stretch>
        </p:blipFill>
        <p:spPr>
          <a:xfrm>
            <a:off x="7465162" y="1201522"/>
            <a:ext cx="523037" cy="523037"/>
          </a:xfrm>
          <a:prstGeom prst="rect">
            <a:avLst/>
          </a:prstGeom>
        </p:spPr>
      </p:pic>
      <p:sp>
        <p:nvSpPr>
          <p:cNvPr id="6" name="Text 3"/>
          <p:cNvSpPr/>
          <p:nvPr/>
        </p:nvSpPr>
        <p:spPr>
          <a:xfrm>
            <a:off x="384048" y="1051560"/>
            <a:ext cx="6583680" cy="3291840"/>
          </a:xfrm>
          <a:prstGeom prst="rect">
            <a:avLst/>
          </a:prstGeom>
          <a:noFill/>
          <a:ln/>
        </p:spPr>
        <p:txBody>
          <a:bodyPr wrap="square" rtlCol="0" anchor="t"/>
          <a:lstStyle/>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Riverdale is a residential nursing home offering personal care, medication support and wider health services to older residents who need day-to-day assistance.</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The staff team </a:t>
            </a:r>
            <a:r>
              <a:rPr lang="en-US" sz="1400" dirty="0" smtClean="0">
                <a:solidFill>
                  <a:srgbClr val="1A1A1A"/>
                </a:solidFill>
                <a:latin typeface="Calibri" pitchFamily="34" charset="0"/>
                <a:ea typeface="Calibri" pitchFamily="34" charset="-122"/>
                <a:cs typeface="Calibri" pitchFamily="34" charset="-120"/>
              </a:rPr>
              <a:t>- </a:t>
            </a:r>
            <a:r>
              <a:rPr lang="en-US" sz="1400" dirty="0">
                <a:solidFill>
                  <a:srgbClr val="1A1A1A"/>
                </a:solidFill>
                <a:latin typeface="Calibri" pitchFamily="34" charset="0"/>
                <a:ea typeface="Calibri" pitchFamily="34" charset="-122"/>
                <a:cs typeface="Calibri" pitchFamily="34" charset="-120"/>
              </a:rPr>
              <a:t>carers, senior carers, nurses and administrators </a:t>
            </a:r>
            <a:r>
              <a:rPr lang="en-US" sz="1400" dirty="0" smtClean="0">
                <a:solidFill>
                  <a:srgbClr val="1A1A1A"/>
                </a:solidFill>
                <a:latin typeface="Calibri" pitchFamily="34" charset="0"/>
                <a:ea typeface="Calibri" pitchFamily="34" charset="-122"/>
                <a:cs typeface="Calibri" pitchFamily="34" charset="-120"/>
              </a:rPr>
              <a:t> </a:t>
            </a:r>
            <a:r>
              <a:rPr lang="en-US" sz="1400" dirty="0">
                <a:solidFill>
                  <a:srgbClr val="1A1A1A"/>
                </a:solidFill>
                <a:latin typeface="Calibri" pitchFamily="34" charset="0"/>
                <a:ea typeface="Calibri" pitchFamily="34" charset="-122"/>
                <a:cs typeface="Calibri" pitchFamily="34" charset="-120"/>
              </a:rPr>
              <a:t>works rotating shifts across two separate buildings on site.</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Riverdale already holds a Microsoft 365 licence for every member of staff, yet in practice the same task is often handled a different way by every shift, which leads to confusion over which app to use, duplicated effort, missed messages, and slower day-to-day working.</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This presentation sets out five everyday workplace tasks and matches each one to the Microsoft 365 application best suited to solving it, so that Riverdale's existing technology is finally used to full effect.</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700" b="1" dirty="0">
                <a:solidFill>
                  <a:srgbClr val="1A1A1A"/>
                </a:solidFill>
                <a:latin typeface="Calibri" pitchFamily="34" charset="0"/>
                <a:ea typeface="Calibri" pitchFamily="34" charset="-122"/>
                <a:cs typeface="Calibri" pitchFamily="34" charset="-120"/>
              </a:rPr>
              <a:t>Task 1: Staff Communication</a:t>
            </a:r>
            <a:endParaRPr lang="en-US" sz="27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0F766E"/>
                </a:solidFill>
                <a:latin typeface="Calibri" pitchFamily="34" charset="0"/>
                <a:ea typeface="Calibri" pitchFamily="34" charset="-122"/>
                <a:cs typeface="Calibri" pitchFamily="34" charset="-120"/>
              </a:rPr>
              <a:t>Microsoft Teams</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Minse Simone Gnonohan  |  2539029</a:t>
            </a:r>
            <a:endParaRPr lang="en-US" sz="1350" dirty="0"/>
          </a:p>
        </p:txBody>
      </p:sp>
      <p:sp>
        <p:nvSpPr>
          <p:cNvPr id="5" name="Shape 3"/>
          <p:cNvSpPr/>
          <p:nvPr/>
        </p:nvSpPr>
        <p:spPr>
          <a:xfrm>
            <a:off x="7818120" y="137160"/>
            <a:ext cx="502920" cy="502920"/>
          </a:xfrm>
          <a:prstGeom prst="ellipse">
            <a:avLst/>
          </a:prstGeom>
          <a:solidFill>
            <a:srgbClr val="0F766E"/>
          </a:solidFill>
          <a:ln/>
        </p:spPr>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70432"/>
            <a:ext cx="8375904" cy="2834640"/>
          </a:xfrm>
          <a:prstGeom prst="rect">
            <a:avLst/>
          </a:prstGeom>
          <a:noFill/>
          <a:ln/>
        </p:spPr>
        <p:txBody>
          <a:bodyPr wrap="square" rtlCol="0" anchor="t"/>
          <a:lstStyle/>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When a carer calls in sick an hour before a night shift, whoever picks up the phone has to relay that gap to the right nurse in the right building </a:t>
            </a:r>
            <a:r>
              <a:rPr lang="en-US" sz="1260" dirty="0" smtClean="0">
                <a:solidFill>
                  <a:srgbClr val="1A1A1A"/>
                </a:solidFill>
                <a:latin typeface="Calibri" pitchFamily="34" charset="0"/>
                <a:ea typeface="Calibri" pitchFamily="34" charset="-122"/>
                <a:cs typeface="Calibri" pitchFamily="34" charset="-120"/>
              </a:rPr>
              <a:t> </a:t>
            </a:r>
            <a:r>
              <a:rPr lang="en-US" sz="1260" dirty="0">
                <a:solidFill>
                  <a:srgbClr val="1A1A1A"/>
                </a:solidFill>
                <a:latin typeface="Calibri" pitchFamily="34" charset="0"/>
                <a:ea typeface="Calibri" pitchFamily="34" charset="-122"/>
                <a:cs typeface="Calibri" pitchFamily="34" charset="-120"/>
              </a:rPr>
              <a:t>fast, and without the message getting lost along the way.</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Microsoft Teams fits this moment well: it puts instant messaging, video calls and file sharing into dedicated channels inside the Microsoft 365 subscription Riverdale already pays for (Microsoft, 2024).</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In practice, a 'Building B – Urgent Cover' channel lets any manager post a gap in seconds, staff can respond directly in the thread, and a short video call can settle the details without anyone leaving the floor.</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Advantages: structured channels keep handovers and shift-cover requests both instant and organised (Melati, 2025); mobile access means off-shift staff can still be reached when it matters (Lane et al., 2024).</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Limitations: constant notifications can become background noise if channels are not kept tidy, and a written message still can't fully replace the tone and reassurance of a face-to-face conversation.</a:t>
            </a:r>
            <a:endParaRPr lang="en-US" sz="126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300" b="1" dirty="0">
                <a:solidFill>
                  <a:srgbClr val="1A1A1A"/>
                </a:solidFill>
                <a:latin typeface="Calibri" pitchFamily="34" charset="0"/>
                <a:ea typeface="Calibri" pitchFamily="34" charset="-122"/>
                <a:cs typeface="Calibri" pitchFamily="34" charset="-120"/>
              </a:rPr>
              <a:t>Benefits &amp; Limitations: Teams at Riverdale</a:t>
            </a:r>
            <a:endParaRPr lang="en-US" sz="23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Shape 2"/>
          <p:cNvSpPr/>
          <p:nvPr/>
        </p:nvSpPr>
        <p:spPr>
          <a:xfrm>
            <a:off x="384048" y="950976"/>
            <a:ext cx="329184" cy="329184"/>
          </a:xfrm>
          <a:prstGeom prst="ellipse">
            <a:avLst/>
          </a:prstGeom>
          <a:solidFill>
            <a:srgbClr val="0F766E"/>
          </a:solidFill>
          <a:ln/>
        </p:spPr>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Benefits</a:t>
            </a:r>
            <a:endParaRPr lang="en-US" sz="1550" dirty="0"/>
          </a:p>
        </p:txBody>
      </p:sp>
      <p:sp>
        <p:nvSpPr>
          <p:cNvPr id="7" name="Shape 4"/>
          <p:cNvSpPr/>
          <p:nvPr/>
        </p:nvSpPr>
        <p:spPr>
          <a:xfrm>
            <a:off x="4709160" y="950976"/>
            <a:ext cx="329184" cy="329184"/>
          </a:xfrm>
          <a:prstGeom prst="ellipse">
            <a:avLst/>
          </a:prstGeom>
          <a:solidFill>
            <a:srgbClr val="EA580C"/>
          </a:solidFill>
          <a:ln/>
        </p:spPr>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Limitations</a:t>
            </a:r>
            <a:endParaRPr lang="en-US" sz="1550" dirty="0"/>
          </a:p>
        </p:txBody>
      </p:sp>
      <p:sp>
        <p:nvSpPr>
          <p:cNvPr id="10" name="Shape 6"/>
          <p:cNvSpPr/>
          <p:nvPr/>
        </p:nvSpPr>
        <p:spPr>
          <a:xfrm>
            <a:off x="4526280" y="914400"/>
            <a:ext cx="0" cy="3246120"/>
          </a:xfrm>
          <a:prstGeom prst="line">
            <a:avLst/>
          </a:prstGeom>
          <a:noFill/>
          <a:ln w="12700">
            <a:solidFill>
              <a:srgbClr val="D8E3E1"/>
            </a:solidFill>
            <a:prstDash val="solid"/>
          </a:ln>
        </p:spPr>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Urgent cover requests reach the right people in seconds instead of a chain of phone calls (Melati, 2025).</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Channels can be split by building or by team, so messages don't get buried in one long thread.</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Mobile access keeps off-duty and community-based staff reachable when plans change (Lane et al., 2024).</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Video calls add tone and reassurance that a text message alone cannot give.</a:t>
            </a:r>
            <a:endParaRPr lang="en-US" sz="120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Without house rules on channel use, notifications can quickly turn into noise.</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Written updates can still be misread without the nuance of a face-to-face conversation.</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Depends on a stable internet connection in both buildings to work reliably.</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New starters need a short induction before they use it with real confidence.</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500" b="1" dirty="0">
                <a:solidFill>
                  <a:srgbClr val="1A1A1A"/>
                </a:solidFill>
                <a:latin typeface="Calibri" pitchFamily="34" charset="0"/>
                <a:ea typeface="Calibri" pitchFamily="34" charset="-122"/>
                <a:cs typeface="Calibri" pitchFamily="34" charset="-120"/>
              </a:rPr>
              <a:t>Task 2: Secure File Storage &amp; Sharing</a:t>
            </a:r>
            <a:endParaRPr lang="en-US" sz="25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0F766E"/>
                </a:solidFill>
                <a:latin typeface="Calibri" pitchFamily="34" charset="0"/>
                <a:ea typeface="Calibri" pitchFamily="34" charset="-122"/>
                <a:cs typeface="Calibri" pitchFamily="34" charset="-120"/>
              </a:rPr>
              <a:t>Microsoft OneDrive</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Alla Malenka  |  2543737</a:t>
            </a:r>
            <a:endParaRPr lang="en-US" sz="1350" dirty="0"/>
          </a:p>
        </p:txBody>
      </p:sp>
      <p:sp>
        <p:nvSpPr>
          <p:cNvPr id="5" name="Shape 3"/>
          <p:cNvSpPr/>
          <p:nvPr/>
        </p:nvSpPr>
        <p:spPr>
          <a:xfrm>
            <a:off x="7818120" y="137160"/>
            <a:ext cx="502920" cy="502920"/>
          </a:xfrm>
          <a:prstGeom prst="ellipse">
            <a:avLst/>
          </a:prstGeom>
          <a:solidFill>
            <a:srgbClr val="0F766E"/>
          </a:solidFill>
          <a:ln/>
        </p:spPr>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70432"/>
            <a:ext cx="8375904" cy="2834640"/>
          </a:xfrm>
          <a:prstGeom prst="rect">
            <a:avLst/>
          </a:prstGeom>
          <a:noFill/>
          <a:ln/>
        </p:spPr>
        <p:txBody>
          <a:bodyPr wrap="square" rtlCol="0" anchor="t"/>
          <a:lstStyle/>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Riverdale generates a steady stream of sensitive files </a:t>
            </a:r>
            <a:r>
              <a:rPr lang="en-US" sz="1260" dirty="0" smtClean="0">
                <a:solidFill>
                  <a:srgbClr val="1A1A1A"/>
                </a:solidFill>
                <a:latin typeface="Calibri" pitchFamily="34" charset="0"/>
                <a:ea typeface="Calibri" pitchFamily="34" charset="-122"/>
                <a:cs typeface="Calibri" pitchFamily="34" charset="-120"/>
              </a:rPr>
              <a:t> </a:t>
            </a:r>
            <a:r>
              <a:rPr lang="en-US" sz="1260" dirty="0">
                <a:solidFill>
                  <a:srgbClr val="1A1A1A"/>
                </a:solidFill>
                <a:latin typeface="Calibri" pitchFamily="34" charset="0"/>
                <a:ea typeface="Calibri" pitchFamily="34" charset="-122"/>
                <a:cs typeface="Calibri" pitchFamily="34" charset="-120"/>
              </a:rPr>
              <a:t>incident reports, consent forms, photos for care plans, rota spreadsheets </a:t>
            </a:r>
            <a:r>
              <a:rPr lang="en-US" sz="1260" dirty="0" smtClean="0">
                <a:solidFill>
                  <a:srgbClr val="1A1A1A"/>
                </a:solidFill>
                <a:latin typeface="Calibri" pitchFamily="34" charset="0"/>
                <a:ea typeface="Calibri" pitchFamily="34" charset="-122"/>
                <a:cs typeface="Calibri" pitchFamily="34" charset="-120"/>
              </a:rPr>
              <a:t> </a:t>
            </a:r>
            <a:r>
              <a:rPr lang="en-US" sz="1260" dirty="0">
                <a:solidFill>
                  <a:srgbClr val="1A1A1A"/>
                </a:solidFill>
                <a:latin typeface="Calibri" pitchFamily="34" charset="0"/>
                <a:ea typeface="Calibri" pitchFamily="34" charset="-122"/>
                <a:cs typeface="Calibri" pitchFamily="34" charset="-120"/>
              </a:rPr>
              <a:t>that need to move safely between two buildings without living on a single laptop or a USB stick.</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OneDrive is built for exactly this: every file is encrypted both in transit and at rest, access follows the same sign-in staff already use for Microsoft 365, and Riverdale keeps full ownership of its own data (Microsoft, 2026).</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In practice, a resident's updated care plan saved to a shared OneDrive folder is available to the next shift the moment it is saved, with no emailing of attachments and no risk of two versions circulating at once.</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Advantages: files sync automatically across devices, so staff always see the current version; shared links can be set to expire or require a password, supporting the record-keeping duties care providers must meet (Digital Care Hub, 2024).</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Limitations: like any cloud service, OneDrive still depends on staff choosing strong passwords and permissions correctly, and storage limits or a poor connection can slow down access to large files (Mimecast, 2023).</a:t>
            </a:r>
            <a:endParaRPr lang="en-US" sz="126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300" b="1" dirty="0">
                <a:solidFill>
                  <a:srgbClr val="1A1A1A"/>
                </a:solidFill>
                <a:latin typeface="Calibri" pitchFamily="34" charset="0"/>
                <a:ea typeface="Calibri" pitchFamily="34" charset="-122"/>
                <a:cs typeface="Calibri" pitchFamily="34" charset="-120"/>
              </a:rPr>
              <a:t>Benefits &amp; Limitations: OneDrive at Riverdale</a:t>
            </a:r>
            <a:endParaRPr lang="en-US" sz="23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Shape 2"/>
          <p:cNvSpPr/>
          <p:nvPr/>
        </p:nvSpPr>
        <p:spPr>
          <a:xfrm>
            <a:off x="384048" y="950976"/>
            <a:ext cx="329184" cy="329184"/>
          </a:xfrm>
          <a:prstGeom prst="ellipse">
            <a:avLst/>
          </a:prstGeom>
          <a:solidFill>
            <a:srgbClr val="0F766E"/>
          </a:solidFill>
          <a:ln/>
        </p:spPr>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Benefits</a:t>
            </a:r>
            <a:endParaRPr lang="en-US" sz="1550" dirty="0"/>
          </a:p>
        </p:txBody>
      </p:sp>
      <p:sp>
        <p:nvSpPr>
          <p:cNvPr id="7" name="Shape 4"/>
          <p:cNvSpPr/>
          <p:nvPr/>
        </p:nvSpPr>
        <p:spPr>
          <a:xfrm>
            <a:off x="4709160" y="950976"/>
            <a:ext cx="329184" cy="329184"/>
          </a:xfrm>
          <a:prstGeom prst="ellipse">
            <a:avLst/>
          </a:prstGeom>
          <a:solidFill>
            <a:srgbClr val="EA580C"/>
          </a:solidFill>
          <a:ln/>
        </p:spPr>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Limitations</a:t>
            </a:r>
            <a:endParaRPr lang="en-US" sz="1550" dirty="0"/>
          </a:p>
        </p:txBody>
      </p:sp>
      <p:sp>
        <p:nvSpPr>
          <p:cNvPr id="10" name="Shape 6"/>
          <p:cNvSpPr/>
          <p:nvPr/>
        </p:nvSpPr>
        <p:spPr>
          <a:xfrm>
            <a:off x="4526280" y="914400"/>
            <a:ext cx="0" cy="3246120"/>
          </a:xfrm>
          <a:prstGeom prst="line">
            <a:avLst/>
          </a:prstGeom>
          <a:noFill/>
          <a:ln w="12700">
            <a:solidFill>
              <a:srgbClr val="D8E3E1"/>
            </a:solidFill>
            <a:prstDash val="solid"/>
          </a:ln>
        </p:spPr>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Files stay encrypted in transit and at rest, reducing the risk of a data breach (Microsoft, 2026).</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Automatic syncing means every shift sees the same, current version of a document.</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Expiring, password-protected sharing links support safe handling of resident information (Digital Care Hub, 2024).</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Already included in the Microsoft 365 subscription, so there is no extra licence to buy.</a:t>
            </a:r>
            <a:endParaRPr lang="en-US" sz="120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Security still depends on staff using strong passwords and correct sharing permissions (Mimecast, 2023).</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Large files or a weak connection can slow down access between the two buildings.</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Free storage allowances can be used up quickly once photos and reports accumulate.</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Staff unfamiliar with cloud storage may need a short walkthrough before adopting it confidently.</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700" b="1" dirty="0">
                <a:solidFill>
                  <a:srgbClr val="1A1A1A"/>
                </a:solidFill>
                <a:latin typeface="Calibri" pitchFamily="34" charset="0"/>
                <a:ea typeface="Calibri" pitchFamily="34" charset="-122"/>
                <a:cs typeface="Calibri" pitchFamily="34" charset="-120"/>
              </a:rPr>
              <a:t>Task 3: Care Documentation</a:t>
            </a:r>
            <a:endParaRPr lang="en-US" sz="27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0F766E"/>
                </a:solidFill>
                <a:latin typeface="Calibri" pitchFamily="34" charset="0"/>
                <a:ea typeface="Calibri" pitchFamily="34" charset="-122"/>
                <a:cs typeface="Calibri" pitchFamily="34" charset="-120"/>
              </a:rPr>
              <a:t>Microsoft Word</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Tetiana Kudla  |  2539401</a:t>
            </a:r>
            <a:endParaRPr lang="en-US" sz="1350" dirty="0"/>
          </a:p>
        </p:txBody>
      </p:sp>
      <p:sp>
        <p:nvSpPr>
          <p:cNvPr id="5" name="Shape 3"/>
          <p:cNvSpPr/>
          <p:nvPr/>
        </p:nvSpPr>
        <p:spPr>
          <a:xfrm>
            <a:off x="7818120" y="137160"/>
            <a:ext cx="502920" cy="502920"/>
          </a:xfrm>
          <a:prstGeom prst="ellipse">
            <a:avLst/>
          </a:prstGeom>
          <a:solidFill>
            <a:srgbClr val="0F766E"/>
          </a:solidFill>
          <a:ln/>
        </p:spPr>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70432"/>
            <a:ext cx="8375904" cy="2834640"/>
          </a:xfrm>
          <a:prstGeom prst="rect">
            <a:avLst/>
          </a:prstGeom>
          <a:noFill/>
          <a:ln/>
        </p:spPr>
        <p:txBody>
          <a:bodyPr wrap="square" rtlCol="0" anchor="t"/>
          <a:lstStyle/>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At the end of every shift, a carer needs to leave behind a clear written account of a resident's day — meals, mood, medication, anything the next shift must know </a:t>
            </a:r>
            <a:r>
              <a:rPr lang="en-US" sz="1260" dirty="0" smtClean="0">
                <a:solidFill>
                  <a:srgbClr val="1A1A1A"/>
                </a:solidFill>
                <a:latin typeface="Calibri" pitchFamily="34" charset="0"/>
                <a:ea typeface="Calibri" pitchFamily="34" charset="-122"/>
                <a:cs typeface="Calibri" pitchFamily="34" charset="-120"/>
              </a:rPr>
              <a:t>- </a:t>
            </a:r>
            <a:r>
              <a:rPr lang="en-US" sz="1260" dirty="0">
                <a:solidFill>
                  <a:srgbClr val="1A1A1A"/>
                </a:solidFill>
                <a:latin typeface="Calibri" pitchFamily="34" charset="0"/>
                <a:ea typeface="Calibri" pitchFamily="34" charset="-122"/>
                <a:cs typeface="Calibri" pitchFamily="34" charset="-120"/>
              </a:rPr>
              <a:t>in a form the law requires Riverdale to keep accurately and consistently.</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Word remains the tool most professionals already reach for when writing anything formal, and it is still the industry-standard format for shared documents (Poisso, 2019; Bernoff, 2023).</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 ready-made care-plan template turns a blank page into a guided form: headings prompt the carer for exactly what is needed, so handover notes stay consistent from one shift to the next, whoever is writing them.</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Advantages: nearly every member of staff already knows the basics of Word, so onboarding is quick (Bernoff, 2023); its templates and track-changes tools keep records both clear and easy to update (Poisso, 2019); OneDrive lets both buildings reach the same file safely.</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Limitations: Word was never built as a clinical records system </a:t>
            </a:r>
            <a:r>
              <a:rPr lang="en-US" sz="1260" dirty="0" smtClean="0">
                <a:solidFill>
                  <a:srgbClr val="1A1A1A"/>
                </a:solidFill>
                <a:latin typeface="Calibri" pitchFamily="34" charset="0"/>
                <a:ea typeface="Calibri" pitchFamily="34" charset="-122"/>
                <a:cs typeface="Calibri" pitchFamily="34" charset="-120"/>
              </a:rPr>
              <a:t>- </a:t>
            </a:r>
            <a:r>
              <a:rPr lang="en-US" sz="1260" dirty="0">
                <a:solidFill>
                  <a:srgbClr val="1A1A1A"/>
                </a:solidFill>
                <a:latin typeface="Calibri" pitchFamily="34" charset="0"/>
                <a:ea typeface="Calibri" pitchFamily="34" charset="-122"/>
                <a:cs typeface="Calibri" pitchFamily="34" charset="-120"/>
              </a:rPr>
              <a:t>it has no built-in audit trail, which is a gap Riverdale must close separately to fully meet UK GDPR and CQC Regulation 17 (Digital Care Hub, 2024).</a:t>
            </a:r>
            <a:endParaRPr lang="en-US" sz="126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300" b="1" dirty="0">
                <a:solidFill>
                  <a:srgbClr val="1A1A1A"/>
                </a:solidFill>
                <a:latin typeface="Calibri" pitchFamily="34" charset="0"/>
                <a:ea typeface="Calibri" pitchFamily="34" charset="-122"/>
                <a:cs typeface="Calibri" pitchFamily="34" charset="-120"/>
              </a:rPr>
              <a:t>Benefits &amp; Limitations: Word at Riverdale</a:t>
            </a:r>
            <a:endParaRPr lang="en-US" sz="23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Shape 2"/>
          <p:cNvSpPr/>
          <p:nvPr/>
        </p:nvSpPr>
        <p:spPr>
          <a:xfrm>
            <a:off x="384048" y="950976"/>
            <a:ext cx="329184" cy="329184"/>
          </a:xfrm>
          <a:prstGeom prst="ellipse">
            <a:avLst/>
          </a:prstGeom>
          <a:solidFill>
            <a:srgbClr val="0F766E"/>
          </a:solidFill>
          <a:ln/>
        </p:spPr>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Benefits</a:t>
            </a:r>
            <a:endParaRPr lang="en-US" sz="1550" dirty="0"/>
          </a:p>
        </p:txBody>
      </p:sp>
      <p:sp>
        <p:nvSpPr>
          <p:cNvPr id="7" name="Shape 4"/>
          <p:cNvSpPr/>
          <p:nvPr/>
        </p:nvSpPr>
        <p:spPr>
          <a:xfrm>
            <a:off x="4709160" y="950976"/>
            <a:ext cx="329184" cy="329184"/>
          </a:xfrm>
          <a:prstGeom prst="ellipse">
            <a:avLst/>
          </a:prstGeom>
          <a:solidFill>
            <a:srgbClr val="EA580C"/>
          </a:solidFill>
          <a:ln/>
        </p:spPr>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Limitations</a:t>
            </a:r>
            <a:endParaRPr lang="en-US" sz="1550" dirty="0"/>
          </a:p>
        </p:txBody>
      </p:sp>
      <p:sp>
        <p:nvSpPr>
          <p:cNvPr id="10" name="Shape 6"/>
          <p:cNvSpPr/>
          <p:nvPr/>
        </p:nvSpPr>
        <p:spPr>
          <a:xfrm>
            <a:off x="4526280" y="914400"/>
            <a:ext cx="0" cy="3246120"/>
          </a:xfrm>
          <a:prstGeom prst="line">
            <a:avLst/>
          </a:prstGeom>
          <a:noFill/>
          <a:ln w="12700">
            <a:solidFill>
              <a:srgbClr val="D8E3E1"/>
            </a:solidFill>
            <a:prstDash val="solid"/>
          </a:ln>
        </p:spPr>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Already familiar to almost every member of staff, cutting training time to a minimum (Bernoff, 2023).</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Templates keep handover notes and care plans consistent across every shift.</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Strong editing and formatting tools support clear, professional records (Poisso, 2019).</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Good record-keeping is central to safe, high-quality care (Ashberry Care Homes, 2025).</a:t>
            </a:r>
            <a:endParaRPr lang="en-US" sz="120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No built-in audit trail, so it falls short of full clinical records requirements on its own (Digital Care Hub, 2024).</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Extra steps are needed to meet UK GDPR and CQC Regulation 17 in full.</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Only stays consistent if every shift actually uses the templates provided.</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Without clear naming and storage rules, versions can be duplicated or lost.</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500" b="1" dirty="0">
                <a:solidFill>
                  <a:srgbClr val="1A1A1A"/>
                </a:solidFill>
                <a:latin typeface="Calibri" pitchFamily="34" charset="0"/>
                <a:ea typeface="Calibri" pitchFamily="34" charset="-122"/>
                <a:cs typeface="Calibri" pitchFamily="34" charset="-120"/>
              </a:rPr>
              <a:t>Task 4: Staff Scheduling / Rotas</a:t>
            </a:r>
            <a:endParaRPr lang="en-US" sz="25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0F766E"/>
                </a:solidFill>
                <a:latin typeface="Calibri" pitchFamily="34" charset="0"/>
                <a:ea typeface="Calibri" pitchFamily="34" charset="-122"/>
                <a:cs typeface="Calibri" pitchFamily="34" charset="-120"/>
              </a:rPr>
              <a:t>Microsoft Excel</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Mohamed Ahmed Ismail  |  2542533</a:t>
            </a:r>
            <a:endParaRPr lang="en-US" sz="1350" dirty="0"/>
          </a:p>
        </p:txBody>
      </p:sp>
      <p:sp>
        <p:nvSpPr>
          <p:cNvPr id="5" name="Shape 3"/>
          <p:cNvSpPr/>
          <p:nvPr/>
        </p:nvSpPr>
        <p:spPr>
          <a:xfrm>
            <a:off x="7818120" y="137160"/>
            <a:ext cx="502920" cy="502920"/>
          </a:xfrm>
          <a:prstGeom prst="ellipse">
            <a:avLst/>
          </a:prstGeom>
          <a:solidFill>
            <a:srgbClr val="0F766E"/>
          </a:solidFill>
          <a:ln/>
        </p:spPr>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70432"/>
            <a:ext cx="8375904" cy="2834640"/>
          </a:xfrm>
          <a:prstGeom prst="rect">
            <a:avLst/>
          </a:prstGeom>
          <a:noFill/>
          <a:ln/>
        </p:spPr>
        <p:txBody>
          <a:bodyPr wrap="square" rtlCol="0" anchor="t"/>
          <a:lstStyle/>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Riverdale must keep both buildings safely staffed around the clock, which means constantly juggling shift patterns, last-minute sickness cover and holiday requests across dozens of staff.</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Excel suits this because a rota can be built exactly to Riverdale's shift pattern, and its simple grid of rows and columns remains one of the clearest ways to lay out large amounts of numerical information (Koschat, 2005).</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 single shared workbook can hold every building's rota, colour-coded by role, with formulas flagging any shift left uncovered — replacing the separate paper rotas each building used to keep.</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Advantages: Excel is already included with Microsoft 365, so no extra cost is involved; several managers can co-author the same rota at once, with edits visible within seconds; a real-world Excel-based rota was shown to cut the number of tasks ward managers had to carry out when reallocating staff (Tuominen et al., 2016).</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Limitations: spreadsheets do not stop simple human errors such as double-booking a shift, and any single formula mistake can affect the whole rota if it isn't checked (Panko, 1998).</a:t>
            </a:r>
            <a:endParaRPr lang="en-US" sz="126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300" b="1" dirty="0">
                <a:solidFill>
                  <a:srgbClr val="1A1A1A"/>
                </a:solidFill>
                <a:latin typeface="Calibri" pitchFamily="34" charset="0"/>
                <a:ea typeface="Calibri" pitchFamily="34" charset="-122"/>
                <a:cs typeface="Calibri" pitchFamily="34" charset="-120"/>
              </a:rPr>
              <a:t>Benefits &amp; Limitations: Excel at Riverdale</a:t>
            </a:r>
            <a:endParaRPr lang="en-US" sz="23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Shape 2"/>
          <p:cNvSpPr/>
          <p:nvPr/>
        </p:nvSpPr>
        <p:spPr>
          <a:xfrm>
            <a:off x="384048" y="950976"/>
            <a:ext cx="329184" cy="329184"/>
          </a:xfrm>
          <a:prstGeom prst="ellipse">
            <a:avLst/>
          </a:prstGeom>
          <a:solidFill>
            <a:srgbClr val="0F766E"/>
          </a:solidFill>
          <a:ln/>
        </p:spPr>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Benefits</a:t>
            </a:r>
            <a:endParaRPr lang="en-US" sz="1550" dirty="0"/>
          </a:p>
        </p:txBody>
      </p:sp>
      <p:sp>
        <p:nvSpPr>
          <p:cNvPr id="7" name="Shape 4"/>
          <p:cNvSpPr/>
          <p:nvPr/>
        </p:nvSpPr>
        <p:spPr>
          <a:xfrm>
            <a:off x="4709160" y="950976"/>
            <a:ext cx="329184" cy="329184"/>
          </a:xfrm>
          <a:prstGeom prst="ellipse">
            <a:avLst/>
          </a:prstGeom>
          <a:solidFill>
            <a:srgbClr val="EA580C"/>
          </a:solidFill>
          <a:ln/>
        </p:spPr>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Limitations</a:t>
            </a:r>
            <a:endParaRPr lang="en-US" sz="1550" dirty="0"/>
          </a:p>
        </p:txBody>
      </p:sp>
      <p:sp>
        <p:nvSpPr>
          <p:cNvPr id="10" name="Shape 6"/>
          <p:cNvSpPr/>
          <p:nvPr/>
        </p:nvSpPr>
        <p:spPr>
          <a:xfrm>
            <a:off x="4526280" y="914400"/>
            <a:ext cx="0" cy="3246120"/>
          </a:xfrm>
          <a:prstGeom prst="line">
            <a:avLst/>
          </a:prstGeom>
          <a:noFill/>
          <a:ln w="12700">
            <a:solidFill>
              <a:srgbClr val="D8E3E1"/>
            </a:solidFill>
            <a:prstDash val="solid"/>
          </a:ln>
        </p:spPr>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Rows and columns present large rotas in a clear, easy-to-scan format (Koschat, 2005).</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One shared workbook keeps every building's rota consolidated and up to date in real time.</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Cut the number of manual tasks ward managers carried out when reallocating staff (Tuominen et al., 2016).</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Included in Microsoft 365 at no extra cost, and usable via the free web app.</a:t>
            </a:r>
            <a:endParaRPr lang="en-US" sz="120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Roughly 1 in 20 spreadsheet formulas contain an error if left unchecked (Panko, 1998).</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Sharing copies of the same file can lead to conflicting, out-of-date versions.</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Cannot automatically stop a genuine human mistake, such as double-booking a shift.</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Relies on staff having at least basic spreadsheet training and a stable connection.</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700" b="1" dirty="0">
                <a:solidFill>
                  <a:srgbClr val="1A1A1A"/>
                </a:solidFill>
                <a:latin typeface="Calibri" pitchFamily="34" charset="0"/>
                <a:ea typeface="Calibri" pitchFamily="34" charset="-122"/>
                <a:cs typeface="Calibri" pitchFamily="34" charset="-120"/>
              </a:rPr>
              <a:t>Task 5: Staff Training</a:t>
            </a:r>
            <a:endParaRPr lang="en-US" sz="27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0F766E"/>
                </a:solidFill>
                <a:latin typeface="Calibri" pitchFamily="34" charset="0"/>
                <a:ea typeface="Calibri" pitchFamily="34" charset="-122"/>
                <a:cs typeface="Calibri" pitchFamily="34" charset="-120"/>
              </a:rPr>
              <a:t>Microsoft PowerPoint</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Adebukola  |  2532397</a:t>
            </a:r>
            <a:endParaRPr lang="en-US" sz="1350" dirty="0"/>
          </a:p>
        </p:txBody>
      </p:sp>
      <p:sp>
        <p:nvSpPr>
          <p:cNvPr id="5" name="Shape 3"/>
          <p:cNvSpPr/>
          <p:nvPr/>
        </p:nvSpPr>
        <p:spPr>
          <a:xfrm>
            <a:off x="7818120" y="137160"/>
            <a:ext cx="502920" cy="502920"/>
          </a:xfrm>
          <a:prstGeom prst="ellipse">
            <a:avLst/>
          </a:prstGeom>
          <a:solidFill>
            <a:srgbClr val="0F766E"/>
          </a:solidFill>
          <a:ln/>
        </p:spPr>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70432"/>
            <a:ext cx="8375904" cy="2834640"/>
          </a:xfrm>
          <a:prstGeom prst="rect">
            <a:avLst/>
          </a:prstGeom>
          <a:noFill/>
          <a:ln/>
        </p:spPr>
        <p:txBody>
          <a:bodyPr wrap="square" rtlCol="0" anchor="t"/>
          <a:lstStyle/>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New starters at Riverdale need a consistent induction </a:t>
            </a:r>
            <a:r>
              <a:rPr lang="en-US" sz="1260" dirty="0" smtClean="0">
                <a:solidFill>
                  <a:srgbClr val="1A1A1A"/>
                </a:solidFill>
                <a:latin typeface="Calibri" pitchFamily="34" charset="0"/>
                <a:ea typeface="Calibri" pitchFamily="34" charset="-122"/>
                <a:cs typeface="Calibri" pitchFamily="34" charset="-120"/>
              </a:rPr>
              <a:t>safeguarding</a:t>
            </a:r>
            <a:r>
              <a:rPr lang="en-US" sz="1260" dirty="0">
                <a:solidFill>
                  <a:srgbClr val="1A1A1A"/>
                </a:solidFill>
                <a:latin typeface="Calibri" pitchFamily="34" charset="0"/>
                <a:ea typeface="Calibri" pitchFamily="34" charset="-122"/>
                <a:cs typeface="Calibri" pitchFamily="34" charset="-120"/>
              </a:rPr>
              <a:t>, medication rules, fire procedures — delivered the same way whichever building they join, rather than depending on whoever happens to train them that week.</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PowerPoint suits this because it turns policy documents into a visual, step-by-step session that is easier to follow and easier to repeat consistently for every new starter (Study.com, 2024).</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 short induction deck with images, a simple diagram of the fire evacuation route, and a two-minute video clip communicates far more in a training session than a page of written policy alone (Microsoft, n.d.).</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Advantages: presentations are quick to update whenever a policy changes, and the same slides can be reused for every induction, keeping training consistent across both buildings (The Knowledge Academy, 2025).</a:t>
            </a:r>
            <a:endParaRPr lang="en-US" sz="1260" dirty="0"/>
          </a:p>
          <a:p>
            <a:pPr marL="342900" indent="-342900">
              <a:spcAft>
                <a:spcPts val="800"/>
              </a:spcAft>
              <a:buSzPct val="100000"/>
              <a:buChar char="•"/>
            </a:pPr>
            <a:r>
              <a:rPr lang="en-US" sz="1260" dirty="0">
                <a:solidFill>
                  <a:srgbClr val="1A1A1A"/>
                </a:solidFill>
                <a:latin typeface="Calibri" pitchFamily="34" charset="0"/>
                <a:ea typeface="Calibri" pitchFamily="34" charset="-122"/>
                <a:cs typeface="Calibri" pitchFamily="34" charset="-120"/>
              </a:rPr>
              <a:t>Limitations: a trainer reading straight from the slides can disengage a room just as easily as a good presentation can hold its attention, and slides that are too text-heavy risk overwhelming new starters instead of guiding them.</a:t>
            </a:r>
            <a:endParaRPr lang="en-US" sz="126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300" b="1" dirty="0">
                <a:solidFill>
                  <a:srgbClr val="1A1A1A"/>
                </a:solidFill>
                <a:latin typeface="Calibri" pitchFamily="34" charset="0"/>
                <a:ea typeface="Calibri" pitchFamily="34" charset="-122"/>
                <a:cs typeface="Calibri" pitchFamily="34" charset="-120"/>
              </a:rPr>
              <a:t>Benefits &amp; Limitations: PowerPoint at Riverdale</a:t>
            </a:r>
            <a:endParaRPr lang="en-US" sz="23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4" name="Shape 2"/>
          <p:cNvSpPr/>
          <p:nvPr/>
        </p:nvSpPr>
        <p:spPr>
          <a:xfrm>
            <a:off x="384048" y="950976"/>
            <a:ext cx="329184" cy="329184"/>
          </a:xfrm>
          <a:prstGeom prst="ellipse">
            <a:avLst/>
          </a:prstGeom>
          <a:solidFill>
            <a:srgbClr val="0F766E"/>
          </a:solidFill>
          <a:ln/>
        </p:spPr>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Benefits</a:t>
            </a:r>
            <a:endParaRPr lang="en-US" sz="1550" dirty="0"/>
          </a:p>
        </p:txBody>
      </p:sp>
      <p:sp>
        <p:nvSpPr>
          <p:cNvPr id="7" name="Shape 4"/>
          <p:cNvSpPr/>
          <p:nvPr/>
        </p:nvSpPr>
        <p:spPr>
          <a:xfrm>
            <a:off x="4709160" y="950976"/>
            <a:ext cx="329184" cy="329184"/>
          </a:xfrm>
          <a:prstGeom prst="ellipse">
            <a:avLst/>
          </a:prstGeom>
          <a:solidFill>
            <a:srgbClr val="EA580C"/>
          </a:solidFill>
          <a:ln/>
        </p:spPr>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550" b="1" dirty="0">
                <a:solidFill>
                  <a:srgbClr val="1A1A1A"/>
                </a:solidFill>
                <a:latin typeface="Calibri" pitchFamily="34" charset="0"/>
                <a:ea typeface="Calibri" pitchFamily="34" charset="-122"/>
                <a:cs typeface="Calibri" pitchFamily="34" charset="-120"/>
              </a:rPr>
              <a:t>Limitations</a:t>
            </a:r>
            <a:endParaRPr lang="en-US" sz="1550" dirty="0"/>
          </a:p>
        </p:txBody>
      </p:sp>
      <p:sp>
        <p:nvSpPr>
          <p:cNvPr id="10" name="Shape 6"/>
          <p:cNvSpPr/>
          <p:nvPr/>
        </p:nvSpPr>
        <p:spPr>
          <a:xfrm>
            <a:off x="4526280" y="914400"/>
            <a:ext cx="0" cy="3246120"/>
          </a:xfrm>
          <a:prstGeom prst="line">
            <a:avLst/>
          </a:prstGeom>
          <a:noFill/>
          <a:ln w="12700">
            <a:solidFill>
              <a:srgbClr val="D8E3E1"/>
            </a:solidFill>
            <a:prstDash val="solid"/>
          </a:ln>
        </p:spPr>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Turns written policy into a visual, step-by-step format that is easier to follow (Study.com, 2024).</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The same deck can be reused for every induction, keeping training consistent across both buildings.</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Quick to update the moment a policy or procedure changes.</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Beginner-friendly, so new trainers can build confident sessions quickly (Microsoft, n.d.).</a:t>
            </a:r>
            <a:endParaRPr lang="en-US" sz="120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A trainer reading straight from the slides can disengage a room just as fast as a good one can hold it.</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Slides packed with text risk overwhelming new starters rather than guiding them.</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Technical issues — a missing projector, a frozen laptop — can derail a session (The Knowledge Academy, 2025).</a:t>
            </a:r>
            <a:endParaRPr lang="en-US" sz="1200" dirty="0"/>
          </a:p>
          <a:p>
            <a:pPr marL="342900" indent="-342900">
              <a:spcAft>
                <a:spcPts val="700"/>
              </a:spcAft>
              <a:buSzPct val="100000"/>
              <a:buChar char="•"/>
            </a:pPr>
            <a:r>
              <a:rPr lang="en-US" sz="1200" dirty="0">
                <a:solidFill>
                  <a:srgbClr val="1A1A1A"/>
                </a:solidFill>
                <a:latin typeface="Calibri" pitchFamily="34" charset="0"/>
                <a:ea typeface="Calibri" pitchFamily="34" charset="-122"/>
                <a:cs typeface="Calibri" pitchFamily="34" charset="-120"/>
              </a:rPr>
              <a:t>Building a genuinely polished induction deck still takes real preparation time.</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000" b="1" dirty="0">
                <a:solidFill>
                  <a:srgbClr val="1A1A1A"/>
                </a:solidFill>
                <a:latin typeface="Calibri" pitchFamily="34" charset="0"/>
                <a:ea typeface="Calibri" pitchFamily="34" charset="-122"/>
                <a:cs typeface="Calibri" pitchFamily="34" charset="-120"/>
              </a:rPr>
              <a:t>Summary: Benefits &amp; Limitations of Recommended Tools</a:t>
            </a:r>
            <a:endParaRPr lang="en-US" sz="2000" dirty="0"/>
          </a:p>
        </p:txBody>
      </p:sp>
      <p:sp>
        <p:nvSpPr>
          <p:cNvPr id="3" name="Shape 1"/>
          <p:cNvSpPr/>
          <p:nvPr/>
        </p:nvSpPr>
        <p:spPr>
          <a:xfrm>
            <a:off x="384048" y="749808"/>
            <a:ext cx="8375904" cy="0"/>
          </a:xfrm>
          <a:prstGeom prst="line">
            <a:avLst/>
          </a:prstGeom>
          <a:noFill/>
          <a:ln w="25400">
            <a:solidFill>
              <a:srgbClr val="0F766E"/>
            </a:solidFill>
            <a:prstDash val="solid"/>
          </a:ln>
        </p:spPr>
      </p:sp>
      <p:graphicFrame>
        <p:nvGraphicFramePr>
          <p:cNvPr id="16" name="Table 0"/>
          <p:cNvGraphicFramePr>
            <a:graphicFrameLocks noGrp="1"/>
          </p:cNvGraphicFramePr>
          <p:nvPr>
            <p:extLst>
              <p:ext uri="{D42A27DB-BD31-4B8C-83A1-F6EECF244321}">
                <p14:modId xmlns:p14="http://schemas.microsoft.com/office/powerpoint/2010/main" val="1579011935"/>
              </p:ext>
            </p:extLst>
          </p:nvPr>
        </p:nvGraphicFramePr>
        <p:xfrm>
          <a:off x="384048" y="914400"/>
          <a:ext cx="8366760" cy="2217420"/>
        </p:xfrm>
        <a:graphic>
          <a:graphicData uri="http://schemas.openxmlformats.org/drawingml/2006/table">
            <a:tbl>
              <a:tblPr/>
              <a:tblGrid>
                <a:gridCol w="1691640"/>
                <a:gridCol w="868680"/>
                <a:gridCol w="2880360"/>
                <a:gridCol w="2926080"/>
              </a:tblGrid>
              <a:tr h="0">
                <a:tc>
                  <a:txBody>
                    <a:bodyPr/>
                    <a:lstStyle/>
                    <a:p>
                      <a:pPr marL="0" indent="0">
                        <a:buNone/>
                      </a:pPr>
                      <a:r>
                        <a:rPr lang="en-US" sz="1150" b="1" dirty="0">
                          <a:solidFill>
                            <a:srgbClr val="1A1A1A"/>
                          </a:solidFill>
                          <a:latin typeface="Calibri" pitchFamily="34" charset="0"/>
                          <a:ea typeface="Calibri" pitchFamily="34" charset="-122"/>
                          <a:cs typeface="Calibri" pitchFamily="34" charset="-120"/>
                        </a:rPr>
                        <a:t>Workplace Task</a:t>
                      </a:r>
                      <a:endParaRPr lang="en-US" sz="115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solidFill>
                      <a:srgbClr val="F0F7F6"/>
                    </a:solidFill>
                  </a:tcPr>
                </a:tc>
                <a:tc>
                  <a:txBody>
                    <a:bodyPr/>
                    <a:lstStyle/>
                    <a:p>
                      <a:pPr marL="0" indent="0">
                        <a:buNone/>
                      </a:pPr>
                      <a:r>
                        <a:rPr lang="en-US" sz="1150" b="1" dirty="0">
                          <a:solidFill>
                            <a:srgbClr val="1A1A1A"/>
                          </a:solidFill>
                          <a:latin typeface="Calibri" pitchFamily="34" charset="0"/>
                          <a:ea typeface="Calibri" pitchFamily="34" charset="-122"/>
                          <a:cs typeface="Calibri" pitchFamily="34" charset="-120"/>
                        </a:rPr>
                        <a:t>Tool</a:t>
                      </a:r>
                      <a:endParaRPr lang="en-US" sz="115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solidFill>
                      <a:srgbClr val="F0F7F6"/>
                    </a:solidFill>
                  </a:tcPr>
                </a:tc>
                <a:tc>
                  <a:txBody>
                    <a:bodyPr/>
                    <a:lstStyle/>
                    <a:p>
                      <a:pPr marL="0" indent="0">
                        <a:buNone/>
                      </a:pPr>
                      <a:r>
                        <a:rPr lang="en-US" sz="1150" b="1" dirty="0">
                          <a:solidFill>
                            <a:srgbClr val="1A1A1A"/>
                          </a:solidFill>
                          <a:latin typeface="Calibri" pitchFamily="34" charset="0"/>
                          <a:ea typeface="Calibri" pitchFamily="34" charset="-122"/>
                          <a:cs typeface="Calibri" pitchFamily="34" charset="-120"/>
                        </a:rPr>
                        <a:t>Key Benefit</a:t>
                      </a:r>
                      <a:endParaRPr lang="en-US" sz="115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solidFill>
                      <a:srgbClr val="F0F7F6"/>
                    </a:solidFill>
                  </a:tcPr>
                </a:tc>
                <a:tc>
                  <a:txBody>
                    <a:bodyPr/>
                    <a:lstStyle/>
                    <a:p>
                      <a:pPr marL="0" indent="0">
                        <a:buNone/>
                      </a:pPr>
                      <a:r>
                        <a:rPr lang="en-US" sz="1150" b="1" dirty="0">
                          <a:solidFill>
                            <a:srgbClr val="1A1A1A"/>
                          </a:solidFill>
                          <a:latin typeface="Calibri" pitchFamily="34" charset="0"/>
                          <a:ea typeface="Calibri" pitchFamily="34" charset="-122"/>
                          <a:cs typeface="Calibri" pitchFamily="34" charset="-120"/>
                        </a:rPr>
                        <a:t>Key Limitation</a:t>
                      </a:r>
                      <a:endParaRPr lang="en-US" sz="115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solidFill>
                      <a:srgbClr val="F0F7F6"/>
                    </a:solidFill>
                  </a:tcPr>
                </a:tc>
              </a:tr>
              <a:tr h="0">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Staff Communication</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Teams</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Urgent cover requests reach staff in seconds (Melati, 2025).</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Notifications can turn into noise without house rules.</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r>
              <a:tr h="0">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File Storage &amp; Sharing</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OneDrive</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Encrypted in transit and at rest (Microsoft, 2026).</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Depends on staff using strong passwords and permissions (Mimecast, 2023).</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r>
              <a:tr h="0">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Care Documentation</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Word</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Familiar to nearly all staff, cutting training time (Bernoff, 2023).</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No built-in audit trail for clinical records (Digital Care Hub, 2024).</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r>
              <a:tr h="0">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Staff Scheduling / Rotas</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Excel</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Cut ward managers' tasks when reallocating staff (Tuominen et al., 2016).</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About 1 in 20 formulas contain an error if unchecked (Panko, 1998).</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r>
              <a:tr h="0">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Staff Training</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1060" dirty="0">
                          <a:solidFill>
                            <a:srgbClr val="1A1A1A"/>
                          </a:solidFill>
                          <a:latin typeface="Calibri" pitchFamily="34" charset="0"/>
                          <a:ea typeface="Calibri" pitchFamily="34" charset="-122"/>
                          <a:cs typeface="Calibri" pitchFamily="34" charset="-120"/>
                        </a:rPr>
                        <a:t>PowerPoint</a:t>
                      </a:r>
                      <a:endParaRPr lang="en-US" sz="106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Turns policy into a consistent, visual induction (Study.com, 2024).</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c>
                  <a:txBody>
                    <a:bodyPr/>
                    <a:lstStyle/>
                    <a:p>
                      <a:pPr marL="0" indent="0">
                        <a:buNone/>
                      </a:pPr>
                      <a:r>
                        <a:rPr lang="en-US" sz="980" dirty="0">
                          <a:solidFill>
                            <a:srgbClr val="1A1A1A"/>
                          </a:solidFill>
                          <a:latin typeface="Calibri" pitchFamily="34" charset="0"/>
                          <a:ea typeface="Calibri" pitchFamily="34" charset="-122"/>
                          <a:cs typeface="Calibri" pitchFamily="34" charset="-120"/>
                        </a:rPr>
                        <a:t>Text-heavy slides risk overwhelming new starters.</a:t>
                      </a:r>
                      <a:endParaRPr lang="en-US" sz="980" dirty="0">
                        <a:latin typeface="Calibri" charset="0"/>
                        <a:ea typeface="Calibri" charset="0"/>
                        <a:cs typeface="Calibri" charset="0"/>
                      </a:endParaRPr>
                    </a:p>
                  </a:txBody>
                  <a:tcPr anchor="ctr">
                    <a:lnL w="9525" cap="flat" cmpd="sng" algn="ctr">
                      <a:solidFill>
                        <a:srgbClr val="D8E3E1"/>
                      </a:solidFill>
                      <a:prstDash val="solid"/>
                      <a:round/>
                      <a:headEnd type="none" w="med" len="med"/>
                      <a:tailEnd type="none" w="med" len="med"/>
                    </a:lnL>
                    <a:lnR w="9525" cap="flat" cmpd="sng" algn="ctr">
                      <a:solidFill>
                        <a:srgbClr val="D8E3E1"/>
                      </a:solidFill>
                      <a:prstDash val="solid"/>
                      <a:round/>
                      <a:headEnd type="none" w="med" len="med"/>
                      <a:tailEnd type="none" w="med" len="med"/>
                    </a:lnR>
                    <a:lnT w="9525" cap="flat" cmpd="sng" algn="ctr">
                      <a:solidFill>
                        <a:srgbClr val="D8E3E1"/>
                      </a:solidFill>
                      <a:prstDash val="solid"/>
                      <a:round/>
                      <a:headEnd type="none" w="med" len="med"/>
                      <a:tailEnd type="none" w="med" len="med"/>
                    </a:lnT>
                    <a:lnB w="9525" cap="flat" cmpd="sng" algn="ctr">
                      <a:solidFill>
                        <a:srgbClr val="D8E3E1"/>
                      </a:solidFill>
                      <a:prstDash val="solid"/>
                      <a:round/>
                      <a:headEnd type="none" w="med" len="med"/>
                      <a:tailEnd type="none" w="med" len="med"/>
                    </a:lnB>
                  </a:tcP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F766E"/>
        </a:solidFill>
        <a:effectLst/>
      </p:bgPr>
    </p:bg>
    <p:spTree>
      <p:nvGrpSpPr>
        <p:cNvPr id="1" name=""/>
        <p:cNvGrpSpPr/>
        <p:nvPr/>
      </p:nvGrpSpPr>
      <p:grpSpPr>
        <a:xfrm>
          <a:off x="0" y="0"/>
          <a:ext cx="0" cy="0"/>
          <a:chOff x="0" y="0"/>
          <a:chExt cx="0" cy="0"/>
        </a:xfrm>
      </p:grpSpPr>
      <p:sp>
        <p:nvSpPr>
          <p:cNvPr id="2" name="Shape 0"/>
          <p:cNvSpPr/>
          <p:nvPr/>
        </p:nvSpPr>
        <p:spPr>
          <a:xfrm>
            <a:off x="457200" y="457200"/>
            <a:ext cx="548640" cy="548640"/>
          </a:xfrm>
          <a:prstGeom prst="ellipse">
            <a:avLst/>
          </a:prstGeom>
          <a:solidFill>
            <a:srgbClr val="0B5B54"/>
          </a:solidFill>
          <a:ln/>
        </p:spPr>
      </p:sp>
      <p:pic>
        <p:nvPicPr>
          <p:cNvPr id="3" name="Image 0" descr="preencoded.png"/>
          <p:cNvPicPr>
            <a:picLocks noChangeAspect="1"/>
          </p:cNvPicPr>
          <p:nvPr/>
        </p:nvPicPr>
        <p:blipFill>
          <a:blip r:embed="rId3"/>
          <a:stretch>
            <a:fillRect/>
          </a:stretch>
        </p:blipFill>
        <p:spPr>
          <a:xfrm>
            <a:off x="588874" y="588874"/>
            <a:ext cx="285293" cy="285293"/>
          </a:xfrm>
          <a:prstGeom prst="rect">
            <a:avLst/>
          </a:prstGeom>
        </p:spPr>
      </p:pic>
      <p:sp>
        <p:nvSpPr>
          <p:cNvPr id="4" name="Text 1"/>
          <p:cNvSpPr/>
          <p:nvPr/>
        </p:nvSpPr>
        <p:spPr>
          <a:xfrm>
            <a:off x="1188720" y="411480"/>
            <a:ext cx="5486400" cy="64008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Conclusion</a:t>
            </a:r>
            <a:endParaRPr lang="en-US" sz="2800" dirty="0"/>
          </a:p>
        </p:txBody>
      </p:sp>
      <p:sp>
        <p:nvSpPr>
          <p:cNvPr id="5" name="Text 2"/>
          <p:cNvSpPr/>
          <p:nvPr/>
        </p:nvSpPr>
        <p:spPr>
          <a:xfrm>
            <a:off x="384048" y="1188720"/>
            <a:ext cx="8375904" cy="3566160"/>
          </a:xfrm>
          <a:prstGeom prst="rect">
            <a:avLst/>
          </a:prstGeom>
          <a:noFill/>
          <a:ln/>
        </p:spPr>
        <p:txBody>
          <a:bodyPr wrap="square" rtlCol="0" anchor="t"/>
          <a:lstStyle/>
          <a:p>
            <a:pPr marL="342900" indent="-342900">
              <a:spcAft>
                <a:spcPts val="800"/>
              </a:spcAft>
              <a:buSzPct val="100000"/>
              <a:buChar char="•"/>
            </a:pPr>
            <a:r>
              <a:rPr lang="en-US" sz="1350" dirty="0">
                <a:solidFill>
                  <a:srgbClr val="FFFFFF"/>
                </a:solidFill>
                <a:latin typeface="Calibri" pitchFamily="34" charset="0"/>
                <a:ea typeface="Calibri" pitchFamily="34" charset="-122"/>
                <a:cs typeface="Calibri" pitchFamily="34" charset="-120"/>
              </a:rPr>
              <a:t>Every recurring problem at Riverdale </a:t>
            </a:r>
            <a:r>
              <a:rPr lang="en-US" sz="1350" dirty="0" smtClean="0">
                <a:solidFill>
                  <a:srgbClr val="FFFFFF"/>
                </a:solidFill>
                <a:latin typeface="Calibri" pitchFamily="34" charset="0"/>
                <a:ea typeface="Calibri" pitchFamily="34" charset="-122"/>
                <a:cs typeface="Calibri" pitchFamily="34" charset="-120"/>
              </a:rPr>
              <a:t>- </a:t>
            </a:r>
            <a:r>
              <a:rPr lang="en-US" sz="1350" dirty="0">
                <a:solidFill>
                  <a:srgbClr val="FFFFFF"/>
                </a:solidFill>
                <a:latin typeface="Calibri" pitchFamily="34" charset="0"/>
                <a:ea typeface="Calibri" pitchFamily="34" charset="-122"/>
                <a:cs typeface="Calibri" pitchFamily="34" charset="-120"/>
              </a:rPr>
              <a:t>confusion, duplication, missed messages, slow handovers — traces back to the same root cause: staff not having one agreed tool for each job, not a shortage of good tools within Microsoft 365.</a:t>
            </a:r>
            <a:endParaRPr lang="en-US" sz="1350" dirty="0"/>
          </a:p>
          <a:p>
            <a:pPr marL="342900" indent="-342900">
              <a:spcAft>
                <a:spcPts val="800"/>
              </a:spcAft>
              <a:buSzPct val="100000"/>
              <a:buChar char="•"/>
            </a:pPr>
            <a:r>
              <a:rPr lang="en-US" sz="1350" dirty="0">
                <a:solidFill>
                  <a:srgbClr val="FFFFFF"/>
                </a:solidFill>
                <a:latin typeface="Calibri" pitchFamily="34" charset="0"/>
                <a:ea typeface="Calibri" pitchFamily="34" charset="-122"/>
                <a:cs typeface="Calibri" pitchFamily="34" charset="-120"/>
              </a:rPr>
              <a:t>The clearest wins: Teams turns urgent cover requests into a two-minute fix instead of a chain of phone calls; OneDrive lets both buildings share sensitive files safely and in real time; Word's templates make daily records faster and more consistent to write; Excel keeps a single, shared version of the rota instead of two paper copies; and PowerPoint gives every new starter the same, consistent induction.</a:t>
            </a:r>
            <a:endParaRPr lang="en-US" sz="1350" dirty="0"/>
          </a:p>
          <a:p>
            <a:pPr marL="342900" indent="-342900">
              <a:spcAft>
                <a:spcPts val="800"/>
              </a:spcAft>
              <a:buSzPct val="100000"/>
              <a:buChar char="•"/>
            </a:pPr>
            <a:r>
              <a:rPr lang="en-US" sz="1350" dirty="0">
                <a:solidFill>
                  <a:srgbClr val="FFFFFF"/>
                </a:solidFill>
                <a:latin typeface="Calibri" pitchFamily="34" charset="0"/>
                <a:ea typeface="Calibri" pitchFamily="34" charset="-122"/>
                <a:cs typeface="Calibri" pitchFamily="34" charset="-120"/>
              </a:rPr>
              <a:t>The same limitation shows up in every task: staff need a short, practical introduction to each tool, and both buildings need dependable internet access for any of this to work as intended.</a:t>
            </a:r>
            <a:endParaRPr lang="en-US" sz="1350" dirty="0"/>
          </a:p>
          <a:p>
            <a:pPr marL="342900" indent="-342900">
              <a:spcAft>
                <a:spcPts val="800"/>
              </a:spcAft>
              <a:buSzPct val="100000"/>
              <a:buChar char="•"/>
            </a:pPr>
            <a:r>
              <a:rPr lang="en-US" sz="1350" dirty="0">
                <a:solidFill>
                  <a:srgbClr val="FFFFFF"/>
                </a:solidFill>
                <a:latin typeface="Calibri" pitchFamily="34" charset="0"/>
                <a:ea typeface="Calibri" pitchFamily="34" charset="-122"/>
                <a:cs typeface="Calibri" pitchFamily="34" charset="-120"/>
              </a:rPr>
              <a:t>Our recommendation: Riverdale should roll out Teams, OneDrive, Word, Excel and PowerPoint together as its standard toolkit for these five tasks, supported by brief, tool-specific training for every member of staff.</a:t>
            </a:r>
            <a:endParaRPr lang="en-US" sz="13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3100" b="1" dirty="0">
                <a:solidFill>
                  <a:srgbClr val="1A1A1A"/>
                </a:solidFill>
                <a:latin typeface="Calibri" pitchFamily="34" charset="0"/>
                <a:ea typeface="Calibri" pitchFamily="34" charset="-122"/>
                <a:cs typeface="Calibri" pitchFamily="34" charset="-120"/>
              </a:rPr>
              <a:t>References</a:t>
            </a:r>
            <a:endParaRPr lang="en-US" sz="3100" dirty="0"/>
          </a:p>
        </p:txBody>
      </p:sp>
      <p:sp>
        <p:nvSpPr>
          <p:cNvPr id="3" name="Shape 1"/>
          <p:cNvSpPr/>
          <p:nvPr/>
        </p:nvSpPr>
        <p:spPr>
          <a:xfrm>
            <a:off x="384048" y="749808"/>
            <a:ext cx="8375904" cy="0"/>
          </a:xfrm>
          <a:prstGeom prst="line">
            <a:avLst/>
          </a:prstGeom>
          <a:noFill/>
          <a:ln w="25400">
            <a:solidFill>
              <a:srgbClr val="0F766E"/>
            </a:solidFill>
            <a:prstDash val="solid"/>
          </a:ln>
        </p:spPr>
      </p:sp>
      <p:sp>
        <p:nvSpPr>
          <p:cNvPr id="5" name="Text 3"/>
          <p:cNvSpPr/>
          <p:nvPr/>
        </p:nvSpPr>
        <p:spPr>
          <a:xfrm>
            <a:off x="384048" y="1143000"/>
            <a:ext cx="3977640" cy="6019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Ashberry Care Homes (2025) Why is Record Keeping Important in Care Homes? [Online]. Available at: https://www.ashberry-care-homes.co.uk/articles/why-is-record-keeping-important-in-care-homes (Accessed: 2 July 2026).</a:t>
            </a:r>
            <a:endParaRPr lang="en-US" sz="880" dirty="0"/>
          </a:p>
        </p:txBody>
      </p:sp>
      <p:sp>
        <p:nvSpPr>
          <p:cNvPr id="6" name="Text 4"/>
          <p:cNvSpPr/>
          <p:nvPr/>
        </p:nvSpPr>
        <p:spPr>
          <a:xfrm>
            <a:off x="384048" y="1790700"/>
            <a:ext cx="3977640" cy="6019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Bernoff, J. (2023) Most authors still use Microsoft Word. But other writing tools have their fans [Online]. Available at: https://bernoff.com/blog/most-authors-still-use-microsoft-word-but-other-writing-tools-have-their-fans (Accessed: 2 July 2026).</a:t>
            </a:r>
            <a:endParaRPr lang="en-US" sz="880" dirty="0"/>
          </a:p>
        </p:txBody>
      </p:sp>
      <p:sp>
        <p:nvSpPr>
          <p:cNvPr id="7" name="Text 5"/>
          <p:cNvSpPr/>
          <p:nvPr/>
        </p:nvSpPr>
        <p:spPr>
          <a:xfrm>
            <a:off x="384048" y="2438400"/>
            <a:ext cx="3977640" cy="6019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Digital Care Hub (2024) Section 2: Records management obligations [Online]. Available at: https://www.digitalcarehub.co.uk/data-protection-and-cyber-security/records-management-abbreviated-code-of-practice-and-guidance-for-adult-social-care-providers/section-2-records-management-obligations/ (Accessed: 2 July 2026).</a:t>
            </a:r>
            <a:endParaRPr lang="en-US" sz="880" dirty="0"/>
          </a:p>
        </p:txBody>
      </p:sp>
      <p:sp>
        <p:nvSpPr>
          <p:cNvPr id="8" name="Text 6"/>
          <p:cNvSpPr/>
          <p:nvPr/>
        </p:nvSpPr>
        <p:spPr>
          <a:xfrm>
            <a:off x="384048" y="3086100"/>
            <a:ext cx="3977640" cy="6019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Koschat, M.A. (2005) 'A case for simple tables', The American Statistician, 59(1), pp. 31–40.</a:t>
            </a:r>
            <a:endParaRPr lang="en-US" sz="880" dirty="0"/>
          </a:p>
        </p:txBody>
      </p:sp>
      <p:sp>
        <p:nvSpPr>
          <p:cNvPr id="9" name="Text 7"/>
          <p:cNvSpPr/>
          <p:nvPr/>
        </p:nvSpPr>
        <p:spPr>
          <a:xfrm>
            <a:off x="384048" y="3733800"/>
            <a:ext cx="3977640" cy="6019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Lane, J.N., Leonardi, P.M., Contractor, N.S. and DeChurch, L.A. (2024) 'Teams in the digital workplace: technology's role for communication, collaboration, and performance', Small Group Research, 55(3), pp. 315–341.</a:t>
            </a:r>
            <a:endParaRPr lang="en-US" sz="880" dirty="0"/>
          </a:p>
        </p:txBody>
      </p:sp>
      <p:sp>
        <p:nvSpPr>
          <p:cNvPr id="10" name="Text 8"/>
          <p:cNvSpPr/>
          <p:nvPr/>
        </p:nvSpPr>
        <p:spPr>
          <a:xfrm>
            <a:off x="384048" y="4381500"/>
            <a:ext cx="3977640" cy="6019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Melati, R. (2025) 'Analysis of the advantages of Microsoft Teams as a corporate communication tool in supporting employee performance', Eduvest – Journal of Universal Studies, 5(3), pp. 2893–2899.</a:t>
            </a:r>
            <a:endParaRPr lang="en-US" sz="880" dirty="0"/>
          </a:p>
        </p:txBody>
      </p:sp>
      <p:sp>
        <p:nvSpPr>
          <p:cNvPr id="11" name="Text 9"/>
          <p:cNvSpPr/>
          <p:nvPr/>
        </p:nvSpPr>
        <p:spPr>
          <a:xfrm>
            <a:off x="4572000" y="11430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Microsoft (2024) Microsoft Teams [Online]. Available at: https://www.microsoft.com/en-us/microsoft-teams/group-chat-software (Accessed: 6 July 2026).</a:t>
            </a:r>
            <a:endParaRPr lang="en-US" sz="880" dirty="0"/>
          </a:p>
        </p:txBody>
      </p:sp>
      <p:sp>
        <p:nvSpPr>
          <p:cNvPr id="12" name="Text 10"/>
          <p:cNvSpPr/>
          <p:nvPr/>
        </p:nvSpPr>
        <p:spPr>
          <a:xfrm>
            <a:off x="4572000" y="15748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Microsoft (2026) Privacy, security, and compliance in Microsoft OneDrive [Online]. Available at: https://learn.microsoft.com/en-us/sharepoint/onedrive-privacy-security-overview (Accessed: 6 July 2026).</a:t>
            </a:r>
            <a:endParaRPr lang="en-US" sz="880" dirty="0"/>
          </a:p>
        </p:txBody>
      </p:sp>
      <p:sp>
        <p:nvSpPr>
          <p:cNvPr id="13" name="Text 11"/>
          <p:cNvSpPr/>
          <p:nvPr/>
        </p:nvSpPr>
        <p:spPr>
          <a:xfrm>
            <a:off x="4572000" y="20066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Microsoft (n.d.) What is PowerPoint? [Online]. Available at: https://support.microsoft.com/en-us/office/what-is-powerpoint-5f9cc860-d199-4d85-ad1b-4b74018acf5b (Accessed: 5 July 2026).</a:t>
            </a:r>
            <a:endParaRPr lang="en-US" sz="880" dirty="0"/>
          </a:p>
        </p:txBody>
      </p:sp>
      <p:sp>
        <p:nvSpPr>
          <p:cNvPr id="14" name="Text 12"/>
          <p:cNvSpPr/>
          <p:nvPr/>
        </p:nvSpPr>
        <p:spPr>
          <a:xfrm>
            <a:off x="4572000" y="24384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Mimecast (2023) How Secure is OneDrive? [Online]. Available at: https://www.mimecast.com/blog/microsoft-one-drive-security/ (Accessed: 6 July 2026).</a:t>
            </a:r>
            <a:endParaRPr lang="en-US" sz="880" dirty="0"/>
          </a:p>
        </p:txBody>
      </p:sp>
      <p:sp>
        <p:nvSpPr>
          <p:cNvPr id="15" name="Text 13"/>
          <p:cNvSpPr/>
          <p:nvPr/>
        </p:nvSpPr>
        <p:spPr>
          <a:xfrm>
            <a:off x="4572000" y="28702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Panko, R.R. (1998) 'What we know about spreadsheet errors', Journal of End User Computing, 10(2), pp. 15–21.</a:t>
            </a:r>
            <a:endParaRPr lang="en-US" sz="880" dirty="0"/>
          </a:p>
        </p:txBody>
      </p:sp>
      <p:sp>
        <p:nvSpPr>
          <p:cNvPr id="16" name="Text 14"/>
          <p:cNvSpPr/>
          <p:nvPr/>
        </p:nvSpPr>
        <p:spPr>
          <a:xfrm>
            <a:off x="4572000" y="33020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Poisso, L. (2019) Writing Software: Why you need Microsoft Word [Online]. Available at: https://www.lisapoisso.com/2019/07/21/writing-software/ (Accessed: 2 July 2026).</a:t>
            </a:r>
            <a:endParaRPr lang="en-US" sz="880" dirty="0"/>
          </a:p>
        </p:txBody>
      </p:sp>
      <p:sp>
        <p:nvSpPr>
          <p:cNvPr id="17" name="Text 15"/>
          <p:cNvSpPr/>
          <p:nvPr/>
        </p:nvSpPr>
        <p:spPr>
          <a:xfrm>
            <a:off x="4572000" y="37338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Study.com (2024) Effective Training Presentations in the Workplace [Online]. Available at: https://study.com/academy/lesson/effective-training-presentations-in-the-workplace.html (Accessed: 6 July 2026).</a:t>
            </a:r>
            <a:endParaRPr lang="en-US" sz="880" dirty="0"/>
          </a:p>
        </p:txBody>
      </p:sp>
      <p:sp>
        <p:nvSpPr>
          <p:cNvPr id="18" name="Text 16"/>
          <p:cNvSpPr/>
          <p:nvPr/>
        </p:nvSpPr>
        <p:spPr>
          <a:xfrm>
            <a:off x="4572000" y="41656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The Knowledge Academy (2025) The Advantages and Disadvantages of PowerPoint [Online]. Available at: https://www.theknowledgeacademy.com/blog/advantages-and-disadvantages-of-powerpoint/ (Accessed: 5 July 2026).</a:t>
            </a:r>
            <a:endParaRPr lang="en-US" sz="880" dirty="0"/>
          </a:p>
        </p:txBody>
      </p:sp>
      <p:sp>
        <p:nvSpPr>
          <p:cNvPr id="19" name="Text 17"/>
          <p:cNvSpPr/>
          <p:nvPr/>
        </p:nvSpPr>
        <p:spPr>
          <a:xfrm>
            <a:off x="4572000" y="4597400"/>
            <a:ext cx="4160520" cy="386080"/>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Tuominen, O.A., Lundgren-Laine, H., Kauppila, W., Hupli, M. and Salanterä, S. (2016) 'A real-time Excel-based scheduling solution for nursing staff reallocation', Nursing Management, 23(6), pp. 22–29.</a:t>
            </a:r>
            <a:endParaRPr lang="en-US" sz="88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2958</Words>
  <Application>Microsoft Office PowerPoint</Application>
  <PresentationFormat>On-screen Show (16:9)</PresentationFormat>
  <Paragraphs>194</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 LCHS4007</dc:title>
  <dc:subject>PptxGenJS Presentation</dc:subject>
  <dc:creator>Minse Simone Gnonohan, Alla Malenka, Tetiana Kudla, Mohamed Ahmed Ismail, Adebukola</dc:creator>
  <cp:lastModifiedBy>Kwame</cp:lastModifiedBy>
  <cp:revision>2</cp:revision>
  <dcterms:created xsi:type="dcterms:W3CDTF">2026-07-06T10:07:56Z</dcterms:created>
  <dcterms:modified xsi:type="dcterms:W3CDTF">2026-07-06T10:12:46Z</dcterms:modified>
</cp:coreProperties>
</file>