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8"/>
  </p:notesMasterIdLst>
  <p:sldIdLst>
    <p:sldId id="256" r:id="rId2"/>
    <p:sldId id="257" r:id="rId3"/>
    <p:sldId id="258"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ichard howells" initials="rh" lastIdx="0" clrIdx="0">
    <p:extLst>
      <p:ext uri="{19B8F6BF-5375-455C-9EA6-DF929625EA0E}">
        <p15:presenceInfo xmlns:p15="http://schemas.microsoft.com/office/powerpoint/2012/main" userId="6d4333d7a578a72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109" d="100"/>
          <a:sy n="109"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5AD089-2D6F-4560-AF01-5D1BB165A327}"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506505B5-5371-4617-847D-8662071CD0A1}">
      <dgm:prSet phldrT="[Text]"/>
      <dgm:spPr/>
      <dgm:t>
        <a:bodyPr/>
        <a:lstStyle/>
        <a:p>
          <a:r>
            <a:rPr lang="en-GB" dirty="0">
              <a:solidFill>
                <a:srgbClr val="002060"/>
              </a:solidFill>
            </a:rPr>
            <a:t>What incentives were offered</a:t>
          </a:r>
        </a:p>
      </dgm:t>
    </dgm:pt>
    <dgm:pt modelId="{0925C88A-86DC-4731-912B-7269395BEC23}" type="parTrans" cxnId="{B103F1D8-9D95-47EF-B78B-5146CDCC7A52}">
      <dgm:prSet/>
      <dgm:spPr/>
      <dgm:t>
        <a:bodyPr/>
        <a:lstStyle/>
        <a:p>
          <a:endParaRPr lang="en-GB">
            <a:solidFill>
              <a:srgbClr val="002060"/>
            </a:solidFill>
          </a:endParaRPr>
        </a:p>
      </dgm:t>
    </dgm:pt>
    <dgm:pt modelId="{53E2568E-C7D5-4D85-B234-9C99E2A385C0}" type="sibTrans" cxnId="{B103F1D8-9D95-47EF-B78B-5146CDCC7A52}">
      <dgm:prSet/>
      <dgm:spPr/>
      <dgm:t>
        <a:bodyPr/>
        <a:lstStyle/>
        <a:p>
          <a:endParaRPr lang="en-GB">
            <a:solidFill>
              <a:srgbClr val="002060"/>
            </a:solidFill>
          </a:endParaRPr>
        </a:p>
      </dgm:t>
    </dgm:pt>
    <dgm:pt modelId="{C7D8A412-10CE-4B51-8279-53DC1D3323CC}">
      <dgm:prSet phldrT="[Text]"/>
      <dgm:spPr/>
      <dgm:t>
        <a:bodyPr/>
        <a:lstStyle/>
        <a:p>
          <a:pPr algn="ctr"/>
          <a:r>
            <a:rPr lang="en-GB" dirty="0">
              <a:solidFill>
                <a:srgbClr val="002060"/>
              </a:solidFill>
            </a:rPr>
            <a:t>Payment of legal and surveying fees</a:t>
          </a:r>
        </a:p>
      </dgm:t>
    </dgm:pt>
    <dgm:pt modelId="{B4D93886-2428-4AD6-92B3-0A19E42357BA}" type="parTrans" cxnId="{4FCBA1A6-AF6E-48DC-AC73-3E41939B4EEF}">
      <dgm:prSet/>
      <dgm:spPr/>
      <dgm:t>
        <a:bodyPr/>
        <a:lstStyle/>
        <a:p>
          <a:endParaRPr lang="en-GB">
            <a:solidFill>
              <a:srgbClr val="002060"/>
            </a:solidFill>
          </a:endParaRPr>
        </a:p>
      </dgm:t>
    </dgm:pt>
    <dgm:pt modelId="{620D38A8-3A54-4069-9435-C22BEC4F52BF}" type="sibTrans" cxnId="{4FCBA1A6-AF6E-48DC-AC73-3E41939B4EEF}">
      <dgm:prSet/>
      <dgm:spPr/>
      <dgm:t>
        <a:bodyPr/>
        <a:lstStyle/>
        <a:p>
          <a:endParaRPr lang="en-GB">
            <a:solidFill>
              <a:srgbClr val="002060"/>
            </a:solidFill>
          </a:endParaRPr>
        </a:p>
      </dgm:t>
    </dgm:pt>
    <dgm:pt modelId="{3A44A759-B01E-4B30-914A-935AED5B7577}">
      <dgm:prSet phldrT="[Text]"/>
      <dgm:spPr/>
      <dgm:t>
        <a:bodyPr/>
        <a:lstStyle/>
        <a:p>
          <a:r>
            <a:rPr lang="en-GB" dirty="0">
              <a:solidFill>
                <a:srgbClr val="002060"/>
              </a:solidFill>
            </a:rPr>
            <a:t>Reimbursement of the deposit on signing contracts</a:t>
          </a:r>
        </a:p>
      </dgm:t>
    </dgm:pt>
    <dgm:pt modelId="{8AED0991-EBF3-4FBE-AC68-40503C95DD8D}" type="parTrans" cxnId="{AB791CD5-2E47-40AC-9637-93AF796A2C41}">
      <dgm:prSet/>
      <dgm:spPr/>
      <dgm:t>
        <a:bodyPr/>
        <a:lstStyle/>
        <a:p>
          <a:endParaRPr lang="en-GB">
            <a:solidFill>
              <a:srgbClr val="002060"/>
            </a:solidFill>
          </a:endParaRPr>
        </a:p>
      </dgm:t>
    </dgm:pt>
    <dgm:pt modelId="{3BB8DC0C-27EC-4AA4-BFA9-FBEDFC91ADCB}" type="sibTrans" cxnId="{AB791CD5-2E47-40AC-9637-93AF796A2C41}">
      <dgm:prSet/>
      <dgm:spPr/>
      <dgm:t>
        <a:bodyPr/>
        <a:lstStyle/>
        <a:p>
          <a:endParaRPr lang="en-GB">
            <a:solidFill>
              <a:srgbClr val="002060"/>
            </a:solidFill>
          </a:endParaRPr>
        </a:p>
      </dgm:t>
    </dgm:pt>
    <dgm:pt modelId="{1047B9DE-1CA7-4337-A8DB-28C0B73319D3}">
      <dgm:prSet phldrT="[Text]"/>
      <dgm:spPr/>
      <dgm:t>
        <a:bodyPr/>
        <a:lstStyle/>
        <a:p>
          <a:r>
            <a:rPr lang="en-GB" dirty="0">
              <a:solidFill>
                <a:srgbClr val="002060"/>
              </a:solidFill>
            </a:rPr>
            <a:t>Purchase of the buyers existing property</a:t>
          </a:r>
        </a:p>
      </dgm:t>
    </dgm:pt>
    <dgm:pt modelId="{9BD78C81-63A3-4097-BABD-BCBD36493D94}" type="parTrans" cxnId="{0B6379AA-D7A2-4479-A823-4ECE1090A456}">
      <dgm:prSet/>
      <dgm:spPr/>
      <dgm:t>
        <a:bodyPr/>
        <a:lstStyle/>
        <a:p>
          <a:endParaRPr lang="en-GB">
            <a:solidFill>
              <a:srgbClr val="002060"/>
            </a:solidFill>
          </a:endParaRPr>
        </a:p>
      </dgm:t>
    </dgm:pt>
    <dgm:pt modelId="{9B6A4584-3CD6-4761-8416-55BA47DF6571}" type="sibTrans" cxnId="{0B6379AA-D7A2-4479-A823-4ECE1090A456}">
      <dgm:prSet/>
      <dgm:spPr/>
      <dgm:t>
        <a:bodyPr/>
        <a:lstStyle/>
        <a:p>
          <a:endParaRPr lang="en-GB">
            <a:solidFill>
              <a:srgbClr val="002060"/>
            </a:solidFill>
          </a:endParaRPr>
        </a:p>
      </dgm:t>
    </dgm:pt>
    <dgm:pt modelId="{A5044E23-169D-4FA5-B7FF-139291248E56}">
      <dgm:prSet phldrT="[Text]"/>
      <dgm:spPr/>
      <dgm:t>
        <a:bodyPr/>
        <a:lstStyle/>
        <a:p>
          <a:r>
            <a:rPr lang="en-GB" dirty="0">
              <a:solidFill>
                <a:srgbClr val="002060"/>
              </a:solidFill>
            </a:rPr>
            <a:t>Payment of the mortgage for a specified period</a:t>
          </a:r>
        </a:p>
      </dgm:t>
    </dgm:pt>
    <dgm:pt modelId="{27A134DE-14FB-4398-88BE-5C5A99B80D70}" type="parTrans" cxnId="{634F711E-B1DC-423F-815C-391597393981}">
      <dgm:prSet/>
      <dgm:spPr/>
      <dgm:t>
        <a:bodyPr/>
        <a:lstStyle/>
        <a:p>
          <a:endParaRPr lang="en-GB">
            <a:solidFill>
              <a:srgbClr val="002060"/>
            </a:solidFill>
          </a:endParaRPr>
        </a:p>
      </dgm:t>
    </dgm:pt>
    <dgm:pt modelId="{1E646D0C-F047-420F-9E8F-A457E045D298}" type="sibTrans" cxnId="{634F711E-B1DC-423F-815C-391597393981}">
      <dgm:prSet/>
      <dgm:spPr/>
      <dgm:t>
        <a:bodyPr/>
        <a:lstStyle/>
        <a:p>
          <a:endParaRPr lang="en-GB">
            <a:solidFill>
              <a:srgbClr val="002060"/>
            </a:solidFill>
          </a:endParaRPr>
        </a:p>
      </dgm:t>
    </dgm:pt>
    <dgm:pt modelId="{3A684E4E-68D2-4417-AD1A-521189944EDA}">
      <dgm:prSet phldrT="[Text]"/>
      <dgm:spPr/>
      <dgm:t>
        <a:bodyPr/>
        <a:lstStyle/>
        <a:p>
          <a:r>
            <a:rPr lang="en-GB" dirty="0">
              <a:solidFill>
                <a:srgbClr val="002060"/>
              </a:solidFill>
            </a:rPr>
            <a:t>Furnishing and electrical goods</a:t>
          </a:r>
        </a:p>
      </dgm:t>
    </dgm:pt>
    <dgm:pt modelId="{F0EA6193-5538-406D-9CE6-E009B81FD427}" type="parTrans" cxnId="{C7635638-365E-4C9B-B8B2-6F334F6755E3}">
      <dgm:prSet/>
      <dgm:spPr/>
      <dgm:t>
        <a:bodyPr/>
        <a:lstStyle/>
        <a:p>
          <a:endParaRPr lang="en-GB">
            <a:solidFill>
              <a:srgbClr val="002060"/>
            </a:solidFill>
          </a:endParaRPr>
        </a:p>
      </dgm:t>
    </dgm:pt>
    <dgm:pt modelId="{85CC19B5-9EB8-4DA4-BF1E-EADE33990AA1}" type="sibTrans" cxnId="{C7635638-365E-4C9B-B8B2-6F334F6755E3}">
      <dgm:prSet/>
      <dgm:spPr/>
      <dgm:t>
        <a:bodyPr/>
        <a:lstStyle/>
        <a:p>
          <a:endParaRPr lang="en-GB">
            <a:solidFill>
              <a:srgbClr val="002060"/>
            </a:solidFill>
          </a:endParaRPr>
        </a:p>
      </dgm:t>
    </dgm:pt>
    <dgm:pt modelId="{6419693C-B082-4A00-81E1-25BB4BA50E42}">
      <dgm:prSet phldrT="[Text]"/>
      <dgm:spPr/>
      <dgm:t>
        <a:bodyPr/>
        <a:lstStyle/>
        <a:p>
          <a:r>
            <a:rPr lang="en-GB" dirty="0">
              <a:solidFill>
                <a:srgbClr val="002060"/>
              </a:solidFill>
            </a:rPr>
            <a:t>Cashbacks after completion</a:t>
          </a:r>
        </a:p>
      </dgm:t>
    </dgm:pt>
    <dgm:pt modelId="{6562DFD4-E0C3-4159-9550-76EA1D6D6CB0}" type="parTrans" cxnId="{58ABF599-ABF0-46D9-B2A3-A44BBC708DCE}">
      <dgm:prSet/>
      <dgm:spPr/>
      <dgm:t>
        <a:bodyPr/>
        <a:lstStyle/>
        <a:p>
          <a:endParaRPr lang="en-GB">
            <a:solidFill>
              <a:srgbClr val="002060"/>
            </a:solidFill>
          </a:endParaRPr>
        </a:p>
      </dgm:t>
    </dgm:pt>
    <dgm:pt modelId="{8B3E7206-EB2E-48EA-A220-395FCCD51E0A}" type="sibTrans" cxnId="{58ABF599-ABF0-46D9-B2A3-A44BBC708DCE}">
      <dgm:prSet/>
      <dgm:spPr/>
      <dgm:t>
        <a:bodyPr/>
        <a:lstStyle/>
        <a:p>
          <a:endParaRPr lang="en-GB">
            <a:solidFill>
              <a:srgbClr val="002060"/>
            </a:solidFill>
          </a:endParaRPr>
        </a:p>
      </dgm:t>
    </dgm:pt>
    <dgm:pt modelId="{1CBBDA4B-5253-4321-BEE9-7E6903A48F26}" type="pres">
      <dgm:prSet presAssocID="{535AD089-2D6F-4560-AF01-5D1BB165A327}" presName="Name0" presStyleCnt="0">
        <dgm:presLayoutVars>
          <dgm:chMax val="1"/>
          <dgm:chPref val="1"/>
          <dgm:dir/>
          <dgm:animOne val="branch"/>
          <dgm:animLvl val="lvl"/>
        </dgm:presLayoutVars>
      </dgm:prSet>
      <dgm:spPr/>
      <dgm:t>
        <a:bodyPr/>
        <a:lstStyle/>
        <a:p>
          <a:endParaRPr lang="en-US"/>
        </a:p>
      </dgm:t>
    </dgm:pt>
    <dgm:pt modelId="{016BF000-8447-4600-9156-7966556BF289}" type="pres">
      <dgm:prSet presAssocID="{506505B5-5371-4617-847D-8662071CD0A1}" presName="Parent" presStyleLbl="node0" presStyleIdx="0" presStyleCnt="1">
        <dgm:presLayoutVars>
          <dgm:chMax val="6"/>
          <dgm:chPref val="6"/>
        </dgm:presLayoutVars>
      </dgm:prSet>
      <dgm:spPr/>
      <dgm:t>
        <a:bodyPr/>
        <a:lstStyle/>
        <a:p>
          <a:endParaRPr lang="en-US"/>
        </a:p>
      </dgm:t>
    </dgm:pt>
    <dgm:pt modelId="{4B4CC67D-3210-443A-9C7D-E57F3B1B5E05}" type="pres">
      <dgm:prSet presAssocID="{C7D8A412-10CE-4B51-8279-53DC1D3323CC}" presName="Accent1" presStyleCnt="0"/>
      <dgm:spPr/>
    </dgm:pt>
    <dgm:pt modelId="{8941A1D2-BE20-4A7F-93B1-75E767601634}" type="pres">
      <dgm:prSet presAssocID="{C7D8A412-10CE-4B51-8279-53DC1D3323CC}" presName="Accent" presStyleLbl="bgShp" presStyleIdx="0" presStyleCnt="6"/>
      <dgm:spPr/>
    </dgm:pt>
    <dgm:pt modelId="{1F4A17B2-25EE-448F-B460-E7F1B800A1C0}" type="pres">
      <dgm:prSet presAssocID="{C7D8A412-10CE-4B51-8279-53DC1D3323CC}" presName="Child1" presStyleLbl="node1" presStyleIdx="0" presStyleCnt="6" custLinFactNeighborX="968" custLinFactNeighborY="2215">
        <dgm:presLayoutVars>
          <dgm:chMax val="0"/>
          <dgm:chPref val="0"/>
          <dgm:bulletEnabled val="1"/>
        </dgm:presLayoutVars>
      </dgm:prSet>
      <dgm:spPr/>
      <dgm:t>
        <a:bodyPr/>
        <a:lstStyle/>
        <a:p>
          <a:endParaRPr lang="en-US"/>
        </a:p>
      </dgm:t>
    </dgm:pt>
    <dgm:pt modelId="{43B1AED2-F457-4E45-AAF2-84A88BEAE177}" type="pres">
      <dgm:prSet presAssocID="{3A44A759-B01E-4B30-914A-935AED5B7577}" presName="Accent2" presStyleCnt="0"/>
      <dgm:spPr/>
    </dgm:pt>
    <dgm:pt modelId="{95C999B5-6ACB-421A-9193-F41CEC3F1FA6}" type="pres">
      <dgm:prSet presAssocID="{3A44A759-B01E-4B30-914A-935AED5B7577}" presName="Accent" presStyleLbl="bgShp" presStyleIdx="1" presStyleCnt="6"/>
      <dgm:spPr/>
    </dgm:pt>
    <dgm:pt modelId="{5A8D11F1-4B28-4B90-A5BF-3A2266C5F7B0}" type="pres">
      <dgm:prSet presAssocID="{3A44A759-B01E-4B30-914A-935AED5B7577}" presName="Child2" presStyleLbl="node1" presStyleIdx="1" presStyleCnt="6">
        <dgm:presLayoutVars>
          <dgm:chMax val="0"/>
          <dgm:chPref val="0"/>
          <dgm:bulletEnabled val="1"/>
        </dgm:presLayoutVars>
      </dgm:prSet>
      <dgm:spPr/>
      <dgm:t>
        <a:bodyPr/>
        <a:lstStyle/>
        <a:p>
          <a:endParaRPr lang="en-US"/>
        </a:p>
      </dgm:t>
    </dgm:pt>
    <dgm:pt modelId="{76C22EFF-D994-4F27-BC5A-0B4D7D0D4541}" type="pres">
      <dgm:prSet presAssocID="{1047B9DE-1CA7-4337-A8DB-28C0B73319D3}" presName="Accent3" presStyleCnt="0"/>
      <dgm:spPr/>
    </dgm:pt>
    <dgm:pt modelId="{268F868C-2C80-4C94-BA9A-D67F0E50AEE8}" type="pres">
      <dgm:prSet presAssocID="{1047B9DE-1CA7-4337-A8DB-28C0B73319D3}" presName="Accent" presStyleLbl="bgShp" presStyleIdx="2" presStyleCnt="6"/>
      <dgm:spPr/>
    </dgm:pt>
    <dgm:pt modelId="{3DAC721A-F67E-4017-BEA9-3E51FB3EE0CF}" type="pres">
      <dgm:prSet presAssocID="{1047B9DE-1CA7-4337-A8DB-28C0B73319D3}" presName="Child3" presStyleLbl="node1" presStyleIdx="2" presStyleCnt="6">
        <dgm:presLayoutVars>
          <dgm:chMax val="0"/>
          <dgm:chPref val="0"/>
          <dgm:bulletEnabled val="1"/>
        </dgm:presLayoutVars>
      </dgm:prSet>
      <dgm:spPr/>
      <dgm:t>
        <a:bodyPr/>
        <a:lstStyle/>
        <a:p>
          <a:endParaRPr lang="en-US"/>
        </a:p>
      </dgm:t>
    </dgm:pt>
    <dgm:pt modelId="{D09986CE-4EC5-437E-A59C-E708A1DB432A}" type="pres">
      <dgm:prSet presAssocID="{A5044E23-169D-4FA5-B7FF-139291248E56}" presName="Accent4" presStyleCnt="0"/>
      <dgm:spPr/>
    </dgm:pt>
    <dgm:pt modelId="{097250A2-129A-4925-815B-FC7CCD2D8B1E}" type="pres">
      <dgm:prSet presAssocID="{A5044E23-169D-4FA5-B7FF-139291248E56}" presName="Accent" presStyleLbl="bgShp" presStyleIdx="3" presStyleCnt="6"/>
      <dgm:spPr/>
    </dgm:pt>
    <dgm:pt modelId="{404D555F-0110-432C-A70F-7A4F193A137E}" type="pres">
      <dgm:prSet presAssocID="{A5044E23-169D-4FA5-B7FF-139291248E56}" presName="Child4" presStyleLbl="node1" presStyleIdx="3" presStyleCnt="6">
        <dgm:presLayoutVars>
          <dgm:chMax val="0"/>
          <dgm:chPref val="0"/>
          <dgm:bulletEnabled val="1"/>
        </dgm:presLayoutVars>
      </dgm:prSet>
      <dgm:spPr/>
      <dgm:t>
        <a:bodyPr/>
        <a:lstStyle/>
        <a:p>
          <a:endParaRPr lang="en-US"/>
        </a:p>
      </dgm:t>
    </dgm:pt>
    <dgm:pt modelId="{AF488430-B8C1-425D-87BC-562830160C90}" type="pres">
      <dgm:prSet presAssocID="{3A684E4E-68D2-4417-AD1A-521189944EDA}" presName="Accent5" presStyleCnt="0"/>
      <dgm:spPr/>
    </dgm:pt>
    <dgm:pt modelId="{581936AC-9127-47E2-9D20-13D83C23D5CF}" type="pres">
      <dgm:prSet presAssocID="{3A684E4E-68D2-4417-AD1A-521189944EDA}" presName="Accent" presStyleLbl="bgShp" presStyleIdx="4" presStyleCnt="6"/>
      <dgm:spPr/>
    </dgm:pt>
    <dgm:pt modelId="{6C5F80FC-3266-400D-A8D8-8AF127D7963F}" type="pres">
      <dgm:prSet presAssocID="{3A684E4E-68D2-4417-AD1A-521189944EDA}" presName="Child5" presStyleLbl="node1" presStyleIdx="4" presStyleCnt="6">
        <dgm:presLayoutVars>
          <dgm:chMax val="0"/>
          <dgm:chPref val="0"/>
          <dgm:bulletEnabled val="1"/>
        </dgm:presLayoutVars>
      </dgm:prSet>
      <dgm:spPr/>
      <dgm:t>
        <a:bodyPr/>
        <a:lstStyle/>
        <a:p>
          <a:endParaRPr lang="en-US"/>
        </a:p>
      </dgm:t>
    </dgm:pt>
    <dgm:pt modelId="{F91A14A3-9E18-4A7D-8236-F3C8B3121FB0}" type="pres">
      <dgm:prSet presAssocID="{6419693C-B082-4A00-81E1-25BB4BA50E42}" presName="Accent6" presStyleCnt="0"/>
      <dgm:spPr/>
    </dgm:pt>
    <dgm:pt modelId="{0F588D92-0516-4467-976B-42A42CA126F6}" type="pres">
      <dgm:prSet presAssocID="{6419693C-B082-4A00-81E1-25BB4BA50E42}" presName="Accent" presStyleLbl="bgShp" presStyleIdx="5" presStyleCnt="6"/>
      <dgm:spPr/>
    </dgm:pt>
    <dgm:pt modelId="{340F70FA-2633-44EF-A0C5-DC82F8FA0834}" type="pres">
      <dgm:prSet presAssocID="{6419693C-B082-4A00-81E1-25BB4BA50E42}" presName="Child6" presStyleLbl="node1" presStyleIdx="5" presStyleCnt="6">
        <dgm:presLayoutVars>
          <dgm:chMax val="0"/>
          <dgm:chPref val="0"/>
          <dgm:bulletEnabled val="1"/>
        </dgm:presLayoutVars>
      </dgm:prSet>
      <dgm:spPr/>
      <dgm:t>
        <a:bodyPr/>
        <a:lstStyle/>
        <a:p>
          <a:endParaRPr lang="en-US"/>
        </a:p>
      </dgm:t>
    </dgm:pt>
  </dgm:ptLst>
  <dgm:cxnLst>
    <dgm:cxn modelId="{620D69D7-F3AA-4305-8FA1-A4BF7AE9215E}" type="presOf" srcId="{A5044E23-169D-4FA5-B7FF-139291248E56}" destId="{404D555F-0110-432C-A70F-7A4F193A137E}" srcOrd="0" destOrd="0" presId="urn:microsoft.com/office/officeart/2011/layout/HexagonRadial"/>
    <dgm:cxn modelId="{AB791CD5-2E47-40AC-9637-93AF796A2C41}" srcId="{506505B5-5371-4617-847D-8662071CD0A1}" destId="{3A44A759-B01E-4B30-914A-935AED5B7577}" srcOrd="1" destOrd="0" parTransId="{8AED0991-EBF3-4FBE-AC68-40503C95DD8D}" sibTransId="{3BB8DC0C-27EC-4AA4-BFA9-FBEDFC91ADCB}"/>
    <dgm:cxn modelId="{2C2FBF7B-948A-4694-9FB6-FE8E8A120715}" type="presOf" srcId="{1047B9DE-1CA7-4337-A8DB-28C0B73319D3}" destId="{3DAC721A-F67E-4017-BEA9-3E51FB3EE0CF}" srcOrd="0" destOrd="0" presId="urn:microsoft.com/office/officeart/2011/layout/HexagonRadial"/>
    <dgm:cxn modelId="{B103F1D8-9D95-47EF-B78B-5146CDCC7A52}" srcId="{535AD089-2D6F-4560-AF01-5D1BB165A327}" destId="{506505B5-5371-4617-847D-8662071CD0A1}" srcOrd="0" destOrd="0" parTransId="{0925C88A-86DC-4731-912B-7269395BEC23}" sibTransId="{53E2568E-C7D5-4D85-B234-9C99E2A385C0}"/>
    <dgm:cxn modelId="{6B041CAC-E0C3-4D07-BD21-EA33DE7932EB}" type="presOf" srcId="{506505B5-5371-4617-847D-8662071CD0A1}" destId="{016BF000-8447-4600-9156-7966556BF289}" srcOrd="0" destOrd="0" presId="urn:microsoft.com/office/officeart/2011/layout/HexagonRadial"/>
    <dgm:cxn modelId="{A999B77E-E93C-42C5-A6CB-918685675BC4}" type="presOf" srcId="{C7D8A412-10CE-4B51-8279-53DC1D3323CC}" destId="{1F4A17B2-25EE-448F-B460-E7F1B800A1C0}" srcOrd="0" destOrd="0" presId="urn:microsoft.com/office/officeart/2011/layout/HexagonRadial"/>
    <dgm:cxn modelId="{D6CAD257-280F-4E77-8568-82665790CDCC}" type="presOf" srcId="{3A684E4E-68D2-4417-AD1A-521189944EDA}" destId="{6C5F80FC-3266-400D-A8D8-8AF127D7963F}" srcOrd="0" destOrd="0" presId="urn:microsoft.com/office/officeart/2011/layout/HexagonRadial"/>
    <dgm:cxn modelId="{A799C235-7B2C-49B2-84F7-E1D19B237514}" type="presOf" srcId="{3A44A759-B01E-4B30-914A-935AED5B7577}" destId="{5A8D11F1-4B28-4B90-A5BF-3A2266C5F7B0}" srcOrd="0" destOrd="0" presId="urn:microsoft.com/office/officeart/2011/layout/HexagonRadial"/>
    <dgm:cxn modelId="{634F711E-B1DC-423F-815C-391597393981}" srcId="{506505B5-5371-4617-847D-8662071CD0A1}" destId="{A5044E23-169D-4FA5-B7FF-139291248E56}" srcOrd="3" destOrd="0" parTransId="{27A134DE-14FB-4398-88BE-5C5A99B80D70}" sibTransId="{1E646D0C-F047-420F-9E8F-A457E045D298}"/>
    <dgm:cxn modelId="{C7635638-365E-4C9B-B8B2-6F334F6755E3}" srcId="{506505B5-5371-4617-847D-8662071CD0A1}" destId="{3A684E4E-68D2-4417-AD1A-521189944EDA}" srcOrd="4" destOrd="0" parTransId="{F0EA6193-5538-406D-9CE6-E009B81FD427}" sibTransId="{85CC19B5-9EB8-4DA4-BF1E-EADE33990AA1}"/>
    <dgm:cxn modelId="{0B6379AA-D7A2-4479-A823-4ECE1090A456}" srcId="{506505B5-5371-4617-847D-8662071CD0A1}" destId="{1047B9DE-1CA7-4337-A8DB-28C0B73319D3}" srcOrd="2" destOrd="0" parTransId="{9BD78C81-63A3-4097-BABD-BCBD36493D94}" sibTransId="{9B6A4584-3CD6-4761-8416-55BA47DF6571}"/>
    <dgm:cxn modelId="{4FCBA1A6-AF6E-48DC-AC73-3E41939B4EEF}" srcId="{506505B5-5371-4617-847D-8662071CD0A1}" destId="{C7D8A412-10CE-4B51-8279-53DC1D3323CC}" srcOrd="0" destOrd="0" parTransId="{B4D93886-2428-4AD6-92B3-0A19E42357BA}" sibTransId="{620D38A8-3A54-4069-9435-C22BEC4F52BF}"/>
    <dgm:cxn modelId="{0E3C3BE8-C200-40DD-BFE6-80E2C452EB17}" type="presOf" srcId="{6419693C-B082-4A00-81E1-25BB4BA50E42}" destId="{340F70FA-2633-44EF-A0C5-DC82F8FA0834}" srcOrd="0" destOrd="0" presId="urn:microsoft.com/office/officeart/2011/layout/HexagonRadial"/>
    <dgm:cxn modelId="{58ABF599-ABF0-46D9-B2A3-A44BBC708DCE}" srcId="{506505B5-5371-4617-847D-8662071CD0A1}" destId="{6419693C-B082-4A00-81E1-25BB4BA50E42}" srcOrd="5" destOrd="0" parTransId="{6562DFD4-E0C3-4159-9550-76EA1D6D6CB0}" sibTransId="{8B3E7206-EB2E-48EA-A220-395FCCD51E0A}"/>
    <dgm:cxn modelId="{1DC94CD8-CD4D-445F-A8CF-835E437B1696}" type="presOf" srcId="{535AD089-2D6F-4560-AF01-5D1BB165A327}" destId="{1CBBDA4B-5253-4321-BEE9-7E6903A48F26}" srcOrd="0" destOrd="0" presId="urn:microsoft.com/office/officeart/2011/layout/HexagonRadial"/>
    <dgm:cxn modelId="{01C6DD6C-8CF1-4AD9-85F5-79848BEE13F8}" type="presParOf" srcId="{1CBBDA4B-5253-4321-BEE9-7E6903A48F26}" destId="{016BF000-8447-4600-9156-7966556BF289}" srcOrd="0" destOrd="0" presId="urn:microsoft.com/office/officeart/2011/layout/HexagonRadial"/>
    <dgm:cxn modelId="{80EF8677-AF54-46DF-A1FC-39051B17DEBD}" type="presParOf" srcId="{1CBBDA4B-5253-4321-BEE9-7E6903A48F26}" destId="{4B4CC67D-3210-443A-9C7D-E57F3B1B5E05}" srcOrd="1" destOrd="0" presId="urn:microsoft.com/office/officeart/2011/layout/HexagonRadial"/>
    <dgm:cxn modelId="{D34BAF4E-C0B5-4A04-A658-0A6DB8953FA1}" type="presParOf" srcId="{4B4CC67D-3210-443A-9C7D-E57F3B1B5E05}" destId="{8941A1D2-BE20-4A7F-93B1-75E767601634}" srcOrd="0" destOrd="0" presId="urn:microsoft.com/office/officeart/2011/layout/HexagonRadial"/>
    <dgm:cxn modelId="{B8DFEE34-C6D6-4D71-8D8E-16BC8E206AC6}" type="presParOf" srcId="{1CBBDA4B-5253-4321-BEE9-7E6903A48F26}" destId="{1F4A17B2-25EE-448F-B460-E7F1B800A1C0}" srcOrd="2" destOrd="0" presId="urn:microsoft.com/office/officeart/2011/layout/HexagonRadial"/>
    <dgm:cxn modelId="{9D80B834-E060-46AD-B4D4-77F23D05C921}" type="presParOf" srcId="{1CBBDA4B-5253-4321-BEE9-7E6903A48F26}" destId="{43B1AED2-F457-4E45-AAF2-84A88BEAE177}" srcOrd="3" destOrd="0" presId="urn:microsoft.com/office/officeart/2011/layout/HexagonRadial"/>
    <dgm:cxn modelId="{469396FB-9617-46B7-B2FA-E9F51343BB5F}" type="presParOf" srcId="{43B1AED2-F457-4E45-AAF2-84A88BEAE177}" destId="{95C999B5-6ACB-421A-9193-F41CEC3F1FA6}" srcOrd="0" destOrd="0" presId="urn:microsoft.com/office/officeart/2011/layout/HexagonRadial"/>
    <dgm:cxn modelId="{B2E80E05-350F-4AEF-96D5-DD392D71630C}" type="presParOf" srcId="{1CBBDA4B-5253-4321-BEE9-7E6903A48F26}" destId="{5A8D11F1-4B28-4B90-A5BF-3A2266C5F7B0}" srcOrd="4" destOrd="0" presId="urn:microsoft.com/office/officeart/2011/layout/HexagonRadial"/>
    <dgm:cxn modelId="{5A5FBC01-7679-4CDD-A45A-35FD870D4B5A}" type="presParOf" srcId="{1CBBDA4B-5253-4321-BEE9-7E6903A48F26}" destId="{76C22EFF-D994-4F27-BC5A-0B4D7D0D4541}" srcOrd="5" destOrd="0" presId="urn:microsoft.com/office/officeart/2011/layout/HexagonRadial"/>
    <dgm:cxn modelId="{1F54D50E-46A6-4226-AD56-C487FC36E3B0}" type="presParOf" srcId="{76C22EFF-D994-4F27-BC5A-0B4D7D0D4541}" destId="{268F868C-2C80-4C94-BA9A-D67F0E50AEE8}" srcOrd="0" destOrd="0" presId="urn:microsoft.com/office/officeart/2011/layout/HexagonRadial"/>
    <dgm:cxn modelId="{6297BD8A-8CE7-4E21-8CFD-1D045673B5A4}" type="presParOf" srcId="{1CBBDA4B-5253-4321-BEE9-7E6903A48F26}" destId="{3DAC721A-F67E-4017-BEA9-3E51FB3EE0CF}" srcOrd="6" destOrd="0" presId="urn:microsoft.com/office/officeart/2011/layout/HexagonRadial"/>
    <dgm:cxn modelId="{4B2C7E67-F027-45C5-BC6A-E30E4BC3C641}" type="presParOf" srcId="{1CBBDA4B-5253-4321-BEE9-7E6903A48F26}" destId="{D09986CE-4EC5-437E-A59C-E708A1DB432A}" srcOrd="7" destOrd="0" presId="urn:microsoft.com/office/officeart/2011/layout/HexagonRadial"/>
    <dgm:cxn modelId="{8F3D6778-600B-4027-B06D-FAFAA49EB1FD}" type="presParOf" srcId="{D09986CE-4EC5-437E-A59C-E708A1DB432A}" destId="{097250A2-129A-4925-815B-FC7CCD2D8B1E}" srcOrd="0" destOrd="0" presId="urn:microsoft.com/office/officeart/2011/layout/HexagonRadial"/>
    <dgm:cxn modelId="{5552E3A1-9B0A-4FC2-B5B3-1A6EC09AAA9F}" type="presParOf" srcId="{1CBBDA4B-5253-4321-BEE9-7E6903A48F26}" destId="{404D555F-0110-432C-A70F-7A4F193A137E}" srcOrd="8" destOrd="0" presId="urn:microsoft.com/office/officeart/2011/layout/HexagonRadial"/>
    <dgm:cxn modelId="{FCAC7A0C-AD07-4525-9C41-54D3265A2B2F}" type="presParOf" srcId="{1CBBDA4B-5253-4321-BEE9-7E6903A48F26}" destId="{AF488430-B8C1-425D-87BC-562830160C90}" srcOrd="9" destOrd="0" presId="urn:microsoft.com/office/officeart/2011/layout/HexagonRadial"/>
    <dgm:cxn modelId="{8065A3F4-EFEB-4F17-8A91-6714639AE6C5}" type="presParOf" srcId="{AF488430-B8C1-425D-87BC-562830160C90}" destId="{581936AC-9127-47E2-9D20-13D83C23D5CF}" srcOrd="0" destOrd="0" presId="urn:microsoft.com/office/officeart/2011/layout/HexagonRadial"/>
    <dgm:cxn modelId="{A275ECF7-E8C0-45AF-BDD4-49CDAC6616C4}" type="presParOf" srcId="{1CBBDA4B-5253-4321-BEE9-7E6903A48F26}" destId="{6C5F80FC-3266-400D-A8D8-8AF127D7963F}" srcOrd="10" destOrd="0" presId="urn:microsoft.com/office/officeart/2011/layout/HexagonRadial"/>
    <dgm:cxn modelId="{D065D97E-644A-47B4-8243-9FA82AA8C195}" type="presParOf" srcId="{1CBBDA4B-5253-4321-BEE9-7E6903A48F26}" destId="{F91A14A3-9E18-4A7D-8236-F3C8B3121FB0}" srcOrd="11" destOrd="0" presId="urn:microsoft.com/office/officeart/2011/layout/HexagonRadial"/>
    <dgm:cxn modelId="{48312F43-3205-45CF-8524-0B7C4EB77097}" type="presParOf" srcId="{F91A14A3-9E18-4A7D-8236-F3C8B3121FB0}" destId="{0F588D92-0516-4467-976B-42A42CA126F6}" srcOrd="0" destOrd="0" presId="urn:microsoft.com/office/officeart/2011/layout/HexagonRadial"/>
    <dgm:cxn modelId="{0D995AC4-7A87-4EF8-8EF7-708730310C56}" type="presParOf" srcId="{1CBBDA4B-5253-4321-BEE9-7E6903A48F26}" destId="{340F70FA-2633-44EF-A0C5-DC82F8FA0834}"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BF000-8447-4600-9156-7966556BF289}">
      <dsp:nvSpPr>
        <dsp:cNvPr id="0" name=""/>
        <dsp:cNvSpPr/>
      </dsp:nvSpPr>
      <dsp:spPr>
        <a:xfrm>
          <a:off x="1736353" y="1395065"/>
          <a:ext cx="1773188" cy="1533879"/>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What incentives were offered</a:t>
          </a:r>
        </a:p>
      </dsp:txBody>
      <dsp:txXfrm>
        <a:off x="2030195" y="1649250"/>
        <a:ext cx="1185504" cy="1025509"/>
      </dsp:txXfrm>
    </dsp:sp>
    <dsp:sp modelId="{95C999B5-6ACB-421A-9193-F41CEC3F1FA6}">
      <dsp:nvSpPr>
        <dsp:cNvPr id="0" name=""/>
        <dsp:cNvSpPr/>
      </dsp:nvSpPr>
      <dsp:spPr>
        <a:xfrm>
          <a:off x="2846710" y="661207"/>
          <a:ext cx="669018" cy="57644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A17B2-25EE-448F-B460-E7F1B800A1C0}">
      <dsp:nvSpPr>
        <dsp:cNvPr id="0" name=""/>
        <dsp:cNvSpPr/>
      </dsp:nvSpPr>
      <dsp:spPr>
        <a:xfrm>
          <a:off x="1913756" y="27845"/>
          <a:ext cx="1453115" cy="1257115"/>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Payment of legal and surveying fees</a:t>
          </a:r>
        </a:p>
      </dsp:txBody>
      <dsp:txXfrm>
        <a:off x="2154568" y="236176"/>
        <a:ext cx="971491" cy="840453"/>
      </dsp:txXfrm>
    </dsp:sp>
    <dsp:sp modelId="{268F868C-2C80-4C94-BA9A-D67F0E50AEE8}">
      <dsp:nvSpPr>
        <dsp:cNvPr id="0" name=""/>
        <dsp:cNvSpPr/>
      </dsp:nvSpPr>
      <dsp:spPr>
        <a:xfrm>
          <a:off x="3627507" y="1738858"/>
          <a:ext cx="669018" cy="57644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D11F1-4B28-4B90-A5BF-3A2266C5F7B0}">
      <dsp:nvSpPr>
        <dsp:cNvPr id="0" name=""/>
        <dsp:cNvSpPr/>
      </dsp:nvSpPr>
      <dsp:spPr>
        <a:xfrm>
          <a:off x="3232365" y="773210"/>
          <a:ext cx="1453115" cy="1257115"/>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Reimbursement of the deposit on signing contracts</a:t>
          </a:r>
        </a:p>
      </dsp:txBody>
      <dsp:txXfrm>
        <a:off x="3473177" y="981541"/>
        <a:ext cx="971491" cy="840453"/>
      </dsp:txXfrm>
    </dsp:sp>
    <dsp:sp modelId="{097250A2-129A-4925-815B-FC7CCD2D8B1E}">
      <dsp:nvSpPr>
        <dsp:cNvPr id="0" name=""/>
        <dsp:cNvSpPr/>
      </dsp:nvSpPr>
      <dsp:spPr>
        <a:xfrm>
          <a:off x="3085115" y="2955324"/>
          <a:ext cx="669018" cy="57644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C721A-F67E-4017-BEA9-3E51FB3EE0CF}">
      <dsp:nvSpPr>
        <dsp:cNvPr id="0" name=""/>
        <dsp:cNvSpPr/>
      </dsp:nvSpPr>
      <dsp:spPr>
        <a:xfrm>
          <a:off x="3232365" y="2293252"/>
          <a:ext cx="1453115" cy="1257115"/>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Purchase of the buyers existing property</a:t>
          </a:r>
        </a:p>
      </dsp:txBody>
      <dsp:txXfrm>
        <a:off x="3473177" y="2501583"/>
        <a:ext cx="971491" cy="840453"/>
      </dsp:txXfrm>
    </dsp:sp>
    <dsp:sp modelId="{581936AC-9127-47E2-9D20-13D83C23D5CF}">
      <dsp:nvSpPr>
        <dsp:cNvPr id="0" name=""/>
        <dsp:cNvSpPr/>
      </dsp:nvSpPr>
      <dsp:spPr>
        <a:xfrm>
          <a:off x="1739653" y="3081598"/>
          <a:ext cx="669018" cy="57644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4D555F-0110-432C-A70F-7A4F193A137E}">
      <dsp:nvSpPr>
        <dsp:cNvPr id="0" name=""/>
        <dsp:cNvSpPr/>
      </dsp:nvSpPr>
      <dsp:spPr>
        <a:xfrm>
          <a:off x="1899690" y="3067327"/>
          <a:ext cx="1453115" cy="1257115"/>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Payment of the mortgage for a specified period</a:t>
          </a:r>
        </a:p>
      </dsp:txBody>
      <dsp:txXfrm>
        <a:off x="2140502" y="3275658"/>
        <a:ext cx="971491" cy="840453"/>
      </dsp:txXfrm>
    </dsp:sp>
    <dsp:sp modelId="{0F588D92-0516-4467-976B-42A42CA126F6}">
      <dsp:nvSpPr>
        <dsp:cNvPr id="0" name=""/>
        <dsp:cNvSpPr/>
      </dsp:nvSpPr>
      <dsp:spPr>
        <a:xfrm>
          <a:off x="946070" y="2004379"/>
          <a:ext cx="669018" cy="57644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5F80FC-3266-400D-A8D8-8AF127D7963F}">
      <dsp:nvSpPr>
        <dsp:cNvPr id="0" name=""/>
        <dsp:cNvSpPr/>
      </dsp:nvSpPr>
      <dsp:spPr>
        <a:xfrm>
          <a:off x="560827" y="2294117"/>
          <a:ext cx="1453115" cy="1257115"/>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Furnishing and electrical goods</a:t>
          </a:r>
        </a:p>
      </dsp:txBody>
      <dsp:txXfrm>
        <a:off x="801639" y="2502448"/>
        <a:ext cx="971491" cy="840453"/>
      </dsp:txXfrm>
    </dsp:sp>
    <dsp:sp modelId="{340F70FA-2633-44EF-A0C5-DC82F8FA0834}">
      <dsp:nvSpPr>
        <dsp:cNvPr id="0" name=""/>
        <dsp:cNvSpPr/>
      </dsp:nvSpPr>
      <dsp:spPr>
        <a:xfrm>
          <a:off x="560827" y="771480"/>
          <a:ext cx="1453115" cy="1257115"/>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solidFill>
                <a:srgbClr val="002060"/>
              </a:solidFill>
            </a:rPr>
            <a:t>Cashbacks after completion</a:t>
          </a:r>
        </a:p>
      </dsp:txBody>
      <dsp:txXfrm>
        <a:off x="801639" y="979811"/>
        <a:ext cx="971491" cy="840453"/>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FFF34E-EE60-4FB6-B2E9-980A041761FF}" type="datetimeFigureOut">
              <a:rPr lang="en-GB" smtClean="0"/>
              <a:t>13/03/2019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15E816-0A8B-481E-B565-A1455A5D1D65}" type="slidenum">
              <a:rPr lang="en-GB" smtClean="0"/>
              <a:t>‹#›</a:t>
            </a:fld>
            <a:endParaRPr lang="en-GB"/>
          </a:p>
        </p:txBody>
      </p:sp>
    </p:spTree>
    <p:extLst>
      <p:ext uri="{BB962C8B-B14F-4D97-AF65-F5344CB8AC3E}">
        <p14:creationId xmlns:p14="http://schemas.microsoft.com/office/powerpoint/2010/main" val="2845851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have been many setbacks and issues that were not clearly visible before purchasing the property and mandatory modifications were needed to bring the house up to a modern standard and comfortable living space.</a:t>
            </a:r>
          </a:p>
        </p:txBody>
      </p:sp>
      <p:sp>
        <p:nvSpPr>
          <p:cNvPr id="4" name="Slide Number Placeholder 3"/>
          <p:cNvSpPr>
            <a:spLocks noGrp="1"/>
          </p:cNvSpPr>
          <p:nvPr>
            <p:ph type="sldNum" sz="quarter" idx="5"/>
          </p:nvPr>
        </p:nvSpPr>
        <p:spPr/>
        <p:txBody>
          <a:bodyPr/>
          <a:lstStyle/>
          <a:p>
            <a:fld id="{9C15E816-0A8B-481E-B565-A1455A5D1D65}" type="slidenum">
              <a:rPr lang="en-GB" smtClean="0"/>
              <a:t>2</a:t>
            </a:fld>
            <a:endParaRPr lang="en-GB"/>
          </a:p>
        </p:txBody>
      </p:sp>
    </p:spTree>
    <p:extLst>
      <p:ext uri="{BB962C8B-B14F-4D97-AF65-F5344CB8AC3E}">
        <p14:creationId xmlns:p14="http://schemas.microsoft.com/office/powerpoint/2010/main" val="312471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 want to find out what</a:t>
            </a:r>
            <a:r>
              <a:rPr lang="en-US" sz="1200" kern="1200" baseline="0" dirty="0" smtClean="0">
                <a:solidFill>
                  <a:schemeClr val="tx1"/>
                </a:solidFill>
                <a:effectLst/>
                <a:latin typeface="+mn-lt"/>
                <a:ea typeface="+mn-ea"/>
                <a:cs typeface="+mn-cs"/>
              </a:rPr>
              <a:t> is </a:t>
            </a:r>
            <a:r>
              <a:rPr lang="en-US" sz="1200" kern="1200" dirty="0" smtClean="0">
                <a:solidFill>
                  <a:schemeClr val="tx1"/>
                </a:solidFill>
                <a:effectLst/>
                <a:latin typeface="+mn-lt"/>
                <a:ea typeface="+mn-ea"/>
                <a:cs typeface="+mn-cs"/>
              </a:rPr>
              <a:t>the attraction</a:t>
            </a:r>
            <a:r>
              <a:rPr lang="en-US" sz="1200" kern="1200" baseline="0" dirty="0" smtClean="0">
                <a:solidFill>
                  <a:schemeClr val="tx1"/>
                </a:solidFill>
                <a:effectLst/>
                <a:latin typeface="+mn-lt"/>
                <a:ea typeface="+mn-ea"/>
                <a:cs typeface="+mn-cs"/>
              </a:rPr>
              <a:t> of these new properties, By </a:t>
            </a:r>
            <a:r>
              <a:rPr lang="en-US" sz="1200" kern="1200" dirty="0" smtClean="0">
                <a:solidFill>
                  <a:schemeClr val="tx1"/>
                </a:solidFill>
                <a:effectLst/>
                <a:latin typeface="+mn-lt"/>
                <a:ea typeface="+mn-ea"/>
                <a:cs typeface="+mn-cs"/>
              </a:rPr>
              <a:t>Interviewing the new </a:t>
            </a:r>
            <a:r>
              <a:rPr lang="en-US" sz="1200" kern="1200" dirty="0">
                <a:solidFill>
                  <a:schemeClr val="tx1"/>
                </a:solidFill>
                <a:effectLst/>
                <a:latin typeface="+mn-lt"/>
                <a:ea typeface="+mn-ea"/>
                <a:cs typeface="+mn-cs"/>
              </a:rPr>
              <a:t>residents on the Persimmon and Morganstone sites </a:t>
            </a:r>
            <a:r>
              <a:rPr lang="en-US" sz="1200" kern="1200" dirty="0" smtClean="0">
                <a:solidFill>
                  <a:schemeClr val="tx1"/>
                </a:solidFill>
                <a:effectLst/>
                <a:latin typeface="+mn-lt"/>
                <a:ea typeface="+mn-ea"/>
                <a:cs typeface="+mn-cs"/>
              </a:rPr>
              <a:t>I will</a:t>
            </a:r>
            <a:r>
              <a:rPr lang="en-US" sz="1200" kern="1200" baseline="0" dirty="0" smtClean="0">
                <a:solidFill>
                  <a:schemeClr val="tx1"/>
                </a:solidFill>
                <a:effectLst/>
                <a:latin typeface="+mn-lt"/>
                <a:ea typeface="+mn-ea"/>
                <a:cs typeface="+mn-cs"/>
              </a:rPr>
              <a:t> look to find out if</a:t>
            </a:r>
            <a:r>
              <a:rPr lang="en-US" sz="1200" kern="1200" dirty="0" smtClean="0">
                <a:solidFill>
                  <a:schemeClr val="tx1"/>
                </a:solidFill>
                <a:effectLst/>
                <a:latin typeface="+mn-lt"/>
                <a:ea typeface="+mn-ea"/>
                <a:cs typeface="+mn-cs"/>
              </a:rPr>
              <a:t> </a:t>
            </a:r>
            <a:r>
              <a:rPr lang="en-US" sz="1200" kern="1200" dirty="0">
                <a:solidFill>
                  <a:schemeClr val="tx1"/>
                </a:solidFill>
                <a:effectLst/>
                <a:latin typeface="+mn-lt"/>
                <a:ea typeface="+mn-ea"/>
                <a:cs typeface="+mn-cs"/>
              </a:rPr>
              <a:t>they are 1</a:t>
            </a:r>
            <a:r>
              <a:rPr lang="en-US" sz="1200" kern="1200" baseline="3000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time buyers or moved from an older property to the new development, if this was the case, maybe find out if they considered renovating before purchasing the new property</a:t>
            </a:r>
            <a:r>
              <a:rPr lang="en-US" sz="1200" kern="1200" dirty="0" smtClean="0">
                <a:solidFill>
                  <a:schemeClr val="tx1"/>
                </a:solidFill>
                <a:effectLst/>
                <a:latin typeface="+mn-lt"/>
                <a:ea typeface="+mn-ea"/>
                <a:cs typeface="+mn-cs"/>
              </a:rPr>
              <a:t>. if</a:t>
            </a:r>
            <a:r>
              <a:rPr lang="en-US" sz="1200" kern="1200" baseline="0" dirty="0" smtClean="0">
                <a:solidFill>
                  <a:schemeClr val="tx1"/>
                </a:solidFill>
                <a:effectLst/>
                <a:latin typeface="+mn-lt"/>
                <a:ea typeface="+mn-ea"/>
                <a:cs typeface="+mn-cs"/>
              </a:rPr>
              <a:t> they had moved from an existing property were they tempted to renovate or were the incentives to buy new seemed the better option.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15E816-0A8B-481E-B565-A1455A5D1D65}" type="slidenum">
              <a:rPr lang="en-GB" smtClean="0"/>
              <a:t>3</a:t>
            </a:fld>
            <a:endParaRPr lang="en-GB"/>
          </a:p>
        </p:txBody>
      </p:sp>
    </p:spTree>
    <p:extLst>
      <p:ext uri="{BB962C8B-B14F-4D97-AF65-F5344CB8AC3E}">
        <p14:creationId xmlns:p14="http://schemas.microsoft.com/office/powerpoint/2010/main" val="52761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shortage of homes is widely blamed for the high prices of homes which put them</a:t>
            </a:r>
            <a:r>
              <a:rPr lang="en-GB" baseline="0" dirty="0" smtClean="0"/>
              <a:t> out of reach of many first time buyers.</a:t>
            </a:r>
          </a:p>
          <a:p>
            <a:r>
              <a:rPr lang="en-GB" baseline="0" dirty="0" smtClean="0"/>
              <a:t>Due to the high demand in properties in Wales this has removed any possibility of price negotiating as houses are now bought in advance off plan</a:t>
            </a:r>
          </a:p>
          <a:p>
            <a:r>
              <a:rPr lang="en-GB" baseline="0" dirty="0" smtClean="0"/>
              <a:t>The uncertainty of Brexit may affect people wanting to move from their existing property and look to renovate and modernise, only time will tell.</a:t>
            </a:r>
          </a:p>
          <a:p>
            <a:endParaRPr lang="en-GB" dirty="0"/>
          </a:p>
        </p:txBody>
      </p:sp>
      <p:sp>
        <p:nvSpPr>
          <p:cNvPr id="4" name="Slide Number Placeholder 3"/>
          <p:cNvSpPr>
            <a:spLocks noGrp="1"/>
          </p:cNvSpPr>
          <p:nvPr>
            <p:ph type="sldNum" sz="quarter" idx="5"/>
          </p:nvPr>
        </p:nvSpPr>
        <p:spPr/>
        <p:txBody>
          <a:bodyPr/>
          <a:lstStyle/>
          <a:p>
            <a:fld id="{9C15E816-0A8B-481E-B565-A1455A5D1D65}" type="slidenum">
              <a:rPr lang="en-GB" smtClean="0"/>
              <a:t>4</a:t>
            </a:fld>
            <a:endParaRPr lang="en-GB"/>
          </a:p>
        </p:txBody>
      </p:sp>
    </p:spTree>
    <p:extLst>
      <p:ext uri="{BB962C8B-B14F-4D97-AF65-F5344CB8AC3E}">
        <p14:creationId xmlns:p14="http://schemas.microsoft.com/office/powerpoint/2010/main" val="314359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project management,</a:t>
            </a:r>
            <a:r>
              <a:rPr lang="en-GB" baseline="0" dirty="0" smtClean="0"/>
              <a:t> strict budget control and good construction knowledge is extremely important on any building project.</a:t>
            </a:r>
          </a:p>
          <a:p>
            <a:r>
              <a:rPr lang="en-GB" dirty="0" smtClean="0"/>
              <a:t>The interviews carried out with the independent building companies and mainstream housing developers, will allow us look at the time and cost of all trades that it takes to complete a new build or renovation and also the cost of materials used on both, this will include electrics, plumbing, roofing, plastering, kitchens, bathrooms and window installation. These I feel are the most common areas that will be effected when purchasing and renovating a 1970s property and bring the home up to a fully complying, energy efficient modern comfortable living space.</a:t>
            </a:r>
          </a:p>
          <a:p>
            <a:endParaRPr lang="en-GB" dirty="0"/>
          </a:p>
        </p:txBody>
      </p:sp>
      <p:sp>
        <p:nvSpPr>
          <p:cNvPr id="4" name="Slide Number Placeholder 3"/>
          <p:cNvSpPr>
            <a:spLocks noGrp="1"/>
          </p:cNvSpPr>
          <p:nvPr>
            <p:ph type="sldNum" sz="quarter" idx="10"/>
          </p:nvPr>
        </p:nvSpPr>
        <p:spPr/>
        <p:txBody>
          <a:bodyPr/>
          <a:lstStyle/>
          <a:p>
            <a:fld id="{9C15E816-0A8B-481E-B565-A1455A5D1D65}" type="slidenum">
              <a:rPr lang="en-GB" smtClean="0"/>
              <a:t>5</a:t>
            </a:fld>
            <a:endParaRPr lang="en-GB"/>
          </a:p>
        </p:txBody>
      </p:sp>
    </p:spTree>
    <p:extLst>
      <p:ext uri="{BB962C8B-B14F-4D97-AF65-F5344CB8AC3E}">
        <p14:creationId xmlns:p14="http://schemas.microsoft.com/office/powerpoint/2010/main" val="582133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can be a large profit return from buying an old property and renovating it to a modern, building</a:t>
            </a:r>
            <a:r>
              <a:rPr lang="en-GB" baseline="0" dirty="0" smtClean="0"/>
              <a:t> compliant,</a:t>
            </a:r>
            <a:r>
              <a:rPr lang="en-GB" dirty="0" smtClean="0"/>
              <a:t> energy efficient home with your own personal layout,</a:t>
            </a:r>
            <a:r>
              <a:rPr lang="en-GB" baseline="0" dirty="0" smtClean="0"/>
              <a:t> design and personality, giving the existing building a new lease of life that would see it last another additional 50 years.</a:t>
            </a:r>
          </a:p>
          <a:p>
            <a:r>
              <a:rPr lang="en-GB" baseline="0" dirty="0" smtClean="0"/>
              <a:t>The government bangs on about recycling and lowering emissions, by recycling houses this would surely reduce the carbon footprint dramatically.</a:t>
            </a:r>
          </a:p>
          <a:p>
            <a:endParaRPr lang="en-GB" baseline="0" dirty="0" smtClean="0"/>
          </a:p>
          <a:p>
            <a:r>
              <a:rPr lang="en-GB" baseline="0" dirty="0" smtClean="0"/>
              <a:t>Invest in a renovation project or buy a new build that you can move straight into, this is a big question and splits a lot of people’s opinions, but the popularity of renovating is definitely on the increase due to the continuous running of day time television programs demonstrating property renovation, showing a retired headmaster of a primary school going to a property auction, purchasing a 2 bed flat on the outskirts of London for £200,000, working on it for 6 weeks with no previous experience and then getting a valuation from 2 separate estate agents, then being told that after a spend of £20,000 the property has now doubled in price with a potential monthly rental of £3000.</a:t>
            </a:r>
          </a:p>
          <a:p>
            <a:endParaRPr lang="en-GB" baseline="0" dirty="0" smtClean="0"/>
          </a:p>
          <a:p>
            <a:r>
              <a:rPr lang="en-GB" baseline="0" dirty="0" smtClean="0"/>
              <a:t>Invest in a renovation project or buy a new build that you can move straight into, this is a big question and splits a lot of people’s opinions, but the popularity of renovating is definitely on the increase due to the continuous running of day time television programs demonstrating property renovation, showing a retired headmaster of a primary school going to a property auction, purchasing a 2 bed flat on the outskirts of London for £200,000, working on it for 6 weeks with no previous experience and then getting a valuation from 2 separate estate agents, then being told that after a spend of £20,000 the property has now doubled in price with a potential monthly rental of £3000.</a:t>
            </a:r>
          </a:p>
          <a:p>
            <a:endParaRPr lang="en-GB" baseline="0" dirty="0" smtClean="0"/>
          </a:p>
          <a:p>
            <a:r>
              <a:rPr lang="en-GB" baseline="0" dirty="0" smtClean="0"/>
              <a:t>For me, I knew it would be a challenge but it is the personal achievement felt from looking at an old property that had been vacant for over 12 months and structurally untouched since the day it was built. By doing as much of the work myself, kept the cost as low as possible, this enabled a higher valuation once completed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C15E816-0A8B-481E-B565-A1455A5D1D65}" type="slidenum">
              <a:rPr lang="en-GB" smtClean="0"/>
              <a:t>6</a:t>
            </a:fld>
            <a:endParaRPr lang="en-GB"/>
          </a:p>
        </p:txBody>
      </p:sp>
    </p:spTree>
    <p:extLst>
      <p:ext uri="{BB962C8B-B14F-4D97-AF65-F5344CB8AC3E}">
        <p14:creationId xmlns:p14="http://schemas.microsoft.com/office/powerpoint/2010/main" val="2234673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5624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51793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9758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1156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585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3710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3303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0158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3/13/2019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9268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7827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93793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3/13/2019</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078119"/>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86C7-5738-4A80-BFD0-928C5168EDB2}"/>
              </a:ext>
            </a:extLst>
          </p:cNvPr>
          <p:cNvSpPr>
            <a:spLocks noGrp="1"/>
          </p:cNvSpPr>
          <p:nvPr>
            <p:ph type="ctrTitle"/>
          </p:nvPr>
        </p:nvSpPr>
        <p:spPr>
          <a:xfrm>
            <a:off x="2136530" y="738554"/>
            <a:ext cx="8683869" cy="1072661"/>
          </a:xfrm>
        </p:spPr>
        <p:txBody>
          <a:bodyPr>
            <a:normAutofit fontScale="90000"/>
          </a:bodyPr>
          <a:lstStyle/>
          <a:p>
            <a:r>
              <a:rPr lang="en-GB" dirty="0"/>
              <a:t>What is the best option?</a:t>
            </a:r>
          </a:p>
        </p:txBody>
      </p:sp>
      <p:sp>
        <p:nvSpPr>
          <p:cNvPr id="3" name="Subtitle 2">
            <a:extLst>
              <a:ext uri="{FF2B5EF4-FFF2-40B4-BE49-F238E27FC236}">
                <a16:creationId xmlns:a16="http://schemas.microsoft.com/office/drawing/2014/main" id="{55EC5D06-CB36-4FEB-B2C2-B6577C9C6E08}"/>
              </a:ext>
            </a:extLst>
          </p:cNvPr>
          <p:cNvSpPr>
            <a:spLocks noGrp="1"/>
          </p:cNvSpPr>
          <p:nvPr>
            <p:ph type="subTitle" idx="1"/>
          </p:nvPr>
        </p:nvSpPr>
        <p:spPr>
          <a:xfrm>
            <a:off x="1371600" y="1881809"/>
            <a:ext cx="9448800" cy="874643"/>
          </a:xfrm>
        </p:spPr>
        <p:txBody>
          <a:bodyPr>
            <a:noAutofit/>
          </a:bodyPr>
          <a:lstStyle/>
          <a:p>
            <a:r>
              <a:rPr lang="en-GB" sz="3600" dirty="0"/>
              <a:t>Renovate a 1970’s property</a:t>
            </a:r>
            <a:r>
              <a:rPr lang="en-GB" sz="3600" dirty="0" smtClean="0"/>
              <a:t>?</a:t>
            </a:r>
            <a:endParaRPr lang="en-GB" sz="3600" dirty="0"/>
          </a:p>
          <a:p>
            <a:r>
              <a:rPr lang="en-GB" sz="3600" dirty="0"/>
              <a:t>Or buy new? </a:t>
            </a:r>
            <a:endParaRPr lang="en-GB" sz="3600" dirty="0" smtClean="0"/>
          </a:p>
          <a:p>
            <a:endParaRPr lang="en-GB" sz="3600" dirty="0"/>
          </a:p>
          <a:p>
            <a:endParaRPr lang="en-GB" sz="3600" dirty="0"/>
          </a:p>
          <a:p>
            <a:endParaRPr lang="en-GB" sz="3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4084" y="3499338"/>
            <a:ext cx="2171700" cy="232117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1075" y="3499338"/>
            <a:ext cx="2218225" cy="2321170"/>
          </a:xfrm>
          <a:prstGeom prst="rect">
            <a:avLst/>
          </a:prstGeom>
        </p:spPr>
      </p:pic>
      <p:sp>
        <p:nvSpPr>
          <p:cNvPr id="6" name="TextBox 5"/>
          <p:cNvSpPr txBox="1"/>
          <p:nvPr/>
        </p:nvSpPr>
        <p:spPr>
          <a:xfrm>
            <a:off x="9226059" y="4659923"/>
            <a:ext cx="2910255" cy="1446550"/>
          </a:xfrm>
          <a:prstGeom prst="rect">
            <a:avLst/>
          </a:prstGeom>
          <a:noFill/>
        </p:spPr>
        <p:txBody>
          <a:bodyPr wrap="square" rtlCol="0">
            <a:spAutoFit/>
          </a:bodyPr>
          <a:lstStyle/>
          <a:p>
            <a:r>
              <a:rPr lang="en-GB" sz="1400" dirty="0" smtClean="0"/>
              <a:t>Date</a:t>
            </a:r>
            <a:r>
              <a:rPr lang="en-GB" sz="1400" dirty="0"/>
              <a:t>: </a:t>
            </a:r>
            <a:r>
              <a:rPr lang="en-GB" sz="1400" dirty="0" smtClean="0"/>
              <a:t>14/03/19           </a:t>
            </a:r>
            <a:endParaRPr lang="en-GB" sz="1400" dirty="0"/>
          </a:p>
          <a:p>
            <a:r>
              <a:rPr lang="en-GB" sz="1400" dirty="0"/>
              <a:t>Research </a:t>
            </a:r>
            <a:r>
              <a:rPr lang="en-GB" sz="1400" dirty="0" smtClean="0"/>
              <a:t>Methods: Pecha Kucha</a:t>
            </a:r>
            <a:endParaRPr lang="en-GB" sz="1400" dirty="0"/>
          </a:p>
          <a:p>
            <a:r>
              <a:rPr lang="en-GB" sz="1400" dirty="0"/>
              <a:t>Name: Richard Howells                                   </a:t>
            </a:r>
          </a:p>
          <a:p>
            <a:r>
              <a:rPr lang="en-GB" sz="1400" dirty="0"/>
              <a:t>Student Number: 1709509               </a:t>
            </a:r>
          </a:p>
          <a:p>
            <a:r>
              <a:rPr lang="en-GB" sz="1400" dirty="0"/>
              <a:t>Lecturer: Chris House </a:t>
            </a:r>
            <a:endParaRPr lang="en-GB" sz="1400" dirty="0" smtClean="0"/>
          </a:p>
          <a:p>
            <a:endParaRPr lang="en-GB" dirty="0"/>
          </a:p>
        </p:txBody>
      </p:sp>
    </p:spTree>
    <p:extLst>
      <p:ext uri="{BB962C8B-B14F-4D97-AF65-F5344CB8AC3E}">
        <p14:creationId xmlns:p14="http://schemas.microsoft.com/office/powerpoint/2010/main" val="186444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250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175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heel(1)">
                                      <p:cBhvr>
                                        <p:cTn id="25" dur="20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wheel(1)">
                                      <p:cBhvr>
                                        <p:cTn id="3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5BC74-728E-477F-A54D-63A2229422CB}"/>
              </a:ext>
            </a:extLst>
          </p:cNvPr>
          <p:cNvSpPr>
            <a:spLocks noGrp="1"/>
          </p:cNvSpPr>
          <p:nvPr>
            <p:ph type="title"/>
          </p:nvPr>
        </p:nvSpPr>
        <p:spPr/>
        <p:txBody>
          <a:bodyPr/>
          <a:lstStyle/>
          <a:p>
            <a:r>
              <a:rPr lang="en-GB" dirty="0"/>
              <a:t>Having already bought a </a:t>
            </a:r>
            <a:r>
              <a:rPr lang="en-GB" dirty="0" smtClean="0"/>
              <a:t>1970’s </a:t>
            </a:r>
            <a:r>
              <a:rPr lang="en-GB" dirty="0"/>
              <a:t>house to renovate.</a:t>
            </a:r>
          </a:p>
        </p:txBody>
      </p:sp>
      <p:sp>
        <p:nvSpPr>
          <p:cNvPr id="3" name="Content Placeholder 2">
            <a:extLst>
              <a:ext uri="{FF2B5EF4-FFF2-40B4-BE49-F238E27FC236}">
                <a16:creationId xmlns:a16="http://schemas.microsoft.com/office/drawing/2014/main" id="{2824DC05-AB9E-4557-B2C1-417AABC28041}"/>
              </a:ext>
            </a:extLst>
          </p:cNvPr>
          <p:cNvSpPr>
            <a:spLocks noGrp="1"/>
          </p:cNvSpPr>
          <p:nvPr>
            <p:ph idx="1"/>
          </p:nvPr>
        </p:nvSpPr>
        <p:spPr>
          <a:xfrm>
            <a:off x="526774" y="1918433"/>
            <a:ext cx="10683418" cy="3859516"/>
          </a:xfrm>
        </p:spPr>
        <p:txBody>
          <a:bodyPr>
            <a:normAutofit fontScale="62500" lnSpcReduction="20000"/>
          </a:bodyPr>
          <a:lstStyle/>
          <a:p>
            <a:pPr marL="0" indent="0">
              <a:buNone/>
            </a:pPr>
            <a:r>
              <a:rPr lang="en-GB" sz="3100" dirty="0" smtClean="0"/>
              <a:t>There was a lot of necessary work that needed to be carried out but also some Hidden set Backs along the way such as…...</a:t>
            </a:r>
            <a:endParaRPr lang="en-GB" sz="3100" dirty="0"/>
          </a:p>
          <a:p>
            <a:r>
              <a:rPr lang="en-GB" dirty="0"/>
              <a:t>Total rewire</a:t>
            </a:r>
          </a:p>
          <a:p>
            <a:r>
              <a:rPr lang="en-GB" dirty="0"/>
              <a:t>Replace existing flat roofs</a:t>
            </a:r>
          </a:p>
          <a:p>
            <a:r>
              <a:rPr lang="en-GB" dirty="0"/>
              <a:t>Install new heating system and pipework</a:t>
            </a:r>
          </a:p>
          <a:p>
            <a:r>
              <a:rPr lang="en-GB" dirty="0"/>
              <a:t>Install new bathroom and </a:t>
            </a:r>
            <a:r>
              <a:rPr lang="en-GB" dirty="0" smtClean="0"/>
              <a:t>kitchen</a:t>
            </a:r>
          </a:p>
          <a:p>
            <a:r>
              <a:rPr lang="en-GB" dirty="0" smtClean="0"/>
              <a:t>Discovering dry rot</a:t>
            </a:r>
          </a:p>
          <a:p>
            <a:r>
              <a:rPr lang="en-GB" dirty="0" smtClean="0"/>
              <a:t>Poorly constructed foundations</a:t>
            </a:r>
            <a:endParaRPr lang="en-GB" dirty="0"/>
          </a:p>
          <a:p>
            <a:r>
              <a:rPr lang="en-GB" dirty="0"/>
              <a:t>Removal of the dreaded asbestos running throughout the </a:t>
            </a:r>
            <a:r>
              <a:rPr lang="en-GB" dirty="0" smtClean="0"/>
              <a:t>property</a:t>
            </a:r>
            <a:endParaRPr lang="en-GB" dirty="0"/>
          </a:p>
          <a:p>
            <a:pPr marL="0" indent="0">
              <a:buNone/>
            </a:pPr>
            <a:r>
              <a:rPr lang="en-GB" sz="3100" dirty="0"/>
              <a:t>The time and money spent on this project made me question whether or not I should of gone to </a:t>
            </a:r>
            <a:r>
              <a:rPr lang="en-GB" sz="3100" dirty="0" smtClean="0"/>
              <a:t>Persimmon and </a:t>
            </a:r>
            <a:r>
              <a:rPr lang="en-GB" sz="3100" dirty="0"/>
              <a:t>picked a house design </a:t>
            </a:r>
            <a:r>
              <a:rPr lang="en-GB" sz="3100" dirty="0" smtClean="0"/>
              <a:t>off </a:t>
            </a:r>
            <a:r>
              <a:rPr lang="en-GB" sz="3100" dirty="0"/>
              <a:t>plan and collect my keys in 9 </a:t>
            </a:r>
            <a:r>
              <a:rPr lang="en-GB" sz="3100" dirty="0" smtClean="0"/>
              <a:t>months.</a:t>
            </a:r>
            <a:endParaRPr lang="en-GB" sz="3100" dirty="0"/>
          </a:p>
        </p:txBody>
      </p:sp>
      <p:pic>
        <p:nvPicPr>
          <p:cNvPr id="4" name="Picture 3" descr="Tiempo vs Riqueza | Juan Francisco Garcia | Ganancias 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4471" y="2331671"/>
            <a:ext cx="3288323" cy="2373923"/>
          </a:xfrm>
          <a:prstGeom prst="rect">
            <a:avLst/>
          </a:prstGeom>
        </p:spPr>
      </p:pic>
    </p:spTree>
    <p:extLst>
      <p:ext uri="{BB962C8B-B14F-4D97-AF65-F5344CB8AC3E}">
        <p14:creationId xmlns:p14="http://schemas.microsoft.com/office/powerpoint/2010/main" val="7940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20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heel(1)">
                                      <p:cBhvr>
                                        <p:cTn id="20" dur="2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200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200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200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200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200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1000"/>
                                        <p:tgtEl>
                                          <p:spTgt spid="3">
                                            <p:txEl>
                                              <p:pRg st="5" end="5"/>
                                            </p:txEl>
                                          </p:spTgt>
                                        </p:tgtEl>
                                      </p:cBhvr>
                                    </p:animEffect>
                                    <p:anim calcmode="lin" valueType="num">
                                      <p:cBhvr>
                                        <p:cTn id="5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2000"/>
                                  </p:stCondLst>
                                  <p:childTnLst>
                                    <p:set>
                                      <p:cBhvr>
                                        <p:cTn id="59" dur="1" fill="hold">
                                          <p:stCondLst>
                                            <p:cond delay="0"/>
                                          </p:stCondLst>
                                        </p:cTn>
                                        <p:tgtEl>
                                          <p:spTgt spid="3">
                                            <p:txEl>
                                              <p:pRg st="6" end="6"/>
                                            </p:txEl>
                                          </p:spTgt>
                                        </p:tgtEl>
                                        <p:attrNameLst>
                                          <p:attrName>style.visibility</p:attrName>
                                        </p:attrNameLst>
                                      </p:cBhvr>
                                      <p:to>
                                        <p:strVal val="visible"/>
                                      </p:to>
                                    </p:set>
                                    <p:animEffect transition="in" filter="fade">
                                      <p:cBhvr>
                                        <p:cTn id="60" dur="1000"/>
                                        <p:tgtEl>
                                          <p:spTgt spid="3">
                                            <p:txEl>
                                              <p:pRg st="6" end="6"/>
                                            </p:txEl>
                                          </p:spTgt>
                                        </p:tgtEl>
                                      </p:cBhvr>
                                    </p:animEffect>
                                    <p:anim calcmode="lin" valueType="num">
                                      <p:cBhvr>
                                        <p:cTn id="6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2000"/>
                                  </p:stCondLst>
                                  <p:childTnLst>
                                    <p:set>
                                      <p:cBhvr>
                                        <p:cTn id="66" dur="1" fill="hold">
                                          <p:stCondLst>
                                            <p:cond delay="0"/>
                                          </p:stCondLst>
                                        </p:cTn>
                                        <p:tgtEl>
                                          <p:spTgt spid="3">
                                            <p:txEl>
                                              <p:pRg st="7" end="7"/>
                                            </p:txEl>
                                          </p:spTgt>
                                        </p:tgtEl>
                                        <p:attrNameLst>
                                          <p:attrName>style.visibility</p:attrName>
                                        </p:attrNameLst>
                                      </p:cBhvr>
                                      <p:to>
                                        <p:strVal val="visible"/>
                                      </p:to>
                                    </p:set>
                                    <p:animEffect transition="in" filter="fade">
                                      <p:cBhvr>
                                        <p:cTn id="67" dur="1000"/>
                                        <p:tgtEl>
                                          <p:spTgt spid="3">
                                            <p:txEl>
                                              <p:pRg st="7" end="7"/>
                                            </p:txEl>
                                          </p:spTgt>
                                        </p:tgtEl>
                                      </p:cBhvr>
                                    </p:animEffect>
                                    <p:anim calcmode="lin" valueType="num">
                                      <p:cBhvr>
                                        <p:cTn id="6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4000"/>
                                  </p:stCondLst>
                                  <p:childTnLst>
                                    <p:set>
                                      <p:cBhvr>
                                        <p:cTn id="73" dur="1" fill="hold">
                                          <p:stCondLst>
                                            <p:cond delay="0"/>
                                          </p:stCondLst>
                                        </p:cTn>
                                        <p:tgtEl>
                                          <p:spTgt spid="3">
                                            <p:txEl>
                                              <p:pRg st="8" end="8"/>
                                            </p:txEl>
                                          </p:spTgt>
                                        </p:tgtEl>
                                        <p:attrNameLst>
                                          <p:attrName>style.visibility</p:attrName>
                                        </p:attrNameLst>
                                      </p:cBhvr>
                                      <p:to>
                                        <p:strVal val="visible"/>
                                      </p:to>
                                    </p:set>
                                    <p:animEffect transition="in" filter="fade">
                                      <p:cBhvr>
                                        <p:cTn id="74" dur="1000"/>
                                        <p:tgtEl>
                                          <p:spTgt spid="3">
                                            <p:txEl>
                                              <p:pRg st="8" end="8"/>
                                            </p:txEl>
                                          </p:spTgt>
                                        </p:tgtEl>
                                      </p:cBhvr>
                                    </p:animEffect>
                                    <p:anim calcmode="lin" valueType="num">
                                      <p:cBhvr>
                                        <p:cTn id="7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E613-0B29-4723-8428-9425C2A5E83B}"/>
              </a:ext>
            </a:extLst>
          </p:cNvPr>
          <p:cNvSpPr>
            <a:spLocks noGrp="1"/>
          </p:cNvSpPr>
          <p:nvPr>
            <p:ph type="title"/>
          </p:nvPr>
        </p:nvSpPr>
        <p:spPr>
          <a:xfrm>
            <a:off x="1449211" y="492981"/>
            <a:ext cx="9293577" cy="1059305"/>
          </a:xfrm>
        </p:spPr>
        <p:txBody>
          <a:bodyPr>
            <a:normAutofit/>
          </a:bodyPr>
          <a:lstStyle/>
          <a:p>
            <a:r>
              <a:rPr lang="en-GB" sz="2200" dirty="0"/>
              <a:t>Interview new </a:t>
            </a:r>
            <a:r>
              <a:rPr lang="en-GB" sz="2200" dirty="0" smtClean="0"/>
              <a:t>residents</a:t>
            </a:r>
            <a:endParaRPr lang="en-GB" sz="2200" dirty="0"/>
          </a:p>
        </p:txBody>
      </p:sp>
      <p:graphicFrame>
        <p:nvGraphicFramePr>
          <p:cNvPr id="6" name="Content Placeholder 5">
            <a:extLst>
              <a:ext uri="{FF2B5EF4-FFF2-40B4-BE49-F238E27FC236}">
                <a16:creationId xmlns:a16="http://schemas.microsoft.com/office/drawing/2014/main" id="{EAA68022-DE13-4360-8F73-1EEF93D47D00}"/>
              </a:ext>
            </a:extLst>
          </p:cNvPr>
          <p:cNvGraphicFramePr>
            <a:graphicFrameLocks noGrp="1"/>
          </p:cNvGraphicFramePr>
          <p:nvPr>
            <p:ph sz="half" idx="1"/>
            <p:extLst>
              <p:ext uri="{D42A27DB-BD31-4B8C-83A1-F6EECF244321}">
                <p14:modId xmlns:p14="http://schemas.microsoft.com/office/powerpoint/2010/main" val="1125141893"/>
              </p:ext>
            </p:extLst>
          </p:nvPr>
        </p:nvGraphicFramePr>
        <p:xfrm>
          <a:off x="6680042" y="1552286"/>
          <a:ext cx="5246309" cy="43244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6">
            <a:extLst>
              <a:ext uri="{FF2B5EF4-FFF2-40B4-BE49-F238E27FC236}">
                <a16:creationId xmlns:a16="http://schemas.microsoft.com/office/drawing/2014/main" id="{D7FA4D15-2BAB-4456-8357-0505C3117015}"/>
              </a:ext>
            </a:extLst>
          </p:cNvPr>
          <p:cNvSpPr>
            <a:spLocks noGrp="1"/>
          </p:cNvSpPr>
          <p:nvPr>
            <p:ph sz="half" idx="2"/>
          </p:nvPr>
        </p:nvSpPr>
        <p:spPr>
          <a:xfrm>
            <a:off x="850566" y="1299099"/>
            <a:ext cx="4488654" cy="583584"/>
          </a:xfrm>
        </p:spPr>
        <p:txBody>
          <a:bodyPr/>
          <a:lstStyle/>
          <a:p>
            <a:pPr marL="0" indent="0">
              <a:buNone/>
            </a:pPr>
            <a:r>
              <a:rPr lang="en-GB" dirty="0">
                <a:solidFill>
                  <a:schemeClr val="accent1"/>
                </a:solidFill>
              </a:rPr>
              <a:t>Incentives for </a:t>
            </a:r>
            <a:r>
              <a:rPr lang="en-GB" dirty="0" smtClean="0">
                <a:solidFill>
                  <a:schemeClr val="accent1"/>
                </a:solidFill>
              </a:rPr>
              <a:t>new build purchases</a:t>
            </a:r>
            <a:endParaRPr lang="en-GB" dirty="0">
              <a:solidFill>
                <a:schemeClr val="accent1"/>
              </a:solidFill>
            </a:endParaRPr>
          </a:p>
        </p:txBody>
      </p:sp>
      <p:pic>
        <p:nvPicPr>
          <p:cNvPr id="8" name="Content Placeholder 4">
            <a:extLst>
              <a:ext uri="{FF2B5EF4-FFF2-40B4-BE49-F238E27FC236}">
                <a16:creationId xmlns:a16="http://schemas.microsoft.com/office/drawing/2014/main" id="{67354CB6-69D1-4C6A-9BA0-7EF6720DA9ED}"/>
              </a:ext>
            </a:extLst>
          </p:cNvPr>
          <p:cNvPicPr>
            <a:picLocks noChangeAspect="1"/>
          </p:cNvPicPr>
          <p:nvPr/>
        </p:nvPicPr>
        <p:blipFill rotWithShape="1">
          <a:blip r:embed="rId8"/>
          <a:srcRect t="28077" r="1" b="31831"/>
          <a:stretch/>
        </p:blipFill>
        <p:spPr>
          <a:xfrm>
            <a:off x="1045400" y="2093280"/>
            <a:ext cx="4692106" cy="3885489"/>
          </a:xfrm>
          <a:prstGeom prst="rect">
            <a:avLst/>
          </a:prstGeom>
        </p:spPr>
      </p:pic>
    </p:spTree>
    <p:extLst>
      <p:ext uri="{BB962C8B-B14F-4D97-AF65-F5344CB8AC3E}">
        <p14:creationId xmlns:p14="http://schemas.microsoft.com/office/powerpoint/2010/main" val="345534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heel(1)">
                                      <p:cBhvr>
                                        <p:cTn id="14" dur="20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grpId="0" nodeType="clickEffect">
                                  <p:stCondLst>
                                    <p:cond delay="0"/>
                                  </p:stCondLst>
                                  <p:childTnLst>
                                    <p:animScale>
                                      <p:cBhvr>
                                        <p:cTn id="18" dur="2000" fill="hold"/>
                                        <p:tgtEl>
                                          <p:spTgt spid="6">
                                            <p:graphicEl>
                                              <a:dgm id="{016BF000-8447-4600-9156-7966556BF289}"/>
                                            </p:graphicEl>
                                          </p:spTgt>
                                        </p:tgtEl>
                                      </p:cBhvr>
                                      <p:by x="150000" y="150000"/>
                                    </p:animScale>
                                  </p:childTnLst>
                                </p:cTn>
                              </p:par>
                              <p:par>
                                <p:cTn id="19" presetID="6" presetClass="emph" presetSubtype="0" fill="hold" grpId="0" nodeType="withEffect">
                                  <p:stCondLst>
                                    <p:cond delay="0"/>
                                  </p:stCondLst>
                                  <p:childTnLst>
                                    <p:animScale>
                                      <p:cBhvr>
                                        <p:cTn id="20" dur="2000" fill="hold"/>
                                        <p:tgtEl>
                                          <p:spTgt spid="6">
                                            <p:graphicEl>
                                              <a:dgm id="{8941A1D2-BE20-4A7F-93B1-75E767601634}"/>
                                            </p:graphicEl>
                                          </p:spTgt>
                                        </p:tgtEl>
                                      </p:cBhvr>
                                      <p:by x="150000" y="150000"/>
                                    </p:animScale>
                                  </p:childTnLst>
                                </p:cTn>
                              </p:par>
                              <p:par>
                                <p:cTn id="21" presetID="6" presetClass="emph" presetSubtype="0" fill="hold" grpId="0" nodeType="withEffect">
                                  <p:stCondLst>
                                    <p:cond delay="0"/>
                                  </p:stCondLst>
                                  <p:childTnLst>
                                    <p:animScale>
                                      <p:cBhvr>
                                        <p:cTn id="22" dur="2000" fill="hold"/>
                                        <p:tgtEl>
                                          <p:spTgt spid="6">
                                            <p:graphicEl>
                                              <a:dgm id="{1F4A17B2-25EE-448F-B460-E7F1B800A1C0}"/>
                                            </p:graphicEl>
                                          </p:spTgt>
                                        </p:tgtEl>
                                      </p:cBhvr>
                                      <p:by x="150000" y="150000"/>
                                    </p:animScale>
                                  </p:childTnLst>
                                </p:cTn>
                              </p:par>
                              <p:par>
                                <p:cTn id="23" presetID="6" presetClass="emph" presetSubtype="0" fill="hold" grpId="0" nodeType="withEffect">
                                  <p:stCondLst>
                                    <p:cond delay="0"/>
                                  </p:stCondLst>
                                  <p:childTnLst>
                                    <p:animScale>
                                      <p:cBhvr>
                                        <p:cTn id="24" dur="2000" fill="hold"/>
                                        <p:tgtEl>
                                          <p:spTgt spid="6">
                                            <p:graphicEl>
                                              <a:dgm id="{95C999B5-6ACB-421A-9193-F41CEC3F1FA6}"/>
                                            </p:graphicEl>
                                          </p:spTgt>
                                        </p:tgtEl>
                                      </p:cBhvr>
                                      <p:by x="150000" y="150000"/>
                                    </p:animScale>
                                  </p:childTnLst>
                                </p:cTn>
                              </p:par>
                              <p:par>
                                <p:cTn id="25" presetID="6" presetClass="emph" presetSubtype="0" fill="hold" grpId="0" nodeType="withEffect">
                                  <p:stCondLst>
                                    <p:cond delay="0"/>
                                  </p:stCondLst>
                                  <p:childTnLst>
                                    <p:animScale>
                                      <p:cBhvr>
                                        <p:cTn id="26" dur="2000" fill="hold"/>
                                        <p:tgtEl>
                                          <p:spTgt spid="6">
                                            <p:graphicEl>
                                              <a:dgm id="{5A8D11F1-4B28-4B90-A5BF-3A2266C5F7B0}"/>
                                            </p:graphicEl>
                                          </p:spTgt>
                                        </p:tgtEl>
                                      </p:cBhvr>
                                      <p:by x="150000" y="150000"/>
                                    </p:animScale>
                                  </p:childTnLst>
                                </p:cTn>
                              </p:par>
                              <p:par>
                                <p:cTn id="27" presetID="6" presetClass="emph" presetSubtype="0" fill="hold" grpId="0" nodeType="withEffect">
                                  <p:stCondLst>
                                    <p:cond delay="0"/>
                                  </p:stCondLst>
                                  <p:childTnLst>
                                    <p:animScale>
                                      <p:cBhvr>
                                        <p:cTn id="28" dur="2000" fill="hold"/>
                                        <p:tgtEl>
                                          <p:spTgt spid="6">
                                            <p:graphicEl>
                                              <a:dgm id="{268F868C-2C80-4C94-BA9A-D67F0E50AEE8}"/>
                                            </p:graphicEl>
                                          </p:spTgt>
                                        </p:tgtEl>
                                      </p:cBhvr>
                                      <p:by x="150000" y="150000"/>
                                    </p:animScale>
                                  </p:childTnLst>
                                </p:cTn>
                              </p:par>
                              <p:par>
                                <p:cTn id="29" presetID="6" presetClass="emph" presetSubtype="0" fill="hold" grpId="0" nodeType="withEffect">
                                  <p:stCondLst>
                                    <p:cond delay="0"/>
                                  </p:stCondLst>
                                  <p:childTnLst>
                                    <p:animScale>
                                      <p:cBhvr>
                                        <p:cTn id="30" dur="2000" fill="hold"/>
                                        <p:tgtEl>
                                          <p:spTgt spid="6">
                                            <p:graphicEl>
                                              <a:dgm id="{3DAC721A-F67E-4017-BEA9-3E51FB3EE0CF}"/>
                                            </p:graphicEl>
                                          </p:spTgt>
                                        </p:tgtEl>
                                      </p:cBhvr>
                                      <p:by x="150000" y="150000"/>
                                    </p:animScale>
                                  </p:childTnLst>
                                </p:cTn>
                              </p:par>
                              <p:par>
                                <p:cTn id="31" presetID="6" presetClass="emph" presetSubtype="0" fill="hold" grpId="0" nodeType="withEffect">
                                  <p:stCondLst>
                                    <p:cond delay="0"/>
                                  </p:stCondLst>
                                  <p:childTnLst>
                                    <p:animScale>
                                      <p:cBhvr>
                                        <p:cTn id="32" dur="2000" fill="hold"/>
                                        <p:tgtEl>
                                          <p:spTgt spid="6">
                                            <p:graphicEl>
                                              <a:dgm id="{097250A2-129A-4925-815B-FC7CCD2D8B1E}"/>
                                            </p:graphicEl>
                                          </p:spTgt>
                                        </p:tgtEl>
                                      </p:cBhvr>
                                      <p:by x="150000" y="150000"/>
                                    </p:animScale>
                                  </p:childTnLst>
                                </p:cTn>
                              </p:par>
                              <p:par>
                                <p:cTn id="33" presetID="6" presetClass="emph" presetSubtype="0" fill="hold" grpId="0" nodeType="withEffect">
                                  <p:stCondLst>
                                    <p:cond delay="0"/>
                                  </p:stCondLst>
                                  <p:childTnLst>
                                    <p:animScale>
                                      <p:cBhvr>
                                        <p:cTn id="34" dur="2000" fill="hold"/>
                                        <p:tgtEl>
                                          <p:spTgt spid="6">
                                            <p:graphicEl>
                                              <a:dgm id="{404D555F-0110-432C-A70F-7A4F193A137E}"/>
                                            </p:graphicEl>
                                          </p:spTgt>
                                        </p:tgtEl>
                                      </p:cBhvr>
                                      <p:by x="150000" y="150000"/>
                                    </p:animScale>
                                  </p:childTnLst>
                                </p:cTn>
                              </p:par>
                              <p:par>
                                <p:cTn id="35" presetID="6" presetClass="emph" presetSubtype="0" fill="hold" grpId="0" nodeType="withEffect">
                                  <p:stCondLst>
                                    <p:cond delay="0"/>
                                  </p:stCondLst>
                                  <p:childTnLst>
                                    <p:animScale>
                                      <p:cBhvr>
                                        <p:cTn id="36" dur="2000" fill="hold"/>
                                        <p:tgtEl>
                                          <p:spTgt spid="6">
                                            <p:graphicEl>
                                              <a:dgm id="{581936AC-9127-47E2-9D20-13D83C23D5CF}"/>
                                            </p:graphicEl>
                                          </p:spTgt>
                                        </p:tgtEl>
                                      </p:cBhvr>
                                      <p:by x="150000" y="150000"/>
                                    </p:animScale>
                                  </p:childTnLst>
                                </p:cTn>
                              </p:par>
                              <p:par>
                                <p:cTn id="37" presetID="6" presetClass="emph" presetSubtype="0" fill="hold" grpId="0" nodeType="withEffect">
                                  <p:stCondLst>
                                    <p:cond delay="0"/>
                                  </p:stCondLst>
                                  <p:childTnLst>
                                    <p:animScale>
                                      <p:cBhvr>
                                        <p:cTn id="38" dur="2000" fill="hold"/>
                                        <p:tgtEl>
                                          <p:spTgt spid="6">
                                            <p:graphicEl>
                                              <a:dgm id="{6C5F80FC-3266-400D-A8D8-8AF127D7963F}"/>
                                            </p:graphicEl>
                                          </p:spTgt>
                                        </p:tgtEl>
                                      </p:cBhvr>
                                      <p:by x="150000" y="150000"/>
                                    </p:animScale>
                                  </p:childTnLst>
                                </p:cTn>
                              </p:par>
                              <p:par>
                                <p:cTn id="39" presetID="6" presetClass="emph" presetSubtype="0" fill="hold" grpId="0" nodeType="withEffect">
                                  <p:stCondLst>
                                    <p:cond delay="0"/>
                                  </p:stCondLst>
                                  <p:childTnLst>
                                    <p:animScale>
                                      <p:cBhvr>
                                        <p:cTn id="40" dur="2000" fill="hold"/>
                                        <p:tgtEl>
                                          <p:spTgt spid="6">
                                            <p:graphicEl>
                                              <a:dgm id="{0F588D92-0516-4467-976B-42A42CA126F6}"/>
                                            </p:graphicEl>
                                          </p:spTgt>
                                        </p:tgtEl>
                                      </p:cBhvr>
                                      <p:by x="150000" y="150000"/>
                                    </p:animScale>
                                  </p:childTnLst>
                                </p:cTn>
                              </p:par>
                              <p:par>
                                <p:cTn id="41" presetID="6" presetClass="emph" presetSubtype="0" fill="hold" grpId="0" nodeType="withEffect">
                                  <p:stCondLst>
                                    <p:cond delay="0"/>
                                  </p:stCondLst>
                                  <p:childTnLst>
                                    <p:animScale>
                                      <p:cBhvr>
                                        <p:cTn id="42" dur="2000" fill="hold"/>
                                        <p:tgtEl>
                                          <p:spTgt spid="6">
                                            <p:graphicEl>
                                              <a:dgm id="{340F70FA-2633-44EF-A0C5-DC82F8FA0834}"/>
                                            </p:graphic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E468B-6C9F-431C-A393-765CFC50EA32}"/>
              </a:ext>
            </a:extLst>
          </p:cNvPr>
          <p:cNvSpPr>
            <a:spLocks noGrp="1"/>
          </p:cNvSpPr>
          <p:nvPr>
            <p:ph type="title"/>
          </p:nvPr>
        </p:nvSpPr>
        <p:spPr/>
        <p:txBody>
          <a:bodyPr/>
          <a:lstStyle/>
          <a:p>
            <a:r>
              <a:rPr lang="en-GB" dirty="0"/>
              <a:t>Interviewing independent &amp; commercial property builders</a:t>
            </a:r>
          </a:p>
        </p:txBody>
      </p:sp>
      <p:pic>
        <p:nvPicPr>
          <p:cNvPr id="7" name="Content Placeholder 6">
            <a:extLst>
              <a:ext uri="{FF2B5EF4-FFF2-40B4-BE49-F238E27FC236}">
                <a16:creationId xmlns:a16="http://schemas.microsoft.com/office/drawing/2014/main" id="{C7B12E66-C48D-457E-BFC1-34FE0C713B1E}"/>
              </a:ext>
            </a:extLst>
          </p:cNvPr>
          <p:cNvPicPr>
            <a:picLocks noGrp="1" noChangeAspect="1"/>
          </p:cNvPicPr>
          <p:nvPr>
            <p:ph sz="half" idx="1"/>
          </p:nvPr>
        </p:nvPicPr>
        <p:blipFill>
          <a:blip r:embed="rId3"/>
          <a:stretch>
            <a:fillRect/>
          </a:stretch>
        </p:blipFill>
        <p:spPr>
          <a:xfrm>
            <a:off x="7153834" y="2017712"/>
            <a:ext cx="4401671" cy="2258453"/>
          </a:xfrm>
        </p:spPr>
      </p:pic>
      <p:pic>
        <p:nvPicPr>
          <p:cNvPr id="9" name="Content Placeholder 8">
            <a:extLst>
              <a:ext uri="{FF2B5EF4-FFF2-40B4-BE49-F238E27FC236}">
                <a16:creationId xmlns:a16="http://schemas.microsoft.com/office/drawing/2014/main" id="{6E35A1C4-60B8-4D5A-9E15-FF4C434CEA93}"/>
              </a:ext>
            </a:extLst>
          </p:cNvPr>
          <p:cNvPicPr>
            <a:picLocks noGrp="1" noChangeAspect="1"/>
          </p:cNvPicPr>
          <p:nvPr>
            <p:ph sz="half" idx="2"/>
          </p:nvPr>
        </p:nvPicPr>
        <p:blipFill>
          <a:blip r:embed="rId4"/>
          <a:stretch>
            <a:fillRect/>
          </a:stretch>
        </p:blipFill>
        <p:spPr>
          <a:xfrm>
            <a:off x="1063869" y="1956167"/>
            <a:ext cx="4246685" cy="2319998"/>
          </a:xfrm>
        </p:spPr>
      </p:pic>
      <p:sp>
        <p:nvSpPr>
          <p:cNvPr id="5" name="Rectangle 4"/>
          <p:cNvSpPr/>
          <p:nvPr/>
        </p:nvSpPr>
        <p:spPr>
          <a:xfrm>
            <a:off x="920262" y="4360875"/>
            <a:ext cx="4539761" cy="1323439"/>
          </a:xfrm>
          <a:prstGeom prst="rect">
            <a:avLst/>
          </a:prstGeom>
        </p:spPr>
        <p:txBody>
          <a:bodyPr wrap="square">
            <a:spAutoFit/>
          </a:bodyPr>
          <a:lstStyle/>
          <a:p>
            <a:r>
              <a:rPr lang="en-GB" sz="1600" dirty="0"/>
              <a:t>Hiscox insurance brokers have carried out a survey which involved interviews with 1200 home owners on renovating or moving home and the research was a massive 400% increase in those deciding to improve, not </a:t>
            </a:r>
            <a:r>
              <a:rPr lang="en-GB" sz="1600" dirty="0" smtClean="0"/>
              <a:t>move</a:t>
            </a:r>
            <a:endParaRPr lang="en-GB" sz="1600" dirty="0"/>
          </a:p>
        </p:txBody>
      </p:sp>
      <p:sp>
        <p:nvSpPr>
          <p:cNvPr id="6" name="TextBox 5"/>
          <p:cNvSpPr txBox="1"/>
          <p:nvPr/>
        </p:nvSpPr>
        <p:spPr>
          <a:xfrm>
            <a:off x="7153833" y="4429683"/>
            <a:ext cx="4401671" cy="1323439"/>
          </a:xfrm>
          <a:prstGeom prst="rect">
            <a:avLst/>
          </a:prstGeom>
          <a:noFill/>
        </p:spPr>
        <p:txBody>
          <a:bodyPr wrap="square" rtlCol="0">
            <a:spAutoFit/>
          </a:bodyPr>
          <a:lstStyle/>
          <a:p>
            <a:r>
              <a:rPr lang="en-GB" sz="1600" dirty="0" smtClean="0"/>
              <a:t>There were just under 9,000 homes and flats built in wales in 2017-18. New figures are showing a backlog of 10,000 homes with planning permission that are waiting to be built in Wales already this year</a:t>
            </a:r>
            <a:endParaRPr lang="en-GB" sz="1600" dirty="0"/>
          </a:p>
        </p:txBody>
      </p:sp>
    </p:spTree>
    <p:extLst>
      <p:ext uri="{BB962C8B-B14F-4D97-AF65-F5344CB8AC3E}">
        <p14:creationId xmlns:p14="http://schemas.microsoft.com/office/powerpoint/2010/main" val="218860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9"/>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7"/>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C1790D1-F8C5-46FE-85E9-ECBB5767621C}"/>
              </a:ext>
            </a:extLst>
          </p:cNvPr>
          <p:cNvSpPr>
            <a:spLocks noGrp="1"/>
          </p:cNvSpPr>
          <p:nvPr>
            <p:ph type="title"/>
          </p:nvPr>
        </p:nvSpPr>
        <p:spPr/>
        <p:txBody>
          <a:bodyPr/>
          <a:lstStyle/>
          <a:p>
            <a:r>
              <a:rPr lang="en-GB" dirty="0" smtClean="0"/>
              <a:t>Comparison of build cost and time to complete both options</a:t>
            </a:r>
            <a:endParaRPr lang="en-GB" dirty="0"/>
          </a:p>
        </p:txBody>
      </p:sp>
      <p:pic>
        <p:nvPicPr>
          <p:cNvPr id="17" name="Content Placeholder 16">
            <a:extLst>
              <a:ext uri="{FF2B5EF4-FFF2-40B4-BE49-F238E27FC236}">
                <a16:creationId xmlns:a16="http://schemas.microsoft.com/office/drawing/2014/main" id="{367F17FD-808F-45C4-A17D-3DCF41FE888D}"/>
              </a:ext>
            </a:extLst>
          </p:cNvPr>
          <p:cNvPicPr>
            <a:picLocks noGrp="1" noChangeAspect="1"/>
          </p:cNvPicPr>
          <p:nvPr>
            <p:ph sz="half" idx="1"/>
          </p:nvPr>
        </p:nvPicPr>
        <p:blipFill>
          <a:blip r:embed="rId3"/>
          <a:stretch>
            <a:fillRect/>
          </a:stretch>
        </p:blipFill>
        <p:spPr>
          <a:xfrm>
            <a:off x="1447799" y="2098710"/>
            <a:ext cx="3098515" cy="1690775"/>
          </a:xfrm>
        </p:spPr>
      </p:pic>
      <p:pic>
        <p:nvPicPr>
          <p:cNvPr id="19" name="Content Placeholder 18">
            <a:extLst>
              <a:ext uri="{FF2B5EF4-FFF2-40B4-BE49-F238E27FC236}">
                <a16:creationId xmlns:a16="http://schemas.microsoft.com/office/drawing/2014/main" id="{3F099B53-4E5B-40F4-AE3C-12E997C84DD3}"/>
              </a:ext>
            </a:extLst>
          </p:cNvPr>
          <p:cNvPicPr>
            <a:picLocks noGrp="1" noChangeAspect="1"/>
          </p:cNvPicPr>
          <p:nvPr>
            <p:ph sz="half" idx="2"/>
          </p:nvPr>
        </p:nvPicPr>
        <p:blipFill>
          <a:blip r:embed="rId4"/>
          <a:stretch>
            <a:fillRect/>
          </a:stretch>
        </p:blipFill>
        <p:spPr>
          <a:xfrm>
            <a:off x="7912388" y="3750864"/>
            <a:ext cx="3385210" cy="2169646"/>
          </a:xfrm>
        </p:spPr>
      </p:pic>
      <p:sp>
        <p:nvSpPr>
          <p:cNvPr id="2" name="TextBox 1"/>
          <p:cNvSpPr txBox="1"/>
          <p:nvPr/>
        </p:nvSpPr>
        <p:spPr>
          <a:xfrm>
            <a:off x="1318124" y="3839335"/>
            <a:ext cx="3228190" cy="369332"/>
          </a:xfrm>
          <a:prstGeom prst="rect">
            <a:avLst/>
          </a:prstGeom>
          <a:noFill/>
        </p:spPr>
        <p:txBody>
          <a:bodyPr wrap="square" rtlCol="0">
            <a:spAutoFit/>
          </a:bodyPr>
          <a:lstStyle/>
          <a:p>
            <a:r>
              <a:rPr lang="en-GB" dirty="0" smtClean="0"/>
              <a:t>Budget  control </a:t>
            </a:r>
            <a:endParaRPr lang="en-GB" dirty="0"/>
          </a:p>
        </p:txBody>
      </p:sp>
      <p:sp>
        <p:nvSpPr>
          <p:cNvPr id="3" name="TextBox 2"/>
          <p:cNvSpPr txBox="1"/>
          <p:nvPr/>
        </p:nvSpPr>
        <p:spPr>
          <a:xfrm>
            <a:off x="7843084" y="2098710"/>
            <a:ext cx="1834733" cy="369332"/>
          </a:xfrm>
          <a:prstGeom prst="rect">
            <a:avLst/>
          </a:prstGeom>
          <a:noFill/>
        </p:spPr>
        <p:txBody>
          <a:bodyPr wrap="none" rtlCol="0">
            <a:spAutoFit/>
          </a:bodyPr>
          <a:lstStyle/>
          <a:p>
            <a:r>
              <a:rPr lang="en-GB" dirty="0" smtClean="0"/>
              <a:t>Project manage</a:t>
            </a:r>
            <a:endParaRPr lang="en-GB" dirty="0"/>
          </a:p>
        </p:txBody>
      </p:sp>
      <p:sp>
        <p:nvSpPr>
          <p:cNvPr id="6" name="TextBox 5"/>
          <p:cNvSpPr txBox="1"/>
          <p:nvPr/>
        </p:nvSpPr>
        <p:spPr>
          <a:xfrm>
            <a:off x="1318124" y="4258517"/>
            <a:ext cx="1747786" cy="1661993"/>
          </a:xfrm>
          <a:prstGeom prst="rect">
            <a:avLst/>
          </a:prstGeom>
          <a:noFill/>
        </p:spPr>
        <p:txBody>
          <a:bodyPr wrap="none" rtlCol="0">
            <a:spAutoFit/>
          </a:bodyPr>
          <a:lstStyle/>
          <a:p>
            <a:pPr marL="171450" indent="-171450">
              <a:buFont typeface="Arial" panose="020B0604020202020204" pitchFamily="34" charset="0"/>
              <a:buChar char="•"/>
            </a:pPr>
            <a:r>
              <a:rPr lang="en-GB" sz="1200" dirty="0" smtClean="0"/>
              <a:t>Materials</a:t>
            </a:r>
          </a:p>
          <a:p>
            <a:pPr marL="171450" indent="-171450">
              <a:buFont typeface="Arial" panose="020B0604020202020204" pitchFamily="34" charset="0"/>
              <a:buChar char="•"/>
            </a:pPr>
            <a:r>
              <a:rPr lang="en-GB" sz="1200" dirty="0" smtClean="0"/>
              <a:t>Roofing</a:t>
            </a:r>
          </a:p>
          <a:p>
            <a:pPr marL="171450" indent="-171450">
              <a:buFont typeface="Arial" panose="020B0604020202020204" pitchFamily="34" charset="0"/>
              <a:buChar char="•"/>
            </a:pPr>
            <a:r>
              <a:rPr lang="en-GB" sz="1200" dirty="0" smtClean="0"/>
              <a:t>Wiring</a:t>
            </a:r>
          </a:p>
          <a:p>
            <a:pPr marL="171450" indent="-171450">
              <a:buFont typeface="Arial" panose="020B0604020202020204" pitchFamily="34" charset="0"/>
              <a:buChar char="•"/>
            </a:pPr>
            <a:r>
              <a:rPr lang="en-GB" sz="1200" dirty="0" smtClean="0"/>
              <a:t>Plumbing</a:t>
            </a:r>
          </a:p>
          <a:p>
            <a:pPr marL="171450" indent="-171450">
              <a:buFont typeface="Arial" panose="020B0604020202020204" pitchFamily="34" charset="0"/>
              <a:buChar char="•"/>
            </a:pPr>
            <a:r>
              <a:rPr lang="en-GB" sz="1200" dirty="0" smtClean="0"/>
              <a:t>Windows</a:t>
            </a:r>
          </a:p>
          <a:p>
            <a:pPr marL="171450" indent="-171450">
              <a:buFont typeface="Arial" panose="020B0604020202020204" pitchFamily="34" charset="0"/>
              <a:buChar char="•"/>
            </a:pPr>
            <a:r>
              <a:rPr lang="en-GB" sz="1200" dirty="0" smtClean="0"/>
              <a:t>Fixtures and fittings</a:t>
            </a:r>
          </a:p>
          <a:p>
            <a:pPr marL="171450" indent="-171450">
              <a:buFont typeface="Arial" panose="020B0604020202020204" pitchFamily="34" charset="0"/>
              <a:buChar char="•"/>
            </a:pPr>
            <a:r>
              <a:rPr lang="en-GB" sz="1200" dirty="0" smtClean="0"/>
              <a:t>Cost of tradesmen</a:t>
            </a:r>
          </a:p>
          <a:p>
            <a:endParaRPr lang="en-GB" dirty="0"/>
          </a:p>
        </p:txBody>
      </p:sp>
      <p:sp>
        <p:nvSpPr>
          <p:cNvPr id="7" name="TextBox 6"/>
          <p:cNvSpPr txBox="1"/>
          <p:nvPr/>
        </p:nvSpPr>
        <p:spPr>
          <a:xfrm>
            <a:off x="7912388" y="2509288"/>
            <a:ext cx="2262607" cy="1200329"/>
          </a:xfrm>
          <a:prstGeom prst="rect">
            <a:avLst/>
          </a:prstGeom>
          <a:noFill/>
        </p:spPr>
        <p:txBody>
          <a:bodyPr wrap="none" rtlCol="0">
            <a:spAutoFit/>
          </a:bodyPr>
          <a:lstStyle/>
          <a:p>
            <a:pPr marL="171450" indent="-171450">
              <a:buFont typeface="Arial" panose="020B0604020202020204" pitchFamily="34" charset="0"/>
              <a:buChar char="•"/>
            </a:pPr>
            <a:r>
              <a:rPr lang="en-GB" sz="1200" dirty="0" smtClean="0"/>
              <a:t>Ensure deadlines are met</a:t>
            </a:r>
          </a:p>
          <a:p>
            <a:pPr marL="171450" indent="-171450">
              <a:buFont typeface="Arial" panose="020B0604020202020204" pitchFamily="34" charset="0"/>
              <a:buChar char="•"/>
            </a:pPr>
            <a:r>
              <a:rPr lang="en-GB" sz="1200" dirty="0" smtClean="0"/>
              <a:t>Assign responsibilities</a:t>
            </a:r>
          </a:p>
          <a:p>
            <a:pPr marL="171450" indent="-171450">
              <a:buFont typeface="Arial" panose="020B0604020202020204" pitchFamily="34" charset="0"/>
              <a:buChar char="•"/>
            </a:pPr>
            <a:r>
              <a:rPr lang="en-GB" sz="1200" dirty="0" smtClean="0"/>
              <a:t>monitor progress</a:t>
            </a:r>
          </a:p>
          <a:p>
            <a:pPr marL="171450" indent="-171450">
              <a:buFont typeface="Arial" panose="020B0604020202020204" pitchFamily="34" charset="0"/>
              <a:buChar char="•"/>
            </a:pPr>
            <a:r>
              <a:rPr lang="en-GB" sz="1200" dirty="0" smtClean="0"/>
              <a:t>Manage contractors</a:t>
            </a:r>
          </a:p>
          <a:p>
            <a:pPr marL="171450" indent="-171450">
              <a:buFont typeface="Arial" panose="020B0604020202020204" pitchFamily="34" charset="0"/>
              <a:buChar char="•"/>
            </a:pPr>
            <a:r>
              <a:rPr lang="en-GB" sz="1200" dirty="0" smtClean="0"/>
              <a:t>Meet budgetary objectives</a:t>
            </a:r>
          </a:p>
          <a:p>
            <a:pPr marL="171450" indent="-171450">
              <a:buFont typeface="Arial" panose="020B0604020202020204" pitchFamily="34" charset="0"/>
              <a:buChar char="•"/>
            </a:pPr>
            <a:endParaRPr lang="en-GB" sz="1200" dirty="0"/>
          </a:p>
        </p:txBody>
      </p:sp>
    </p:spTree>
    <p:extLst>
      <p:ext uri="{BB962C8B-B14F-4D97-AF65-F5344CB8AC3E}">
        <p14:creationId xmlns:p14="http://schemas.microsoft.com/office/powerpoint/2010/main" val="2727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500" fill="hold"/>
                                        <p:tgtEl>
                                          <p:spTgt spid="19"/>
                                        </p:tgtEl>
                                        <p:attrNameLst>
                                          <p:attrName>ppt_x</p:attrName>
                                        </p:attrNameLst>
                                      </p:cBhvr>
                                      <p:tavLst>
                                        <p:tav tm="0">
                                          <p:val>
                                            <p:strVal val="#ppt_x"/>
                                          </p:val>
                                        </p:tav>
                                        <p:tav tm="100000">
                                          <p:val>
                                            <p:strVal val="#ppt_x"/>
                                          </p:val>
                                        </p:tav>
                                      </p:tavLst>
                                    </p:anim>
                                    <p:anim calcmode="lin" valueType="num">
                                      <p:cBhvr additive="base">
                                        <p:cTn id="2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69577" y="536331"/>
            <a:ext cx="6177199" cy="2062103"/>
          </a:xfrm>
          <a:prstGeom prst="rect">
            <a:avLst/>
          </a:prstGeom>
          <a:noFill/>
        </p:spPr>
        <p:txBody>
          <a:bodyPr wrap="square" rtlCol="0">
            <a:spAutoFit/>
          </a:bodyPr>
          <a:lstStyle/>
          <a:p>
            <a:pPr algn="ctr"/>
            <a:r>
              <a:rPr lang="en-GB" sz="3200" cap="all" dirty="0" smtClean="0">
                <a:solidFill>
                  <a:srgbClr val="FB8C29"/>
                </a:solidFill>
                <a:ea typeface="+mj-ea"/>
                <a:cs typeface="+mj-cs"/>
              </a:rPr>
              <a:t>There are at least 23,000 private properties currently sitting empty in Wales</a:t>
            </a:r>
            <a:endParaRPr lang="en-GB" dirty="0"/>
          </a:p>
        </p:txBody>
      </p:sp>
      <p:pic>
        <p:nvPicPr>
          <p:cNvPr id="3" name="Picture 2" descr="Empty houses in Herschell Street,... © Derek Harper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547" y="2413796"/>
            <a:ext cx="3971135" cy="2087866"/>
          </a:xfrm>
          <a:prstGeom prst="rect">
            <a:avLst/>
          </a:prstGeom>
        </p:spPr>
      </p:pic>
      <p:pic>
        <p:nvPicPr>
          <p:cNvPr id="4" name="Picture 3" descr="File:Empty houses - geograph.org.uk - 255646.jpg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3899" y="2844434"/>
            <a:ext cx="3507850" cy="2401113"/>
          </a:xfrm>
          <a:prstGeom prst="rect">
            <a:avLst/>
          </a:prstGeom>
        </p:spPr>
      </p:pic>
      <p:pic>
        <p:nvPicPr>
          <p:cNvPr id="5" name="Picture 4" descr="File:Boarded up property in Bath Road - geograph.org.uk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86248" y="2590511"/>
            <a:ext cx="4018085" cy="2193372"/>
          </a:xfrm>
          <a:prstGeom prst="rect">
            <a:avLst/>
          </a:prstGeom>
        </p:spPr>
      </p:pic>
      <p:sp>
        <p:nvSpPr>
          <p:cNvPr id="6" name="TextBox 5"/>
          <p:cNvSpPr txBox="1"/>
          <p:nvPr/>
        </p:nvSpPr>
        <p:spPr>
          <a:xfrm>
            <a:off x="471879" y="4572867"/>
            <a:ext cx="3531522" cy="276999"/>
          </a:xfrm>
          <a:prstGeom prst="rect">
            <a:avLst/>
          </a:prstGeom>
          <a:noFill/>
        </p:spPr>
        <p:txBody>
          <a:bodyPr wrap="square" rtlCol="0">
            <a:spAutoFit/>
          </a:bodyPr>
          <a:lstStyle/>
          <a:p>
            <a:pPr marL="171450" indent="-171450">
              <a:buFont typeface="Arial" panose="020B0604020202020204" pitchFamily="34" charset="0"/>
              <a:buChar char="•"/>
            </a:pPr>
            <a:r>
              <a:rPr lang="en-GB" sz="1200" dirty="0" smtClean="0"/>
              <a:t>Why build new when we have the buildings?</a:t>
            </a:r>
            <a:endParaRPr lang="en-GB" sz="1200" dirty="0"/>
          </a:p>
        </p:txBody>
      </p:sp>
      <p:sp>
        <p:nvSpPr>
          <p:cNvPr id="7" name="TextBox 6"/>
          <p:cNvSpPr txBox="1"/>
          <p:nvPr/>
        </p:nvSpPr>
        <p:spPr>
          <a:xfrm>
            <a:off x="4246682" y="4783883"/>
            <a:ext cx="4264270" cy="461665"/>
          </a:xfrm>
          <a:prstGeom prst="rect">
            <a:avLst/>
          </a:prstGeom>
          <a:noFill/>
        </p:spPr>
        <p:txBody>
          <a:bodyPr wrap="square" rtlCol="0">
            <a:spAutoFit/>
          </a:bodyPr>
          <a:lstStyle/>
          <a:p>
            <a:pPr marL="171450" indent="-171450">
              <a:buFont typeface="Arial" panose="020B0604020202020204" pitchFamily="34" charset="0"/>
              <a:buChar char="•"/>
            </a:pPr>
            <a:r>
              <a:rPr lang="en-GB" sz="1200" dirty="0" smtClean="0"/>
              <a:t>Why don’t the 5 dominating property builders in wales choose to renovate?</a:t>
            </a:r>
            <a:endParaRPr lang="en-GB" sz="1200" dirty="0"/>
          </a:p>
        </p:txBody>
      </p:sp>
      <p:sp>
        <p:nvSpPr>
          <p:cNvPr id="10" name="TextBox 9"/>
          <p:cNvSpPr txBox="1"/>
          <p:nvPr/>
        </p:nvSpPr>
        <p:spPr>
          <a:xfrm>
            <a:off x="8343899" y="5260714"/>
            <a:ext cx="3340797" cy="461665"/>
          </a:xfrm>
          <a:prstGeom prst="rect">
            <a:avLst/>
          </a:prstGeom>
          <a:noFill/>
        </p:spPr>
        <p:txBody>
          <a:bodyPr wrap="square" rtlCol="0">
            <a:spAutoFit/>
          </a:bodyPr>
          <a:lstStyle/>
          <a:p>
            <a:pPr marL="171450" indent="-171450">
              <a:buFont typeface="Arial" panose="020B0604020202020204" pitchFamily="34" charset="0"/>
              <a:buChar char="•"/>
            </a:pPr>
            <a:r>
              <a:rPr lang="en-GB" sz="1200" dirty="0" smtClean="0"/>
              <a:t>Could the government introduce a help to buy schemes for renovations?</a:t>
            </a:r>
            <a:endParaRPr lang="en-GB" sz="1200" dirty="0"/>
          </a:p>
        </p:txBody>
      </p:sp>
    </p:spTree>
    <p:extLst>
      <p:ext uri="{BB962C8B-B14F-4D97-AF65-F5344CB8AC3E}">
        <p14:creationId xmlns:p14="http://schemas.microsoft.com/office/powerpoint/2010/main" val="66715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8" presetClass="emph" presetSubtype="0" fill="hold" nodeType="clickEffect">
                                  <p:stCondLst>
                                    <p:cond delay="0"/>
                                  </p:stCondLst>
                                  <p:childTnLst>
                                    <p:animRot by="21600000">
                                      <p:cBhvr>
                                        <p:cTn id="17" dur="2000" fill="hold"/>
                                        <p:tgtEl>
                                          <p:spTgt spid="5"/>
                                        </p:tgtEl>
                                        <p:attrNameLst>
                                          <p:attrName>r</p:attrName>
                                        </p:attrNameLst>
                                      </p:cBhvr>
                                    </p:animRo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1000"/>
                                        <p:tgtEl>
                                          <p:spTgt spid="7">
                                            <p:txEl>
                                              <p:pRg st="0" end="0"/>
                                            </p:txEl>
                                          </p:spTgt>
                                        </p:tgtEl>
                                      </p:cBhvr>
                                    </p:animEffect>
                                    <p:anim calcmode="lin" valueType="num">
                                      <p:cBhvr>
                                        <p:cTn id="2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8" presetClass="emph" presetSubtype="0" fill="hold" nodeType="clickEffect">
                                  <p:stCondLst>
                                    <p:cond delay="0"/>
                                  </p:stCondLst>
                                  <p:childTnLst>
                                    <p:animRot by="21600000">
                                      <p:cBhvr>
                                        <p:cTn id="28" dur="2000" fill="hold"/>
                                        <p:tgtEl>
                                          <p:spTgt spid="4"/>
                                        </p:tgtEl>
                                        <p:attrNameLst>
                                          <p:attrName>r</p:attrName>
                                        </p:attrNameLst>
                                      </p:cBhvr>
                                    </p:animRo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1000"/>
                                        <p:tgtEl>
                                          <p:spTgt spid="10"/>
                                        </p:tgtEl>
                                      </p:cBhvr>
                                    </p:animEffect>
                                    <p:anim calcmode="lin" valueType="num">
                                      <p:cBhvr>
                                        <p:cTn id="34" dur="1000" fill="hold"/>
                                        <p:tgtEl>
                                          <p:spTgt spid="10"/>
                                        </p:tgtEl>
                                        <p:attrNameLst>
                                          <p:attrName>ppt_x</p:attrName>
                                        </p:attrNameLst>
                                      </p:cBhvr>
                                      <p:tavLst>
                                        <p:tav tm="0">
                                          <p:val>
                                            <p:strVal val="#ppt_x"/>
                                          </p:val>
                                        </p:tav>
                                        <p:tav tm="100000">
                                          <p:val>
                                            <p:strVal val="#ppt_x"/>
                                          </p:val>
                                        </p:tav>
                                      </p:tavLst>
                                    </p:anim>
                                    <p:anim calcmode="lin" valueType="num">
                                      <p:cBhvr>
                                        <p:cTn id="3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479</TotalTime>
  <Words>1073</Words>
  <Application>Microsoft Office PowerPoint</Application>
  <PresentationFormat>Widescreen</PresentationFormat>
  <Paragraphs>70</Paragraphs>
  <Slides>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Rockwell</vt:lpstr>
      <vt:lpstr>Gallery</vt:lpstr>
      <vt:lpstr>What is the best option?</vt:lpstr>
      <vt:lpstr>Having already bought a 1970’s house to renovate.</vt:lpstr>
      <vt:lpstr>Interview new residents</vt:lpstr>
      <vt:lpstr>Interviewing independent &amp; commercial property builders</vt:lpstr>
      <vt:lpstr>Comparison of build cost and time to complete both options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best option, renovate a 1970’S property or buy new?</dc:title>
  <dc:creator>richard howells</dc:creator>
  <cp:lastModifiedBy>Richard Howells (1709509)</cp:lastModifiedBy>
  <cp:revision>40</cp:revision>
  <dcterms:created xsi:type="dcterms:W3CDTF">2019-03-13T13:18:53Z</dcterms:created>
  <dcterms:modified xsi:type="dcterms:W3CDTF">2019-03-13T23:12:04Z</dcterms:modified>
</cp:coreProperties>
</file>