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70" r:id="rId3"/>
    <p:sldId id="271" r:id="rId4"/>
    <p:sldId id="258" r:id="rId5"/>
    <p:sldId id="259" r:id="rId6"/>
    <p:sldId id="260" r:id="rId7"/>
    <p:sldId id="261" r:id="rId8"/>
    <p:sldId id="262" r:id="rId9"/>
    <p:sldId id="263" r:id="rId10"/>
    <p:sldId id="264" r:id="rId11"/>
    <p:sldId id="265" r:id="rId12"/>
    <p:sldId id="266" r:id="rId13"/>
    <p:sldId id="267" r:id="rId14"/>
    <p:sldId id="268" r:id="rId15"/>
    <p:sldId id="269"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10"/>
    <p:restoredTop sz="94624"/>
  </p:normalViewPr>
  <p:slideViewPr>
    <p:cSldViewPr snapToGrid="0">
      <p:cViewPr varScale="1">
        <p:scale>
          <a:sx n="111" d="100"/>
          <a:sy n="111" d="100"/>
        </p:scale>
        <p:origin x="55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EAB8E6-8325-8D4D-8FB7-0F1ADACA1E6F}"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797CD883-37D6-0E49-8293-C1F8CEB20C77}">
      <dgm:prSet/>
      <dgm:spPr/>
      <dgm:t>
        <a:bodyPr/>
        <a:lstStyle/>
        <a:p>
          <a:pPr algn="just"/>
          <a:r>
            <a:rPr lang="en-US" b="1" i="0" baseline="0" dirty="0" err="1"/>
            <a:t>Organisation</a:t>
          </a:r>
          <a:r>
            <a:rPr lang="en-US" b="1" i="0" baseline="0" dirty="0"/>
            <a:t>:</a:t>
          </a:r>
          <a:r>
            <a:rPr lang="en-US" b="0" i="0" baseline="0" dirty="0"/>
            <a:t> Staffing shortages and service pressures weakened patient safety.</a:t>
          </a:r>
          <a:endParaRPr lang="en-GB" dirty="0"/>
        </a:p>
      </dgm:t>
    </dgm:pt>
    <dgm:pt modelId="{8364F78F-98AD-DD4B-9EC1-1AB9FC587E77}" type="parTrans" cxnId="{A0FCC491-CDF8-9E4D-A16D-EB4DE14A0C5B}">
      <dgm:prSet/>
      <dgm:spPr/>
      <dgm:t>
        <a:bodyPr/>
        <a:lstStyle/>
        <a:p>
          <a:endParaRPr lang="en-GB"/>
        </a:p>
      </dgm:t>
    </dgm:pt>
    <dgm:pt modelId="{D6FFC1BD-32D8-2343-B548-C2104E699460}" type="sibTrans" cxnId="{A0FCC491-CDF8-9E4D-A16D-EB4DE14A0C5B}">
      <dgm:prSet/>
      <dgm:spPr/>
      <dgm:t>
        <a:bodyPr/>
        <a:lstStyle/>
        <a:p>
          <a:endParaRPr lang="en-GB"/>
        </a:p>
      </dgm:t>
    </dgm:pt>
    <dgm:pt modelId="{53609BED-A6FE-F747-9B94-1B69959486EB}">
      <dgm:prSet/>
      <dgm:spPr/>
      <dgm:t>
        <a:bodyPr/>
        <a:lstStyle/>
        <a:p>
          <a:pPr algn="just"/>
          <a:r>
            <a:rPr lang="en-US" b="1" i="0" baseline="0" dirty="0"/>
            <a:t>Leadership:</a:t>
          </a:r>
          <a:r>
            <a:rPr lang="en-US" b="0" i="0" baseline="0" dirty="0"/>
            <a:t> Consultants' repeated concerns were not acted upon promptly.</a:t>
          </a:r>
          <a:endParaRPr lang="en-GB" dirty="0"/>
        </a:p>
      </dgm:t>
    </dgm:pt>
    <dgm:pt modelId="{EC639A58-68CE-444F-B9A5-7E1DD6F32FC1}" type="parTrans" cxnId="{386EB8B5-56D8-4B44-B7DA-A179576A5AE4}">
      <dgm:prSet/>
      <dgm:spPr/>
      <dgm:t>
        <a:bodyPr/>
        <a:lstStyle/>
        <a:p>
          <a:endParaRPr lang="en-GB"/>
        </a:p>
      </dgm:t>
    </dgm:pt>
    <dgm:pt modelId="{62AECA90-5645-BF42-9224-7729BA163B0F}" type="sibTrans" cxnId="{386EB8B5-56D8-4B44-B7DA-A179576A5AE4}">
      <dgm:prSet/>
      <dgm:spPr/>
      <dgm:t>
        <a:bodyPr/>
        <a:lstStyle/>
        <a:p>
          <a:endParaRPr lang="en-GB"/>
        </a:p>
      </dgm:t>
    </dgm:pt>
    <dgm:pt modelId="{E2E1F9A8-CE5D-AC42-84B3-15F5636F98FB}">
      <dgm:prSet/>
      <dgm:spPr/>
      <dgm:t>
        <a:bodyPr/>
        <a:lstStyle/>
        <a:p>
          <a:pPr algn="just"/>
          <a:r>
            <a:rPr lang="en-US" b="1" i="0" baseline="0" dirty="0"/>
            <a:t>Clinical Governance:</a:t>
          </a:r>
          <a:r>
            <a:rPr lang="en-US" b="0" i="0" baseline="0" dirty="0"/>
            <a:t> Weak incident reporting and delayed investigations failed to detect recurring risks.</a:t>
          </a:r>
          <a:endParaRPr lang="en-GB" dirty="0"/>
        </a:p>
      </dgm:t>
    </dgm:pt>
    <dgm:pt modelId="{33C66F0C-A209-1743-A5C3-6E10A06EEB63}" type="parTrans" cxnId="{CBA2FFAD-2130-4949-8146-6948A011EF50}">
      <dgm:prSet/>
      <dgm:spPr/>
      <dgm:t>
        <a:bodyPr/>
        <a:lstStyle/>
        <a:p>
          <a:endParaRPr lang="en-GB"/>
        </a:p>
      </dgm:t>
    </dgm:pt>
    <dgm:pt modelId="{480B2C1D-1362-1245-B02F-9B153F74705F}" type="sibTrans" cxnId="{CBA2FFAD-2130-4949-8146-6948A011EF50}">
      <dgm:prSet/>
      <dgm:spPr/>
      <dgm:t>
        <a:bodyPr/>
        <a:lstStyle/>
        <a:p>
          <a:endParaRPr lang="en-GB"/>
        </a:p>
      </dgm:t>
    </dgm:pt>
    <dgm:pt modelId="{33B22555-34FF-EE47-B8E2-52A6C9348B73}">
      <dgm:prSet/>
      <dgm:spPr/>
      <dgm:t>
        <a:bodyPr/>
        <a:lstStyle/>
        <a:p>
          <a:pPr algn="just"/>
          <a:r>
            <a:rPr lang="en-US" b="1" i="0" baseline="0" dirty="0"/>
            <a:t>Communication:</a:t>
          </a:r>
          <a:r>
            <a:rPr lang="en-US" b="0" i="0" baseline="0" dirty="0"/>
            <a:t> Poor escalation between clinicians and executives delayed intervention.</a:t>
          </a:r>
          <a:endParaRPr lang="en-GB" dirty="0"/>
        </a:p>
      </dgm:t>
    </dgm:pt>
    <dgm:pt modelId="{F21D2CE2-1CB8-AC4E-8FAA-D5FF92911032}" type="parTrans" cxnId="{E2160E7A-8C25-F649-AAC1-F9F1B1573FEE}">
      <dgm:prSet/>
      <dgm:spPr/>
      <dgm:t>
        <a:bodyPr/>
        <a:lstStyle/>
        <a:p>
          <a:endParaRPr lang="en-GB"/>
        </a:p>
      </dgm:t>
    </dgm:pt>
    <dgm:pt modelId="{44B395CC-3F49-1542-85A1-36656A01856D}" type="sibTrans" cxnId="{E2160E7A-8C25-F649-AAC1-F9F1B1573FEE}">
      <dgm:prSet/>
      <dgm:spPr/>
      <dgm:t>
        <a:bodyPr/>
        <a:lstStyle/>
        <a:p>
          <a:endParaRPr lang="en-GB"/>
        </a:p>
      </dgm:t>
    </dgm:pt>
    <dgm:pt modelId="{F637CF7E-7BC0-C241-9C9B-7C49A749EC8A}">
      <dgm:prSet/>
      <dgm:spPr/>
      <dgm:t>
        <a:bodyPr/>
        <a:lstStyle/>
        <a:p>
          <a:pPr algn="just"/>
          <a:r>
            <a:rPr lang="en-US" b="1" i="0" baseline="0" dirty="0"/>
            <a:t>Patient Safety Culture:</a:t>
          </a:r>
          <a:r>
            <a:rPr lang="en-US" b="0" i="0" baseline="0" dirty="0"/>
            <a:t> Ineffective whistleblowing and </a:t>
          </a:r>
          <a:r>
            <a:rPr lang="en-US" b="0" i="0" baseline="0" dirty="0" err="1"/>
            <a:t>organisational</a:t>
          </a:r>
          <a:r>
            <a:rPr lang="en-US" b="0" i="0" baseline="0" dirty="0"/>
            <a:t> learning allowed repeated harm.</a:t>
          </a:r>
          <a:endParaRPr lang="en-GB" dirty="0"/>
        </a:p>
      </dgm:t>
    </dgm:pt>
    <dgm:pt modelId="{036D3853-5EF3-4745-980B-3CFEF51B7852}" type="parTrans" cxnId="{DC73BC9F-934F-7743-B3D0-C4FF27918928}">
      <dgm:prSet/>
      <dgm:spPr/>
      <dgm:t>
        <a:bodyPr/>
        <a:lstStyle/>
        <a:p>
          <a:endParaRPr lang="en-GB"/>
        </a:p>
      </dgm:t>
    </dgm:pt>
    <dgm:pt modelId="{11071535-583A-4945-B02C-C93B6C9C73BD}" type="sibTrans" cxnId="{DC73BC9F-934F-7743-B3D0-C4FF27918928}">
      <dgm:prSet/>
      <dgm:spPr/>
      <dgm:t>
        <a:bodyPr/>
        <a:lstStyle/>
        <a:p>
          <a:endParaRPr lang="en-GB"/>
        </a:p>
      </dgm:t>
    </dgm:pt>
    <dgm:pt modelId="{D0DAAFF0-1626-6A45-812F-446A4D6D7C0C}">
      <dgm:prSet/>
      <dgm:spPr/>
      <dgm:t>
        <a:bodyPr/>
        <a:lstStyle/>
        <a:p>
          <a:pPr algn="just"/>
          <a:r>
            <a:rPr lang="en-US" b="1" i="0" baseline="0" dirty="0"/>
            <a:t>Outcome:</a:t>
          </a:r>
          <a:r>
            <a:rPr lang="en-US" b="0" i="0" baseline="0" dirty="0"/>
            <a:t> Alignment of these system failures enabled repeated neonatal harm.</a:t>
          </a:r>
          <a:endParaRPr lang="en-GB" dirty="0"/>
        </a:p>
      </dgm:t>
    </dgm:pt>
    <dgm:pt modelId="{00087DFF-D698-1249-9B95-AF208E8FECC5}" type="parTrans" cxnId="{24547FDA-7AB6-5249-B7EC-7FE3632AA973}">
      <dgm:prSet/>
      <dgm:spPr/>
      <dgm:t>
        <a:bodyPr/>
        <a:lstStyle/>
        <a:p>
          <a:endParaRPr lang="en-GB"/>
        </a:p>
      </dgm:t>
    </dgm:pt>
    <dgm:pt modelId="{64355152-319F-BD4A-AC0D-25DDEA74CB4A}" type="sibTrans" cxnId="{24547FDA-7AB6-5249-B7EC-7FE3632AA973}">
      <dgm:prSet/>
      <dgm:spPr/>
      <dgm:t>
        <a:bodyPr/>
        <a:lstStyle/>
        <a:p>
          <a:endParaRPr lang="en-GB"/>
        </a:p>
      </dgm:t>
    </dgm:pt>
    <dgm:pt modelId="{A2F4ECBD-2121-B64A-A144-1DACF336732F}" type="pres">
      <dgm:prSet presAssocID="{87EAB8E6-8325-8D4D-8FB7-0F1ADACA1E6F}" presName="linearFlow" presStyleCnt="0">
        <dgm:presLayoutVars>
          <dgm:dir/>
          <dgm:resizeHandles val="exact"/>
        </dgm:presLayoutVars>
      </dgm:prSet>
      <dgm:spPr/>
    </dgm:pt>
    <dgm:pt modelId="{B2406EF5-35A2-DC40-BB2D-8D76DE624037}" type="pres">
      <dgm:prSet presAssocID="{797CD883-37D6-0E49-8293-C1F8CEB20C77}" presName="composite" presStyleCnt="0"/>
      <dgm:spPr/>
    </dgm:pt>
    <dgm:pt modelId="{C7962672-D5E7-5F40-BE82-D37AFE4BA2CE}" type="pres">
      <dgm:prSet presAssocID="{797CD883-37D6-0E49-8293-C1F8CEB20C77}" presName="imgShp" presStyleLbl="fgImgPlac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Hospital with solid fill"/>
        </a:ext>
      </dgm:extLst>
    </dgm:pt>
    <dgm:pt modelId="{0E29A976-B32A-0E46-8E44-76DDCBC372F4}" type="pres">
      <dgm:prSet presAssocID="{797CD883-37D6-0E49-8293-C1F8CEB20C77}" presName="txShp" presStyleLbl="node1" presStyleIdx="0" presStyleCnt="6" custLinFactNeighborX="5355" custLinFactNeighborY="1916">
        <dgm:presLayoutVars>
          <dgm:bulletEnabled val="1"/>
        </dgm:presLayoutVars>
      </dgm:prSet>
      <dgm:spPr/>
    </dgm:pt>
    <dgm:pt modelId="{E16F7572-EB6C-CE47-9863-1E370F256978}" type="pres">
      <dgm:prSet presAssocID="{D6FFC1BD-32D8-2343-B548-C2104E699460}" presName="spacing" presStyleCnt="0"/>
      <dgm:spPr/>
    </dgm:pt>
    <dgm:pt modelId="{B4C23CB8-3B93-334A-AAE9-109F84180DE4}" type="pres">
      <dgm:prSet presAssocID="{53609BED-A6FE-F747-9B94-1B69959486EB}" presName="composite" presStyleCnt="0"/>
      <dgm:spPr/>
    </dgm:pt>
    <dgm:pt modelId="{9C5E85B4-6B60-5F47-9D0F-C9152EF30923}" type="pres">
      <dgm:prSet presAssocID="{53609BED-A6FE-F747-9B94-1B69959486EB}" presName="imgShp" presStyleLbl="fgImgPlac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Group of women with solid fill"/>
        </a:ext>
      </dgm:extLst>
    </dgm:pt>
    <dgm:pt modelId="{2B54EF08-7553-B341-9C11-1A6849F6F994}" type="pres">
      <dgm:prSet presAssocID="{53609BED-A6FE-F747-9B94-1B69959486EB}" presName="txShp" presStyleLbl="node1" presStyleIdx="1" presStyleCnt="6" custLinFactNeighborX="5093" custLinFactNeighborY="7274">
        <dgm:presLayoutVars>
          <dgm:bulletEnabled val="1"/>
        </dgm:presLayoutVars>
      </dgm:prSet>
      <dgm:spPr/>
    </dgm:pt>
    <dgm:pt modelId="{10B41FFA-BDF3-544F-8711-DBE4828190E9}" type="pres">
      <dgm:prSet presAssocID="{62AECA90-5645-BF42-9224-7729BA163B0F}" presName="spacing" presStyleCnt="0"/>
      <dgm:spPr/>
    </dgm:pt>
    <dgm:pt modelId="{CD522E9E-906A-9E45-A842-67F951CFF95F}" type="pres">
      <dgm:prSet presAssocID="{E2E1F9A8-CE5D-AC42-84B3-15F5636F98FB}" presName="composite" presStyleCnt="0"/>
      <dgm:spPr/>
    </dgm:pt>
    <dgm:pt modelId="{53C10E50-121B-E04C-88B7-CFB370AD36A2}" type="pres">
      <dgm:prSet presAssocID="{E2E1F9A8-CE5D-AC42-84B3-15F5636F98FB}" presName="imgShp" presStyleLbl="fgImgPlac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lipboard Ticked with solid fill"/>
        </a:ext>
      </dgm:extLst>
    </dgm:pt>
    <dgm:pt modelId="{B9BD1DBC-7AD9-4541-A0D6-A91E21D29233}" type="pres">
      <dgm:prSet presAssocID="{E2E1F9A8-CE5D-AC42-84B3-15F5636F98FB}" presName="txShp" presStyleLbl="node1" presStyleIdx="2" presStyleCnt="6" custLinFactNeighborX="5168" custLinFactNeighborY="1572">
        <dgm:presLayoutVars>
          <dgm:bulletEnabled val="1"/>
        </dgm:presLayoutVars>
      </dgm:prSet>
      <dgm:spPr/>
    </dgm:pt>
    <dgm:pt modelId="{2856B2EB-84ED-BE40-9D32-E00FFF53D3D8}" type="pres">
      <dgm:prSet presAssocID="{480B2C1D-1362-1245-B02F-9B153F74705F}" presName="spacing" presStyleCnt="0"/>
      <dgm:spPr/>
    </dgm:pt>
    <dgm:pt modelId="{D25E1D55-65B6-7049-9D86-B98E58D5A711}" type="pres">
      <dgm:prSet presAssocID="{33B22555-34FF-EE47-B8E2-52A6C9348B73}" presName="composite" presStyleCnt="0"/>
      <dgm:spPr/>
    </dgm:pt>
    <dgm:pt modelId="{45F2FF67-15C5-EC46-9484-4F619CEA67AA}" type="pres">
      <dgm:prSet presAssocID="{33B22555-34FF-EE47-B8E2-52A6C9348B73}" presName="imgShp" presStyleLbl="fgImgPlac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Chat with solid fill"/>
        </a:ext>
      </dgm:extLst>
    </dgm:pt>
    <dgm:pt modelId="{3ADE4752-4440-854E-934B-0C647D47A5E0}" type="pres">
      <dgm:prSet presAssocID="{33B22555-34FF-EE47-B8E2-52A6C9348B73}" presName="txShp" presStyleLbl="node1" presStyleIdx="3" presStyleCnt="6" custLinFactNeighborX="5168">
        <dgm:presLayoutVars>
          <dgm:bulletEnabled val="1"/>
        </dgm:presLayoutVars>
      </dgm:prSet>
      <dgm:spPr/>
    </dgm:pt>
    <dgm:pt modelId="{79C60D76-312E-B94F-A63B-97EFBC2571F1}" type="pres">
      <dgm:prSet presAssocID="{44B395CC-3F49-1542-85A1-36656A01856D}" presName="spacing" presStyleCnt="0"/>
      <dgm:spPr/>
    </dgm:pt>
    <dgm:pt modelId="{EFA89590-3596-714C-AF12-2867B284DA4F}" type="pres">
      <dgm:prSet presAssocID="{F637CF7E-7BC0-C241-9C9B-7C49A749EC8A}" presName="composite" presStyleCnt="0"/>
      <dgm:spPr/>
    </dgm:pt>
    <dgm:pt modelId="{11B80AD6-F60B-0B46-ADE4-D325F5FBE399}" type="pres">
      <dgm:prSet presAssocID="{F637CF7E-7BC0-C241-9C9B-7C49A749EC8A}" presName="imgShp" presStyleLbl="fgImgPlac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Care with solid fill"/>
        </a:ext>
      </dgm:extLst>
    </dgm:pt>
    <dgm:pt modelId="{E4554AFB-7C09-B44A-9D5B-72ACE3F6C13F}" type="pres">
      <dgm:prSet presAssocID="{F637CF7E-7BC0-C241-9C9B-7C49A749EC8A}" presName="txShp" presStyleLbl="node1" presStyleIdx="4" presStyleCnt="6" custLinFactNeighborX="5168">
        <dgm:presLayoutVars>
          <dgm:bulletEnabled val="1"/>
        </dgm:presLayoutVars>
      </dgm:prSet>
      <dgm:spPr/>
    </dgm:pt>
    <dgm:pt modelId="{54D812B7-8AF2-B24E-B4FB-AFE4EC4ED56D}" type="pres">
      <dgm:prSet presAssocID="{11071535-583A-4945-B02C-C93B6C9C73BD}" presName="spacing" presStyleCnt="0"/>
      <dgm:spPr/>
    </dgm:pt>
    <dgm:pt modelId="{7F8B42A1-0CB8-DE4A-8009-64D5E1E4822F}" type="pres">
      <dgm:prSet presAssocID="{D0DAAFF0-1626-6A45-812F-446A4D6D7C0C}" presName="composite" presStyleCnt="0"/>
      <dgm:spPr/>
    </dgm:pt>
    <dgm:pt modelId="{1E06E4A1-400F-8E4D-A3DC-6457D4A77936}" type="pres">
      <dgm:prSet presAssocID="{D0DAAFF0-1626-6A45-812F-446A4D6D7C0C}" presName="imgShp" presStyleLbl="fgImgPlac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Danger with solid fill"/>
        </a:ext>
      </dgm:extLst>
    </dgm:pt>
    <dgm:pt modelId="{542614F5-FC33-C341-A6B5-52E87A5BBBF6}" type="pres">
      <dgm:prSet presAssocID="{D0DAAFF0-1626-6A45-812F-446A4D6D7C0C}" presName="txShp" presStyleLbl="node1" presStyleIdx="5" presStyleCnt="6" custLinFactNeighborX="5168" custLinFactNeighborY="1572">
        <dgm:presLayoutVars>
          <dgm:bulletEnabled val="1"/>
        </dgm:presLayoutVars>
      </dgm:prSet>
      <dgm:spPr/>
    </dgm:pt>
  </dgm:ptLst>
  <dgm:cxnLst>
    <dgm:cxn modelId="{65887B0B-9C76-7E47-9B4F-4D00EE466658}" type="presOf" srcId="{D0DAAFF0-1626-6A45-812F-446A4D6D7C0C}" destId="{542614F5-FC33-C341-A6B5-52E87A5BBBF6}" srcOrd="0" destOrd="0" presId="urn:microsoft.com/office/officeart/2005/8/layout/vList3"/>
    <dgm:cxn modelId="{6052B920-D3A3-1E4D-B617-FB2173F3230E}" type="presOf" srcId="{33B22555-34FF-EE47-B8E2-52A6C9348B73}" destId="{3ADE4752-4440-854E-934B-0C647D47A5E0}" srcOrd="0" destOrd="0" presId="urn:microsoft.com/office/officeart/2005/8/layout/vList3"/>
    <dgm:cxn modelId="{EC5CC227-6DA6-5F47-9EC7-B3008C7931AF}" type="presOf" srcId="{87EAB8E6-8325-8D4D-8FB7-0F1ADACA1E6F}" destId="{A2F4ECBD-2121-B64A-A144-1DACF336732F}" srcOrd="0" destOrd="0" presId="urn:microsoft.com/office/officeart/2005/8/layout/vList3"/>
    <dgm:cxn modelId="{8A010477-300F-3544-859B-8FEE022967FA}" type="presOf" srcId="{797CD883-37D6-0E49-8293-C1F8CEB20C77}" destId="{0E29A976-B32A-0E46-8E44-76DDCBC372F4}" srcOrd="0" destOrd="0" presId="urn:microsoft.com/office/officeart/2005/8/layout/vList3"/>
    <dgm:cxn modelId="{E2160E7A-8C25-F649-AAC1-F9F1B1573FEE}" srcId="{87EAB8E6-8325-8D4D-8FB7-0F1ADACA1E6F}" destId="{33B22555-34FF-EE47-B8E2-52A6C9348B73}" srcOrd="3" destOrd="0" parTransId="{F21D2CE2-1CB8-AC4E-8FAA-D5FF92911032}" sibTransId="{44B395CC-3F49-1542-85A1-36656A01856D}"/>
    <dgm:cxn modelId="{0C22CB8F-51EE-8B42-92FA-CF014DDA2127}" type="presOf" srcId="{53609BED-A6FE-F747-9B94-1B69959486EB}" destId="{2B54EF08-7553-B341-9C11-1A6849F6F994}" srcOrd="0" destOrd="0" presId="urn:microsoft.com/office/officeart/2005/8/layout/vList3"/>
    <dgm:cxn modelId="{A0FCC491-CDF8-9E4D-A16D-EB4DE14A0C5B}" srcId="{87EAB8E6-8325-8D4D-8FB7-0F1ADACA1E6F}" destId="{797CD883-37D6-0E49-8293-C1F8CEB20C77}" srcOrd="0" destOrd="0" parTransId="{8364F78F-98AD-DD4B-9EC1-1AB9FC587E77}" sibTransId="{D6FFC1BD-32D8-2343-B548-C2104E699460}"/>
    <dgm:cxn modelId="{3323E69D-A609-444C-A8CD-8CB07E4A4B1A}" type="presOf" srcId="{E2E1F9A8-CE5D-AC42-84B3-15F5636F98FB}" destId="{B9BD1DBC-7AD9-4541-A0D6-A91E21D29233}" srcOrd="0" destOrd="0" presId="urn:microsoft.com/office/officeart/2005/8/layout/vList3"/>
    <dgm:cxn modelId="{DC73BC9F-934F-7743-B3D0-C4FF27918928}" srcId="{87EAB8E6-8325-8D4D-8FB7-0F1ADACA1E6F}" destId="{F637CF7E-7BC0-C241-9C9B-7C49A749EC8A}" srcOrd="4" destOrd="0" parTransId="{036D3853-5EF3-4745-980B-3CFEF51B7852}" sibTransId="{11071535-583A-4945-B02C-C93B6C9C73BD}"/>
    <dgm:cxn modelId="{CBA2FFAD-2130-4949-8146-6948A011EF50}" srcId="{87EAB8E6-8325-8D4D-8FB7-0F1ADACA1E6F}" destId="{E2E1F9A8-CE5D-AC42-84B3-15F5636F98FB}" srcOrd="2" destOrd="0" parTransId="{33C66F0C-A209-1743-A5C3-6E10A06EEB63}" sibTransId="{480B2C1D-1362-1245-B02F-9B153F74705F}"/>
    <dgm:cxn modelId="{C5DD29B2-9056-E94D-90F9-8BAC51F433EE}" type="presOf" srcId="{F637CF7E-7BC0-C241-9C9B-7C49A749EC8A}" destId="{E4554AFB-7C09-B44A-9D5B-72ACE3F6C13F}" srcOrd="0" destOrd="0" presId="urn:microsoft.com/office/officeart/2005/8/layout/vList3"/>
    <dgm:cxn modelId="{386EB8B5-56D8-4B44-B7DA-A179576A5AE4}" srcId="{87EAB8E6-8325-8D4D-8FB7-0F1ADACA1E6F}" destId="{53609BED-A6FE-F747-9B94-1B69959486EB}" srcOrd="1" destOrd="0" parTransId="{EC639A58-68CE-444F-B9A5-7E1DD6F32FC1}" sibTransId="{62AECA90-5645-BF42-9224-7729BA163B0F}"/>
    <dgm:cxn modelId="{24547FDA-7AB6-5249-B7EC-7FE3632AA973}" srcId="{87EAB8E6-8325-8D4D-8FB7-0F1ADACA1E6F}" destId="{D0DAAFF0-1626-6A45-812F-446A4D6D7C0C}" srcOrd="5" destOrd="0" parTransId="{00087DFF-D698-1249-9B95-AF208E8FECC5}" sibTransId="{64355152-319F-BD4A-AC0D-25DDEA74CB4A}"/>
    <dgm:cxn modelId="{77A1BEF9-FB2A-8548-B609-C06372132F4A}" type="presParOf" srcId="{A2F4ECBD-2121-B64A-A144-1DACF336732F}" destId="{B2406EF5-35A2-DC40-BB2D-8D76DE624037}" srcOrd="0" destOrd="0" presId="urn:microsoft.com/office/officeart/2005/8/layout/vList3"/>
    <dgm:cxn modelId="{58F801EB-73BB-824E-9547-397EF16D4082}" type="presParOf" srcId="{B2406EF5-35A2-DC40-BB2D-8D76DE624037}" destId="{C7962672-D5E7-5F40-BE82-D37AFE4BA2CE}" srcOrd="0" destOrd="0" presId="urn:microsoft.com/office/officeart/2005/8/layout/vList3"/>
    <dgm:cxn modelId="{18E777A9-623B-A24C-8B95-1198928C41D9}" type="presParOf" srcId="{B2406EF5-35A2-DC40-BB2D-8D76DE624037}" destId="{0E29A976-B32A-0E46-8E44-76DDCBC372F4}" srcOrd="1" destOrd="0" presId="urn:microsoft.com/office/officeart/2005/8/layout/vList3"/>
    <dgm:cxn modelId="{8F7C65D9-1553-074E-B5BF-CE07E8D8E726}" type="presParOf" srcId="{A2F4ECBD-2121-B64A-A144-1DACF336732F}" destId="{E16F7572-EB6C-CE47-9863-1E370F256978}" srcOrd="1" destOrd="0" presId="urn:microsoft.com/office/officeart/2005/8/layout/vList3"/>
    <dgm:cxn modelId="{6888B4C2-42E9-F54C-9D1E-9934AAC4629C}" type="presParOf" srcId="{A2F4ECBD-2121-B64A-A144-1DACF336732F}" destId="{B4C23CB8-3B93-334A-AAE9-109F84180DE4}" srcOrd="2" destOrd="0" presId="urn:microsoft.com/office/officeart/2005/8/layout/vList3"/>
    <dgm:cxn modelId="{B0EFFB87-E11C-6447-8BFD-901C3ECA8CCF}" type="presParOf" srcId="{B4C23CB8-3B93-334A-AAE9-109F84180DE4}" destId="{9C5E85B4-6B60-5F47-9D0F-C9152EF30923}" srcOrd="0" destOrd="0" presId="urn:microsoft.com/office/officeart/2005/8/layout/vList3"/>
    <dgm:cxn modelId="{02E4776A-7E7A-DF43-8978-58CF11B89BF9}" type="presParOf" srcId="{B4C23CB8-3B93-334A-AAE9-109F84180DE4}" destId="{2B54EF08-7553-B341-9C11-1A6849F6F994}" srcOrd="1" destOrd="0" presId="urn:microsoft.com/office/officeart/2005/8/layout/vList3"/>
    <dgm:cxn modelId="{248FD45D-6249-424F-A09F-BA995B837FB7}" type="presParOf" srcId="{A2F4ECBD-2121-B64A-A144-1DACF336732F}" destId="{10B41FFA-BDF3-544F-8711-DBE4828190E9}" srcOrd="3" destOrd="0" presId="urn:microsoft.com/office/officeart/2005/8/layout/vList3"/>
    <dgm:cxn modelId="{DEE7F6DC-16F4-6647-BDDD-8470014EFA96}" type="presParOf" srcId="{A2F4ECBD-2121-B64A-A144-1DACF336732F}" destId="{CD522E9E-906A-9E45-A842-67F951CFF95F}" srcOrd="4" destOrd="0" presId="urn:microsoft.com/office/officeart/2005/8/layout/vList3"/>
    <dgm:cxn modelId="{E6E09F2D-0FED-4446-9D00-1B3377B99525}" type="presParOf" srcId="{CD522E9E-906A-9E45-A842-67F951CFF95F}" destId="{53C10E50-121B-E04C-88B7-CFB370AD36A2}" srcOrd="0" destOrd="0" presId="urn:microsoft.com/office/officeart/2005/8/layout/vList3"/>
    <dgm:cxn modelId="{85044C2E-5328-E24B-BB45-F0A5F24E580C}" type="presParOf" srcId="{CD522E9E-906A-9E45-A842-67F951CFF95F}" destId="{B9BD1DBC-7AD9-4541-A0D6-A91E21D29233}" srcOrd="1" destOrd="0" presId="urn:microsoft.com/office/officeart/2005/8/layout/vList3"/>
    <dgm:cxn modelId="{53214D3F-D0DD-704F-B060-40CD8E5C204B}" type="presParOf" srcId="{A2F4ECBD-2121-B64A-A144-1DACF336732F}" destId="{2856B2EB-84ED-BE40-9D32-E00FFF53D3D8}" srcOrd="5" destOrd="0" presId="urn:microsoft.com/office/officeart/2005/8/layout/vList3"/>
    <dgm:cxn modelId="{390C8545-C479-0B4D-B209-F313132C355D}" type="presParOf" srcId="{A2F4ECBD-2121-B64A-A144-1DACF336732F}" destId="{D25E1D55-65B6-7049-9D86-B98E58D5A711}" srcOrd="6" destOrd="0" presId="urn:microsoft.com/office/officeart/2005/8/layout/vList3"/>
    <dgm:cxn modelId="{2D897271-C658-044F-956B-EBDA8711C365}" type="presParOf" srcId="{D25E1D55-65B6-7049-9D86-B98E58D5A711}" destId="{45F2FF67-15C5-EC46-9484-4F619CEA67AA}" srcOrd="0" destOrd="0" presId="urn:microsoft.com/office/officeart/2005/8/layout/vList3"/>
    <dgm:cxn modelId="{75587214-FA1E-E44C-B0CA-72AEAAFD9451}" type="presParOf" srcId="{D25E1D55-65B6-7049-9D86-B98E58D5A711}" destId="{3ADE4752-4440-854E-934B-0C647D47A5E0}" srcOrd="1" destOrd="0" presId="urn:microsoft.com/office/officeart/2005/8/layout/vList3"/>
    <dgm:cxn modelId="{98C8D6C3-43B7-A646-8BC2-9E52A80E30AF}" type="presParOf" srcId="{A2F4ECBD-2121-B64A-A144-1DACF336732F}" destId="{79C60D76-312E-B94F-A63B-97EFBC2571F1}" srcOrd="7" destOrd="0" presId="urn:microsoft.com/office/officeart/2005/8/layout/vList3"/>
    <dgm:cxn modelId="{CE3638C4-1022-EA4A-ACE8-33325E24E7BC}" type="presParOf" srcId="{A2F4ECBD-2121-B64A-A144-1DACF336732F}" destId="{EFA89590-3596-714C-AF12-2867B284DA4F}" srcOrd="8" destOrd="0" presId="urn:microsoft.com/office/officeart/2005/8/layout/vList3"/>
    <dgm:cxn modelId="{DBB7F4B4-0CBA-5A4D-BFDD-3A47C186AB5E}" type="presParOf" srcId="{EFA89590-3596-714C-AF12-2867B284DA4F}" destId="{11B80AD6-F60B-0B46-ADE4-D325F5FBE399}" srcOrd="0" destOrd="0" presId="urn:microsoft.com/office/officeart/2005/8/layout/vList3"/>
    <dgm:cxn modelId="{4A5E94A4-2896-6A4A-942D-2BDD91A08E63}" type="presParOf" srcId="{EFA89590-3596-714C-AF12-2867B284DA4F}" destId="{E4554AFB-7C09-B44A-9D5B-72ACE3F6C13F}" srcOrd="1" destOrd="0" presId="urn:microsoft.com/office/officeart/2005/8/layout/vList3"/>
    <dgm:cxn modelId="{B71ADB7A-75AA-0C41-90FC-A5D5A1018605}" type="presParOf" srcId="{A2F4ECBD-2121-B64A-A144-1DACF336732F}" destId="{54D812B7-8AF2-B24E-B4FB-AFE4EC4ED56D}" srcOrd="9" destOrd="0" presId="urn:microsoft.com/office/officeart/2005/8/layout/vList3"/>
    <dgm:cxn modelId="{7FD4404F-66C2-274F-88A6-BC0555558B72}" type="presParOf" srcId="{A2F4ECBD-2121-B64A-A144-1DACF336732F}" destId="{7F8B42A1-0CB8-DE4A-8009-64D5E1E4822F}" srcOrd="10" destOrd="0" presId="urn:microsoft.com/office/officeart/2005/8/layout/vList3"/>
    <dgm:cxn modelId="{6B46A84C-1EDD-E649-8A63-F4AB8EEBE0BC}" type="presParOf" srcId="{7F8B42A1-0CB8-DE4A-8009-64D5E1E4822F}" destId="{1E06E4A1-400F-8E4D-A3DC-6457D4A77936}" srcOrd="0" destOrd="0" presId="urn:microsoft.com/office/officeart/2005/8/layout/vList3"/>
    <dgm:cxn modelId="{9345B042-B35A-7048-8FDA-095C8C3C7D8D}" type="presParOf" srcId="{7F8B42A1-0CB8-DE4A-8009-64D5E1E4822F}" destId="{542614F5-FC33-C341-A6B5-52E87A5BBBF6}"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1BD27F-6130-2E46-A1AD-4B91D9F31E7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94FBE43-4BD4-E14C-9B58-965F64A643D0}">
      <dgm:prSet custT="1"/>
      <dgm:spPr/>
      <dgm:t>
        <a:bodyPr/>
        <a:lstStyle/>
        <a:p>
          <a:r>
            <a:rPr lang="en-US" sz="2400" b="0" i="0" baseline="0" dirty="0">
              <a:latin typeface="Times New Roman" panose="02020603050405020304" pitchFamily="18" charset="0"/>
              <a:cs typeface="Times New Roman" panose="02020603050405020304" pitchFamily="18" charset="0"/>
            </a:rPr>
            <a:t>Root Cause Analysis</a:t>
          </a:r>
          <a:endParaRPr lang="en-GB" sz="2400" dirty="0">
            <a:latin typeface="Times New Roman" panose="02020603050405020304" pitchFamily="18" charset="0"/>
            <a:cs typeface="Times New Roman" panose="02020603050405020304" pitchFamily="18" charset="0"/>
          </a:endParaRPr>
        </a:p>
      </dgm:t>
    </dgm:pt>
    <dgm:pt modelId="{7DF79474-632C-5E47-9417-849B5739831A}" type="parTrans" cxnId="{7B2A014C-4D2A-EC45-92B9-03EA1091707D}">
      <dgm:prSet/>
      <dgm:spPr/>
      <dgm:t>
        <a:bodyPr/>
        <a:lstStyle/>
        <a:p>
          <a:endParaRPr lang="en-GB"/>
        </a:p>
      </dgm:t>
    </dgm:pt>
    <dgm:pt modelId="{24BB703D-ABC3-E74D-B68B-29FB087724AC}" type="sibTrans" cxnId="{7B2A014C-4D2A-EC45-92B9-03EA1091707D}">
      <dgm:prSet/>
      <dgm:spPr/>
      <dgm:t>
        <a:bodyPr/>
        <a:lstStyle/>
        <a:p>
          <a:endParaRPr lang="en-GB"/>
        </a:p>
      </dgm:t>
    </dgm:pt>
    <dgm:pt modelId="{BEEB0BE7-1E26-E04E-B2EF-D76A3DC2AA82}">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Identifies underlying causes</a:t>
          </a:r>
          <a:endParaRPr lang="en-GB" sz="1600" dirty="0">
            <a:latin typeface="Times New Roman" panose="02020603050405020304" pitchFamily="18" charset="0"/>
            <a:cs typeface="Times New Roman" panose="02020603050405020304" pitchFamily="18" charset="0"/>
          </a:endParaRPr>
        </a:p>
      </dgm:t>
    </dgm:pt>
    <dgm:pt modelId="{B4908F33-B73C-B44F-9519-2A59ADD2701B}" type="parTrans" cxnId="{AA061E77-0820-4A48-9A38-DE801A057126}">
      <dgm:prSet/>
      <dgm:spPr/>
      <dgm:t>
        <a:bodyPr/>
        <a:lstStyle/>
        <a:p>
          <a:endParaRPr lang="en-GB"/>
        </a:p>
      </dgm:t>
    </dgm:pt>
    <dgm:pt modelId="{586F73F8-CF19-8C4C-AA88-2F3C02609236}" type="sibTrans" cxnId="{AA061E77-0820-4A48-9A38-DE801A057126}">
      <dgm:prSet/>
      <dgm:spPr/>
      <dgm:t>
        <a:bodyPr/>
        <a:lstStyle/>
        <a:p>
          <a:endParaRPr lang="en-GB"/>
        </a:p>
      </dgm:t>
    </dgm:pt>
    <dgm:pt modelId="{47D5F5AA-0848-434C-BD6B-88C40DDF50E1}">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Focuses on system improvement</a:t>
          </a:r>
          <a:endParaRPr lang="en-GB" sz="1600" dirty="0">
            <a:latin typeface="Times New Roman" panose="02020603050405020304" pitchFamily="18" charset="0"/>
            <a:cs typeface="Times New Roman" panose="02020603050405020304" pitchFamily="18" charset="0"/>
          </a:endParaRPr>
        </a:p>
      </dgm:t>
    </dgm:pt>
    <dgm:pt modelId="{1626FB44-50EC-2E47-B4AD-82027EDDE96A}" type="parTrans" cxnId="{26A0622E-3EA4-5645-8E5B-64400C31AA40}">
      <dgm:prSet/>
      <dgm:spPr/>
      <dgm:t>
        <a:bodyPr/>
        <a:lstStyle/>
        <a:p>
          <a:endParaRPr lang="en-GB"/>
        </a:p>
      </dgm:t>
    </dgm:pt>
    <dgm:pt modelId="{020099F8-2BFF-9A4E-9459-B6250063B614}" type="sibTrans" cxnId="{26A0622E-3EA4-5645-8E5B-64400C31AA40}">
      <dgm:prSet/>
      <dgm:spPr/>
      <dgm:t>
        <a:bodyPr/>
        <a:lstStyle/>
        <a:p>
          <a:endParaRPr lang="en-GB"/>
        </a:p>
      </dgm:t>
    </dgm:pt>
    <dgm:pt modelId="{30E0171E-B7C2-9942-8AD2-D8999D2E84AC}">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Applied to investigate </a:t>
          </a:r>
          <a:r>
            <a:rPr lang="en-US" sz="1600" b="0" i="0" baseline="0" dirty="0" err="1">
              <a:latin typeface="Times New Roman" panose="02020603050405020304" pitchFamily="18" charset="0"/>
              <a:cs typeface="Times New Roman" panose="02020603050405020304" pitchFamily="18" charset="0"/>
            </a:rPr>
            <a:t>organisational</a:t>
          </a:r>
          <a:r>
            <a:rPr lang="en-US" sz="1600" b="0" i="0" baseline="0" dirty="0">
              <a:latin typeface="Times New Roman" panose="02020603050405020304" pitchFamily="18" charset="0"/>
              <a:cs typeface="Times New Roman" panose="02020603050405020304" pitchFamily="18" charset="0"/>
            </a:rPr>
            <a:t> failures</a:t>
          </a:r>
          <a:endParaRPr lang="en-GB" sz="1600" dirty="0">
            <a:latin typeface="Times New Roman" panose="02020603050405020304" pitchFamily="18" charset="0"/>
            <a:cs typeface="Times New Roman" panose="02020603050405020304" pitchFamily="18" charset="0"/>
          </a:endParaRPr>
        </a:p>
      </dgm:t>
    </dgm:pt>
    <dgm:pt modelId="{F9C677DD-2808-A94C-B207-F09ACDB366E9}" type="parTrans" cxnId="{89EFCE18-DF41-4547-BBEB-0EACF9E2B40D}">
      <dgm:prSet/>
      <dgm:spPr/>
      <dgm:t>
        <a:bodyPr/>
        <a:lstStyle/>
        <a:p>
          <a:endParaRPr lang="en-GB"/>
        </a:p>
      </dgm:t>
    </dgm:pt>
    <dgm:pt modelId="{A6B2C40A-58FC-B040-8BCA-C3FC87D7EFD3}" type="sibTrans" cxnId="{89EFCE18-DF41-4547-BBEB-0EACF9E2B40D}">
      <dgm:prSet/>
      <dgm:spPr/>
      <dgm:t>
        <a:bodyPr/>
        <a:lstStyle/>
        <a:p>
          <a:endParaRPr lang="en-GB"/>
        </a:p>
      </dgm:t>
    </dgm:pt>
    <dgm:pt modelId="{0D8AC56E-B5B8-624B-96FB-9A002668DC9D}">
      <dgm:prSet custT="1"/>
      <dgm:spPr/>
      <dgm:t>
        <a:bodyPr/>
        <a:lstStyle/>
        <a:p>
          <a:r>
            <a:rPr lang="en-US" sz="2400" b="0" i="0" baseline="0" dirty="0">
              <a:latin typeface="Times New Roman" panose="02020603050405020304" pitchFamily="18" charset="0"/>
              <a:cs typeface="Times New Roman" panose="02020603050405020304" pitchFamily="18" charset="0"/>
            </a:rPr>
            <a:t>Fishbone Diagram</a:t>
          </a:r>
          <a:endParaRPr lang="en-GB" sz="2400" dirty="0">
            <a:latin typeface="Times New Roman" panose="02020603050405020304" pitchFamily="18" charset="0"/>
            <a:cs typeface="Times New Roman" panose="02020603050405020304" pitchFamily="18" charset="0"/>
          </a:endParaRPr>
        </a:p>
      </dgm:t>
    </dgm:pt>
    <dgm:pt modelId="{7CBA83D2-AAC3-1A48-8607-B2F366D9C42D}" type="parTrans" cxnId="{82D59BD1-68E1-1B4F-86EE-C45A6F899E03}">
      <dgm:prSet/>
      <dgm:spPr/>
      <dgm:t>
        <a:bodyPr/>
        <a:lstStyle/>
        <a:p>
          <a:endParaRPr lang="en-GB"/>
        </a:p>
      </dgm:t>
    </dgm:pt>
    <dgm:pt modelId="{E14FA9FA-0488-8845-B840-31ED7C003B96}" type="sibTrans" cxnId="{82D59BD1-68E1-1B4F-86EE-C45A6F899E03}">
      <dgm:prSet/>
      <dgm:spPr/>
      <dgm:t>
        <a:bodyPr/>
        <a:lstStyle/>
        <a:p>
          <a:endParaRPr lang="en-GB"/>
        </a:p>
      </dgm:t>
    </dgm:pt>
    <dgm:pt modelId="{D9B7F4EA-4691-B946-BBC4-DDA953DD6D65}">
      <dgm:prSet custT="1"/>
      <dgm:spPr/>
      <dgm:t>
        <a:bodyPr/>
        <a:lstStyle/>
        <a:p>
          <a:pPr>
            <a:lnSpc>
              <a:spcPct val="150000"/>
            </a:lnSpc>
          </a:pPr>
          <a:r>
            <a:rPr lang="en-US" sz="1600" b="0" i="0" baseline="0" dirty="0" err="1">
              <a:latin typeface="Times New Roman" panose="02020603050405020304" pitchFamily="18" charset="0"/>
              <a:cs typeface="Times New Roman" panose="02020603050405020304" pitchFamily="18" charset="0"/>
            </a:rPr>
            <a:t>Categorises</a:t>
          </a:r>
          <a:r>
            <a:rPr lang="en-US" sz="1600" b="0" i="0" baseline="0" dirty="0">
              <a:latin typeface="Times New Roman" panose="02020603050405020304" pitchFamily="18" charset="0"/>
              <a:cs typeface="Times New Roman" panose="02020603050405020304" pitchFamily="18" charset="0"/>
            </a:rPr>
            <a:t> contributing factors</a:t>
          </a:r>
          <a:endParaRPr lang="en-GB" sz="1600" dirty="0">
            <a:latin typeface="Times New Roman" panose="02020603050405020304" pitchFamily="18" charset="0"/>
            <a:cs typeface="Times New Roman" panose="02020603050405020304" pitchFamily="18" charset="0"/>
          </a:endParaRPr>
        </a:p>
      </dgm:t>
    </dgm:pt>
    <dgm:pt modelId="{BC6AD93C-4BC7-CE4B-BFEE-546FF90F49BC}" type="parTrans" cxnId="{7D2DF5E4-0ABF-B644-BC21-5F075796D29E}">
      <dgm:prSet/>
      <dgm:spPr/>
      <dgm:t>
        <a:bodyPr/>
        <a:lstStyle/>
        <a:p>
          <a:endParaRPr lang="en-GB"/>
        </a:p>
      </dgm:t>
    </dgm:pt>
    <dgm:pt modelId="{D2932841-82FF-C648-B812-FF198269E338}" type="sibTrans" cxnId="{7D2DF5E4-0ABF-B644-BC21-5F075796D29E}">
      <dgm:prSet/>
      <dgm:spPr/>
      <dgm:t>
        <a:bodyPr/>
        <a:lstStyle/>
        <a:p>
          <a:endParaRPr lang="en-GB"/>
        </a:p>
      </dgm:t>
    </dgm:pt>
    <dgm:pt modelId="{4EF4B955-BE5D-EB4F-A607-381AEDADB8C2}">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Demonstrates multiple interconnected causes</a:t>
          </a:r>
          <a:endParaRPr lang="en-GB" sz="1600" dirty="0">
            <a:latin typeface="Times New Roman" panose="02020603050405020304" pitchFamily="18" charset="0"/>
            <a:cs typeface="Times New Roman" panose="02020603050405020304" pitchFamily="18" charset="0"/>
          </a:endParaRPr>
        </a:p>
      </dgm:t>
    </dgm:pt>
    <dgm:pt modelId="{810B0B5A-DDE0-AF46-A4DC-F1E65E0988CD}" type="parTrans" cxnId="{280043E1-BE26-2142-A659-70CFCC490420}">
      <dgm:prSet/>
      <dgm:spPr/>
      <dgm:t>
        <a:bodyPr/>
        <a:lstStyle/>
        <a:p>
          <a:endParaRPr lang="en-GB"/>
        </a:p>
      </dgm:t>
    </dgm:pt>
    <dgm:pt modelId="{2C5718A0-6653-AF4E-8D56-F39286CB2FF4}" type="sibTrans" cxnId="{280043E1-BE26-2142-A659-70CFCC490420}">
      <dgm:prSet/>
      <dgm:spPr/>
      <dgm:t>
        <a:bodyPr/>
        <a:lstStyle/>
        <a:p>
          <a:endParaRPr lang="en-GB"/>
        </a:p>
      </dgm:t>
    </dgm:pt>
    <dgm:pt modelId="{801C3F8C-7B80-1641-8002-1708C30A3F55}">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Applied to identify root causes</a:t>
          </a:r>
          <a:endParaRPr lang="en-GB" sz="1600" dirty="0">
            <a:latin typeface="Times New Roman" panose="02020603050405020304" pitchFamily="18" charset="0"/>
            <a:cs typeface="Times New Roman" panose="02020603050405020304" pitchFamily="18" charset="0"/>
          </a:endParaRPr>
        </a:p>
      </dgm:t>
    </dgm:pt>
    <dgm:pt modelId="{5553120F-E304-9541-B27D-C065FB7654DF}" type="parTrans" cxnId="{EB1BBFBC-F9D8-834B-A537-931C5CC763A8}">
      <dgm:prSet/>
      <dgm:spPr/>
      <dgm:t>
        <a:bodyPr/>
        <a:lstStyle/>
        <a:p>
          <a:endParaRPr lang="en-GB"/>
        </a:p>
      </dgm:t>
    </dgm:pt>
    <dgm:pt modelId="{669F4359-235E-1F46-81EF-1671B5934BA6}" type="sibTrans" cxnId="{EB1BBFBC-F9D8-834B-A537-931C5CC763A8}">
      <dgm:prSet/>
      <dgm:spPr/>
      <dgm:t>
        <a:bodyPr/>
        <a:lstStyle/>
        <a:p>
          <a:endParaRPr lang="en-GB"/>
        </a:p>
      </dgm:t>
    </dgm:pt>
    <dgm:pt modelId="{37449C57-7EA4-CE41-8D18-7E43D3457F4E}" type="pres">
      <dgm:prSet presAssocID="{7B1BD27F-6130-2E46-A1AD-4B91D9F31E71}" presName="Name0" presStyleCnt="0">
        <dgm:presLayoutVars>
          <dgm:dir/>
          <dgm:animLvl val="lvl"/>
          <dgm:resizeHandles val="exact"/>
        </dgm:presLayoutVars>
      </dgm:prSet>
      <dgm:spPr/>
    </dgm:pt>
    <dgm:pt modelId="{3DB8EF87-7919-2144-BBDC-1CF3EF72E36B}" type="pres">
      <dgm:prSet presAssocID="{E94FBE43-4BD4-E14C-9B58-965F64A643D0}" presName="composite" presStyleCnt="0"/>
      <dgm:spPr/>
    </dgm:pt>
    <dgm:pt modelId="{ED217354-98BF-B44D-B525-4B486C8FF745}" type="pres">
      <dgm:prSet presAssocID="{E94FBE43-4BD4-E14C-9B58-965F64A643D0}" presName="parTx" presStyleLbl="alignNode1" presStyleIdx="0" presStyleCnt="2">
        <dgm:presLayoutVars>
          <dgm:chMax val="0"/>
          <dgm:chPref val="0"/>
          <dgm:bulletEnabled val="1"/>
        </dgm:presLayoutVars>
      </dgm:prSet>
      <dgm:spPr/>
    </dgm:pt>
    <dgm:pt modelId="{AAC01024-87E3-D844-AD9A-54AA5424BB96}" type="pres">
      <dgm:prSet presAssocID="{E94FBE43-4BD4-E14C-9B58-965F64A643D0}" presName="desTx" presStyleLbl="alignAccFollowNode1" presStyleIdx="0" presStyleCnt="2" custLinFactNeighborX="-610" custLinFactNeighborY="2935">
        <dgm:presLayoutVars>
          <dgm:bulletEnabled val="1"/>
        </dgm:presLayoutVars>
      </dgm:prSet>
      <dgm:spPr/>
    </dgm:pt>
    <dgm:pt modelId="{540DDB3E-13D1-0842-A5B7-E51A2D85F1C3}" type="pres">
      <dgm:prSet presAssocID="{24BB703D-ABC3-E74D-B68B-29FB087724AC}" presName="space" presStyleCnt="0"/>
      <dgm:spPr/>
    </dgm:pt>
    <dgm:pt modelId="{CD54592E-9F83-0D4A-AB2F-6FB06CE94F8D}" type="pres">
      <dgm:prSet presAssocID="{0D8AC56E-B5B8-624B-96FB-9A002668DC9D}" presName="composite" presStyleCnt="0"/>
      <dgm:spPr/>
    </dgm:pt>
    <dgm:pt modelId="{1F3D94D8-9DAB-5F4B-A686-16AC871E25C8}" type="pres">
      <dgm:prSet presAssocID="{0D8AC56E-B5B8-624B-96FB-9A002668DC9D}" presName="parTx" presStyleLbl="alignNode1" presStyleIdx="1" presStyleCnt="2">
        <dgm:presLayoutVars>
          <dgm:chMax val="0"/>
          <dgm:chPref val="0"/>
          <dgm:bulletEnabled val="1"/>
        </dgm:presLayoutVars>
      </dgm:prSet>
      <dgm:spPr/>
    </dgm:pt>
    <dgm:pt modelId="{9947544F-8205-0048-933B-BD22F27022BB}" type="pres">
      <dgm:prSet presAssocID="{0D8AC56E-B5B8-624B-96FB-9A002668DC9D}" presName="desTx" presStyleLbl="alignAccFollowNode1" presStyleIdx="1" presStyleCnt="2" custLinFactNeighborX="50666" custLinFactNeighborY="-4361">
        <dgm:presLayoutVars>
          <dgm:bulletEnabled val="1"/>
        </dgm:presLayoutVars>
      </dgm:prSet>
      <dgm:spPr/>
    </dgm:pt>
  </dgm:ptLst>
  <dgm:cxnLst>
    <dgm:cxn modelId="{89EFCE18-DF41-4547-BBEB-0EACF9E2B40D}" srcId="{E94FBE43-4BD4-E14C-9B58-965F64A643D0}" destId="{30E0171E-B7C2-9942-8AD2-D8999D2E84AC}" srcOrd="2" destOrd="0" parTransId="{F9C677DD-2808-A94C-B207-F09ACDB366E9}" sibTransId="{A6B2C40A-58FC-B040-8BCA-C3FC87D7EFD3}"/>
    <dgm:cxn modelId="{26A0622E-3EA4-5645-8E5B-64400C31AA40}" srcId="{E94FBE43-4BD4-E14C-9B58-965F64A643D0}" destId="{47D5F5AA-0848-434C-BD6B-88C40DDF50E1}" srcOrd="1" destOrd="0" parTransId="{1626FB44-50EC-2E47-B4AD-82027EDDE96A}" sibTransId="{020099F8-2BFF-9A4E-9459-B6250063B614}"/>
    <dgm:cxn modelId="{7B2A014C-4D2A-EC45-92B9-03EA1091707D}" srcId="{7B1BD27F-6130-2E46-A1AD-4B91D9F31E71}" destId="{E94FBE43-4BD4-E14C-9B58-965F64A643D0}" srcOrd="0" destOrd="0" parTransId="{7DF79474-632C-5E47-9417-849B5739831A}" sibTransId="{24BB703D-ABC3-E74D-B68B-29FB087724AC}"/>
    <dgm:cxn modelId="{DB3A5961-2261-C747-A83A-27C564EF197C}" type="presOf" srcId="{4EF4B955-BE5D-EB4F-A607-381AEDADB8C2}" destId="{9947544F-8205-0048-933B-BD22F27022BB}" srcOrd="0" destOrd="1" presId="urn:microsoft.com/office/officeart/2005/8/layout/hList1"/>
    <dgm:cxn modelId="{AA061E77-0820-4A48-9A38-DE801A057126}" srcId="{E94FBE43-4BD4-E14C-9B58-965F64A643D0}" destId="{BEEB0BE7-1E26-E04E-B2EF-D76A3DC2AA82}" srcOrd="0" destOrd="0" parTransId="{B4908F33-B73C-B44F-9519-2A59ADD2701B}" sibTransId="{586F73F8-CF19-8C4C-AA88-2F3C02609236}"/>
    <dgm:cxn modelId="{2643D99E-7F45-AD4A-B9D6-7DB74BD69FD8}" type="presOf" srcId="{47D5F5AA-0848-434C-BD6B-88C40DDF50E1}" destId="{AAC01024-87E3-D844-AD9A-54AA5424BB96}" srcOrd="0" destOrd="1" presId="urn:microsoft.com/office/officeart/2005/8/layout/hList1"/>
    <dgm:cxn modelId="{EB1BBFBC-F9D8-834B-A537-931C5CC763A8}" srcId="{0D8AC56E-B5B8-624B-96FB-9A002668DC9D}" destId="{801C3F8C-7B80-1641-8002-1708C30A3F55}" srcOrd="2" destOrd="0" parTransId="{5553120F-E304-9541-B27D-C065FB7654DF}" sibTransId="{669F4359-235E-1F46-81EF-1671B5934BA6}"/>
    <dgm:cxn modelId="{FFCB60D1-E5C3-984B-9134-4F882C2EA69C}" type="presOf" srcId="{D9B7F4EA-4691-B946-BBC4-DDA953DD6D65}" destId="{9947544F-8205-0048-933B-BD22F27022BB}" srcOrd="0" destOrd="0" presId="urn:microsoft.com/office/officeart/2005/8/layout/hList1"/>
    <dgm:cxn modelId="{82D59BD1-68E1-1B4F-86EE-C45A6F899E03}" srcId="{7B1BD27F-6130-2E46-A1AD-4B91D9F31E71}" destId="{0D8AC56E-B5B8-624B-96FB-9A002668DC9D}" srcOrd="1" destOrd="0" parTransId="{7CBA83D2-AAC3-1A48-8607-B2F366D9C42D}" sibTransId="{E14FA9FA-0488-8845-B840-31ED7C003B96}"/>
    <dgm:cxn modelId="{E0BE65D3-41DA-6444-94AC-3A3C08017D9D}" type="presOf" srcId="{BEEB0BE7-1E26-E04E-B2EF-D76A3DC2AA82}" destId="{AAC01024-87E3-D844-AD9A-54AA5424BB96}" srcOrd="0" destOrd="0" presId="urn:microsoft.com/office/officeart/2005/8/layout/hList1"/>
    <dgm:cxn modelId="{AE6F9FDB-EF74-8A45-A5C0-EC8B24820CA7}" type="presOf" srcId="{0D8AC56E-B5B8-624B-96FB-9A002668DC9D}" destId="{1F3D94D8-9DAB-5F4B-A686-16AC871E25C8}" srcOrd="0" destOrd="0" presId="urn:microsoft.com/office/officeart/2005/8/layout/hList1"/>
    <dgm:cxn modelId="{ACFF8DE0-0E4F-B947-B33C-78ABC400ED47}" type="presOf" srcId="{30E0171E-B7C2-9942-8AD2-D8999D2E84AC}" destId="{AAC01024-87E3-D844-AD9A-54AA5424BB96}" srcOrd="0" destOrd="2" presId="urn:microsoft.com/office/officeart/2005/8/layout/hList1"/>
    <dgm:cxn modelId="{280043E1-BE26-2142-A659-70CFCC490420}" srcId="{0D8AC56E-B5B8-624B-96FB-9A002668DC9D}" destId="{4EF4B955-BE5D-EB4F-A607-381AEDADB8C2}" srcOrd="1" destOrd="0" parTransId="{810B0B5A-DDE0-AF46-A4DC-F1E65E0988CD}" sibTransId="{2C5718A0-6653-AF4E-8D56-F39286CB2FF4}"/>
    <dgm:cxn modelId="{7D2DF5E4-0ABF-B644-BC21-5F075796D29E}" srcId="{0D8AC56E-B5B8-624B-96FB-9A002668DC9D}" destId="{D9B7F4EA-4691-B946-BBC4-DDA953DD6D65}" srcOrd="0" destOrd="0" parTransId="{BC6AD93C-4BC7-CE4B-BFEE-546FF90F49BC}" sibTransId="{D2932841-82FF-C648-B812-FF198269E338}"/>
    <dgm:cxn modelId="{C0BB45E5-7387-AD46-A421-55D1994A50DF}" type="presOf" srcId="{7B1BD27F-6130-2E46-A1AD-4B91D9F31E71}" destId="{37449C57-7EA4-CE41-8D18-7E43D3457F4E}" srcOrd="0" destOrd="0" presId="urn:microsoft.com/office/officeart/2005/8/layout/hList1"/>
    <dgm:cxn modelId="{7F0B3FF6-C45D-0941-925B-45214B7B2C42}" type="presOf" srcId="{E94FBE43-4BD4-E14C-9B58-965F64A643D0}" destId="{ED217354-98BF-B44D-B525-4B486C8FF745}" srcOrd="0" destOrd="0" presId="urn:microsoft.com/office/officeart/2005/8/layout/hList1"/>
    <dgm:cxn modelId="{A98D88F7-AD02-2D45-B0B8-621E19F01C5C}" type="presOf" srcId="{801C3F8C-7B80-1641-8002-1708C30A3F55}" destId="{9947544F-8205-0048-933B-BD22F27022BB}" srcOrd="0" destOrd="2" presId="urn:microsoft.com/office/officeart/2005/8/layout/hList1"/>
    <dgm:cxn modelId="{0C456568-D5AF-EC4C-917F-494CD56F0B92}" type="presParOf" srcId="{37449C57-7EA4-CE41-8D18-7E43D3457F4E}" destId="{3DB8EF87-7919-2144-BBDC-1CF3EF72E36B}" srcOrd="0" destOrd="0" presId="urn:microsoft.com/office/officeart/2005/8/layout/hList1"/>
    <dgm:cxn modelId="{847DADEC-7760-404A-9CF2-4B4C4900CA3C}" type="presParOf" srcId="{3DB8EF87-7919-2144-BBDC-1CF3EF72E36B}" destId="{ED217354-98BF-B44D-B525-4B486C8FF745}" srcOrd="0" destOrd="0" presId="urn:microsoft.com/office/officeart/2005/8/layout/hList1"/>
    <dgm:cxn modelId="{1301401D-12F0-A94C-9F3C-AC62FCDF89DD}" type="presParOf" srcId="{3DB8EF87-7919-2144-BBDC-1CF3EF72E36B}" destId="{AAC01024-87E3-D844-AD9A-54AA5424BB96}" srcOrd="1" destOrd="0" presId="urn:microsoft.com/office/officeart/2005/8/layout/hList1"/>
    <dgm:cxn modelId="{E241A1BB-5B76-1841-B8E7-9D2D1B8BF447}" type="presParOf" srcId="{37449C57-7EA4-CE41-8D18-7E43D3457F4E}" destId="{540DDB3E-13D1-0842-A5B7-E51A2D85F1C3}" srcOrd="1" destOrd="0" presId="urn:microsoft.com/office/officeart/2005/8/layout/hList1"/>
    <dgm:cxn modelId="{40C06561-78E2-7048-9533-274109259755}" type="presParOf" srcId="{37449C57-7EA4-CE41-8D18-7E43D3457F4E}" destId="{CD54592E-9F83-0D4A-AB2F-6FB06CE94F8D}" srcOrd="2" destOrd="0" presId="urn:microsoft.com/office/officeart/2005/8/layout/hList1"/>
    <dgm:cxn modelId="{D88386AB-4FC5-B644-AFB6-18B0390B0F53}" type="presParOf" srcId="{CD54592E-9F83-0D4A-AB2F-6FB06CE94F8D}" destId="{1F3D94D8-9DAB-5F4B-A686-16AC871E25C8}" srcOrd="0" destOrd="0" presId="urn:microsoft.com/office/officeart/2005/8/layout/hList1"/>
    <dgm:cxn modelId="{CF5E44B2-ED14-9F46-86F5-4636523909D2}" type="presParOf" srcId="{CD54592E-9F83-0D4A-AB2F-6FB06CE94F8D}" destId="{9947544F-8205-0048-933B-BD22F27022B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9BA71C-0BCC-1D46-8B1E-FF28E0E718C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678852A9-EA3D-3C45-90AE-4E0DFFEC5AF1}">
      <dgm:prSet custT="1"/>
      <dgm:spPr/>
      <dgm:t>
        <a:bodyPr/>
        <a:lstStyle/>
        <a:p>
          <a:r>
            <a:rPr lang="en-US" sz="2400" dirty="0">
              <a:latin typeface="Times New Roman" panose="02020603050405020304" pitchFamily="18" charset="0"/>
              <a:cs typeface="Times New Roman" panose="02020603050405020304" pitchFamily="18" charset="0"/>
            </a:rPr>
            <a:t>System </a:t>
          </a:r>
          <a:r>
            <a:rPr lang="en-US" sz="2400" b="0" i="0" baseline="0" dirty="0">
              <a:latin typeface="Times New Roman" panose="02020603050405020304" pitchFamily="18" charset="0"/>
              <a:cs typeface="Times New Roman" panose="02020603050405020304" pitchFamily="18" charset="0"/>
            </a:rPr>
            <a:t>Theory</a:t>
          </a:r>
          <a:endParaRPr lang="en-GB" sz="2400" dirty="0">
            <a:latin typeface="Times New Roman" panose="02020603050405020304" pitchFamily="18" charset="0"/>
            <a:cs typeface="Times New Roman" panose="02020603050405020304" pitchFamily="18" charset="0"/>
          </a:endParaRPr>
        </a:p>
      </dgm:t>
    </dgm:pt>
    <dgm:pt modelId="{A3472FC1-BCA5-1149-87DE-078B3A56A954}" type="parTrans" cxnId="{57C7E800-1B02-B544-B089-643B66FA83EC}">
      <dgm:prSet/>
      <dgm:spPr/>
      <dgm:t>
        <a:bodyPr/>
        <a:lstStyle/>
        <a:p>
          <a:endParaRPr lang="en-GB"/>
        </a:p>
      </dgm:t>
    </dgm:pt>
    <dgm:pt modelId="{C57DC101-FE1A-A44F-9269-FE89C0863BD4}" type="sibTrans" cxnId="{57C7E800-1B02-B544-B089-643B66FA83EC}">
      <dgm:prSet/>
      <dgm:spPr/>
      <dgm:t>
        <a:bodyPr/>
        <a:lstStyle/>
        <a:p>
          <a:endParaRPr lang="en-GB"/>
        </a:p>
      </dgm:t>
    </dgm:pt>
    <dgm:pt modelId="{4A5E134C-F084-4549-9003-82977976F6A8}">
      <dgm:prSet custT="1"/>
      <dgm:spPr/>
      <dgm:t>
        <a:bodyPr/>
        <a:lstStyle/>
        <a:p>
          <a:pPr>
            <a:lnSpc>
              <a:spcPct val="150000"/>
            </a:lnSpc>
          </a:pPr>
          <a:r>
            <a:rPr lang="en-US" sz="1600" dirty="0">
              <a:latin typeface="Times New Roman" panose="02020603050405020304" pitchFamily="18" charset="0"/>
              <a:cs typeface="Times New Roman" panose="02020603050405020304" pitchFamily="18" charset="0"/>
            </a:rPr>
            <a:t>Healthcare </a:t>
          </a:r>
          <a:r>
            <a:rPr lang="en-US" sz="1600" b="0" i="0" baseline="0" dirty="0">
              <a:latin typeface="Times New Roman" panose="02020603050405020304" pitchFamily="18" charset="0"/>
              <a:cs typeface="Times New Roman" panose="02020603050405020304" pitchFamily="18" charset="0"/>
            </a:rPr>
            <a:t>as an interconnected system</a:t>
          </a:r>
          <a:endParaRPr lang="en-GB" sz="1600" dirty="0">
            <a:latin typeface="Times New Roman" panose="02020603050405020304" pitchFamily="18" charset="0"/>
            <a:cs typeface="Times New Roman" panose="02020603050405020304" pitchFamily="18" charset="0"/>
          </a:endParaRPr>
        </a:p>
      </dgm:t>
    </dgm:pt>
    <dgm:pt modelId="{8641DBD8-E034-064A-812D-9392327EF05A}" type="parTrans" cxnId="{3031C83C-6740-F341-BD4E-50A801D98B9A}">
      <dgm:prSet/>
      <dgm:spPr/>
      <dgm:t>
        <a:bodyPr/>
        <a:lstStyle/>
        <a:p>
          <a:endParaRPr lang="en-GB"/>
        </a:p>
      </dgm:t>
    </dgm:pt>
    <dgm:pt modelId="{8794CA90-63F1-D543-B665-2E16E2393ED6}" type="sibTrans" cxnId="{3031C83C-6740-F341-BD4E-50A801D98B9A}">
      <dgm:prSet/>
      <dgm:spPr/>
      <dgm:t>
        <a:bodyPr/>
        <a:lstStyle/>
        <a:p>
          <a:endParaRPr lang="en-GB"/>
        </a:p>
      </dgm:t>
    </dgm:pt>
    <dgm:pt modelId="{400ECE81-2F24-F444-9E53-755342AF8B88}">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Explains </a:t>
          </a:r>
          <a:r>
            <a:rPr lang="en-GB" sz="1600" b="0" i="0" baseline="0" dirty="0">
              <a:latin typeface="Times New Roman" panose="02020603050405020304" pitchFamily="18" charset="0"/>
              <a:cs typeface="Times New Roman" panose="02020603050405020304" pitchFamily="18" charset="0"/>
            </a:rPr>
            <a:t>the interaction</a:t>
          </a:r>
          <a:r>
            <a:rPr lang="en-US" sz="1600" b="0" i="0" baseline="0" dirty="0">
              <a:latin typeface="Times New Roman" panose="02020603050405020304" pitchFamily="18" charset="0"/>
              <a:cs typeface="Times New Roman" panose="02020603050405020304" pitchFamily="18" charset="0"/>
            </a:rPr>
            <a:t> between leadership, governance and communication</a:t>
          </a:r>
          <a:endParaRPr lang="en-GB" sz="1600" dirty="0">
            <a:latin typeface="Times New Roman" panose="02020603050405020304" pitchFamily="18" charset="0"/>
            <a:cs typeface="Times New Roman" panose="02020603050405020304" pitchFamily="18" charset="0"/>
          </a:endParaRPr>
        </a:p>
      </dgm:t>
    </dgm:pt>
    <dgm:pt modelId="{EB8613BF-6DAA-374E-BC20-E798265283E1}" type="parTrans" cxnId="{DC7626EF-EF80-E649-A738-A1459ACF1E4C}">
      <dgm:prSet/>
      <dgm:spPr/>
      <dgm:t>
        <a:bodyPr/>
        <a:lstStyle/>
        <a:p>
          <a:endParaRPr lang="en-GB"/>
        </a:p>
      </dgm:t>
    </dgm:pt>
    <dgm:pt modelId="{52FEB0A9-1F01-814B-B5E8-4C6427B4E0B3}" type="sibTrans" cxnId="{DC7626EF-EF80-E649-A738-A1459ACF1E4C}">
      <dgm:prSet/>
      <dgm:spPr/>
      <dgm:t>
        <a:bodyPr/>
        <a:lstStyle/>
        <a:p>
          <a:endParaRPr lang="en-GB"/>
        </a:p>
      </dgm:t>
    </dgm:pt>
    <dgm:pt modelId="{B011F83B-0C5E-1F40-978E-5A323C881029}">
      <dgm:prSet custT="1"/>
      <dgm:spPr/>
      <dgm:t>
        <a:bodyPr/>
        <a:lstStyle/>
        <a:p>
          <a:pPr>
            <a:lnSpc>
              <a:spcPct val="150000"/>
            </a:lnSpc>
          </a:pPr>
          <a:r>
            <a:rPr lang="en-US" sz="1600" b="0" i="0" baseline="0" dirty="0">
              <a:latin typeface="Times New Roman" panose="02020603050405020304" pitchFamily="18" charset="0"/>
              <a:cs typeface="Times New Roman" panose="02020603050405020304" pitchFamily="18" charset="0"/>
            </a:rPr>
            <a:t>Applied to </a:t>
          </a:r>
          <a:r>
            <a:rPr lang="en-US" sz="1600" b="0" i="0" baseline="0" dirty="0" err="1">
              <a:latin typeface="Times New Roman" panose="02020603050405020304" pitchFamily="18" charset="0"/>
              <a:cs typeface="Times New Roman" panose="02020603050405020304" pitchFamily="18" charset="0"/>
            </a:rPr>
            <a:t>analyse</a:t>
          </a:r>
          <a:r>
            <a:rPr lang="en-US" sz="1600" b="0" i="0" baseline="0" dirty="0">
              <a:latin typeface="Times New Roman" panose="02020603050405020304" pitchFamily="18" charset="0"/>
              <a:cs typeface="Times New Roman" panose="02020603050405020304" pitchFamily="18" charset="0"/>
            </a:rPr>
            <a:t> system-wide failures</a:t>
          </a:r>
          <a:endParaRPr lang="en-GB" sz="1600" dirty="0">
            <a:latin typeface="Times New Roman" panose="02020603050405020304" pitchFamily="18" charset="0"/>
            <a:cs typeface="Times New Roman" panose="02020603050405020304" pitchFamily="18" charset="0"/>
          </a:endParaRPr>
        </a:p>
      </dgm:t>
    </dgm:pt>
    <dgm:pt modelId="{7D2652A3-D2B2-F84D-B8F2-122E0E8B09AB}" type="parTrans" cxnId="{12F74241-6305-E44F-9622-CCE6C3CFF5E3}">
      <dgm:prSet/>
      <dgm:spPr/>
      <dgm:t>
        <a:bodyPr/>
        <a:lstStyle/>
        <a:p>
          <a:endParaRPr lang="en-GB"/>
        </a:p>
      </dgm:t>
    </dgm:pt>
    <dgm:pt modelId="{994FF687-BB6D-8141-B0B7-26A8A4A5D401}" type="sibTrans" cxnId="{12F74241-6305-E44F-9622-CCE6C3CFF5E3}">
      <dgm:prSet/>
      <dgm:spPr/>
      <dgm:t>
        <a:bodyPr/>
        <a:lstStyle/>
        <a:p>
          <a:endParaRPr lang="en-GB"/>
        </a:p>
      </dgm:t>
    </dgm:pt>
    <dgm:pt modelId="{BC2E2208-74B3-C743-B66C-6D5B184D138F}">
      <dgm:prSet custT="1"/>
      <dgm:spPr/>
      <dgm:t>
        <a:bodyPr/>
        <a:lstStyle/>
        <a:p>
          <a:r>
            <a:rPr lang="en-US" sz="2400" dirty="0">
              <a:solidFill>
                <a:srgbClr val="E0D6DE"/>
              </a:solidFill>
              <a:latin typeface="Times New Roman" panose="02020603050405020304" pitchFamily="18" charset="0"/>
              <a:ea typeface="Sora Medium" pitchFamily="34" charset="-122"/>
              <a:cs typeface="Times New Roman" panose="02020603050405020304" pitchFamily="18" charset="0"/>
            </a:rPr>
            <a:t>Donabedian Model</a:t>
          </a:r>
          <a:endParaRPr lang="en-US" sz="2400" dirty="0">
            <a:latin typeface="Times New Roman" panose="02020603050405020304" pitchFamily="18" charset="0"/>
            <a:cs typeface="Times New Roman" panose="02020603050405020304" pitchFamily="18" charset="0"/>
          </a:endParaRPr>
        </a:p>
      </dgm:t>
    </dgm:pt>
    <dgm:pt modelId="{C05B21A3-4EAC-C84C-BB83-C57D252A77AB}" type="parTrans" cxnId="{CCA5E4CD-1D31-2149-9B90-C4EB3688EF3F}">
      <dgm:prSet/>
      <dgm:spPr/>
      <dgm:t>
        <a:bodyPr/>
        <a:lstStyle/>
        <a:p>
          <a:endParaRPr lang="en-GB"/>
        </a:p>
      </dgm:t>
    </dgm:pt>
    <dgm:pt modelId="{7325EEC1-8EFC-B94C-87EC-8CD6CAB8F6B6}" type="sibTrans" cxnId="{CCA5E4CD-1D31-2149-9B90-C4EB3688EF3F}">
      <dgm:prSet/>
      <dgm:spPr/>
      <dgm:t>
        <a:bodyPr/>
        <a:lstStyle/>
        <a:p>
          <a:endParaRPr lang="en-GB"/>
        </a:p>
      </dgm:t>
    </dgm:pt>
    <dgm:pt modelId="{EF8CF0B7-CF19-F141-8A0D-D33148A5BEB3}">
      <dgm:prSet custT="1"/>
      <dgm:spPr/>
      <dgm:t>
        <a:bodyPr/>
        <a:lstStyle/>
        <a:p>
          <a:pPr>
            <a:lnSpc>
              <a:spcPct val="150000"/>
            </a:lnSpc>
            <a:buFont typeface="Arial" panose="020B0604020202020204" pitchFamily="34" charset="0"/>
            <a:buChar char="•"/>
          </a:pPr>
          <a:r>
            <a:rPr lang="en-GB" sz="1600" b="0" i="0" u="none" dirty="0">
              <a:latin typeface="Times New Roman" panose="02020603050405020304" pitchFamily="18" charset="0"/>
              <a:cs typeface="Times New Roman" panose="02020603050405020304" pitchFamily="18" charset="0"/>
            </a:rPr>
            <a:t>Evaluates healthcare quality.</a:t>
          </a:r>
          <a:endParaRPr lang="en-GB" sz="1600" dirty="0">
            <a:latin typeface="Times New Roman" panose="02020603050405020304" pitchFamily="18" charset="0"/>
            <a:cs typeface="Times New Roman" panose="02020603050405020304" pitchFamily="18" charset="0"/>
          </a:endParaRPr>
        </a:p>
      </dgm:t>
    </dgm:pt>
    <dgm:pt modelId="{9F0286E8-C29D-1746-8E53-01D9DDFC6415}" type="parTrans" cxnId="{FC475545-06FA-3A44-938C-23499C5A9B25}">
      <dgm:prSet/>
      <dgm:spPr/>
      <dgm:t>
        <a:bodyPr/>
        <a:lstStyle/>
        <a:p>
          <a:endParaRPr lang="en-GB"/>
        </a:p>
      </dgm:t>
    </dgm:pt>
    <dgm:pt modelId="{A58EC314-5761-1940-AD6A-0FCFD4DBF0FF}" type="sibTrans" cxnId="{FC475545-06FA-3A44-938C-23499C5A9B25}">
      <dgm:prSet/>
      <dgm:spPr/>
      <dgm:t>
        <a:bodyPr/>
        <a:lstStyle/>
        <a:p>
          <a:endParaRPr lang="en-GB"/>
        </a:p>
      </dgm:t>
    </dgm:pt>
    <dgm:pt modelId="{1F462A7C-488F-EA45-B735-BEF9216C0572}">
      <dgm:prSet custT="1"/>
      <dgm:spPr/>
      <dgm:t>
        <a:bodyPr/>
        <a:lstStyle/>
        <a:p>
          <a:pPr>
            <a:lnSpc>
              <a:spcPct val="150000"/>
            </a:lnSpc>
            <a:buFont typeface="Arial" panose="020B0604020202020204" pitchFamily="34" charset="0"/>
            <a:buChar char="•"/>
          </a:pPr>
          <a:r>
            <a:rPr lang="en-GB" sz="1600" b="0" i="0" u="none" dirty="0">
              <a:latin typeface="Times New Roman" panose="02020603050405020304" pitchFamily="18" charset="0"/>
              <a:cs typeface="Times New Roman" panose="02020603050405020304" pitchFamily="18" charset="0"/>
            </a:rPr>
            <a:t>Focuses on </a:t>
          </a:r>
          <a:r>
            <a:rPr lang="en-GB" sz="1600" b="1" i="0" u="none" dirty="0">
              <a:latin typeface="Times New Roman" panose="02020603050405020304" pitchFamily="18" charset="0"/>
              <a:cs typeface="Times New Roman" panose="02020603050405020304" pitchFamily="18" charset="0"/>
            </a:rPr>
            <a:t>Structure, Process, and Outcome</a:t>
          </a:r>
          <a:r>
            <a:rPr lang="en-GB" sz="1600" b="0" i="0" u="none" dirty="0">
              <a:latin typeface="Times New Roman" panose="02020603050405020304" pitchFamily="18" charset="0"/>
              <a:cs typeface="Times New Roman" panose="02020603050405020304" pitchFamily="18" charset="0"/>
            </a:rPr>
            <a:t>.</a:t>
          </a:r>
        </a:p>
      </dgm:t>
    </dgm:pt>
    <dgm:pt modelId="{90238B46-9C02-854A-974C-C73F121F25CE}" type="parTrans" cxnId="{EBD5731D-69C4-454A-903E-2E23B4A50331}">
      <dgm:prSet/>
      <dgm:spPr/>
      <dgm:t>
        <a:bodyPr/>
        <a:lstStyle/>
        <a:p>
          <a:endParaRPr lang="en-GB"/>
        </a:p>
      </dgm:t>
    </dgm:pt>
    <dgm:pt modelId="{674B819B-8AF3-2946-BAEA-17E42B2A547E}" type="sibTrans" cxnId="{EBD5731D-69C4-454A-903E-2E23B4A50331}">
      <dgm:prSet/>
      <dgm:spPr/>
      <dgm:t>
        <a:bodyPr/>
        <a:lstStyle/>
        <a:p>
          <a:endParaRPr lang="en-GB"/>
        </a:p>
      </dgm:t>
    </dgm:pt>
    <dgm:pt modelId="{9AE8DBFB-B6C0-7549-B7DF-C807A8D97761}">
      <dgm:prSet custT="1"/>
      <dgm:spPr/>
      <dgm:t>
        <a:bodyPr/>
        <a:lstStyle/>
        <a:p>
          <a:pPr>
            <a:lnSpc>
              <a:spcPct val="150000"/>
            </a:lnSpc>
            <a:buFont typeface="Arial" panose="020B0604020202020204" pitchFamily="34" charset="0"/>
            <a:buChar char="•"/>
          </a:pPr>
          <a:r>
            <a:rPr lang="en-GB" sz="1600" b="0" i="0" u="none" dirty="0">
              <a:latin typeface="Times New Roman" panose="02020603050405020304" pitchFamily="18" charset="0"/>
              <a:cs typeface="Times New Roman" panose="02020603050405020304" pitchFamily="18" charset="0"/>
            </a:rPr>
            <a:t>Applied to assess the quality of healthcare service delivery.</a:t>
          </a:r>
        </a:p>
      </dgm:t>
    </dgm:pt>
    <dgm:pt modelId="{DF97BA1E-2379-D048-90EA-C614F0052706}" type="parTrans" cxnId="{30F58ECF-5495-714C-92E8-D9ABCE20D53D}">
      <dgm:prSet/>
      <dgm:spPr/>
      <dgm:t>
        <a:bodyPr/>
        <a:lstStyle/>
        <a:p>
          <a:endParaRPr lang="en-GB"/>
        </a:p>
      </dgm:t>
    </dgm:pt>
    <dgm:pt modelId="{FDD55B45-E504-C44F-8F86-FBAC1C8B2B14}" type="sibTrans" cxnId="{30F58ECF-5495-714C-92E8-D9ABCE20D53D}">
      <dgm:prSet/>
      <dgm:spPr/>
      <dgm:t>
        <a:bodyPr/>
        <a:lstStyle/>
        <a:p>
          <a:endParaRPr lang="en-GB"/>
        </a:p>
      </dgm:t>
    </dgm:pt>
    <dgm:pt modelId="{793E88A5-9C3A-5D4E-9013-5A6E2C38B51E}" type="pres">
      <dgm:prSet presAssocID="{0F9BA71C-0BCC-1D46-8B1E-FF28E0E718CD}" presName="Name0" presStyleCnt="0">
        <dgm:presLayoutVars>
          <dgm:dir/>
          <dgm:animLvl val="lvl"/>
          <dgm:resizeHandles val="exact"/>
        </dgm:presLayoutVars>
      </dgm:prSet>
      <dgm:spPr/>
    </dgm:pt>
    <dgm:pt modelId="{E6A260F8-50CF-154A-A4F0-8EF43F08B959}" type="pres">
      <dgm:prSet presAssocID="{678852A9-EA3D-3C45-90AE-4E0DFFEC5AF1}" presName="composite" presStyleCnt="0"/>
      <dgm:spPr/>
    </dgm:pt>
    <dgm:pt modelId="{53A57826-40E7-B74E-912A-FA4114977655}" type="pres">
      <dgm:prSet presAssocID="{678852A9-EA3D-3C45-90AE-4E0DFFEC5AF1}" presName="parTx" presStyleLbl="alignNode1" presStyleIdx="0" presStyleCnt="2">
        <dgm:presLayoutVars>
          <dgm:chMax val="0"/>
          <dgm:chPref val="0"/>
          <dgm:bulletEnabled val="1"/>
        </dgm:presLayoutVars>
      </dgm:prSet>
      <dgm:spPr/>
    </dgm:pt>
    <dgm:pt modelId="{EC5FC00A-72D3-2C43-BD95-1A509418E9C6}" type="pres">
      <dgm:prSet presAssocID="{678852A9-EA3D-3C45-90AE-4E0DFFEC5AF1}" presName="desTx" presStyleLbl="alignAccFollowNode1" presStyleIdx="0" presStyleCnt="2">
        <dgm:presLayoutVars>
          <dgm:bulletEnabled val="1"/>
        </dgm:presLayoutVars>
      </dgm:prSet>
      <dgm:spPr/>
    </dgm:pt>
    <dgm:pt modelId="{EE389082-BD63-D24F-9BBD-6D73DCAFBDF7}" type="pres">
      <dgm:prSet presAssocID="{C57DC101-FE1A-A44F-9269-FE89C0863BD4}" presName="space" presStyleCnt="0"/>
      <dgm:spPr/>
    </dgm:pt>
    <dgm:pt modelId="{3CDFBC98-495A-1146-AAD3-0D5D82FD7469}" type="pres">
      <dgm:prSet presAssocID="{BC2E2208-74B3-C743-B66C-6D5B184D138F}" presName="composite" presStyleCnt="0"/>
      <dgm:spPr/>
    </dgm:pt>
    <dgm:pt modelId="{760CB914-AB59-FB46-A720-CC4CDE3EA123}" type="pres">
      <dgm:prSet presAssocID="{BC2E2208-74B3-C743-B66C-6D5B184D138F}" presName="parTx" presStyleLbl="alignNode1" presStyleIdx="1" presStyleCnt="2">
        <dgm:presLayoutVars>
          <dgm:chMax val="0"/>
          <dgm:chPref val="0"/>
          <dgm:bulletEnabled val="1"/>
        </dgm:presLayoutVars>
      </dgm:prSet>
      <dgm:spPr/>
    </dgm:pt>
    <dgm:pt modelId="{4D9BFC4D-7B3B-A340-A744-544BA1AFD938}" type="pres">
      <dgm:prSet presAssocID="{BC2E2208-74B3-C743-B66C-6D5B184D138F}" presName="desTx" presStyleLbl="alignAccFollowNode1" presStyleIdx="1" presStyleCnt="2">
        <dgm:presLayoutVars>
          <dgm:bulletEnabled val="1"/>
        </dgm:presLayoutVars>
      </dgm:prSet>
      <dgm:spPr/>
    </dgm:pt>
  </dgm:ptLst>
  <dgm:cxnLst>
    <dgm:cxn modelId="{57C7E800-1B02-B544-B089-643B66FA83EC}" srcId="{0F9BA71C-0BCC-1D46-8B1E-FF28E0E718CD}" destId="{678852A9-EA3D-3C45-90AE-4E0DFFEC5AF1}" srcOrd="0" destOrd="0" parTransId="{A3472FC1-BCA5-1149-87DE-078B3A56A954}" sibTransId="{C57DC101-FE1A-A44F-9269-FE89C0863BD4}"/>
    <dgm:cxn modelId="{EBD5731D-69C4-454A-903E-2E23B4A50331}" srcId="{BC2E2208-74B3-C743-B66C-6D5B184D138F}" destId="{1F462A7C-488F-EA45-B735-BEF9216C0572}" srcOrd="1" destOrd="0" parTransId="{90238B46-9C02-854A-974C-C73F121F25CE}" sibTransId="{674B819B-8AF3-2946-BAEA-17E42B2A547E}"/>
    <dgm:cxn modelId="{3031C83C-6740-F341-BD4E-50A801D98B9A}" srcId="{678852A9-EA3D-3C45-90AE-4E0DFFEC5AF1}" destId="{4A5E134C-F084-4549-9003-82977976F6A8}" srcOrd="0" destOrd="0" parTransId="{8641DBD8-E034-064A-812D-9392327EF05A}" sibTransId="{8794CA90-63F1-D543-B665-2E16E2393ED6}"/>
    <dgm:cxn modelId="{12F74241-6305-E44F-9622-CCE6C3CFF5E3}" srcId="{678852A9-EA3D-3C45-90AE-4E0DFFEC5AF1}" destId="{B011F83B-0C5E-1F40-978E-5A323C881029}" srcOrd="2" destOrd="0" parTransId="{7D2652A3-D2B2-F84D-B8F2-122E0E8B09AB}" sibTransId="{994FF687-BB6D-8141-B0B7-26A8A4A5D401}"/>
    <dgm:cxn modelId="{FC475545-06FA-3A44-938C-23499C5A9B25}" srcId="{BC2E2208-74B3-C743-B66C-6D5B184D138F}" destId="{EF8CF0B7-CF19-F141-8A0D-D33148A5BEB3}" srcOrd="0" destOrd="0" parTransId="{9F0286E8-C29D-1746-8E53-01D9DDFC6415}" sibTransId="{A58EC314-5761-1940-AD6A-0FCFD4DBF0FF}"/>
    <dgm:cxn modelId="{A9AABA6C-A678-934F-9BC1-BAB2FC5EAF56}" type="presOf" srcId="{EF8CF0B7-CF19-F141-8A0D-D33148A5BEB3}" destId="{4D9BFC4D-7B3B-A340-A744-544BA1AFD938}" srcOrd="0" destOrd="0" presId="urn:microsoft.com/office/officeart/2005/8/layout/hList1"/>
    <dgm:cxn modelId="{BD767B74-585A-EB4A-AE23-07E4B6E4FDA1}" type="presOf" srcId="{9AE8DBFB-B6C0-7549-B7DF-C807A8D97761}" destId="{4D9BFC4D-7B3B-A340-A744-544BA1AFD938}" srcOrd="0" destOrd="2" presId="urn:microsoft.com/office/officeart/2005/8/layout/hList1"/>
    <dgm:cxn modelId="{9B15D378-EF8B-1240-9CCE-5FB1C5B9325D}" type="presOf" srcId="{678852A9-EA3D-3C45-90AE-4E0DFFEC5AF1}" destId="{53A57826-40E7-B74E-912A-FA4114977655}" srcOrd="0" destOrd="0" presId="urn:microsoft.com/office/officeart/2005/8/layout/hList1"/>
    <dgm:cxn modelId="{1AFB957F-EEC1-7A42-9CF2-60DC11D15DF7}" type="presOf" srcId="{400ECE81-2F24-F444-9E53-755342AF8B88}" destId="{EC5FC00A-72D3-2C43-BD95-1A509418E9C6}" srcOrd="0" destOrd="1" presId="urn:microsoft.com/office/officeart/2005/8/layout/hList1"/>
    <dgm:cxn modelId="{E35B64A1-9EB2-3047-B70E-72064584BE0A}" type="presOf" srcId="{BC2E2208-74B3-C743-B66C-6D5B184D138F}" destId="{760CB914-AB59-FB46-A720-CC4CDE3EA123}" srcOrd="0" destOrd="0" presId="urn:microsoft.com/office/officeart/2005/8/layout/hList1"/>
    <dgm:cxn modelId="{B79F55BF-51F0-124B-A190-C13200F66686}" type="presOf" srcId="{4A5E134C-F084-4549-9003-82977976F6A8}" destId="{EC5FC00A-72D3-2C43-BD95-1A509418E9C6}" srcOrd="0" destOrd="0" presId="urn:microsoft.com/office/officeart/2005/8/layout/hList1"/>
    <dgm:cxn modelId="{137DD7CD-D8D9-854C-BD65-D4246ED3E8F3}" type="presOf" srcId="{1F462A7C-488F-EA45-B735-BEF9216C0572}" destId="{4D9BFC4D-7B3B-A340-A744-544BA1AFD938}" srcOrd="0" destOrd="1" presId="urn:microsoft.com/office/officeart/2005/8/layout/hList1"/>
    <dgm:cxn modelId="{CCA5E4CD-1D31-2149-9B90-C4EB3688EF3F}" srcId="{0F9BA71C-0BCC-1D46-8B1E-FF28E0E718CD}" destId="{BC2E2208-74B3-C743-B66C-6D5B184D138F}" srcOrd="1" destOrd="0" parTransId="{C05B21A3-4EAC-C84C-BB83-C57D252A77AB}" sibTransId="{7325EEC1-8EFC-B94C-87EC-8CD6CAB8F6B6}"/>
    <dgm:cxn modelId="{30F58ECF-5495-714C-92E8-D9ABCE20D53D}" srcId="{BC2E2208-74B3-C743-B66C-6D5B184D138F}" destId="{9AE8DBFB-B6C0-7549-B7DF-C807A8D97761}" srcOrd="2" destOrd="0" parTransId="{DF97BA1E-2379-D048-90EA-C614F0052706}" sibTransId="{FDD55B45-E504-C44F-8F86-FBAC1C8B2B14}"/>
    <dgm:cxn modelId="{5BB914E0-0AB4-4742-977E-2AAEE268DF41}" type="presOf" srcId="{B011F83B-0C5E-1F40-978E-5A323C881029}" destId="{EC5FC00A-72D3-2C43-BD95-1A509418E9C6}" srcOrd="0" destOrd="2" presId="urn:microsoft.com/office/officeart/2005/8/layout/hList1"/>
    <dgm:cxn modelId="{75D002E8-BA43-304D-9F07-E42761B3365E}" type="presOf" srcId="{0F9BA71C-0BCC-1D46-8B1E-FF28E0E718CD}" destId="{793E88A5-9C3A-5D4E-9013-5A6E2C38B51E}" srcOrd="0" destOrd="0" presId="urn:microsoft.com/office/officeart/2005/8/layout/hList1"/>
    <dgm:cxn modelId="{DC7626EF-EF80-E649-A738-A1459ACF1E4C}" srcId="{678852A9-EA3D-3C45-90AE-4E0DFFEC5AF1}" destId="{400ECE81-2F24-F444-9E53-755342AF8B88}" srcOrd="1" destOrd="0" parTransId="{EB8613BF-6DAA-374E-BC20-E798265283E1}" sibTransId="{52FEB0A9-1F01-814B-B5E8-4C6427B4E0B3}"/>
    <dgm:cxn modelId="{2F13CB70-EFBC-DD49-8107-D1A5D4055727}" type="presParOf" srcId="{793E88A5-9C3A-5D4E-9013-5A6E2C38B51E}" destId="{E6A260F8-50CF-154A-A4F0-8EF43F08B959}" srcOrd="0" destOrd="0" presId="urn:microsoft.com/office/officeart/2005/8/layout/hList1"/>
    <dgm:cxn modelId="{FDC977AC-D392-3245-A543-7D2C9153709C}" type="presParOf" srcId="{E6A260F8-50CF-154A-A4F0-8EF43F08B959}" destId="{53A57826-40E7-B74E-912A-FA4114977655}" srcOrd="0" destOrd="0" presId="urn:microsoft.com/office/officeart/2005/8/layout/hList1"/>
    <dgm:cxn modelId="{92FBA154-1EC4-B245-8541-E1DC88755047}" type="presParOf" srcId="{E6A260F8-50CF-154A-A4F0-8EF43F08B959}" destId="{EC5FC00A-72D3-2C43-BD95-1A509418E9C6}" srcOrd="1" destOrd="0" presId="urn:microsoft.com/office/officeart/2005/8/layout/hList1"/>
    <dgm:cxn modelId="{C5315244-3C7A-DF4B-B869-3D5A675D46A6}" type="presParOf" srcId="{793E88A5-9C3A-5D4E-9013-5A6E2C38B51E}" destId="{EE389082-BD63-D24F-9BBD-6D73DCAFBDF7}" srcOrd="1" destOrd="0" presId="urn:microsoft.com/office/officeart/2005/8/layout/hList1"/>
    <dgm:cxn modelId="{5A90C99E-FCE5-2F43-81D3-C74665B655B9}" type="presParOf" srcId="{793E88A5-9C3A-5D4E-9013-5A6E2C38B51E}" destId="{3CDFBC98-495A-1146-AAD3-0D5D82FD7469}" srcOrd="2" destOrd="0" presId="urn:microsoft.com/office/officeart/2005/8/layout/hList1"/>
    <dgm:cxn modelId="{BD844788-FCCA-7548-B8EF-871B55BE37FF}" type="presParOf" srcId="{3CDFBC98-495A-1146-AAD3-0D5D82FD7469}" destId="{760CB914-AB59-FB46-A720-CC4CDE3EA123}" srcOrd="0" destOrd="0" presId="urn:microsoft.com/office/officeart/2005/8/layout/hList1"/>
    <dgm:cxn modelId="{D4063BA5-34CE-8F4E-8820-8FAD201C96F6}" type="presParOf" srcId="{3CDFBC98-495A-1146-AAD3-0D5D82FD7469}" destId="{4D9BFC4D-7B3B-A340-A744-544BA1AFD938}"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B953DD-90CB-9642-9B1C-25B42C07C2E3}" type="doc">
      <dgm:prSet loTypeId="urn:microsoft.com/office/officeart/2005/8/layout/process3" loCatId="" qsTypeId="urn:microsoft.com/office/officeart/2005/8/quickstyle/simple1" qsCatId="simple" csTypeId="urn:microsoft.com/office/officeart/2005/8/colors/accent1_2" csCatId="accent1" phldr="1"/>
      <dgm:spPr/>
      <dgm:t>
        <a:bodyPr/>
        <a:lstStyle/>
        <a:p>
          <a:endParaRPr lang="en-GB"/>
        </a:p>
      </dgm:t>
    </dgm:pt>
    <dgm:pt modelId="{D75A818B-1954-F44B-AFDC-E14E3994FBE3}">
      <dgm:prSet custT="1"/>
      <dgm:spPr/>
      <dgm:t>
        <a:bodyPr/>
        <a:lstStyle/>
        <a:p>
          <a:r>
            <a:rPr lang="en-GB" sz="2000" b="1" i="0" u="none" strike="noStrike" dirty="0">
              <a:solidFill>
                <a:schemeClr val="bg1"/>
              </a:solidFill>
              <a:effectLst/>
              <a:latin typeface="Times New Roman" panose="02020603050405020304" pitchFamily="18" charset="0"/>
              <a:cs typeface="Times New Roman" panose="02020603050405020304" pitchFamily="18" charset="0"/>
            </a:rPr>
            <a:t>Leadership</a:t>
          </a:r>
          <a:endParaRPr lang="en-US" sz="2000" dirty="0">
            <a:solidFill>
              <a:schemeClr val="bg1"/>
            </a:solidFill>
          </a:endParaRPr>
        </a:p>
      </dgm:t>
    </dgm:pt>
    <dgm:pt modelId="{0BE9E7C4-910F-564F-8005-03302E64366A}" type="parTrans" cxnId="{0918564A-42DB-4D49-A879-E3CBF89F4CEF}">
      <dgm:prSet/>
      <dgm:spPr/>
      <dgm:t>
        <a:bodyPr/>
        <a:lstStyle/>
        <a:p>
          <a:endParaRPr lang="en-GB"/>
        </a:p>
      </dgm:t>
    </dgm:pt>
    <dgm:pt modelId="{27A1F39A-1A6C-2B47-93E2-F24D09F51C69}" type="sibTrans" cxnId="{0918564A-42DB-4D49-A879-E3CBF89F4CEF}">
      <dgm:prSet/>
      <dgm:spPr>
        <a:solidFill>
          <a:schemeClr val="accent1">
            <a:tint val="60000"/>
            <a:hueOff val="0"/>
            <a:satOff val="0"/>
            <a:lumOff val="0"/>
          </a:schemeClr>
        </a:solidFill>
      </dgm:spPr>
      <dgm:t>
        <a:bodyPr/>
        <a:lstStyle/>
        <a:p>
          <a:endParaRPr lang="en-GB">
            <a:highlight>
              <a:srgbClr val="000000"/>
            </a:highlight>
          </a:endParaRPr>
        </a:p>
      </dgm:t>
    </dgm:pt>
    <dgm:pt modelId="{81A41F65-04B3-BD4F-98B2-327A26808DB9}">
      <dgm:prSet custT="1"/>
      <dgm:spPr/>
      <dgm:t>
        <a:bodyPr/>
        <a:lstStyle/>
        <a:p>
          <a:pPr algn="l">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Executive leaders failed to respond promptly to consultants' safety concerns.</a:t>
          </a:r>
        </a:p>
      </dgm:t>
    </dgm:pt>
    <dgm:pt modelId="{9BAD168C-E31C-C44D-96EC-726D06891120}" type="parTrans" cxnId="{2B94D0F4-CF13-CF45-973D-6F4381F376E6}">
      <dgm:prSet/>
      <dgm:spPr/>
      <dgm:t>
        <a:bodyPr/>
        <a:lstStyle/>
        <a:p>
          <a:endParaRPr lang="en-GB"/>
        </a:p>
      </dgm:t>
    </dgm:pt>
    <dgm:pt modelId="{51FE0FFC-AACD-614C-88A7-95FE824FB436}" type="sibTrans" cxnId="{2B94D0F4-CF13-CF45-973D-6F4381F376E6}">
      <dgm:prSet/>
      <dgm:spPr/>
      <dgm:t>
        <a:bodyPr/>
        <a:lstStyle/>
        <a:p>
          <a:endParaRPr lang="en-GB"/>
        </a:p>
      </dgm:t>
    </dgm:pt>
    <dgm:pt modelId="{1C7C1FA4-22E9-5242-A22E-1A7566A47754}">
      <dgm:prSet custT="1"/>
      <dgm:spPr/>
      <dgm:t>
        <a:bodyPr/>
        <a:lstStyle/>
        <a:p>
          <a:pPr algn="l">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Delayed decision-making weakened organisational accountability.</a:t>
          </a:r>
        </a:p>
      </dgm:t>
    </dgm:pt>
    <dgm:pt modelId="{0102A428-8577-D646-B216-6931940FF17F}" type="parTrans" cxnId="{46A50478-0B6A-A54E-BACA-D0822BBE7CF4}">
      <dgm:prSet/>
      <dgm:spPr/>
      <dgm:t>
        <a:bodyPr/>
        <a:lstStyle/>
        <a:p>
          <a:endParaRPr lang="en-GB"/>
        </a:p>
      </dgm:t>
    </dgm:pt>
    <dgm:pt modelId="{BE79DCE1-97F8-B34C-90C5-62B8D651988C}" type="sibTrans" cxnId="{46A50478-0B6A-A54E-BACA-D0822BBE7CF4}">
      <dgm:prSet/>
      <dgm:spPr/>
      <dgm:t>
        <a:bodyPr/>
        <a:lstStyle/>
        <a:p>
          <a:endParaRPr lang="en-GB"/>
        </a:p>
      </dgm:t>
    </dgm:pt>
    <dgm:pt modelId="{1B6F846E-321D-A94E-B992-5CA71F3595D4}">
      <dgm:prSet custT="1"/>
      <dgm:spPr/>
      <dgm:t>
        <a:bodyPr/>
        <a:lstStyle/>
        <a:p>
          <a:pPr>
            <a:buNone/>
          </a:pPr>
          <a:r>
            <a:rPr lang="en-GB" sz="2000" b="1" i="0" u="none" dirty="0">
              <a:solidFill>
                <a:schemeClr val="bg1"/>
              </a:solidFill>
              <a:latin typeface="Times New Roman" panose="02020603050405020304" pitchFamily="18" charset="0"/>
              <a:cs typeface="Times New Roman" panose="02020603050405020304" pitchFamily="18" charset="0"/>
            </a:rPr>
            <a:t>Governance</a:t>
          </a:r>
          <a:endParaRPr lang="en-GB" sz="2000" b="1" dirty="0">
            <a:solidFill>
              <a:schemeClr val="bg1"/>
            </a:solidFill>
            <a:latin typeface="Times New Roman" panose="02020603050405020304" pitchFamily="18" charset="0"/>
            <a:cs typeface="Times New Roman" panose="02020603050405020304" pitchFamily="18" charset="0"/>
          </a:endParaRPr>
        </a:p>
      </dgm:t>
    </dgm:pt>
    <dgm:pt modelId="{0825403E-EDE5-1345-9AAA-CA72986F2397}" type="parTrans" cxnId="{36B644EE-6584-8A48-A94B-1BAEFCB49424}">
      <dgm:prSet/>
      <dgm:spPr/>
      <dgm:t>
        <a:bodyPr/>
        <a:lstStyle/>
        <a:p>
          <a:endParaRPr lang="en-GB"/>
        </a:p>
      </dgm:t>
    </dgm:pt>
    <dgm:pt modelId="{367E1F8F-DC8E-0E48-BAA9-C05AC1FED04C}" type="sibTrans" cxnId="{36B644EE-6584-8A48-A94B-1BAEFCB49424}">
      <dgm:prSet/>
      <dgm:spPr/>
      <dgm:t>
        <a:bodyPr/>
        <a:lstStyle/>
        <a:p>
          <a:endParaRPr lang="en-GB"/>
        </a:p>
      </dgm:t>
    </dgm:pt>
    <dgm:pt modelId="{0CE482A6-6623-904E-995A-6FF662897726}">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Weak clinical governance limited effective oversight and risk management.</a:t>
          </a:r>
          <a:endParaRPr lang="en-GB" sz="1600" dirty="0"/>
        </a:p>
      </dgm:t>
    </dgm:pt>
    <dgm:pt modelId="{0A7CAD0C-59F0-0344-889D-C793330DA3CF}" type="parTrans" cxnId="{F97911B1-7320-0340-ADD7-938D62E0B7B3}">
      <dgm:prSet/>
      <dgm:spPr/>
      <dgm:t>
        <a:bodyPr/>
        <a:lstStyle/>
        <a:p>
          <a:endParaRPr lang="en-GB"/>
        </a:p>
      </dgm:t>
    </dgm:pt>
    <dgm:pt modelId="{47C8818E-C288-374A-9F07-9322D0D18874}" type="sibTrans" cxnId="{F97911B1-7320-0340-ADD7-938D62E0B7B3}">
      <dgm:prSet/>
      <dgm:spPr/>
      <dgm:t>
        <a:bodyPr/>
        <a:lstStyle/>
        <a:p>
          <a:endParaRPr lang="en-GB"/>
        </a:p>
      </dgm:t>
    </dgm:pt>
    <dgm:pt modelId="{BA0AE082-348F-5C44-89AE-221DD6CD3AD8}">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Poor board-level accountability delayed corrective actions</a:t>
          </a:r>
          <a:r>
            <a:rPr lang="en-GB" sz="1600" dirty="0"/>
            <a:t>.</a:t>
          </a:r>
        </a:p>
      </dgm:t>
    </dgm:pt>
    <dgm:pt modelId="{E3F51E20-684D-F849-AEC1-4BE1ECD42BD8}" type="parTrans" cxnId="{02B13CDF-6F7C-A946-AD0E-31E5DE211615}">
      <dgm:prSet/>
      <dgm:spPr/>
      <dgm:t>
        <a:bodyPr/>
        <a:lstStyle/>
        <a:p>
          <a:endParaRPr lang="en-GB"/>
        </a:p>
      </dgm:t>
    </dgm:pt>
    <dgm:pt modelId="{B8F3077C-951F-F44A-80EE-EEE5BE87367C}" type="sibTrans" cxnId="{02B13CDF-6F7C-A946-AD0E-31E5DE211615}">
      <dgm:prSet/>
      <dgm:spPr/>
      <dgm:t>
        <a:bodyPr/>
        <a:lstStyle/>
        <a:p>
          <a:endParaRPr lang="en-GB"/>
        </a:p>
      </dgm:t>
    </dgm:pt>
    <dgm:pt modelId="{7F3C42F9-782E-0446-A8DC-E859B0BD5C52}">
      <dgm:prSet custT="1"/>
      <dgm:spPr/>
      <dgm:t>
        <a:bodyPr/>
        <a:lstStyle/>
        <a:p>
          <a:pPr>
            <a:buNone/>
          </a:pPr>
          <a:r>
            <a:rPr lang="en-GB" sz="2000" b="1" i="0" u="none" dirty="0">
              <a:solidFill>
                <a:schemeClr val="bg1"/>
              </a:solidFill>
              <a:latin typeface="Times New Roman" panose="02020603050405020304" pitchFamily="18" charset="0"/>
              <a:cs typeface="Times New Roman" panose="02020603050405020304" pitchFamily="18" charset="0"/>
            </a:rPr>
            <a:t>Freedom to Speak Up</a:t>
          </a:r>
          <a:endParaRPr lang="en-GB" sz="2000" b="1" dirty="0">
            <a:solidFill>
              <a:schemeClr val="bg1"/>
            </a:solidFill>
            <a:latin typeface="Times New Roman" panose="02020603050405020304" pitchFamily="18" charset="0"/>
            <a:cs typeface="Times New Roman" panose="02020603050405020304" pitchFamily="18" charset="0"/>
          </a:endParaRPr>
        </a:p>
      </dgm:t>
    </dgm:pt>
    <dgm:pt modelId="{8942C52F-DF99-E848-A4B8-460DF3854CAC}" type="parTrans" cxnId="{9538E773-4930-FB44-AA82-DB1B28984E04}">
      <dgm:prSet/>
      <dgm:spPr/>
      <dgm:t>
        <a:bodyPr/>
        <a:lstStyle/>
        <a:p>
          <a:endParaRPr lang="en-GB"/>
        </a:p>
      </dgm:t>
    </dgm:pt>
    <dgm:pt modelId="{23C93BB1-1C7E-E348-9DA9-D47DC3F6FCA7}" type="sibTrans" cxnId="{9538E773-4930-FB44-AA82-DB1B28984E04}">
      <dgm:prSet/>
      <dgm:spPr/>
      <dgm:t>
        <a:bodyPr/>
        <a:lstStyle/>
        <a:p>
          <a:endParaRPr lang="en-GB"/>
        </a:p>
      </dgm:t>
    </dgm:pt>
    <dgm:pt modelId="{A6892233-72A0-3645-9AE4-C034C698E06C}">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Staff concerns were not consistently encouraged or acted upon.</a:t>
          </a:r>
        </a:p>
      </dgm:t>
    </dgm:pt>
    <dgm:pt modelId="{06E940E6-3F2E-6D4E-B004-F6FD892597B2}" type="parTrans" cxnId="{1DDB1567-02FA-F747-B3A8-9E736279BADF}">
      <dgm:prSet/>
      <dgm:spPr/>
      <dgm:t>
        <a:bodyPr/>
        <a:lstStyle/>
        <a:p>
          <a:endParaRPr lang="en-GB"/>
        </a:p>
      </dgm:t>
    </dgm:pt>
    <dgm:pt modelId="{53A8BD09-9104-2D49-A7A0-CD1BA2AA9C03}" type="sibTrans" cxnId="{1DDB1567-02FA-F747-B3A8-9E736279BADF}">
      <dgm:prSet/>
      <dgm:spPr/>
      <dgm:t>
        <a:bodyPr/>
        <a:lstStyle/>
        <a:p>
          <a:endParaRPr lang="en-GB"/>
        </a:p>
      </dgm:t>
    </dgm:pt>
    <dgm:pt modelId="{11025DEB-85F0-374C-AF09-4A1348BECFF2}">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 culture of fear reduced openness and organisational learning.</a:t>
          </a:r>
        </a:p>
      </dgm:t>
    </dgm:pt>
    <dgm:pt modelId="{F0B53774-BA35-244A-A9C3-2A2BE9B72E89}" type="parTrans" cxnId="{2C1D7F20-9176-0846-B089-31B113BF2390}">
      <dgm:prSet/>
      <dgm:spPr/>
      <dgm:t>
        <a:bodyPr/>
        <a:lstStyle/>
        <a:p>
          <a:endParaRPr lang="en-GB"/>
        </a:p>
      </dgm:t>
    </dgm:pt>
    <dgm:pt modelId="{A82D7993-4450-1547-B8D3-640309A94968}" type="sibTrans" cxnId="{2C1D7F20-9176-0846-B089-31B113BF2390}">
      <dgm:prSet/>
      <dgm:spPr/>
      <dgm:t>
        <a:bodyPr/>
        <a:lstStyle/>
        <a:p>
          <a:endParaRPr lang="en-GB"/>
        </a:p>
      </dgm:t>
    </dgm:pt>
    <dgm:pt modelId="{7D8A2ECF-77FD-5945-8AC2-E05AF6F1D48D}" type="pres">
      <dgm:prSet presAssocID="{9BB953DD-90CB-9642-9B1C-25B42C07C2E3}" presName="linearFlow" presStyleCnt="0">
        <dgm:presLayoutVars>
          <dgm:dir/>
          <dgm:animLvl val="lvl"/>
          <dgm:resizeHandles val="exact"/>
        </dgm:presLayoutVars>
      </dgm:prSet>
      <dgm:spPr/>
    </dgm:pt>
    <dgm:pt modelId="{0192E7F6-387A-9740-BC7F-D338B5D63405}" type="pres">
      <dgm:prSet presAssocID="{D75A818B-1954-F44B-AFDC-E14E3994FBE3}" presName="composite" presStyleCnt="0"/>
      <dgm:spPr/>
    </dgm:pt>
    <dgm:pt modelId="{3B77AD74-BEAA-8E48-A433-64A499C59AF1}" type="pres">
      <dgm:prSet presAssocID="{D75A818B-1954-F44B-AFDC-E14E3994FBE3}" presName="parTx" presStyleLbl="node1" presStyleIdx="0" presStyleCnt="3">
        <dgm:presLayoutVars>
          <dgm:chMax val="0"/>
          <dgm:chPref val="0"/>
          <dgm:bulletEnabled val="1"/>
        </dgm:presLayoutVars>
      </dgm:prSet>
      <dgm:spPr/>
    </dgm:pt>
    <dgm:pt modelId="{2199FB36-0943-D041-9D0C-253F40DEFADD}" type="pres">
      <dgm:prSet presAssocID="{D75A818B-1954-F44B-AFDC-E14E3994FBE3}" presName="parSh" presStyleLbl="node1" presStyleIdx="0" presStyleCnt="3"/>
      <dgm:spPr/>
    </dgm:pt>
    <dgm:pt modelId="{41B05BB9-358A-6A4D-A598-A5E024686F7C}" type="pres">
      <dgm:prSet presAssocID="{D75A818B-1954-F44B-AFDC-E14E3994FBE3}" presName="desTx" presStyleLbl="fgAcc1" presStyleIdx="0" presStyleCnt="3" custLinFactNeighborX="327" custLinFactNeighborY="3134">
        <dgm:presLayoutVars>
          <dgm:bulletEnabled val="1"/>
        </dgm:presLayoutVars>
      </dgm:prSet>
      <dgm:spPr/>
    </dgm:pt>
    <dgm:pt modelId="{9BF98A94-1FAB-DA46-8EA1-4564C230F5BF}" type="pres">
      <dgm:prSet presAssocID="{27A1F39A-1A6C-2B47-93E2-F24D09F51C69}" presName="sibTrans" presStyleLbl="sibTrans2D1" presStyleIdx="0" presStyleCnt="2"/>
      <dgm:spPr/>
    </dgm:pt>
    <dgm:pt modelId="{437B968D-0C14-294C-BF15-AC3AA31D51A4}" type="pres">
      <dgm:prSet presAssocID="{27A1F39A-1A6C-2B47-93E2-F24D09F51C69}" presName="connTx" presStyleLbl="sibTrans2D1" presStyleIdx="0" presStyleCnt="2"/>
      <dgm:spPr/>
    </dgm:pt>
    <dgm:pt modelId="{57FD3DEF-64C8-A54D-915D-3B9FA3387630}" type="pres">
      <dgm:prSet presAssocID="{1B6F846E-321D-A94E-B992-5CA71F3595D4}" presName="composite" presStyleCnt="0"/>
      <dgm:spPr/>
    </dgm:pt>
    <dgm:pt modelId="{8C464667-61EA-3748-A944-0F0B8EFF3E0E}" type="pres">
      <dgm:prSet presAssocID="{1B6F846E-321D-A94E-B992-5CA71F3595D4}" presName="parTx" presStyleLbl="node1" presStyleIdx="0" presStyleCnt="3">
        <dgm:presLayoutVars>
          <dgm:chMax val="0"/>
          <dgm:chPref val="0"/>
          <dgm:bulletEnabled val="1"/>
        </dgm:presLayoutVars>
      </dgm:prSet>
      <dgm:spPr/>
    </dgm:pt>
    <dgm:pt modelId="{902FFCE2-3493-7844-8DE7-387E49708EE1}" type="pres">
      <dgm:prSet presAssocID="{1B6F846E-321D-A94E-B992-5CA71F3595D4}" presName="parSh" presStyleLbl="node1" presStyleIdx="1" presStyleCnt="3"/>
      <dgm:spPr/>
    </dgm:pt>
    <dgm:pt modelId="{72F05BD9-653D-EF46-B397-6642D4472E5E}" type="pres">
      <dgm:prSet presAssocID="{1B6F846E-321D-A94E-B992-5CA71F3595D4}" presName="desTx" presStyleLbl="fgAcc1" presStyleIdx="1" presStyleCnt="3" custLinFactNeighborX="-807" custLinFactNeighborY="4879">
        <dgm:presLayoutVars>
          <dgm:bulletEnabled val="1"/>
        </dgm:presLayoutVars>
      </dgm:prSet>
      <dgm:spPr/>
    </dgm:pt>
    <dgm:pt modelId="{8F39914E-64A9-FA45-8260-985C9D6349E1}" type="pres">
      <dgm:prSet presAssocID="{367E1F8F-DC8E-0E48-BAA9-C05AC1FED04C}" presName="sibTrans" presStyleLbl="sibTrans2D1" presStyleIdx="1" presStyleCnt="2"/>
      <dgm:spPr/>
    </dgm:pt>
    <dgm:pt modelId="{ED7F8958-A5CE-2544-B0EA-359BCF0C0713}" type="pres">
      <dgm:prSet presAssocID="{367E1F8F-DC8E-0E48-BAA9-C05AC1FED04C}" presName="connTx" presStyleLbl="sibTrans2D1" presStyleIdx="1" presStyleCnt="2"/>
      <dgm:spPr/>
    </dgm:pt>
    <dgm:pt modelId="{A8DA535D-A0B1-1C4D-9E96-0A2953D7484B}" type="pres">
      <dgm:prSet presAssocID="{7F3C42F9-782E-0446-A8DC-E859B0BD5C52}" presName="composite" presStyleCnt="0"/>
      <dgm:spPr/>
    </dgm:pt>
    <dgm:pt modelId="{96F178C3-90FA-EF43-B056-821FF172D5AC}" type="pres">
      <dgm:prSet presAssocID="{7F3C42F9-782E-0446-A8DC-E859B0BD5C52}" presName="parTx" presStyleLbl="node1" presStyleIdx="1" presStyleCnt="3">
        <dgm:presLayoutVars>
          <dgm:chMax val="0"/>
          <dgm:chPref val="0"/>
          <dgm:bulletEnabled val="1"/>
        </dgm:presLayoutVars>
      </dgm:prSet>
      <dgm:spPr/>
    </dgm:pt>
    <dgm:pt modelId="{FE2A71C0-DD9E-0643-8D10-E0A671532FD7}" type="pres">
      <dgm:prSet presAssocID="{7F3C42F9-782E-0446-A8DC-E859B0BD5C52}" presName="parSh" presStyleLbl="node1" presStyleIdx="2" presStyleCnt="3"/>
      <dgm:spPr/>
    </dgm:pt>
    <dgm:pt modelId="{63DE8D8E-1932-DC4B-9D50-380497D8B7BC}" type="pres">
      <dgm:prSet presAssocID="{7F3C42F9-782E-0446-A8DC-E859B0BD5C52}" presName="desTx" presStyleLbl="fgAcc1" presStyleIdx="2" presStyleCnt="3" custLinFactNeighborY="-2780">
        <dgm:presLayoutVars>
          <dgm:bulletEnabled val="1"/>
        </dgm:presLayoutVars>
      </dgm:prSet>
      <dgm:spPr/>
    </dgm:pt>
  </dgm:ptLst>
  <dgm:cxnLst>
    <dgm:cxn modelId="{8D38C011-EAB4-F547-ACD0-57234695732B}" type="presOf" srcId="{BA0AE082-348F-5C44-89AE-221DD6CD3AD8}" destId="{72F05BD9-653D-EF46-B397-6642D4472E5E}" srcOrd="0" destOrd="1" presId="urn:microsoft.com/office/officeart/2005/8/layout/process3"/>
    <dgm:cxn modelId="{2FBECD17-8934-D34E-BF7F-1921131C2874}" type="presOf" srcId="{9BB953DD-90CB-9642-9B1C-25B42C07C2E3}" destId="{7D8A2ECF-77FD-5945-8AC2-E05AF6F1D48D}" srcOrd="0" destOrd="0" presId="urn:microsoft.com/office/officeart/2005/8/layout/process3"/>
    <dgm:cxn modelId="{2C1D7F20-9176-0846-B089-31B113BF2390}" srcId="{7F3C42F9-782E-0446-A8DC-E859B0BD5C52}" destId="{11025DEB-85F0-374C-AF09-4A1348BECFF2}" srcOrd="1" destOrd="0" parTransId="{F0B53774-BA35-244A-A9C3-2A2BE9B72E89}" sibTransId="{A82D7993-4450-1547-B8D3-640309A94968}"/>
    <dgm:cxn modelId="{16F9BE20-8331-014A-8B2F-69DAF057605B}" type="presOf" srcId="{D75A818B-1954-F44B-AFDC-E14E3994FBE3}" destId="{2199FB36-0943-D041-9D0C-253F40DEFADD}" srcOrd="1" destOrd="0" presId="urn:microsoft.com/office/officeart/2005/8/layout/process3"/>
    <dgm:cxn modelId="{912E8A2A-40E7-9748-A519-078BA0516837}" type="presOf" srcId="{1C7C1FA4-22E9-5242-A22E-1A7566A47754}" destId="{41B05BB9-358A-6A4D-A598-A5E024686F7C}" srcOrd="0" destOrd="1" presId="urn:microsoft.com/office/officeart/2005/8/layout/process3"/>
    <dgm:cxn modelId="{0D184A2D-1B43-044A-8348-8A83648EB1BB}" type="presOf" srcId="{81A41F65-04B3-BD4F-98B2-327A26808DB9}" destId="{41B05BB9-358A-6A4D-A598-A5E024686F7C}" srcOrd="0" destOrd="0" presId="urn:microsoft.com/office/officeart/2005/8/layout/process3"/>
    <dgm:cxn modelId="{EB13FC3A-C870-8643-A14D-0DDE16AF9766}" type="presOf" srcId="{27A1F39A-1A6C-2B47-93E2-F24D09F51C69}" destId="{9BF98A94-1FAB-DA46-8EA1-4564C230F5BF}" srcOrd="0" destOrd="0" presId="urn:microsoft.com/office/officeart/2005/8/layout/process3"/>
    <dgm:cxn modelId="{4BB47F3E-EB3E-1745-AE6D-2928A560B0BB}" type="presOf" srcId="{1B6F846E-321D-A94E-B992-5CA71F3595D4}" destId="{8C464667-61EA-3748-A944-0F0B8EFF3E0E}" srcOrd="0" destOrd="0" presId="urn:microsoft.com/office/officeart/2005/8/layout/process3"/>
    <dgm:cxn modelId="{0918564A-42DB-4D49-A879-E3CBF89F4CEF}" srcId="{9BB953DD-90CB-9642-9B1C-25B42C07C2E3}" destId="{D75A818B-1954-F44B-AFDC-E14E3994FBE3}" srcOrd="0" destOrd="0" parTransId="{0BE9E7C4-910F-564F-8005-03302E64366A}" sibTransId="{27A1F39A-1A6C-2B47-93E2-F24D09F51C69}"/>
    <dgm:cxn modelId="{22B12B4B-5756-3D44-B06A-9B4BD25D65C8}" type="presOf" srcId="{7F3C42F9-782E-0446-A8DC-E859B0BD5C52}" destId="{FE2A71C0-DD9E-0643-8D10-E0A671532FD7}" srcOrd="1" destOrd="0" presId="urn:microsoft.com/office/officeart/2005/8/layout/process3"/>
    <dgm:cxn modelId="{4A44FB59-D402-3345-86FA-0AF53AA263DC}" type="presOf" srcId="{367E1F8F-DC8E-0E48-BAA9-C05AC1FED04C}" destId="{ED7F8958-A5CE-2544-B0EA-359BCF0C0713}" srcOrd="1" destOrd="0" presId="urn:microsoft.com/office/officeart/2005/8/layout/process3"/>
    <dgm:cxn modelId="{11A8025B-92DB-9D46-B54C-EED95627753A}" type="presOf" srcId="{7F3C42F9-782E-0446-A8DC-E859B0BD5C52}" destId="{96F178C3-90FA-EF43-B056-821FF172D5AC}" srcOrd="0" destOrd="0" presId="urn:microsoft.com/office/officeart/2005/8/layout/process3"/>
    <dgm:cxn modelId="{A566FF5B-2FAB-5C45-AB46-877474C4017D}" type="presOf" srcId="{367E1F8F-DC8E-0E48-BAA9-C05AC1FED04C}" destId="{8F39914E-64A9-FA45-8260-985C9D6349E1}" srcOrd="0" destOrd="0" presId="urn:microsoft.com/office/officeart/2005/8/layout/process3"/>
    <dgm:cxn modelId="{1DDB1567-02FA-F747-B3A8-9E736279BADF}" srcId="{7F3C42F9-782E-0446-A8DC-E859B0BD5C52}" destId="{A6892233-72A0-3645-9AE4-C034C698E06C}" srcOrd="0" destOrd="0" parTransId="{06E940E6-3F2E-6D4E-B004-F6FD892597B2}" sibTransId="{53A8BD09-9104-2D49-A7A0-CD1BA2AA9C03}"/>
    <dgm:cxn modelId="{9538E773-4930-FB44-AA82-DB1B28984E04}" srcId="{9BB953DD-90CB-9642-9B1C-25B42C07C2E3}" destId="{7F3C42F9-782E-0446-A8DC-E859B0BD5C52}" srcOrd="2" destOrd="0" parTransId="{8942C52F-DF99-E848-A4B8-460DF3854CAC}" sibTransId="{23C93BB1-1C7E-E348-9DA9-D47DC3F6FCA7}"/>
    <dgm:cxn modelId="{46A50478-0B6A-A54E-BACA-D0822BBE7CF4}" srcId="{D75A818B-1954-F44B-AFDC-E14E3994FBE3}" destId="{1C7C1FA4-22E9-5242-A22E-1A7566A47754}" srcOrd="1" destOrd="0" parTransId="{0102A428-8577-D646-B216-6931940FF17F}" sibTransId="{BE79DCE1-97F8-B34C-90C5-62B8D651988C}"/>
    <dgm:cxn modelId="{CDD82F8A-3AB9-7B44-A08F-1583FA70DFE8}" type="presOf" srcId="{D75A818B-1954-F44B-AFDC-E14E3994FBE3}" destId="{3B77AD74-BEAA-8E48-A433-64A499C59AF1}" srcOrd="0" destOrd="0" presId="urn:microsoft.com/office/officeart/2005/8/layout/process3"/>
    <dgm:cxn modelId="{5C5C92A9-D720-7A45-8B63-E8CA003B38AC}" type="presOf" srcId="{0CE482A6-6623-904E-995A-6FF662897726}" destId="{72F05BD9-653D-EF46-B397-6642D4472E5E}" srcOrd="0" destOrd="0" presId="urn:microsoft.com/office/officeart/2005/8/layout/process3"/>
    <dgm:cxn modelId="{F97911B1-7320-0340-ADD7-938D62E0B7B3}" srcId="{1B6F846E-321D-A94E-B992-5CA71F3595D4}" destId="{0CE482A6-6623-904E-995A-6FF662897726}" srcOrd="0" destOrd="0" parTransId="{0A7CAD0C-59F0-0344-889D-C793330DA3CF}" sibTransId="{47C8818E-C288-374A-9F07-9322D0D18874}"/>
    <dgm:cxn modelId="{02B13CDF-6F7C-A946-AD0E-31E5DE211615}" srcId="{1B6F846E-321D-A94E-B992-5CA71F3595D4}" destId="{BA0AE082-348F-5C44-89AE-221DD6CD3AD8}" srcOrd="1" destOrd="0" parTransId="{E3F51E20-684D-F849-AEC1-4BE1ECD42BD8}" sibTransId="{B8F3077C-951F-F44A-80EE-EEE5BE87367C}"/>
    <dgm:cxn modelId="{3B3D1FE8-B6A6-9849-8620-F2E4D8E62AB5}" type="presOf" srcId="{27A1F39A-1A6C-2B47-93E2-F24D09F51C69}" destId="{437B968D-0C14-294C-BF15-AC3AA31D51A4}" srcOrd="1" destOrd="0" presId="urn:microsoft.com/office/officeart/2005/8/layout/process3"/>
    <dgm:cxn modelId="{36B644EE-6584-8A48-A94B-1BAEFCB49424}" srcId="{9BB953DD-90CB-9642-9B1C-25B42C07C2E3}" destId="{1B6F846E-321D-A94E-B992-5CA71F3595D4}" srcOrd="1" destOrd="0" parTransId="{0825403E-EDE5-1345-9AAA-CA72986F2397}" sibTransId="{367E1F8F-DC8E-0E48-BAA9-C05AC1FED04C}"/>
    <dgm:cxn modelId="{BA7699F0-67FD-9F4B-8688-F39A1BF8562B}" type="presOf" srcId="{1B6F846E-321D-A94E-B992-5CA71F3595D4}" destId="{902FFCE2-3493-7844-8DE7-387E49708EE1}" srcOrd="1" destOrd="0" presId="urn:microsoft.com/office/officeart/2005/8/layout/process3"/>
    <dgm:cxn modelId="{2B94D0F4-CF13-CF45-973D-6F4381F376E6}" srcId="{D75A818B-1954-F44B-AFDC-E14E3994FBE3}" destId="{81A41F65-04B3-BD4F-98B2-327A26808DB9}" srcOrd="0" destOrd="0" parTransId="{9BAD168C-E31C-C44D-96EC-726D06891120}" sibTransId="{51FE0FFC-AACD-614C-88A7-95FE824FB436}"/>
    <dgm:cxn modelId="{5CE3D3F9-E105-7646-8973-5689F9641900}" type="presOf" srcId="{11025DEB-85F0-374C-AF09-4A1348BECFF2}" destId="{63DE8D8E-1932-DC4B-9D50-380497D8B7BC}" srcOrd="0" destOrd="1" presId="urn:microsoft.com/office/officeart/2005/8/layout/process3"/>
    <dgm:cxn modelId="{37B9FCF9-C189-664F-9568-6750E0113DE0}" type="presOf" srcId="{A6892233-72A0-3645-9AE4-C034C698E06C}" destId="{63DE8D8E-1932-DC4B-9D50-380497D8B7BC}" srcOrd="0" destOrd="0" presId="urn:microsoft.com/office/officeart/2005/8/layout/process3"/>
    <dgm:cxn modelId="{2C6702A6-C2CE-2E40-AE08-57605456D6E5}" type="presParOf" srcId="{7D8A2ECF-77FD-5945-8AC2-E05AF6F1D48D}" destId="{0192E7F6-387A-9740-BC7F-D338B5D63405}" srcOrd="0" destOrd="0" presId="urn:microsoft.com/office/officeart/2005/8/layout/process3"/>
    <dgm:cxn modelId="{2CDCA329-8FB8-F84F-B1F9-F8B4DD23658A}" type="presParOf" srcId="{0192E7F6-387A-9740-BC7F-D338B5D63405}" destId="{3B77AD74-BEAA-8E48-A433-64A499C59AF1}" srcOrd="0" destOrd="0" presId="urn:microsoft.com/office/officeart/2005/8/layout/process3"/>
    <dgm:cxn modelId="{F8F50B61-C5A4-D049-B234-8508EBE3BAB8}" type="presParOf" srcId="{0192E7F6-387A-9740-BC7F-D338B5D63405}" destId="{2199FB36-0943-D041-9D0C-253F40DEFADD}" srcOrd="1" destOrd="0" presId="urn:microsoft.com/office/officeart/2005/8/layout/process3"/>
    <dgm:cxn modelId="{52B023B1-B664-0443-AFEA-BB02324EA6E9}" type="presParOf" srcId="{0192E7F6-387A-9740-BC7F-D338B5D63405}" destId="{41B05BB9-358A-6A4D-A598-A5E024686F7C}" srcOrd="2" destOrd="0" presId="urn:microsoft.com/office/officeart/2005/8/layout/process3"/>
    <dgm:cxn modelId="{0E65EC8D-BA1B-E649-BD47-981205F71D5F}" type="presParOf" srcId="{7D8A2ECF-77FD-5945-8AC2-E05AF6F1D48D}" destId="{9BF98A94-1FAB-DA46-8EA1-4564C230F5BF}" srcOrd="1" destOrd="0" presId="urn:microsoft.com/office/officeart/2005/8/layout/process3"/>
    <dgm:cxn modelId="{7CA2DE33-EA44-7843-9B14-8FF5929D370A}" type="presParOf" srcId="{9BF98A94-1FAB-DA46-8EA1-4564C230F5BF}" destId="{437B968D-0C14-294C-BF15-AC3AA31D51A4}" srcOrd="0" destOrd="0" presId="urn:microsoft.com/office/officeart/2005/8/layout/process3"/>
    <dgm:cxn modelId="{C583B620-4CB2-F642-AE8C-07F4CE398F65}" type="presParOf" srcId="{7D8A2ECF-77FD-5945-8AC2-E05AF6F1D48D}" destId="{57FD3DEF-64C8-A54D-915D-3B9FA3387630}" srcOrd="2" destOrd="0" presId="urn:microsoft.com/office/officeart/2005/8/layout/process3"/>
    <dgm:cxn modelId="{88EE6471-38A8-654A-A9F4-3EEE8602C2EE}" type="presParOf" srcId="{57FD3DEF-64C8-A54D-915D-3B9FA3387630}" destId="{8C464667-61EA-3748-A944-0F0B8EFF3E0E}" srcOrd="0" destOrd="0" presId="urn:microsoft.com/office/officeart/2005/8/layout/process3"/>
    <dgm:cxn modelId="{FA0C956E-9E59-164D-AF4D-2B85AA211A43}" type="presParOf" srcId="{57FD3DEF-64C8-A54D-915D-3B9FA3387630}" destId="{902FFCE2-3493-7844-8DE7-387E49708EE1}" srcOrd="1" destOrd="0" presId="urn:microsoft.com/office/officeart/2005/8/layout/process3"/>
    <dgm:cxn modelId="{BAE570DE-1D72-6C46-82A0-0D6423AE91FB}" type="presParOf" srcId="{57FD3DEF-64C8-A54D-915D-3B9FA3387630}" destId="{72F05BD9-653D-EF46-B397-6642D4472E5E}" srcOrd="2" destOrd="0" presId="urn:microsoft.com/office/officeart/2005/8/layout/process3"/>
    <dgm:cxn modelId="{03B69E39-EB6E-A44B-9E1E-74361462208A}" type="presParOf" srcId="{7D8A2ECF-77FD-5945-8AC2-E05AF6F1D48D}" destId="{8F39914E-64A9-FA45-8260-985C9D6349E1}" srcOrd="3" destOrd="0" presId="urn:microsoft.com/office/officeart/2005/8/layout/process3"/>
    <dgm:cxn modelId="{8427BEA3-DEBD-5340-98B1-94F59F24400E}" type="presParOf" srcId="{8F39914E-64A9-FA45-8260-985C9D6349E1}" destId="{ED7F8958-A5CE-2544-B0EA-359BCF0C0713}" srcOrd="0" destOrd="0" presId="urn:microsoft.com/office/officeart/2005/8/layout/process3"/>
    <dgm:cxn modelId="{FF001465-D2B9-4642-8BD4-5B07EB8C6F71}" type="presParOf" srcId="{7D8A2ECF-77FD-5945-8AC2-E05AF6F1D48D}" destId="{A8DA535D-A0B1-1C4D-9E96-0A2953D7484B}" srcOrd="4" destOrd="0" presId="urn:microsoft.com/office/officeart/2005/8/layout/process3"/>
    <dgm:cxn modelId="{EF33C3E6-2409-0543-A6E3-29E4B76107B0}" type="presParOf" srcId="{A8DA535D-A0B1-1C4D-9E96-0A2953D7484B}" destId="{96F178C3-90FA-EF43-B056-821FF172D5AC}" srcOrd="0" destOrd="0" presId="urn:microsoft.com/office/officeart/2005/8/layout/process3"/>
    <dgm:cxn modelId="{73E6EFCA-C523-FB43-B170-F54113AB70E3}" type="presParOf" srcId="{A8DA535D-A0B1-1C4D-9E96-0A2953D7484B}" destId="{FE2A71C0-DD9E-0643-8D10-E0A671532FD7}" srcOrd="1" destOrd="0" presId="urn:microsoft.com/office/officeart/2005/8/layout/process3"/>
    <dgm:cxn modelId="{9B0280AA-76DA-7943-AB56-F1A96CD58D9C}" type="presParOf" srcId="{A8DA535D-A0B1-1C4D-9E96-0A2953D7484B}" destId="{63DE8D8E-1932-DC4B-9D50-380497D8B7BC}"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18689B-E550-AA46-AE24-9EFE7AAC8575}" type="doc">
      <dgm:prSet loTypeId="urn:microsoft.com/office/officeart/2005/8/layout/process3" loCatId="" qsTypeId="urn:microsoft.com/office/officeart/2005/8/quickstyle/simple1" qsCatId="simple" csTypeId="urn:microsoft.com/office/officeart/2005/8/colors/accent1_2" csCatId="accent1" phldr="1"/>
      <dgm:spPr/>
      <dgm:t>
        <a:bodyPr/>
        <a:lstStyle/>
        <a:p>
          <a:endParaRPr lang="en-GB"/>
        </a:p>
      </dgm:t>
    </dgm:pt>
    <dgm:pt modelId="{AA07B51D-95DA-C946-9A27-FCE2200A5F0D}">
      <dgm:prSet custT="1"/>
      <dgm:spPr/>
      <dgm:t>
        <a:bodyPr/>
        <a:lstStyle/>
        <a:p>
          <a:pPr>
            <a:buNone/>
          </a:pPr>
          <a:r>
            <a:rPr lang="en-GB" sz="2000" b="1" i="0" u="none" dirty="0">
              <a:latin typeface="Times New Roman" panose="02020603050405020304" pitchFamily="18" charset="0"/>
              <a:cs typeface="Times New Roman" panose="02020603050405020304" pitchFamily="18" charset="0"/>
            </a:rPr>
            <a:t>Incident Reporting</a:t>
          </a:r>
          <a:endParaRPr lang="en-GB" sz="2000" b="1" dirty="0">
            <a:latin typeface="Times New Roman" panose="02020603050405020304" pitchFamily="18" charset="0"/>
            <a:cs typeface="Times New Roman" panose="02020603050405020304" pitchFamily="18" charset="0"/>
          </a:endParaRPr>
        </a:p>
      </dgm:t>
    </dgm:pt>
    <dgm:pt modelId="{93DB15F7-CDEF-434B-A338-9736233ECF11}" type="parTrans" cxnId="{3C9914CF-7230-2445-A2CD-CB5B16B2FE16}">
      <dgm:prSet/>
      <dgm:spPr/>
      <dgm:t>
        <a:bodyPr/>
        <a:lstStyle/>
        <a:p>
          <a:endParaRPr lang="en-GB"/>
        </a:p>
      </dgm:t>
    </dgm:pt>
    <dgm:pt modelId="{E874CAB4-2058-474E-B50D-A4EEE0E74177}" type="sibTrans" cxnId="{3C9914CF-7230-2445-A2CD-CB5B16B2FE16}">
      <dgm:prSet/>
      <dgm:spPr/>
      <dgm:t>
        <a:bodyPr/>
        <a:lstStyle/>
        <a:p>
          <a:endParaRPr lang="en-GB"/>
        </a:p>
      </dgm:t>
    </dgm:pt>
    <dgm:pt modelId="{04358242-35CC-EF43-9A92-BD494640968F}">
      <dgm:prSet/>
      <dgm:spPr/>
      <dgm:t>
        <a:bodyPr/>
        <a:lstStyle/>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Delays in reporting and investigating adverse events prevented early intervention.</a:t>
          </a:r>
        </a:p>
      </dgm:t>
    </dgm:pt>
    <dgm:pt modelId="{63E98941-8D30-A044-94F9-E7BF191D988C}" type="parTrans" cxnId="{32CD1F47-9239-6841-B1AD-B97461762284}">
      <dgm:prSet/>
      <dgm:spPr/>
      <dgm:t>
        <a:bodyPr/>
        <a:lstStyle/>
        <a:p>
          <a:endParaRPr lang="en-GB"/>
        </a:p>
      </dgm:t>
    </dgm:pt>
    <dgm:pt modelId="{C675D29A-B06D-6C46-B13E-4234BDC6A01C}" type="sibTrans" cxnId="{32CD1F47-9239-6841-B1AD-B97461762284}">
      <dgm:prSet/>
      <dgm:spPr/>
      <dgm:t>
        <a:bodyPr/>
        <a:lstStyle/>
        <a:p>
          <a:endParaRPr lang="en-GB"/>
        </a:p>
      </dgm:t>
    </dgm:pt>
    <dgm:pt modelId="{28D18D01-45AD-D643-9D41-FEB8FF988F85}">
      <dgm:prSet/>
      <dgm:spPr/>
      <dgm:t>
        <a:bodyPr/>
        <a:lstStyle/>
        <a:p>
          <a:pP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Lessons from previous incidents were not effectively implemented.</a:t>
          </a:r>
        </a:p>
      </dgm:t>
    </dgm:pt>
    <dgm:pt modelId="{F0DC92A8-5709-BD40-A728-E1F53BEDE404}" type="parTrans" cxnId="{A2223696-C4D6-BD41-B5EB-233C7487E84F}">
      <dgm:prSet/>
      <dgm:spPr/>
      <dgm:t>
        <a:bodyPr/>
        <a:lstStyle/>
        <a:p>
          <a:endParaRPr lang="en-GB"/>
        </a:p>
      </dgm:t>
    </dgm:pt>
    <dgm:pt modelId="{40163160-2679-2842-823B-DEB103369C38}" type="sibTrans" cxnId="{A2223696-C4D6-BD41-B5EB-233C7487E84F}">
      <dgm:prSet/>
      <dgm:spPr/>
      <dgm:t>
        <a:bodyPr/>
        <a:lstStyle/>
        <a:p>
          <a:endParaRPr lang="en-GB"/>
        </a:p>
      </dgm:t>
    </dgm:pt>
    <dgm:pt modelId="{A08C3EE4-367D-CA43-AEEE-64083344A5D4}">
      <dgm:prSet custT="1"/>
      <dgm:spPr/>
      <dgm:t>
        <a:bodyPr/>
        <a:lstStyle/>
        <a:p>
          <a:pPr>
            <a:buNone/>
          </a:pPr>
          <a:r>
            <a:rPr lang="en-GB" sz="2000" b="1" i="0" u="none" dirty="0">
              <a:latin typeface="Times New Roman" panose="02020603050405020304" pitchFamily="18" charset="0"/>
              <a:cs typeface="Times New Roman" panose="02020603050405020304" pitchFamily="18" charset="0"/>
            </a:rPr>
            <a:t>Staffing</a:t>
          </a:r>
          <a:endParaRPr lang="en-GB" sz="2000" b="1" dirty="0">
            <a:latin typeface="Times New Roman" panose="02020603050405020304" pitchFamily="18" charset="0"/>
            <a:cs typeface="Times New Roman" panose="02020603050405020304" pitchFamily="18" charset="0"/>
          </a:endParaRPr>
        </a:p>
      </dgm:t>
    </dgm:pt>
    <dgm:pt modelId="{F1860DA1-4C0B-DE4D-8256-6ED9A53CF1EC}" type="parTrans" cxnId="{A60791D3-1603-B646-ABF6-A7C7AE48D5DD}">
      <dgm:prSet/>
      <dgm:spPr/>
      <dgm:t>
        <a:bodyPr/>
        <a:lstStyle/>
        <a:p>
          <a:endParaRPr lang="en-GB"/>
        </a:p>
      </dgm:t>
    </dgm:pt>
    <dgm:pt modelId="{AF73E239-151E-9A47-8881-992A42CB7559}" type="sibTrans" cxnId="{A60791D3-1603-B646-ABF6-A7C7AE48D5DD}">
      <dgm:prSet/>
      <dgm:spPr/>
      <dgm:t>
        <a:bodyPr/>
        <a:lstStyle/>
        <a:p>
          <a:endParaRPr lang="en-GB"/>
        </a:p>
      </dgm:t>
    </dgm:pt>
    <dgm:pt modelId="{1B4851F3-E34E-9B46-B5E2-6B5E268CC4C9}">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Workforce shortages and increasing workload affected patient safety.</a:t>
          </a:r>
        </a:p>
      </dgm:t>
    </dgm:pt>
    <dgm:pt modelId="{B4424C75-C39F-834C-98C6-148857DEFC9E}" type="parTrans" cxnId="{D66DBF32-2937-114C-80FD-D1F4ACFD81D0}">
      <dgm:prSet/>
      <dgm:spPr/>
      <dgm:t>
        <a:bodyPr/>
        <a:lstStyle/>
        <a:p>
          <a:endParaRPr lang="en-GB"/>
        </a:p>
      </dgm:t>
    </dgm:pt>
    <dgm:pt modelId="{B6251C01-CE20-E846-957D-71FC5FE488B0}" type="sibTrans" cxnId="{D66DBF32-2937-114C-80FD-D1F4ACFD81D0}">
      <dgm:prSet/>
      <dgm:spPr/>
      <dgm:t>
        <a:bodyPr/>
        <a:lstStyle/>
        <a:p>
          <a:endParaRPr lang="en-GB"/>
        </a:p>
      </dgm:t>
    </dgm:pt>
    <dgm:pt modelId="{9A1A3965-0C2F-514A-A289-7484C5C83E0E}">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Resource pressures reduced the resilience of the neonatal service</a:t>
          </a:r>
          <a:r>
            <a:rPr lang="en-GB" sz="1500" dirty="0"/>
            <a:t>.</a:t>
          </a:r>
        </a:p>
      </dgm:t>
    </dgm:pt>
    <dgm:pt modelId="{0F6E04E0-0080-5444-B14B-CFD486C6BAEF}" type="parTrans" cxnId="{472F85C0-D492-604B-B452-BDBB71BC5F62}">
      <dgm:prSet/>
      <dgm:spPr/>
      <dgm:t>
        <a:bodyPr/>
        <a:lstStyle/>
        <a:p>
          <a:endParaRPr lang="en-GB"/>
        </a:p>
      </dgm:t>
    </dgm:pt>
    <dgm:pt modelId="{5DF649B5-016D-FD49-8665-368CEC34274E}" type="sibTrans" cxnId="{472F85C0-D492-604B-B452-BDBB71BC5F62}">
      <dgm:prSet/>
      <dgm:spPr/>
      <dgm:t>
        <a:bodyPr/>
        <a:lstStyle/>
        <a:p>
          <a:endParaRPr lang="en-GB"/>
        </a:p>
      </dgm:t>
    </dgm:pt>
    <dgm:pt modelId="{B4C05086-6E3B-A642-9BB6-E00F18BE4A4F}">
      <dgm:prSet custT="1"/>
      <dgm:spPr/>
      <dgm:t>
        <a:bodyPr/>
        <a:lstStyle/>
        <a:p>
          <a:pPr algn="l">
            <a:buNone/>
          </a:pPr>
          <a:r>
            <a:rPr lang="en-GB" sz="2000" b="1" i="0" u="none" dirty="0">
              <a:latin typeface="Times New Roman" panose="02020603050405020304" pitchFamily="18" charset="0"/>
              <a:cs typeface="Times New Roman" panose="02020603050405020304" pitchFamily="18" charset="0"/>
            </a:rPr>
            <a:t>Regulatory Oversight</a:t>
          </a:r>
          <a:endParaRPr lang="en-GB" sz="2000" b="1" dirty="0">
            <a:latin typeface="Times New Roman" panose="02020603050405020304" pitchFamily="18" charset="0"/>
            <a:cs typeface="Times New Roman" panose="02020603050405020304" pitchFamily="18" charset="0"/>
          </a:endParaRPr>
        </a:p>
      </dgm:t>
    </dgm:pt>
    <dgm:pt modelId="{C802B40E-4AA7-4E48-A837-6A99D471A802}" type="parTrans" cxnId="{D8219BCE-9F3D-8B4F-9AE9-A432621B0F48}">
      <dgm:prSet/>
      <dgm:spPr/>
      <dgm:t>
        <a:bodyPr/>
        <a:lstStyle/>
        <a:p>
          <a:endParaRPr lang="en-GB"/>
        </a:p>
      </dgm:t>
    </dgm:pt>
    <dgm:pt modelId="{6C2CF11D-F537-E941-A054-223B24109FE9}" type="sibTrans" cxnId="{D8219BCE-9F3D-8B4F-9AE9-A432621B0F48}">
      <dgm:prSet/>
      <dgm:spPr/>
      <dgm:t>
        <a:bodyPr/>
        <a:lstStyle/>
        <a:p>
          <a:endParaRPr lang="en-GB"/>
        </a:p>
      </dgm:t>
    </dgm:pt>
    <dgm:pt modelId="{FA7D2501-B6FE-1748-832D-026109119ABE}">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External review and regulatory intervention occurred too late.</a:t>
          </a:r>
        </a:p>
      </dgm:t>
    </dgm:pt>
    <dgm:pt modelId="{E7DD379C-6769-EA40-B22B-D1FB34B7B28E}" type="parTrans" cxnId="{BD28FCB7-0A0E-F740-952C-209B4E70D7AC}">
      <dgm:prSet/>
      <dgm:spPr/>
      <dgm:t>
        <a:bodyPr/>
        <a:lstStyle/>
        <a:p>
          <a:endParaRPr lang="en-GB"/>
        </a:p>
      </dgm:t>
    </dgm:pt>
    <dgm:pt modelId="{31B65098-7C81-7B40-93B7-6805792A1341}" type="sibTrans" cxnId="{BD28FCB7-0A0E-F740-952C-209B4E70D7AC}">
      <dgm:prSet/>
      <dgm:spPr/>
      <dgm:t>
        <a:bodyPr/>
        <a:lstStyle/>
        <a:p>
          <a:endParaRPr lang="en-GB"/>
        </a:p>
      </dgm:t>
    </dgm:pt>
    <dgm:pt modelId="{9F73FFD5-8E0A-D445-8424-248AB9E83D2F}">
      <dgm:prSet custT="1"/>
      <dgm:spPr/>
      <dgm:t>
        <a:bodyPr/>
        <a:lstStyle/>
        <a:p>
          <a:pPr>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Stronger oversight mechanisms could have reduced ongoing risks</a:t>
          </a:r>
          <a:r>
            <a:rPr lang="en-GB" sz="1400" dirty="0"/>
            <a:t>.</a:t>
          </a:r>
        </a:p>
      </dgm:t>
    </dgm:pt>
    <dgm:pt modelId="{D1AEF2CE-CEE7-F246-B430-157697F4766A}" type="parTrans" cxnId="{A496DF6E-FDFE-D146-8676-96CB07AB0517}">
      <dgm:prSet/>
      <dgm:spPr/>
      <dgm:t>
        <a:bodyPr/>
        <a:lstStyle/>
        <a:p>
          <a:endParaRPr lang="en-GB"/>
        </a:p>
      </dgm:t>
    </dgm:pt>
    <dgm:pt modelId="{7D5064A7-9B54-7B44-9D65-61B1D6A6D570}" type="sibTrans" cxnId="{A496DF6E-FDFE-D146-8676-96CB07AB0517}">
      <dgm:prSet/>
      <dgm:spPr/>
      <dgm:t>
        <a:bodyPr/>
        <a:lstStyle/>
        <a:p>
          <a:endParaRPr lang="en-GB"/>
        </a:p>
      </dgm:t>
    </dgm:pt>
    <dgm:pt modelId="{B8E4BB10-4D58-BE4D-91AA-8757CB688B57}" type="pres">
      <dgm:prSet presAssocID="{9218689B-E550-AA46-AE24-9EFE7AAC8575}" presName="linearFlow" presStyleCnt="0">
        <dgm:presLayoutVars>
          <dgm:dir/>
          <dgm:animLvl val="lvl"/>
          <dgm:resizeHandles val="exact"/>
        </dgm:presLayoutVars>
      </dgm:prSet>
      <dgm:spPr/>
    </dgm:pt>
    <dgm:pt modelId="{EFF29E6B-AA5E-E74C-AAF3-02769D4BC359}" type="pres">
      <dgm:prSet presAssocID="{AA07B51D-95DA-C946-9A27-FCE2200A5F0D}" presName="composite" presStyleCnt="0"/>
      <dgm:spPr/>
    </dgm:pt>
    <dgm:pt modelId="{440ABCBD-C4A7-4F44-84DB-99AC5866E7B2}" type="pres">
      <dgm:prSet presAssocID="{AA07B51D-95DA-C946-9A27-FCE2200A5F0D}" presName="parTx" presStyleLbl="node1" presStyleIdx="0" presStyleCnt="3">
        <dgm:presLayoutVars>
          <dgm:chMax val="0"/>
          <dgm:chPref val="0"/>
          <dgm:bulletEnabled val="1"/>
        </dgm:presLayoutVars>
      </dgm:prSet>
      <dgm:spPr/>
    </dgm:pt>
    <dgm:pt modelId="{057257B5-418C-7044-8BD4-221FA26B11AE}" type="pres">
      <dgm:prSet presAssocID="{AA07B51D-95DA-C946-9A27-FCE2200A5F0D}" presName="parSh" presStyleLbl="node1" presStyleIdx="0" presStyleCnt="3"/>
      <dgm:spPr/>
    </dgm:pt>
    <dgm:pt modelId="{5BEAFD41-8C1A-2A46-817B-451E21D20008}" type="pres">
      <dgm:prSet presAssocID="{AA07B51D-95DA-C946-9A27-FCE2200A5F0D}" presName="desTx" presStyleLbl="fgAcc1" presStyleIdx="0" presStyleCnt="3" custLinFactNeighborX="327" custLinFactNeighborY="-1492">
        <dgm:presLayoutVars>
          <dgm:bulletEnabled val="1"/>
        </dgm:presLayoutVars>
      </dgm:prSet>
      <dgm:spPr/>
    </dgm:pt>
    <dgm:pt modelId="{797A33C3-095D-1F4C-86AB-9FD59D1C7252}" type="pres">
      <dgm:prSet presAssocID="{E874CAB4-2058-474E-B50D-A4EEE0E74177}" presName="sibTrans" presStyleLbl="sibTrans2D1" presStyleIdx="0" presStyleCnt="2"/>
      <dgm:spPr/>
    </dgm:pt>
    <dgm:pt modelId="{41617DDB-1BC9-4141-AE96-CB73BAEEBE23}" type="pres">
      <dgm:prSet presAssocID="{E874CAB4-2058-474E-B50D-A4EEE0E74177}" presName="connTx" presStyleLbl="sibTrans2D1" presStyleIdx="0" presStyleCnt="2"/>
      <dgm:spPr/>
    </dgm:pt>
    <dgm:pt modelId="{3913A4CA-480B-654D-A4FC-6C875C2C83AB}" type="pres">
      <dgm:prSet presAssocID="{A08C3EE4-367D-CA43-AEEE-64083344A5D4}" presName="composite" presStyleCnt="0"/>
      <dgm:spPr/>
    </dgm:pt>
    <dgm:pt modelId="{49D11376-C034-E140-916A-F26AE8E361F4}" type="pres">
      <dgm:prSet presAssocID="{A08C3EE4-367D-CA43-AEEE-64083344A5D4}" presName="parTx" presStyleLbl="node1" presStyleIdx="0" presStyleCnt="3">
        <dgm:presLayoutVars>
          <dgm:chMax val="0"/>
          <dgm:chPref val="0"/>
          <dgm:bulletEnabled val="1"/>
        </dgm:presLayoutVars>
      </dgm:prSet>
      <dgm:spPr/>
    </dgm:pt>
    <dgm:pt modelId="{0157B745-79F6-4A41-A51F-B961ACD211C8}" type="pres">
      <dgm:prSet presAssocID="{A08C3EE4-367D-CA43-AEEE-64083344A5D4}" presName="parSh" presStyleLbl="node1" presStyleIdx="1" presStyleCnt="3"/>
      <dgm:spPr/>
    </dgm:pt>
    <dgm:pt modelId="{A45F4201-96A4-3541-AEBF-044DE8527A72}" type="pres">
      <dgm:prSet presAssocID="{A08C3EE4-367D-CA43-AEEE-64083344A5D4}" presName="desTx" presStyleLbl="fgAcc1" presStyleIdx="1" presStyleCnt="3" custLinFactNeighborX="-441" custLinFactNeighborY="-1404">
        <dgm:presLayoutVars>
          <dgm:bulletEnabled val="1"/>
        </dgm:presLayoutVars>
      </dgm:prSet>
      <dgm:spPr/>
    </dgm:pt>
    <dgm:pt modelId="{E77FBDED-7A89-7048-8473-64817B9F06A5}" type="pres">
      <dgm:prSet presAssocID="{AF73E239-151E-9A47-8881-992A42CB7559}" presName="sibTrans" presStyleLbl="sibTrans2D1" presStyleIdx="1" presStyleCnt="2"/>
      <dgm:spPr/>
    </dgm:pt>
    <dgm:pt modelId="{0D150786-DA80-3F40-8298-D5427866B674}" type="pres">
      <dgm:prSet presAssocID="{AF73E239-151E-9A47-8881-992A42CB7559}" presName="connTx" presStyleLbl="sibTrans2D1" presStyleIdx="1" presStyleCnt="2"/>
      <dgm:spPr/>
    </dgm:pt>
    <dgm:pt modelId="{E102390E-C521-2F4F-B56C-4F708C86663A}" type="pres">
      <dgm:prSet presAssocID="{B4C05086-6E3B-A642-9BB6-E00F18BE4A4F}" presName="composite" presStyleCnt="0"/>
      <dgm:spPr/>
    </dgm:pt>
    <dgm:pt modelId="{618E949B-B194-764F-B01A-9E530C1070C5}" type="pres">
      <dgm:prSet presAssocID="{B4C05086-6E3B-A642-9BB6-E00F18BE4A4F}" presName="parTx" presStyleLbl="node1" presStyleIdx="1" presStyleCnt="3">
        <dgm:presLayoutVars>
          <dgm:chMax val="0"/>
          <dgm:chPref val="0"/>
          <dgm:bulletEnabled val="1"/>
        </dgm:presLayoutVars>
      </dgm:prSet>
      <dgm:spPr/>
    </dgm:pt>
    <dgm:pt modelId="{3DB5592C-0660-F649-8549-CD16C5B71ECB}" type="pres">
      <dgm:prSet presAssocID="{B4C05086-6E3B-A642-9BB6-E00F18BE4A4F}" presName="parSh" presStyleLbl="node1" presStyleIdx="2" presStyleCnt="3"/>
      <dgm:spPr/>
    </dgm:pt>
    <dgm:pt modelId="{4DB0A086-A842-7749-9097-8884CC9F925F}" type="pres">
      <dgm:prSet presAssocID="{B4C05086-6E3B-A642-9BB6-E00F18BE4A4F}" presName="desTx" presStyleLbl="fgAcc1" presStyleIdx="2" presStyleCnt="3" custLinFactNeighborX="441" custLinFactNeighborY="-151">
        <dgm:presLayoutVars>
          <dgm:bulletEnabled val="1"/>
        </dgm:presLayoutVars>
      </dgm:prSet>
      <dgm:spPr/>
    </dgm:pt>
  </dgm:ptLst>
  <dgm:cxnLst>
    <dgm:cxn modelId="{5E27F811-5749-E34F-AC44-9754E57D9249}" type="presOf" srcId="{9218689B-E550-AA46-AE24-9EFE7AAC8575}" destId="{B8E4BB10-4D58-BE4D-91AA-8757CB688B57}" srcOrd="0" destOrd="0" presId="urn:microsoft.com/office/officeart/2005/8/layout/process3"/>
    <dgm:cxn modelId="{0FC37C2D-D7AB-D44B-8D7D-757F38A3EFBF}" type="presOf" srcId="{1B4851F3-E34E-9B46-B5E2-6B5E268CC4C9}" destId="{A45F4201-96A4-3541-AEBF-044DE8527A72}" srcOrd="0" destOrd="0" presId="urn:microsoft.com/office/officeart/2005/8/layout/process3"/>
    <dgm:cxn modelId="{D66DBF32-2937-114C-80FD-D1F4ACFD81D0}" srcId="{A08C3EE4-367D-CA43-AEEE-64083344A5D4}" destId="{1B4851F3-E34E-9B46-B5E2-6B5E268CC4C9}" srcOrd="0" destOrd="0" parTransId="{B4424C75-C39F-834C-98C6-148857DEFC9E}" sibTransId="{B6251C01-CE20-E846-957D-71FC5FE488B0}"/>
    <dgm:cxn modelId="{BE735635-9898-C346-B3B6-A6AC1BD69321}" type="presOf" srcId="{B4C05086-6E3B-A642-9BB6-E00F18BE4A4F}" destId="{618E949B-B194-764F-B01A-9E530C1070C5}" srcOrd="0" destOrd="0" presId="urn:microsoft.com/office/officeart/2005/8/layout/process3"/>
    <dgm:cxn modelId="{32CD1F47-9239-6841-B1AD-B97461762284}" srcId="{AA07B51D-95DA-C946-9A27-FCE2200A5F0D}" destId="{04358242-35CC-EF43-9A92-BD494640968F}" srcOrd="0" destOrd="0" parTransId="{63E98941-8D30-A044-94F9-E7BF191D988C}" sibTransId="{C675D29A-B06D-6C46-B13E-4234BDC6A01C}"/>
    <dgm:cxn modelId="{9DFB4D58-9EAE-F042-A38F-28E315C7BAAD}" type="presOf" srcId="{9F73FFD5-8E0A-D445-8424-248AB9E83D2F}" destId="{4DB0A086-A842-7749-9097-8884CC9F925F}" srcOrd="0" destOrd="1" presId="urn:microsoft.com/office/officeart/2005/8/layout/process3"/>
    <dgm:cxn modelId="{4F7DE467-1827-6C4D-BEBC-BC7877A0B089}" type="presOf" srcId="{04358242-35CC-EF43-9A92-BD494640968F}" destId="{5BEAFD41-8C1A-2A46-817B-451E21D20008}" srcOrd="0" destOrd="0" presId="urn:microsoft.com/office/officeart/2005/8/layout/process3"/>
    <dgm:cxn modelId="{A496DF6E-FDFE-D146-8676-96CB07AB0517}" srcId="{B4C05086-6E3B-A642-9BB6-E00F18BE4A4F}" destId="{9F73FFD5-8E0A-D445-8424-248AB9E83D2F}" srcOrd="1" destOrd="0" parTransId="{D1AEF2CE-CEE7-F246-B430-157697F4766A}" sibTransId="{7D5064A7-9B54-7B44-9D65-61B1D6A6D570}"/>
    <dgm:cxn modelId="{C3894B7B-7072-B645-927C-27CBC0CF9051}" type="presOf" srcId="{AA07B51D-95DA-C946-9A27-FCE2200A5F0D}" destId="{440ABCBD-C4A7-4F44-84DB-99AC5866E7B2}" srcOrd="0" destOrd="0" presId="urn:microsoft.com/office/officeart/2005/8/layout/process3"/>
    <dgm:cxn modelId="{00CFD47F-337E-1C44-B3B6-2C108CBC3006}" type="presOf" srcId="{E874CAB4-2058-474E-B50D-A4EEE0E74177}" destId="{797A33C3-095D-1F4C-86AB-9FD59D1C7252}" srcOrd="0" destOrd="0" presId="urn:microsoft.com/office/officeart/2005/8/layout/process3"/>
    <dgm:cxn modelId="{F0AC2184-32D5-0A43-A0B7-E9A4D5E857F2}" type="presOf" srcId="{FA7D2501-B6FE-1748-832D-026109119ABE}" destId="{4DB0A086-A842-7749-9097-8884CC9F925F}" srcOrd="0" destOrd="0" presId="urn:microsoft.com/office/officeart/2005/8/layout/process3"/>
    <dgm:cxn modelId="{03D5F788-5CAD-3C4C-8634-BA990C7C855C}" type="presOf" srcId="{9A1A3965-0C2F-514A-A289-7484C5C83E0E}" destId="{A45F4201-96A4-3541-AEBF-044DE8527A72}" srcOrd="0" destOrd="1" presId="urn:microsoft.com/office/officeart/2005/8/layout/process3"/>
    <dgm:cxn modelId="{A4A66B89-3203-6C4C-B1ED-0F35E69DFD3B}" type="presOf" srcId="{AF73E239-151E-9A47-8881-992A42CB7559}" destId="{E77FBDED-7A89-7048-8473-64817B9F06A5}" srcOrd="0" destOrd="0" presId="urn:microsoft.com/office/officeart/2005/8/layout/process3"/>
    <dgm:cxn modelId="{4C72A78A-5B83-BE4F-AB12-146CAA25453D}" type="presOf" srcId="{B4C05086-6E3B-A642-9BB6-E00F18BE4A4F}" destId="{3DB5592C-0660-F649-8549-CD16C5B71ECB}" srcOrd="1" destOrd="0" presId="urn:microsoft.com/office/officeart/2005/8/layout/process3"/>
    <dgm:cxn modelId="{A2223696-C4D6-BD41-B5EB-233C7487E84F}" srcId="{AA07B51D-95DA-C946-9A27-FCE2200A5F0D}" destId="{28D18D01-45AD-D643-9D41-FEB8FF988F85}" srcOrd="1" destOrd="0" parTransId="{F0DC92A8-5709-BD40-A728-E1F53BEDE404}" sibTransId="{40163160-2679-2842-823B-DEB103369C38}"/>
    <dgm:cxn modelId="{6689DE9A-3786-C44E-8C7B-2A460013EE12}" type="presOf" srcId="{28D18D01-45AD-D643-9D41-FEB8FF988F85}" destId="{5BEAFD41-8C1A-2A46-817B-451E21D20008}" srcOrd="0" destOrd="1" presId="urn:microsoft.com/office/officeart/2005/8/layout/process3"/>
    <dgm:cxn modelId="{6AFCA19F-0CE2-7244-9ADA-1E76D70C11D1}" type="presOf" srcId="{A08C3EE4-367D-CA43-AEEE-64083344A5D4}" destId="{49D11376-C034-E140-916A-F26AE8E361F4}" srcOrd="0" destOrd="0" presId="urn:microsoft.com/office/officeart/2005/8/layout/process3"/>
    <dgm:cxn modelId="{E335DBA2-498D-5044-BF39-D3775B44A9D3}" type="presOf" srcId="{A08C3EE4-367D-CA43-AEEE-64083344A5D4}" destId="{0157B745-79F6-4A41-A51F-B961ACD211C8}" srcOrd="1" destOrd="0" presId="urn:microsoft.com/office/officeart/2005/8/layout/process3"/>
    <dgm:cxn modelId="{1F3A7AA8-D581-5743-BBAE-D8954EDDE39D}" type="presOf" srcId="{AA07B51D-95DA-C946-9A27-FCE2200A5F0D}" destId="{057257B5-418C-7044-8BD4-221FA26B11AE}" srcOrd="1" destOrd="0" presId="urn:microsoft.com/office/officeart/2005/8/layout/process3"/>
    <dgm:cxn modelId="{BD28FCB7-0A0E-F740-952C-209B4E70D7AC}" srcId="{B4C05086-6E3B-A642-9BB6-E00F18BE4A4F}" destId="{FA7D2501-B6FE-1748-832D-026109119ABE}" srcOrd="0" destOrd="0" parTransId="{E7DD379C-6769-EA40-B22B-D1FB34B7B28E}" sibTransId="{31B65098-7C81-7B40-93B7-6805792A1341}"/>
    <dgm:cxn modelId="{472F85C0-D492-604B-B452-BDBB71BC5F62}" srcId="{A08C3EE4-367D-CA43-AEEE-64083344A5D4}" destId="{9A1A3965-0C2F-514A-A289-7484C5C83E0E}" srcOrd="1" destOrd="0" parTransId="{0F6E04E0-0080-5444-B14B-CFD486C6BAEF}" sibTransId="{5DF649B5-016D-FD49-8665-368CEC34274E}"/>
    <dgm:cxn modelId="{D8219BCE-9F3D-8B4F-9AE9-A432621B0F48}" srcId="{9218689B-E550-AA46-AE24-9EFE7AAC8575}" destId="{B4C05086-6E3B-A642-9BB6-E00F18BE4A4F}" srcOrd="2" destOrd="0" parTransId="{C802B40E-4AA7-4E48-A837-6A99D471A802}" sibTransId="{6C2CF11D-F537-E941-A054-223B24109FE9}"/>
    <dgm:cxn modelId="{3C9914CF-7230-2445-A2CD-CB5B16B2FE16}" srcId="{9218689B-E550-AA46-AE24-9EFE7AAC8575}" destId="{AA07B51D-95DA-C946-9A27-FCE2200A5F0D}" srcOrd="0" destOrd="0" parTransId="{93DB15F7-CDEF-434B-A338-9736233ECF11}" sibTransId="{E874CAB4-2058-474E-B50D-A4EEE0E74177}"/>
    <dgm:cxn modelId="{A60791D3-1603-B646-ABF6-A7C7AE48D5DD}" srcId="{9218689B-E550-AA46-AE24-9EFE7AAC8575}" destId="{A08C3EE4-367D-CA43-AEEE-64083344A5D4}" srcOrd="1" destOrd="0" parTransId="{F1860DA1-4C0B-DE4D-8256-6ED9A53CF1EC}" sibTransId="{AF73E239-151E-9A47-8881-992A42CB7559}"/>
    <dgm:cxn modelId="{7D96B0E1-B40F-2D44-BDE2-BBA95EBB51C1}" type="presOf" srcId="{AF73E239-151E-9A47-8881-992A42CB7559}" destId="{0D150786-DA80-3F40-8298-D5427866B674}" srcOrd="1" destOrd="0" presId="urn:microsoft.com/office/officeart/2005/8/layout/process3"/>
    <dgm:cxn modelId="{5904C8F7-5F11-774B-ABBD-7D9C41F33755}" type="presOf" srcId="{E874CAB4-2058-474E-B50D-A4EEE0E74177}" destId="{41617DDB-1BC9-4141-AE96-CB73BAEEBE23}" srcOrd="1" destOrd="0" presId="urn:microsoft.com/office/officeart/2005/8/layout/process3"/>
    <dgm:cxn modelId="{9A80519E-7334-8D43-A1CA-35048DEBF8A8}" type="presParOf" srcId="{B8E4BB10-4D58-BE4D-91AA-8757CB688B57}" destId="{EFF29E6B-AA5E-E74C-AAF3-02769D4BC359}" srcOrd="0" destOrd="0" presId="urn:microsoft.com/office/officeart/2005/8/layout/process3"/>
    <dgm:cxn modelId="{B6BBD37E-F198-E340-A3E1-A5239AB8343B}" type="presParOf" srcId="{EFF29E6B-AA5E-E74C-AAF3-02769D4BC359}" destId="{440ABCBD-C4A7-4F44-84DB-99AC5866E7B2}" srcOrd="0" destOrd="0" presId="urn:microsoft.com/office/officeart/2005/8/layout/process3"/>
    <dgm:cxn modelId="{FC43EADA-ED62-B246-8934-27F6B7A41817}" type="presParOf" srcId="{EFF29E6B-AA5E-E74C-AAF3-02769D4BC359}" destId="{057257B5-418C-7044-8BD4-221FA26B11AE}" srcOrd="1" destOrd="0" presId="urn:microsoft.com/office/officeart/2005/8/layout/process3"/>
    <dgm:cxn modelId="{4D7F9135-C447-6345-88C2-F67518C88D77}" type="presParOf" srcId="{EFF29E6B-AA5E-E74C-AAF3-02769D4BC359}" destId="{5BEAFD41-8C1A-2A46-817B-451E21D20008}" srcOrd="2" destOrd="0" presId="urn:microsoft.com/office/officeart/2005/8/layout/process3"/>
    <dgm:cxn modelId="{C4CEF762-A17D-9D42-9666-FF115F64D2A2}" type="presParOf" srcId="{B8E4BB10-4D58-BE4D-91AA-8757CB688B57}" destId="{797A33C3-095D-1F4C-86AB-9FD59D1C7252}" srcOrd="1" destOrd="0" presId="urn:microsoft.com/office/officeart/2005/8/layout/process3"/>
    <dgm:cxn modelId="{D75D4216-984F-7A49-92EB-8130B147FA0D}" type="presParOf" srcId="{797A33C3-095D-1F4C-86AB-9FD59D1C7252}" destId="{41617DDB-1BC9-4141-AE96-CB73BAEEBE23}" srcOrd="0" destOrd="0" presId="urn:microsoft.com/office/officeart/2005/8/layout/process3"/>
    <dgm:cxn modelId="{448149E3-0F89-7C4B-9EAE-53C30330B218}" type="presParOf" srcId="{B8E4BB10-4D58-BE4D-91AA-8757CB688B57}" destId="{3913A4CA-480B-654D-A4FC-6C875C2C83AB}" srcOrd="2" destOrd="0" presId="urn:microsoft.com/office/officeart/2005/8/layout/process3"/>
    <dgm:cxn modelId="{1BE8DAD1-570A-F843-A070-F420CEC58203}" type="presParOf" srcId="{3913A4CA-480B-654D-A4FC-6C875C2C83AB}" destId="{49D11376-C034-E140-916A-F26AE8E361F4}" srcOrd="0" destOrd="0" presId="urn:microsoft.com/office/officeart/2005/8/layout/process3"/>
    <dgm:cxn modelId="{4B992B61-8042-AB47-93D1-F90898334A1B}" type="presParOf" srcId="{3913A4CA-480B-654D-A4FC-6C875C2C83AB}" destId="{0157B745-79F6-4A41-A51F-B961ACD211C8}" srcOrd="1" destOrd="0" presId="urn:microsoft.com/office/officeart/2005/8/layout/process3"/>
    <dgm:cxn modelId="{F69FDADE-6A00-8546-A8E2-951888CE5FCC}" type="presParOf" srcId="{3913A4CA-480B-654D-A4FC-6C875C2C83AB}" destId="{A45F4201-96A4-3541-AEBF-044DE8527A72}" srcOrd="2" destOrd="0" presId="urn:microsoft.com/office/officeart/2005/8/layout/process3"/>
    <dgm:cxn modelId="{71C01C4D-929A-A743-AF2F-E3458391F907}" type="presParOf" srcId="{B8E4BB10-4D58-BE4D-91AA-8757CB688B57}" destId="{E77FBDED-7A89-7048-8473-64817B9F06A5}" srcOrd="3" destOrd="0" presId="urn:microsoft.com/office/officeart/2005/8/layout/process3"/>
    <dgm:cxn modelId="{60BF2F84-F45A-3D4F-AF9E-5AB7CBAFC85F}" type="presParOf" srcId="{E77FBDED-7A89-7048-8473-64817B9F06A5}" destId="{0D150786-DA80-3F40-8298-D5427866B674}" srcOrd="0" destOrd="0" presId="urn:microsoft.com/office/officeart/2005/8/layout/process3"/>
    <dgm:cxn modelId="{963D4005-F8B9-8846-87AB-9F2B9810EC3E}" type="presParOf" srcId="{B8E4BB10-4D58-BE4D-91AA-8757CB688B57}" destId="{E102390E-C521-2F4F-B56C-4F708C86663A}" srcOrd="4" destOrd="0" presId="urn:microsoft.com/office/officeart/2005/8/layout/process3"/>
    <dgm:cxn modelId="{B9F9665E-5125-DA43-AE08-1C224F12F54B}" type="presParOf" srcId="{E102390E-C521-2F4F-B56C-4F708C86663A}" destId="{618E949B-B194-764F-B01A-9E530C1070C5}" srcOrd="0" destOrd="0" presId="urn:microsoft.com/office/officeart/2005/8/layout/process3"/>
    <dgm:cxn modelId="{652AFC48-43DB-5A42-8236-CD2AB7B4DF78}" type="presParOf" srcId="{E102390E-C521-2F4F-B56C-4F708C86663A}" destId="{3DB5592C-0660-F649-8549-CD16C5B71ECB}" srcOrd="1" destOrd="0" presId="urn:microsoft.com/office/officeart/2005/8/layout/process3"/>
    <dgm:cxn modelId="{99D11694-A657-E546-908C-F07A2F072815}" type="presParOf" srcId="{E102390E-C521-2F4F-B56C-4F708C86663A}" destId="{4DB0A086-A842-7749-9097-8884CC9F925F}" srcOrd="2" destOrd="0" presId="urn:microsoft.com/office/officeart/2005/8/layout/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531D10-03E9-9A48-AF58-C473454036E1}"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5A073712-9B92-7F4A-A2B4-3D74AAFABA32}">
      <dgm:prSet custT="1"/>
      <dgm:spPr/>
      <dgm:t>
        <a:bodyPr/>
        <a:lstStyle/>
        <a:p>
          <a:pPr>
            <a:buNone/>
          </a:pPr>
          <a:r>
            <a:rPr lang="en-GB" sz="2400" b="0" i="0" u="none" dirty="0">
              <a:latin typeface="Times New Roman" panose="02020603050405020304" pitchFamily="18" charset="0"/>
              <a:cs typeface="Times New Roman" panose="02020603050405020304" pitchFamily="18" charset="0"/>
            </a:rPr>
            <a:t>Strengthen Clinical Governance</a:t>
          </a:r>
          <a:endParaRPr lang="en-GB" sz="2400" dirty="0">
            <a:latin typeface="Times New Roman" panose="02020603050405020304" pitchFamily="18" charset="0"/>
            <a:cs typeface="Times New Roman" panose="02020603050405020304" pitchFamily="18" charset="0"/>
          </a:endParaRPr>
        </a:p>
      </dgm:t>
    </dgm:pt>
    <dgm:pt modelId="{0DBEBD88-6735-F44A-91AE-2E5AC20317F2}" type="parTrans" cxnId="{02D20D46-1F48-AC4F-BA43-940429E19BF9}">
      <dgm:prSet/>
      <dgm:spPr/>
      <dgm:t>
        <a:bodyPr/>
        <a:lstStyle/>
        <a:p>
          <a:endParaRPr lang="en-GB"/>
        </a:p>
      </dgm:t>
    </dgm:pt>
    <dgm:pt modelId="{F5E202FB-89D6-5642-B7D7-D4A10A20617A}" type="sibTrans" cxnId="{02D20D46-1F48-AC4F-BA43-940429E19BF9}">
      <dgm:prSet/>
      <dgm:spPr/>
      <dgm:t>
        <a:bodyPr/>
        <a:lstStyle/>
        <a:p>
          <a:endParaRPr lang="en-GB"/>
        </a:p>
      </dgm:t>
    </dgm:pt>
    <dgm:pt modelId="{30027F6E-D911-3B4F-AB9C-E3739B29252E}">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Improve leadership oversight and accountability</a:t>
          </a:r>
          <a:endParaRPr lang="en-GB" sz="2000" dirty="0">
            <a:latin typeface="Times New Roman" panose="02020603050405020304" pitchFamily="18" charset="0"/>
            <a:cs typeface="Times New Roman" panose="02020603050405020304" pitchFamily="18" charset="0"/>
          </a:endParaRPr>
        </a:p>
      </dgm:t>
    </dgm:pt>
    <dgm:pt modelId="{2EC4B07D-D2F3-094F-88AA-62362689DB4F}" type="parTrans" cxnId="{91BD0373-2DA8-0748-B0FC-782E3F9B0D03}">
      <dgm:prSet/>
      <dgm:spPr/>
      <dgm:t>
        <a:bodyPr/>
        <a:lstStyle/>
        <a:p>
          <a:endParaRPr lang="en-GB"/>
        </a:p>
      </dgm:t>
    </dgm:pt>
    <dgm:pt modelId="{C9DCE40A-95D9-8042-A564-8043D70DAE04}" type="sibTrans" cxnId="{91BD0373-2DA8-0748-B0FC-782E3F9B0D03}">
      <dgm:prSet/>
      <dgm:spPr/>
      <dgm:t>
        <a:bodyPr/>
        <a:lstStyle/>
        <a:p>
          <a:endParaRPr lang="en-GB"/>
        </a:p>
      </dgm:t>
    </dgm:pt>
    <dgm:pt modelId="{7F313A7A-55EC-AF49-B6B8-BF20EC7529CB}">
      <dgm:prSet custT="1"/>
      <dgm:spPr/>
      <dgm:t>
        <a:bodyPr/>
        <a:lstStyle/>
        <a:p>
          <a:pPr>
            <a:buNone/>
          </a:pPr>
          <a:r>
            <a:rPr lang="en-GB" sz="2400" b="0" i="0" u="none" dirty="0">
              <a:latin typeface="Times New Roman" panose="02020603050405020304" pitchFamily="18" charset="0"/>
              <a:cs typeface="Times New Roman" panose="02020603050405020304" pitchFamily="18" charset="0"/>
            </a:rPr>
            <a:t>Improve Staffing</a:t>
          </a:r>
          <a:endParaRPr lang="en-GB" sz="2400" dirty="0">
            <a:latin typeface="Times New Roman" panose="02020603050405020304" pitchFamily="18" charset="0"/>
            <a:cs typeface="Times New Roman" panose="02020603050405020304" pitchFamily="18" charset="0"/>
          </a:endParaRPr>
        </a:p>
      </dgm:t>
    </dgm:pt>
    <dgm:pt modelId="{9DBE9DCC-92AC-E642-BF5A-6713A5D0D1DD}" type="parTrans" cxnId="{C7C64AB5-E00B-E640-9122-45CF7D8265DB}">
      <dgm:prSet/>
      <dgm:spPr/>
      <dgm:t>
        <a:bodyPr/>
        <a:lstStyle/>
        <a:p>
          <a:endParaRPr lang="en-GB"/>
        </a:p>
      </dgm:t>
    </dgm:pt>
    <dgm:pt modelId="{56E7AD61-CF67-9C46-B44A-8F7C35BA8297}" type="sibTrans" cxnId="{C7C64AB5-E00B-E640-9122-45CF7D8265DB}">
      <dgm:prSet/>
      <dgm:spPr/>
      <dgm:t>
        <a:bodyPr/>
        <a:lstStyle/>
        <a:p>
          <a:endParaRPr lang="en-GB"/>
        </a:p>
      </dgm:t>
    </dgm:pt>
    <dgm:pt modelId="{FFC9912B-9F6E-154F-A736-9B89C7D6B06D}">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Ensure safe staffing levels and clinical supervision</a:t>
          </a:r>
          <a:endParaRPr lang="en-GB" sz="2000" dirty="0">
            <a:latin typeface="Times New Roman" panose="02020603050405020304" pitchFamily="18" charset="0"/>
            <a:cs typeface="Times New Roman" panose="02020603050405020304" pitchFamily="18" charset="0"/>
          </a:endParaRPr>
        </a:p>
      </dgm:t>
    </dgm:pt>
    <dgm:pt modelId="{37F2CA62-9C3D-8C47-B468-4AAAC01D5884}" type="parTrans" cxnId="{21507084-602F-804F-82DB-A52A2F88277A}">
      <dgm:prSet/>
      <dgm:spPr/>
      <dgm:t>
        <a:bodyPr/>
        <a:lstStyle/>
        <a:p>
          <a:endParaRPr lang="en-GB"/>
        </a:p>
      </dgm:t>
    </dgm:pt>
    <dgm:pt modelId="{9BAF8889-6AD7-C64E-8463-A5075A50F761}" type="sibTrans" cxnId="{21507084-602F-804F-82DB-A52A2F88277A}">
      <dgm:prSet/>
      <dgm:spPr/>
      <dgm:t>
        <a:bodyPr/>
        <a:lstStyle/>
        <a:p>
          <a:endParaRPr lang="en-GB"/>
        </a:p>
      </dgm:t>
    </dgm:pt>
    <dgm:pt modelId="{6F0F7B4A-73E6-7849-94BA-A5E30B7F63C5}">
      <dgm:prSet custT="1"/>
      <dgm:spPr/>
      <dgm:t>
        <a:bodyPr/>
        <a:lstStyle/>
        <a:p>
          <a:pPr>
            <a:buNone/>
          </a:pPr>
          <a:r>
            <a:rPr lang="en-GB" sz="2400" b="0" i="0" u="none" dirty="0">
              <a:latin typeface="Times New Roman" panose="02020603050405020304" pitchFamily="18" charset="0"/>
              <a:cs typeface="Times New Roman" panose="02020603050405020304" pitchFamily="18" charset="0"/>
            </a:rPr>
            <a:t>Promote a Speaking-Up Culture</a:t>
          </a:r>
          <a:endParaRPr lang="en-GB" sz="2400" dirty="0">
            <a:latin typeface="Times New Roman" panose="02020603050405020304" pitchFamily="18" charset="0"/>
            <a:cs typeface="Times New Roman" panose="02020603050405020304" pitchFamily="18" charset="0"/>
          </a:endParaRPr>
        </a:p>
      </dgm:t>
    </dgm:pt>
    <dgm:pt modelId="{5ABFA946-7C0A-6346-9B1C-663F1576577A}" type="parTrans" cxnId="{CE231678-A433-4F4F-B988-C8FC01D10172}">
      <dgm:prSet/>
      <dgm:spPr/>
      <dgm:t>
        <a:bodyPr/>
        <a:lstStyle/>
        <a:p>
          <a:endParaRPr lang="en-GB"/>
        </a:p>
      </dgm:t>
    </dgm:pt>
    <dgm:pt modelId="{C73906CA-7286-464B-A16F-7F30B2B846BA}" type="sibTrans" cxnId="{CE231678-A433-4F4F-B988-C8FC01D10172}">
      <dgm:prSet/>
      <dgm:spPr/>
      <dgm:t>
        <a:bodyPr/>
        <a:lstStyle/>
        <a:p>
          <a:endParaRPr lang="en-GB"/>
        </a:p>
      </dgm:t>
    </dgm:pt>
    <dgm:pt modelId="{CF0987B1-965F-424D-BBAD-17559BAB07D4}">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Encourage staff to report safety concerns without fear.</a:t>
          </a:r>
          <a:endParaRPr lang="en-GB" sz="2000" dirty="0">
            <a:latin typeface="Times New Roman" panose="02020603050405020304" pitchFamily="18" charset="0"/>
            <a:cs typeface="Times New Roman" panose="02020603050405020304" pitchFamily="18" charset="0"/>
          </a:endParaRPr>
        </a:p>
      </dgm:t>
    </dgm:pt>
    <dgm:pt modelId="{A9CCFA75-1A5F-984F-A5A7-7066CA540C82}" type="parTrans" cxnId="{BBBB6A4A-BD65-8443-AC72-5DFF42155BDC}">
      <dgm:prSet/>
      <dgm:spPr/>
      <dgm:t>
        <a:bodyPr/>
        <a:lstStyle/>
        <a:p>
          <a:endParaRPr lang="en-GB"/>
        </a:p>
      </dgm:t>
    </dgm:pt>
    <dgm:pt modelId="{17BE48A9-0721-7B45-B474-981EA6E598CE}" type="sibTrans" cxnId="{BBBB6A4A-BD65-8443-AC72-5DFF42155BDC}">
      <dgm:prSet/>
      <dgm:spPr/>
      <dgm:t>
        <a:bodyPr/>
        <a:lstStyle/>
        <a:p>
          <a:endParaRPr lang="en-GB"/>
        </a:p>
      </dgm:t>
    </dgm:pt>
    <dgm:pt modelId="{33FBAAD7-A1EE-DE4C-B769-134AAF7685A7}" type="pres">
      <dgm:prSet presAssocID="{AC531D10-03E9-9A48-AF58-C473454036E1}" presName="Name0" presStyleCnt="0">
        <dgm:presLayoutVars>
          <dgm:dir/>
          <dgm:animLvl val="lvl"/>
          <dgm:resizeHandles val="exact"/>
        </dgm:presLayoutVars>
      </dgm:prSet>
      <dgm:spPr/>
    </dgm:pt>
    <dgm:pt modelId="{AFF34CCB-209A-7B44-B274-221156FFD014}" type="pres">
      <dgm:prSet presAssocID="{5A073712-9B92-7F4A-A2B4-3D74AAFABA32}" presName="composite" presStyleCnt="0"/>
      <dgm:spPr/>
    </dgm:pt>
    <dgm:pt modelId="{6D81E262-71BD-1D43-BA88-C7FE45207B9B}" type="pres">
      <dgm:prSet presAssocID="{5A073712-9B92-7F4A-A2B4-3D74AAFABA32}" presName="parTx" presStyleLbl="alignNode1" presStyleIdx="0" presStyleCnt="3">
        <dgm:presLayoutVars>
          <dgm:chMax val="0"/>
          <dgm:chPref val="0"/>
          <dgm:bulletEnabled val="1"/>
        </dgm:presLayoutVars>
      </dgm:prSet>
      <dgm:spPr/>
    </dgm:pt>
    <dgm:pt modelId="{DB296ADE-8964-B640-8A18-B1452BF0A33A}" type="pres">
      <dgm:prSet presAssocID="{5A073712-9B92-7F4A-A2B4-3D74AAFABA32}" presName="desTx" presStyleLbl="alignAccFollowNode1" presStyleIdx="0" presStyleCnt="3">
        <dgm:presLayoutVars>
          <dgm:bulletEnabled val="1"/>
        </dgm:presLayoutVars>
      </dgm:prSet>
      <dgm:spPr/>
    </dgm:pt>
    <dgm:pt modelId="{F2D702EA-3D8C-9B4B-AC02-F52CC08A4CA2}" type="pres">
      <dgm:prSet presAssocID="{F5E202FB-89D6-5642-B7D7-D4A10A20617A}" presName="space" presStyleCnt="0"/>
      <dgm:spPr/>
    </dgm:pt>
    <dgm:pt modelId="{C38D2D24-27DD-6B41-B232-91D48A52310C}" type="pres">
      <dgm:prSet presAssocID="{7F313A7A-55EC-AF49-B6B8-BF20EC7529CB}" presName="composite" presStyleCnt="0"/>
      <dgm:spPr/>
    </dgm:pt>
    <dgm:pt modelId="{0CB39F85-59A7-674D-A06B-DF5A26BEE93F}" type="pres">
      <dgm:prSet presAssocID="{7F313A7A-55EC-AF49-B6B8-BF20EC7529CB}" presName="parTx" presStyleLbl="alignNode1" presStyleIdx="1" presStyleCnt="3">
        <dgm:presLayoutVars>
          <dgm:chMax val="0"/>
          <dgm:chPref val="0"/>
          <dgm:bulletEnabled val="1"/>
        </dgm:presLayoutVars>
      </dgm:prSet>
      <dgm:spPr/>
    </dgm:pt>
    <dgm:pt modelId="{0178B98A-DD4B-FA4E-BBEF-B650BB7451C3}" type="pres">
      <dgm:prSet presAssocID="{7F313A7A-55EC-AF49-B6B8-BF20EC7529CB}" presName="desTx" presStyleLbl="alignAccFollowNode1" presStyleIdx="1" presStyleCnt="3">
        <dgm:presLayoutVars>
          <dgm:bulletEnabled val="1"/>
        </dgm:presLayoutVars>
      </dgm:prSet>
      <dgm:spPr/>
    </dgm:pt>
    <dgm:pt modelId="{64F0780B-58E6-074D-9BDF-80285608201D}" type="pres">
      <dgm:prSet presAssocID="{56E7AD61-CF67-9C46-B44A-8F7C35BA8297}" presName="space" presStyleCnt="0"/>
      <dgm:spPr/>
    </dgm:pt>
    <dgm:pt modelId="{D423FDD8-3671-B243-ABA0-15EC5777841E}" type="pres">
      <dgm:prSet presAssocID="{6F0F7B4A-73E6-7849-94BA-A5E30B7F63C5}" presName="composite" presStyleCnt="0"/>
      <dgm:spPr/>
    </dgm:pt>
    <dgm:pt modelId="{531B8411-2C32-EF48-827F-9B84E9697029}" type="pres">
      <dgm:prSet presAssocID="{6F0F7B4A-73E6-7849-94BA-A5E30B7F63C5}" presName="parTx" presStyleLbl="alignNode1" presStyleIdx="2" presStyleCnt="3">
        <dgm:presLayoutVars>
          <dgm:chMax val="0"/>
          <dgm:chPref val="0"/>
          <dgm:bulletEnabled val="1"/>
        </dgm:presLayoutVars>
      </dgm:prSet>
      <dgm:spPr/>
    </dgm:pt>
    <dgm:pt modelId="{5B76ECEF-4BD7-D940-B8E0-441368243DE5}" type="pres">
      <dgm:prSet presAssocID="{6F0F7B4A-73E6-7849-94BA-A5E30B7F63C5}" presName="desTx" presStyleLbl="alignAccFollowNode1" presStyleIdx="2" presStyleCnt="3">
        <dgm:presLayoutVars>
          <dgm:bulletEnabled val="1"/>
        </dgm:presLayoutVars>
      </dgm:prSet>
      <dgm:spPr/>
    </dgm:pt>
  </dgm:ptLst>
  <dgm:cxnLst>
    <dgm:cxn modelId="{155F1006-A464-8243-9BF5-BF6DB63E5302}" type="presOf" srcId="{7F313A7A-55EC-AF49-B6B8-BF20EC7529CB}" destId="{0CB39F85-59A7-674D-A06B-DF5A26BEE93F}" srcOrd="0" destOrd="0" presId="urn:microsoft.com/office/officeart/2005/8/layout/hList1"/>
    <dgm:cxn modelId="{02D20D46-1F48-AC4F-BA43-940429E19BF9}" srcId="{AC531D10-03E9-9A48-AF58-C473454036E1}" destId="{5A073712-9B92-7F4A-A2B4-3D74AAFABA32}" srcOrd="0" destOrd="0" parTransId="{0DBEBD88-6735-F44A-91AE-2E5AC20317F2}" sibTransId="{F5E202FB-89D6-5642-B7D7-D4A10A20617A}"/>
    <dgm:cxn modelId="{BBBB6A4A-BD65-8443-AC72-5DFF42155BDC}" srcId="{6F0F7B4A-73E6-7849-94BA-A5E30B7F63C5}" destId="{CF0987B1-965F-424D-BBAD-17559BAB07D4}" srcOrd="0" destOrd="0" parTransId="{A9CCFA75-1A5F-984F-A5A7-7066CA540C82}" sibTransId="{17BE48A9-0721-7B45-B474-981EA6E598CE}"/>
    <dgm:cxn modelId="{35627E4F-B265-0146-9DCF-F082979239F0}" type="presOf" srcId="{FFC9912B-9F6E-154F-A736-9B89C7D6B06D}" destId="{0178B98A-DD4B-FA4E-BBEF-B650BB7451C3}" srcOrd="0" destOrd="0" presId="urn:microsoft.com/office/officeart/2005/8/layout/hList1"/>
    <dgm:cxn modelId="{A12C445A-8CFF-8140-A854-DACD58A4D63D}" type="presOf" srcId="{5A073712-9B92-7F4A-A2B4-3D74AAFABA32}" destId="{6D81E262-71BD-1D43-BA88-C7FE45207B9B}" srcOrd="0" destOrd="0" presId="urn:microsoft.com/office/officeart/2005/8/layout/hList1"/>
    <dgm:cxn modelId="{0715AB61-DA62-A64B-99E7-EEFA863E9DAB}" type="presOf" srcId="{6F0F7B4A-73E6-7849-94BA-A5E30B7F63C5}" destId="{531B8411-2C32-EF48-827F-9B84E9697029}" srcOrd="0" destOrd="0" presId="urn:microsoft.com/office/officeart/2005/8/layout/hList1"/>
    <dgm:cxn modelId="{91BD0373-2DA8-0748-B0FC-782E3F9B0D03}" srcId="{5A073712-9B92-7F4A-A2B4-3D74AAFABA32}" destId="{30027F6E-D911-3B4F-AB9C-E3739B29252E}" srcOrd="0" destOrd="0" parTransId="{2EC4B07D-D2F3-094F-88AA-62362689DB4F}" sibTransId="{C9DCE40A-95D9-8042-A564-8043D70DAE04}"/>
    <dgm:cxn modelId="{CE231678-A433-4F4F-B988-C8FC01D10172}" srcId="{AC531D10-03E9-9A48-AF58-C473454036E1}" destId="{6F0F7B4A-73E6-7849-94BA-A5E30B7F63C5}" srcOrd="2" destOrd="0" parTransId="{5ABFA946-7C0A-6346-9B1C-663F1576577A}" sibTransId="{C73906CA-7286-464B-A16F-7F30B2B846BA}"/>
    <dgm:cxn modelId="{21507084-602F-804F-82DB-A52A2F88277A}" srcId="{7F313A7A-55EC-AF49-B6B8-BF20EC7529CB}" destId="{FFC9912B-9F6E-154F-A736-9B89C7D6B06D}" srcOrd="0" destOrd="0" parTransId="{37F2CA62-9C3D-8C47-B468-4AAAC01D5884}" sibTransId="{9BAF8889-6AD7-C64E-8463-A5075A50F761}"/>
    <dgm:cxn modelId="{C7C64AB5-E00B-E640-9122-45CF7D8265DB}" srcId="{AC531D10-03E9-9A48-AF58-C473454036E1}" destId="{7F313A7A-55EC-AF49-B6B8-BF20EC7529CB}" srcOrd="1" destOrd="0" parTransId="{9DBE9DCC-92AC-E642-BF5A-6713A5D0D1DD}" sibTransId="{56E7AD61-CF67-9C46-B44A-8F7C35BA8297}"/>
    <dgm:cxn modelId="{D7B117BA-EE63-4443-A197-DA0212DB1111}" type="presOf" srcId="{AC531D10-03E9-9A48-AF58-C473454036E1}" destId="{33FBAAD7-A1EE-DE4C-B769-134AAF7685A7}" srcOrd="0" destOrd="0" presId="urn:microsoft.com/office/officeart/2005/8/layout/hList1"/>
    <dgm:cxn modelId="{76D4F5BE-2E0A-634D-BE97-03B0618FF957}" type="presOf" srcId="{30027F6E-D911-3B4F-AB9C-E3739B29252E}" destId="{DB296ADE-8964-B640-8A18-B1452BF0A33A}" srcOrd="0" destOrd="0" presId="urn:microsoft.com/office/officeart/2005/8/layout/hList1"/>
    <dgm:cxn modelId="{715344E7-692C-244D-8245-49C8565E5661}" type="presOf" srcId="{CF0987B1-965F-424D-BBAD-17559BAB07D4}" destId="{5B76ECEF-4BD7-D940-B8E0-441368243DE5}" srcOrd="0" destOrd="0" presId="urn:microsoft.com/office/officeart/2005/8/layout/hList1"/>
    <dgm:cxn modelId="{DAC07F89-55BA-E449-AABE-B3EF48DDBA19}" type="presParOf" srcId="{33FBAAD7-A1EE-DE4C-B769-134AAF7685A7}" destId="{AFF34CCB-209A-7B44-B274-221156FFD014}" srcOrd="0" destOrd="0" presId="urn:microsoft.com/office/officeart/2005/8/layout/hList1"/>
    <dgm:cxn modelId="{CCFBA516-0F40-9746-9E21-B6D7D1EFEA2F}" type="presParOf" srcId="{AFF34CCB-209A-7B44-B274-221156FFD014}" destId="{6D81E262-71BD-1D43-BA88-C7FE45207B9B}" srcOrd="0" destOrd="0" presId="urn:microsoft.com/office/officeart/2005/8/layout/hList1"/>
    <dgm:cxn modelId="{08433EF3-2C02-8042-8D9C-57FDD1FB9648}" type="presParOf" srcId="{AFF34CCB-209A-7B44-B274-221156FFD014}" destId="{DB296ADE-8964-B640-8A18-B1452BF0A33A}" srcOrd="1" destOrd="0" presId="urn:microsoft.com/office/officeart/2005/8/layout/hList1"/>
    <dgm:cxn modelId="{14805094-1588-3341-96C4-2AF760C046EF}" type="presParOf" srcId="{33FBAAD7-A1EE-DE4C-B769-134AAF7685A7}" destId="{F2D702EA-3D8C-9B4B-AC02-F52CC08A4CA2}" srcOrd="1" destOrd="0" presId="urn:microsoft.com/office/officeart/2005/8/layout/hList1"/>
    <dgm:cxn modelId="{91B50504-193B-204F-84B3-495212FF18AB}" type="presParOf" srcId="{33FBAAD7-A1EE-DE4C-B769-134AAF7685A7}" destId="{C38D2D24-27DD-6B41-B232-91D48A52310C}" srcOrd="2" destOrd="0" presId="urn:microsoft.com/office/officeart/2005/8/layout/hList1"/>
    <dgm:cxn modelId="{239220DE-E5F9-AF4D-B47F-6C68873A35E2}" type="presParOf" srcId="{C38D2D24-27DD-6B41-B232-91D48A52310C}" destId="{0CB39F85-59A7-674D-A06B-DF5A26BEE93F}" srcOrd="0" destOrd="0" presId="urn:microsoft.com/office/officeart/2005/8/layout/hList1"/>
    <dgm:cxn modelId="{BD1E3D76-082A-EC49-932E-49208F0AC470}" type="presParOf" srcId="{C38D2D24-27DD-6B41-B232-91D48A52310C}" destId="{0178B98A-DD4B-FA4E-BBEF-B650BB7451C3}" srcOrd="1" destOrd="0" presId="urn:microsoft.com/office/officeart/2005/8/layout/hList1"/>
    <dgm:cxn modelId="{FF61EB57-E583-C641-A449-4D1016B3633E}" type="presParOf" srcId="{33FBAAD7-A1EE-DE4C-B769-134AAF7685A7}" destId="{64F0780B-58E6-074D-9BDF-80285608201D}" srcOrd="3" destOrd="0" presId="urn:microsoft.com/office/officeart/2005/8/layout/hList1"/>
    <dgm:cxn modelId="{C92D7AFF-947D-3E43-8CFF-86FA818ACD40}" type="presParOf" srcId="{33FBAAD7-A1EE-DE4C-B769-134AAF7685A7}" destId="{D423FDD8-3671-B243-ABA0-15EC5777841E}" srcOrd="4" destOrd="0" presId="urn:microsoft.com/office/officeart/2005/8/layout/hList1"/>
    <dgm:cxn modelId="{5C92AB85-74B8-6B40-A96D-919468ACD4D5}" type="presParOf" srcId="{D423FDD8-3671-B243-ABA0-15EC5777841E}" destId="{531B8411-2C32-EF48-827F-9B84E9697029}" srcOrd="0" destOrd="0" presId="urn:microsoft.com/office/officeart/2005/8/layout/hList1"/>
    <dgm:cxn modelId="{CFEF7080-C8CD-FD48-BB25-33282F478EA5}" type="presParOf" srcId="{D423FDD8-3671-B243-ABA0-15EC5777841E}" destId="{5B76ECEF-4BD7-D940-B8E0-441368243DE5}"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3230D6-5C42-2045-B0FF-42A9245AD39E}" type="doc">
      <dgm:prSet loTypeId="urn:microsoft.com/office/officeart/2005/8/layout/hList1" loCatId="" qsTypeId="urn:microsoft.com/office/officeart/2005/8/quickstyle/simple1" qsCatId="simple" csTypeId="urn:microsoft.com/office/officeart/2005/8/colors/accent1_2" csCatId="accent1" phldr="1"/>
      <dgm:spPr/>
      <dgm:t>
        <a:bodyPr/>
        <a:lstStyle/>
        <a:p>
          <a:endParaRPr lang="en-GB"/>
        </a:p>
      </dgm:t>
    </dgm:pt>
    <dgm:pt modelId="{72BF3DD1-B9CD-0B40-89F5-EAF00806050B}">
      <dgm:prSet custT="1"/>
      <dgm:spPr/>
      <dgm:t>
        <a:bodyPr/>
        <a:lstStyle/>
        <a:p>
          <a:pPr>
            <a:buNone/>
          </a:pPr>
          <a:r>
            <a:rPr lang="en-GB" sz="2400" b="0" i="0" u="none" dirty="0">
              <a:latin typeface="Times New Roman" panose="02020603050405020304" pitchFamily="18" charset="0"/>
              <a:cs typeface="Times New Roman" panose="02020603050405020304" pitchFamily="18" charset="0"/>
            </a:rPr>
            <a:t>Conduct Regular Root Cause Analysis</a:t>
          </a:r>
          <a:endParaRPr lang="en-GB" sz="2400" dirty="0">
            <a:latin typeface="Times New Roman" panose="02020603050405020304" pitchFamily="18" charset="0"/>
            <a:cs typeface="Times New Roman" panose="02020603050405020304" pitchFamily="18" charset="0"/>
          </a:endParaRPr>
        </a:p>
      </dgm:t>
    </dgm:pt>
    <dgm:pt modelId="{948D102D-840F-B443-BAEF-5052F60EDEBC}" type="parTrans" cxnId="{5029CAE3-3175-1541-BA4A-487FE1653BD1}">
      <dgm:prSet/>
      <dgm:spPr/>
      <dgm:t>
        <a:bodyPr/>
        <a:lstStyle/>
        <a:p>
          <a:endParaRPr lang="en-GB"/>
        </a:p>
      </dgm:t>
    </dgm:pt>
    <dgm:pt modelId="{F1C59C66-97E7-2643-8784-C7F60F2B41BD}" type="sibTrans" cxnId="{5029CAE3-3175-1541-BA4A-487FE1653BD1}">
      <dgm:prSet/>
      <dgm:spPr/>
      <dgm:t>
        <a:bodyPr/>
        <a:lstStyle/>
        <a:p>
          <a:endParaRPr lang="en-GB"/>
        </a:p>
      </dgm:t>
    </dgm:pt>
    <dgm:pt modelId="{0BCAA8EA-9BBA-4C48-9C4E-6C26C305EB50}">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Investigate incidents and implement corrective actions</a:t>
          </a:r>
          <a:endParaRPr lang="en-GB" sz="2000" dirty="0">
            <a:latin typeface="Times New Roman" panose="02020603050405020304" pitchFamily="18" charset="0"/>
            <a:cs typeface="Times New Roman" panose="02020603050405020304" pitchFamily="18" charset="0"/>
          </a:endParaRPr>
        </a:p>
      </dgm:t>
    </dgm:pt>
    <dgm:pt modelId="{91FB0217-69EB-D042-9B0A-C3B7DCAC575A}" type="parTrans" cxnId="{50D5C413-D657-C044-B658-2B14BF185FE0}">
      <dgm:prSet/>
      <dgm:spPr/>
      <dgm:t>
        <a:bodyPr/>
        <a:lstStyle/>
        <a:p>
          <a:endParaRPr lang="en-GB"/>
        </a:p>
      </dgm:t>
    </dgm:pt>
    <dgm:pt modelId="{ECDD0D69-752E-3446-AC53-4D98D41EBB59}" type="sibTrans" cxnId="{50D5C413-D657-C044-B658-2B14BF185FE0}">
      <dgm:prSet/>
      <dgm:spPr/>
      <dgm:t>
        <a:bodyPr/>
        <a:lstStyle/>
        <a:p>
          <a:endParaRPr lang="en-GB"/>
        </a:p>
      </dgm:t>
    </dgm:pt>
    <dgm:pt modelId="{42D353A8-3B8B-0947-944E-4CD22968B312}">
      <dgm:prSet custT="1"/>
      <dgm:spPr/>
      <dgm:t>
        <a:bodyPr/>
        <a:lstStyle/>
        <a:p>
          <a:pPr>
            <a:buNone/>
          </a:pPr>
          <a:r>
            <a:rPr lang="en-GB" sz="2400" b="0" i="0" u="none" dirty="0">
              <a:latin typeface="Times New Roman" panose="02020603050405020304" pitchFamily="18" charset="0"/>
              <a:cs typeface="Times New Roman" panose="02020603050405020304" pitchFamily="18" charset="0"/>
            </a:rPr>
            <a:t>Enhance Communication</a:t>
          </a:r>
          <a:endParaRPr lang="en-GB" sz="2400" dirty="0">
            <a:latin typeface="Times New Roman" panose="02020603050405020304" pitchFamily="18" charset="0"/>
            <a:cs typeface="Times New Roman" panose="02020603050405020304" pitchFamily="18" charset="0"/>
          </a:endParaRPr>
        </a:p>
      </dgm:t>
    </dgm:pt>
    <dgm:pt modelId="{9BF5021D-FFAD-9F4F-8591-C5FE384820B6}" type="parTrans" cxnId="{1A1CF566-7D4A-5143-9D50-D49FBC912066}">
      <dgm:prSet/>
      <dgm:spPr/>
      <dgm:t>
        <a:bodyPr/>
        <a:lstStyle/>
        <a:p>
          <a:endParaRPr lang="en-GB"/>
        </a:p>
      </dgm:t>
    </dgm:pt>
    <dgm:pt modelId="{14D4EA91-68E2-F041-902B-6582951E2564}" type="sibTrans" cxnId="{1A1CF566-7D4A-5143-9D50-D49FBC912066}">
      <dgm:prSet/>
      <dgm:spPr/>
      <dgm:t>
        <a:bodyPr/>
        <a:lstStyle/>
        <a:p>
          <a:endParaRPr lang="en-GB"/>
        </a:p>
      </dgm:t>
    </dgm:pt>
    <dgm:pt modelId="{153D810F-89A4-FE48-B546-616C0EC254E1}">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Strengthen escalation pathways across clinical teams</a:t>
          </a:r>
          <a:endParaRPr lang="en-GB" sz="2000" dirty="0">
            <a:latin typeface="Times New Roman" panose="02020603050405020304" pitchFamily="18" charset="0"/>
            <a:cs typeface="Times New Roman" panose="02020603050405020304" pitchFamily="18" charset="0"/>
          </a:endParaRPr>
        </a:p>
      </dgm:t>
    </dgm:pt>
    <dgm:pt modelId="{6C16054A-EF6E-AC4F-9160-ADCBB74C8845}" type="parTrans" cxnId="{F45639C7-F844-6D48-B81B-04938AFDBE01}">
      <dgm:prSet/>
      <dgm:spPr/>
      <dgm:t>
        <a:bodyPr/>
        <a:lstStyle/>
        <a:p>
          <a:endParaRPr lang="en-GB"/>
        </a:p>
      </dgm:t>
    </dgm:pt>
    <dgm:pt modelId="{82332F0B-750E-3A49-923F-77942FF8BF15}" type="sibTrans" cxnId="{F45639C7-F844-6D48-B81B-04938AFDBE01}">
      <dgm:prSet/>
      <dgm:spPr/>
      <dgm:t>
        <a:bodyPr/>
        <a:lstStyle/>
        <a:p>
          <a:endParaRPr lang="en-GB"/>
        </a:p>
      </dgm:t>
    </dgm:pt>
    <dgm:pt modelId="{FCB739A8-F19C-3B47-AD12-AEAEEB3289CD}">
      <dgm:prSet custT="1"/>
      <dgm:spPr/>
      <dgm:t>
        <a:bodyPr/>
        <a:lstStyle/>
        <a:p>
          <a:pPr>
            <a:buNone/>
          </a:pPr>
          <a:r>
            <a:rPr lang="en-GB" sz="2400" b="0" i="0" u="none" dirty="0">
              <a:latin typeface="Times New Roman" panose="02020603050405020304" pitchFamily="18" charset="0"/>
              <a:cs typeface="Times New Roman" panose="02020603050405020304" pitchFamily="18" charset="0"/>
            </a:rPr>
            <a:t>Strengthen External Oversight</a:t>
          </a:r>
          <a:endParaRPr lang="en-GB" sz="2400" dirty="0">
            <a:latin typeface="Times New Roman" panose="02020603050405020304" pitchFamily="18" charset="0"/>
            <a:cs typeface="Times New Roman" panose="02020603050405020304" pitchFamily="18" charset="0"/>
          </a:endParaRPr>
        </a:p>
      </dgm:t>
    </dgm:pt>
    <dgm:pt modelId="{1C454422-3754-C746-A5E4-444C318BD829}" type="parTrans" cxnId="{9E0CC32B-04C4-354D-BFEE-0F03341E6582}">
      <dgm:prSet/>
      <dgm:spPr/>
      <dgm:t>
        <a:bodyPr/>
        <a:lstStyle/>
        <a:p>
          <a:endParaRPr lang="en-GB"/>
        </a:p>
      </dgm:t>
    </dgm:pt>
    <dgm:pt modelId="{8BBBAE5F-07B5-2C41-964E-408707CD7DDB}" type="sibTrans" cxnId="{9E0CC32B-04C4-354D-BFEE-0F03341E6582}">
      <dgm:prSet/>
      <dgm:spPr/>
      <dgm:t>
        <a:bodyPr/>
        <a:lstStyle/>
        <a:p>
          <a:endParaRPr lang="en-GB"/>
        </a:p>
      </dgm:t>
    </dgm:pt>
    <dgm:pt modelId="{75430AAD-D6FD-4144-92AF-1B8C967CB6AC}">
      <dgm:prSet custT="1"/>
      <dgm:spPr/>
      <dgm:t>
        <a:bodyPr/>
        <a:lstStyle/>
        <a:p>
          <a:pPr algn="ctr">
            <a:buNone/>
          </a:pPr>
          <a:r>
            <a:rPr lang="en-GB" sz="2000" b="0" i="0" u="none" dirty="0">
              <a:latin typeface="Times New Roman" panose="02020603050405020304" pitchFamily="18" charset="0"/>
              <a:cs typeface="Times New Roman" panose="02020603050405020304" pitchFamily="18" charset="0"/>
            </a:rPr>
            <a:t>Increase regulatory inspections and independent audits</a:t>
          </a:r>
          <a:endParaRPr lang="en-GB" sz="2000" dirty="0">
            <a:latin typeface="Times New Roman" panose="02020603050405020304" pitchFamily="18" charset="0"/>
            <a:cs typeface="Times New Roman" panose="02020603050405020304" pitchFamily="18" charset="0"/>
          </a:endParaRPr>
        </a:p>
      </dgm:t>
    </dgm:pt>
    <dgm:pt modelId="{10DDEC66-CA4A-7547-83C1-50DF0C8A909D}" type="parTrans" cxnId="{3D8B5325-43E5-F34F-A1E8-2EA3794112FD}">
      <dgm:prSet/>
      <dgm:spPr/>
      <dgm:t>
        <a:bodyPr/>
        <a:lstStyle/>
        <a:p>
          <a:endParaRPr lang="en-GB"/>
        </a:p>
      </dgm:t>
    </dgm:pt>
    <dgm:pt modelId="{79EEAD06-3067-2647-AC7F-44AC619D1C9F}" type="sibTrans" cxnId="{3D8B5325-43E5-F34F-A1E8-2EA3794112FD}">
      <dgm:prSet/>
      <dgm:spPr/>
      <dgm:t>
        <a:bodyPr/>
        <a:lstStyle/>
        <a:p>
          <a:endParaRPr lang="en-GB"/>
        </a:p>
      </dgm:t>
    </dgm:pt>
    <dgm:pt modelId="{026551E9-140E-1C4C-A856-B57A23F64A49}" type="pres">
      <dgm:prSet presAssocID="{073230D6-5C42-2045-B0FF-42A9245AD39E}" presName="Name0" presStyleCnt="0">
        <dgm:presLayoutVars>
          <dgm:dir/>
          <dgm:animLvl val="lvl"/>
          <dgm:resizeHandles val="exact"/>
        </dgm:presLayoutVars>
      </dgm:prSet>
      <dgm:spPr/>
    </dgm:pt>
    <dgm:pt modelId="{BD16621B-A56C-304E-9A61-E634D962299B}" type="pres">
      <dgm:prSet presAssocID="{72BF3DD1-B9CD-0B40-89F5-EAF00806050B}" presName="composite" presStyleCnt="0"/>
      <dgm:spPr/>
    </dgm:pt>
    <dgm:pt modelId="{04A5F164-D309-8544-B554-187FF9DD2468}" type="pres">
      <dgm:prSet presAssocID="{72BF3DD1-B9CD-0B40-89F5-EAF00806050B}" presName="parTx" presStyleLbl="alignNode1" presStyleIdx="0" presStyleCnt="3">
        <dgm:presLayoutVars>
          <dgm:chMax val="0"/>
          <dgm:chPref val="0"/>
          <dgm:bulletEnabled val="1"/>
        </dgm:presLayoutVars>
      </dgm:prSet>
      <dgm:spPr/>
    </dgm:pt>
    <dgm:pt modelId="{9C35067D-4533-864B-A38B-1BD1DAB144D8}" type="pres">
      <dgm:prSet presAssocID="{72BF3DD1-B9CD-0B40-89F5-EAF00806050B}" presName="desTx" presStyleLbl="alignAccFollowNode1" presStyleIdx="0" presStyleCnt="3">
        <dgm:presLayoutVars>
          <dgm:bulletEnabled val="1"/>
        </dgm:presLayoutVars>
      </dgm:prSet>
      <dgm:spPr/>
    </dgm:pt>
    <dgm:pt modelId="{547AC38C-0429-804E-B198-C990F4601C5A}" type="pres">
      <dgm:prSet presAssocID="{F1C59C66-97E7-2643-8784-C7F60F2B41BD}" presName="space" presStyleCnt="0"/>
      <dgm:spPr/>
    </dgm:pt>
    <dgm:pt modelId="{BEEF470E-9A79-094E-807B-79BCFB726CFB}" type="pres">
      <dgm:prSet presAssocID="{42D353A8-3B8B-0947-944E-4CD22968B312}" presName="composite" presStyleCnt="0"/>
      <dgm:spPr/>
    </dgm:pt>
    <dgm:pt modelId="{DCCB90F6-9289-4F45-8B1D-325542C40903}" type="pres">
      <dgm:prSet presAssocID="{42D353A8-3B8B-0947-944E-4CD22968B312}" presName="parTx" presStyleLbl="alignNode1" presStyleIdx="1" presStyleCnt="3">
        <dgm:presLayoutVars>
          <dgm:chMax val="0"/>
          <dgm:chPref val="0"/>
          <dgm:bulletEnabled val="1"/>
        </dgm:presLayoutVars>
      </dgm:prSet>
      <dgm:spPr/>
    </dgm:pt>
    <dgm:pt modelId="{C910725E-C33D-8F41-9ECA-2BDB6E921B94}" type="pres">
      <dgm:prSet presAssocID="{42D353A8-3B8B-0947-944E-4CD22968B312}" presName="desTx" presStyleLbl="alignAccFollowNode1" presStyleIdx="1" presStyleCnt="3">
        <dgm:presLayoutVars>
          <dgm:bulletEnabled val="1"/>
        </dgm:presLayoutVars>
      </dgm:prSet>
      <dgm:spPr/>
    </dgm:pt>
    <dgm:pt modelId="{8070BC8A-C37A-CA47-91FE-3071E1C151E6}" type="pres">
      <dgm:prSet presAssocID="{14D4EA91-68E2-F041-902B-6582951E2564}" presName="space" presStyleCnt="0"/>
      <dgm:spPr/>
    </dgm:pt>
    <dgm:pt modelId="{CD4796F7-002F-054C-A425-EFBBCC2B3F6B}" type="pres">
      <dgm:prSet presAssocID="{FCB739A8-F19C-3B47-AD12-AEAEEB3289CD}" presName="composite" presStyleCnt="0"/>
      <dgm:spPr/>
    </dgm:pt>
    <dgm:pt modelId="{12CEF2DC-1EC6-2A47-B0FE-16FA03ADEF57}" type="pres">
      <dgm:prSet presAssocID="{FCB739A8-F19C-3B47-AD12-AEAEEB3289CD}" presName="parTx" presStyleLbl="alignNode1" presStyleIdx="2" presStyleCnt="3">
        <dgm:presLayoutVars>
          <dgm:chMax val="0"/>
          <dgm:chPref val="0"/>
          <dgm:bulletEnabled val="1"/>
        </dgm:presLayoutVars>
      </dgm:prSet>
      <dgm:spPr/>
    </dgm:pt>
    <dgm:pt modelId="{CF3BEDE3-2652-D846-96CE-DBC14AAC385F}" type="pres">
      <dgm:prSet presAssocID="{FCB739A8-F19C-3B47-AD12-AEAEEB3289CD}" presName="desTx" presStyleLbl="alignAccFollowNode1" presStyleIdx="2" presStyleCnt="3">
        <dgm:presLayoutVars>
          <dgm:bulletEnabled val="1"/>
        </dgm:presLayoutVars>
      </dgm:prSet>
      <dgm:spPr/>
    </dgm:pt>
  </dgm:ptLst>
  <dgm:cxnLst>
    <dgm:cxn modelId="{EDCF3E12-656B-374B-A0A6-C51789B3AB38}" type="presOf" srcId="{073230D6-5C42-2045-B0FF-42A9245AD39E}" destId="{026551E9-140E-1C4C-A856-B57A23F64A49}" srcOrd="0" destOrd="0" presId="urn:microsoft.com/office/officeart/2005/8/layout/hList1"/>
    <dgm:cxn modelId="{50D5C413-D657-C044-B658-2B14BF185FE0}" srcId="{72BF3DD1-B9CD-0B40-89F5-EAF00806050B}" destId="{0BCAA8EA-9BBA-4C48-9C4E-6C26C305EB50}" srcOrd="0" destOrd="0" parTransId="{91FB0217-69EB-D042-9B0A-C3B7DCAC575A}" sibTransId="{ECDD0D69-752E-3446-AC53-4D98D41EBB59}"/>
    <dgm:cxn modelId="{57F6AC16-BBF7-334E-AD32-55063205509D}" type="presOf" srcId="{72BF3DD1-B9CD-0B40-89F5-EAF00806050B}" destId="{04A5F164-D309-8544-B554-187FF9DD2468}" srcOrd="0" destOrd="0" presId="urn:microsoft.com/office/officeart/2005/8/layout/hList1"/>
    <dgm:cxn modelId="{3D8B5325-43E5-F34F-A1E8-2EA3794112FD}" srcId="{FCB739A8-F19C-3B47-AD12-AEAEEB3289CD}" destId="{75430AAD-D6FD-4144-92AF-1B8C967CB6AC}" srcOrd="0" destOrd="0" parTransId="{10DDEC66-CA4A-7547-83C1-50DF0C8A909D}" sibTransId="{79EEAD06-3067-2647-AC7F-44AC619D1C9F}"/>
    <dgm:cxn modelId="{9E0CC32B-04C4-354D-BFEE-0F03341E6582}" srcId="{073230D6-5C42-2045-B0FF-42A9245AD39E}" destId="{FCB739A8-F19C-3B47-AD12-AEAEEB3289CD}" srcOrd="2" destOrd="0" parTransId="{1C454422-3754-C746-A5E4-444C318BD829}" sibTransId="{8BBBAE5F-07B5-2C41-964E-408707CD7DDB}"/>
    <dgm:cxn modelId="{28B4CB2B-C139-8344-879F-67CBDDA31757}" type="presOf" srcId="{75430AAD-D6FD-4144-92AF-1B8C967CB6AC}" destId="{CF3BEDE3-2652-D846-96CE-DBC14AAC385F}" srcOrd="0" destOrd="0" presId="urn:microsoft.com/office/officeart/2005/8/layout/hList1"/>
    <dgm:cxn modelId="{7D924665-0F6F-744A-90DB-D048E9C84DA9}" type="presOf" srcId="{153D810F-89A4-FE48-B546-616C0EC254E1}" destId="{C910725E-C33D-8F41-9ECA-2BDB6E921B94}" srcOrd="0" destOrd="0" presId="urn:microsoft.com/office/officeart/2005/8/layout/hList1"/>
    <dgm:cxn modelId="{1A1CF566-7D4A-5143-9D50-D49FBC912066}" srcId="{073230D6-5C42-2045-B0FF-42A9245AD39E}" destId="{42D353A8-3B8B-0947-944E-4CD22968B312}" srcOrd="1" destOrd="0" parTransId="{9BF5021D-FFAD-9F4F-8591-C5FE384820B6}" sibTransId="{14D4EA91-68E2-F041-902B-6582951E2564}"/>
    <dgm:cxn modelId="{E05D3087-FA83-4543-AE42-A9F7358A752B}" type="presOf" srcId="{42D353A8-3B8B-0947-944E-4CD22968B312}" destId="{DCCB90F6-9289-4F45-8B1D-325542C40903}" srcOrd="0" destOrd="0" presId="urn:microsoft.com/office/officeart/2005/8/layout/hList1"/>
    <dgm:cxn modelId="{7B2A13B6-B75B-894F-9832-D590252FC26C}" type="presOf" srcId="{FCB739A8-F19C-3B47-AD12-AEAEEB3289CD}" destId="{12CEF2DC-1EC6-2A47-B0FE-16FA03ADEF57}" srcOrd="0" destOrd="0" presId="urn:microsoft.com/office/officeart/2005/8/layout/hList1"/>
    <dgm:cxn modelId="{F45639C7-F844-6D48-B81B-04938AFDBE01}" srcId="{42D353A8-3B8B-0947-944E-4CD22968B312}" destId="{153D810F-89A4-FE48-B546-616C0EC254E1}" srcOrd="0" destOrd="0" parTransId="{6C16054A-EF6E-AC4F-9160-ADCBB74C8845}" sibTransId="{82332F0B-750E-3A49-923F-77942FF8BF15}"/>
    <dgm:cxn modelId="{1D4264CC-49B0-A34E-A354-DB929956653C}" type="presOf" srcId="{0BCAA8EA-9BBA-4C48-9C4E-6C26C305EB50}" destId="{9C35067D-4533-864B-A38B-1BD1DAB144D8}" srcOrd="0" destOrd="0" presId="urn:microsoft.com/office/officeart/2005/8/layout/hList1"/>
    <dgm:cxn modelId="{5029CAE3-3175-1541-BA4A-487FE1653BD1}" srcId="{073230D6-5C42-2045-B0FF-42A9245AD39E}" destId="{72BF3DD1-B9CD-0B40-89F5-EAF00806050B}" srcOrd="0" destOrd="0" parTransId="{948D102D-840F-B443-BAEF-5052F60EDEBC}" sibTransId="{F1C59C66-97E7-2643-8784-C7F60F2B41BD}"/>
    <dgm:cxn modelId="{78AC5470-FE8C-DE49-9008-314E74E887DA}" type="presParOf" srcId="{026551E9-140E-1C4C-A856-B57A23F64A49}" destId="{BD16621B-A56C-304E-9A61-E634D962299B}" srcOrd="0" destOrd="0" presId="urn:microsoft.com/office/officeart/2005/8/layout/hList1"/>
    <dgm:cxn modelId="{87F356C7-660D-674B-BEDB-106687531386}" type="presParOf" srcId="{BD16621B-A56C-304E-9A61-E634D962299B}" destId="{04A5F164-D309-8544-B554-187FF9DD2468}" srcOrd="0" destOrd="0" presId="urn:microsoft.com/office/officeart/2005/8/layout/hList1"/>
    <dgm:cxn modelId="{D29A3057-4E1F-3B43-A254-BB9CE425CD3B}" type="presParOf" srcId="{BD16621B-A56C-304E-9A61-E634D962299B}" destId="{9C35067D-4533-864B-A38B-1BD1DAB144D8}" srcOrd="1" destOrd="0" presId="urn:microsoft.com/office/officeart/2005/8/layout/hList1"/>
    <dgm:cxn modelId="{20A96CF7-0B97-DA4D-91B3-45F4FA38E7E1}" type="presParOf" srcId="{026551E9-140E-1C4C-A856-B57A23F64A49}" destId="{547AC38C-0429-804E-B198-C990F4601C5A}" srcOrd="1" destOrd="0" presId="urn:microsoft.com/office/officeart/2005/8/layout/hList1"/>
    <dgm:cxn modelId="{DDB1E3C0-0238-094E-9DE9-154F7F2322BE}" type="presParOf" srcId="{026551E9-140E-1C4C-A856-B57A23F64A49}" destId="{BEEF470E-9A79-094E-807B-79BCFB726CFB}" srcOrd="2" destOrd="0" presId="urn:microsoft.com/office/officeart/2005/8/layout/hList1"/>
    <dgm:cxn modelId="{724F2933-4A6E-404C-AD15-27B7430FDE62}" type="presParOf" srcId="{BEEF470E-9A79-094E-807B-79BCFB726CFB}" destId="{DCCB90F6-9289-4F45-8B1D-325542C40903}" srcOrd="0" destOrd="0" presId="urn:microsoft.com/office/officeart/2005/8/layout/hList1"/>
    <dgm:cxn modelId="{B4783EE0-8562-A84F-BC6F-5E534525113B}" type="presParOf" srcId="{BEEF470E-9A79-094E-807B-79BCFB726CFB}" destId="{C910725E-C33D-8F41-9ECA-2BDB6E921B94}" srcOrd="1" destOrd="0" presId="urn:microsoft.com/office/officeart/2005/8/layout/hList1"/>
    <dgm:cxn modelId="{CF56A7DB-1129-4F40-8A3B-3DFC0977B1E4}" type="presParOf" srcId="{026551E9-140E-1C4C-A856-B57A23F64A49}" destId="{8070BC8A-C37A-CA47-91FE-3071E1C151E6}" srcOrd="3" destOrd="0" presId="urn:microsoft.com/office/officeart/2005/8/layout/hList1"/>
    <dgm:cxn modelId="{EF91CA91-00F9-AC48-BC3B-7D9E9C56C29C}" type="presParOf" srcId="{026551E9-140E-1C4C-A856-B57A23F64A49}" destId="{CD4796F7-002F-054C-A425-EFBBCC2B3F6B}" srcOrd="4" destOrd="0" presId="urn:microsoft.com/office/officeart/2005/8/layout/hList1"/>
    <dgm:cxn modelId="{C022285D-9BA8-084B-8D96-F1C16E3187D1}" type="presParOf" srcId="{CD4796F7-002F-054C-A425-EFBBCC2B3F6B}" destId="{12CEF2DC-1EC6-2A47-B0FE-16FA03ADEF57}" srcOrd="0" destOrd="0" presId="urn:microsoft.com/office/officeart/2005/8/layout/hList1"/>
    <dgm:cxn modelId="{DC47EE4C-D13D-5441-A59F-A9B1AA9FA88B}" type="presParOf" srcId="{CD4796F7-002F-054C-A425-EFBBCC2B3F6B}" destId="{CF3BEDE3-2652-D846-96CE-DBC14AAC385F}"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35A2D73-74B8-6043-AA1A-F97D89B1DF4C}" type="doc">
      <dgm:prSet loTypeId="urn:microsoft.com/office/officeart/2005/8/layout/vProcess5" loCatId="" qsTypeId="urn:microsoft.com/office/officeart/2005/8/quickstyle/simple1" qsCatId="simple" csTypeId="urn:microsoft.com/office/officeart/2005/8/colors/accent1_2" csCatId="accent1" phldr="1"/>
      <dgm:spPr/>
      <dgm:t>
        <a:bodyPr/>
        <a:lstStyle/>
        <a:p>
          <a:endParaRPr lang="en-GB"/>
        </a:p>
      </dgm:t>
    </dgm:pt>
    <dgm:pt modelId="{AEF7C9C8-45FE-F245-ACD6-7A9E5BA466F0}">
      <dgm:prSet phldrT="[Text]" custT="1"/>
      <dgm:spPr/>
      <dgm:t>
        <a:bodyPr/>
        <a:lstStyle/>
        <a:p>
          <a:r>
            <a:rPr lang="en-GB" sz="2400" b="1" dirty="0">
              <a:latin typeface="Times New Roman" panose="02020603050405020304" pitchFamily="18" charset="0"/>
              <a:cs typeface="Times New Roman" panose="02020603050405020304" pitchFamily="18" charset="0"/>
            </a:rPr>
            <a:t>PROCESS</a:t>
          </a:r>
        </a:p>
        <a:p>
          <a:r>
            <a:rPr lang="en-GB" sz="1600" b="0" i="0" u="none" dirty="0">
              <a:latin typeface="Times New Roman" panose="02020603050405020304" pitchFamily="18" charset="0"/>
              <a:cs typeface="Times New Roman" panose="02020603050405020304" pitchFamily="18" charset="0"/>
            </a:rPr>
            <a:t>• Poor communication</a:t>
          </a:r>
        </a:p>
        <a:p>
          <a:r>
            <a:rPr lang="en-GB" sz="1600" b="0" i="0" u="none" dirty="0">
              <a:latin typeface="Times New Roman" panose="02020603050405020304" pitchFamily="18" charset="0"/>
              <a:cs typeface="Times New Roman" panose="02020603050405020304" pitchFamily="18" charset="0"/>
            </a:rPr>
            <a:t>• Delayed incident reporting</a:t>
          </a:r>
          <a:endParaRPr lang="en-GB" sz="1600" dirty="0">
            <a:latin typeface="Times New Roman" panose="02020603050405020304" pitchFamily="18" charset="0"/>
            <a:cs typeface="Times New Roman" panose="02020603050405020304" pitchFamily="18" charset="0"/>
          </a:endParaRPr>
        </a:p>
      </dgm:t>
    </dgm:pt>
    <dgm:pt modelId="{C3BE99C5-F7FE-934A-8348-FC0ECA4FF6CF}" type="parTrans" cxnId="{651B0F14-5697-6C4E-AF08-2A66B367CFD5}">
      <dgm:prSet/>
      <dgm:spPr/>
      <dgm:t>
        <a:bodyPr/>
        <a:lstStyle/>
        <a:p>
          <a:endParaRPr lang="en-GB"/>
        </a:p>
      </dgm:t>
    </dgm:pt>
    <dgm:pt modelId="{027DCE77-D8B5-0749-86A9-AB04ABC33663}" type="sibTrans" cxnId="{651B0F14-5697-6C4E-AF08-2A66B367CFD5}">
      <dgm:prSet/>
      <dgm:spPr/>
      <dgm:t>
        <a:bodyPr/>
        <a:lstStyle/>
        <a:p>
          <a:endParaRPr lang="en-GB"/>
        </a:p>
      </dgm:t>
    </dgm:pt>
    <dgm:pt modelId="{89732475-8F72-6841-812E-4C8BA510E9A6}">
      <dgm:prSet phldrT="[Text]" custT="1"/>
      <dgm:spPr/>
      <dgm:t>
        <a:bodyPr/>
        <a:lstStyle/>
        <a:p>
          <a:r>
            <a:rPr lang="en-GB" sz="2400" b="1" dirty="0">
              <a:latin typeface="Times New Roman" panose="02020603050405020304" pitchFamily="18" charset="0"/>
              <a:cs typeface="Times New Roman" panose="02020603050405020304" pitchFamily="18" charset="0"/>
            </a:rPr>
            <a:t>OUTCOME</a:t>
          </a:r>
        </a:p>
        <a:p>
          <a:r>
            <a:rPr lang="en-GB" sz="1600" b="0" i="0" u="none" dirty="0">
              <a:latin typeface="Times New Roman" panose="02020603050405020304" pitchFamily="18" charset="0"/>
              <a:cs typeface="Times New Roman" panose="02020603050405020304" pitchFamily="18" charset="0"/>
            </a:rPr>
            <a:t>• Patient harm</a:t>
          </a:r>
        </a:p>
        <a:p>
          <a:r>
            <a:rPr lang="en-GB" sz="1600" b="0" i="0" u="none" dirty="0">
              <a:latin typeface="Times New Roman" panose="02020603050405020304" pitchFamily="18" charset="0"/>
              <a:cs typeface="Times New Roman" panose="02020603050405020304" pitchFamily="18" charset="0"/>
            </a:rPr>
            <a:t>• Loss of public trust</a:t>
          </a:r>
          <a:endParaRPr lang="en-GB" sz="1600" b="1" dirty="0">
            <a:latin typeface="Times New Roman" panose="02020603050405020304" pitchFamily="18" charset="0"/>
            <a:cs typeface="Times New Roman" panose="02020603050405020304" pitchFamily="18" charset="0"/>
          </a:endParaRPr>
        </a:p>
      </dgm:t>
    </dgm:pt>
    <dgm:pt modelId="{BB82BA28-24C5-014D-980A-9641A20FBAE7}" type="parTrans" cxnId="{E9BA34CA-A376-194B-AAE8-07783949008C}">
      <dgm:prSet/>
      <dgm:spPr/>
      <dgm:t>
        <a:bodyPr/>
        <a:lstStyle/>
        <a:p>
          <a:endParaRPr lang="en-GB"/>
        </a:p>
      </dgm:t>
    </dgm:pt>
    <dgm:pt modelId="{DCBB4146-B729-AE4A-B9FC-2C67C0000F4A}" type="sibTrans" cxnId="{E9BA34CA-A376-194B-AAE8-07783949008C}">
      <dgm:prSet/>
      <dgm:spPr/>
      <dgm:t>
        <a:bodyPr/>
        <a:lstStyle/>
        <a:p>
          <a:endParaRPr lang="en-GB"/>
        </a:p>
      </dgm:t>
    </dgm:pt>
    <dgm:pt modelId="{7C82DBF1-2F69-9945-9F0F-43956D431CBC}">
      <dgm:prSet custT="1"/>
      <dgm:spPr/>
      <dgm:t>
        <a:bodyPr/>
        <a:lstStyle/>
        <a:p>
          <a:pPr algn="l">
            <a:buNone/>
          </a:pPr>
          <a:r>
            <a:rPr lang="en-GB" sz="2400" b="1" i="0" u="none" dirty="0">
              <a:latin typeface="Times New Roman" panose="02020603050405020304" pitchFamily="18" charset="0"/>
              <a:cs typeface="Times New Roman" panose="02020603050405020304" pitchFamily="18" charset="0"/>
            </a:rPr>
            <a:t>STRUCTURE</a:t>
          </a:r>
          <a:r>
            <a:rPr lang="en-GB" sz="2400" b="0" i="0" u="none" dirty="0">
              <a:latin typeface="Times New Roman" panose="02020603050405020304" pitchFamily="18" charset="0"/>
              <a:cs typeface="Times New Roman" panose="02020603050405020304" pitchFamily="18" charset="0"/>
            </a:rPr>
            <a:t> </a:t>
          </a:r>
          <a:br>
            <a:rPr lang="en-GB" sz="1400" dirty="0"/>
          </a:br>
          <a:r>
            <a:rPr lang="en-GB" sz="1600" b="0" i="0" u="none" dirty="0">
              <a:latin typeface="Times New Roman" panose="02020603050405020304" pitchFamily="18" charset="0"/>
              <a:cs typeface="Times New Roman" panose="02020603050405020304" pitchFamily="18" charset="0"/>
            </a:rPr>
            <a:t> • Staffing shortages</a:t>
          </a:r>
        </a:p>
        <a:p>
          <a:pPr algn="l">
            <a:buNone/>
          </a:pPr>
          <a:r>
            <a:rPr lang="en-GB" sz="1600" b="0" i="0" u="none" dirty="0">
              <a:latin typeface="Times New Roman" panose="02020603050405020304" pitchFamily="18" charset="0"/>
              <a:cs typeface="Times New Roman" panose="02020603050405020304" pitchFamily="18" charset="0"/>
            </a:rPr>
            <a:t> • Weak governance </a:t>
          </a:r>
          <a:endParaRPr lang="en-GB" sz="1600" dirty="0">
            <a:latin typeface="Times New Roman" panose="02020603050405020304" pitchFamily="18" charset="0"/>
            <a:cs typeface="Times New Roman" panose="02020603050405020304" pitchFamily="18" charset="0"/>
          </a:endParaRPr>
        </a:p>
      </dgm:t>
    </dgm:pt>
    <dgm:pt modelId="{7B539B85-EA33-3247-B381-E6F6EA37103B}" type="parTrans" cxnId="{0D559F29-7A64-F946-92C9-0C217372E902}">
      <dgm:prSet/>
      <dgm:spPr/>
      <dgm:t>
        <a:bodyPr/>
        <a:lstStyle/>
        <a:p>
          <a:endParaRPr lang="en-GB"/>
        </a:p>
      </dgm:t>
    </dgm:pt>
    <dgm:pt modelId="{89DEA2D0-6B71-5A43-972E-03572E82C13E}" type="sibTrans" cxnId="{0D559F29-7A64-F946-92C9-0C217372E902}">
      <dgm:prSet/>
      <dgm:spPr/>
      <dgm:t>
        <a:bodyPr/>
        <a:lstStyle/>
        <a:p>
          <a:endParaRPr lang="en-GB"/>
        </a:p>
      </dgm:t>
    </dgm:pt>
    <dgm:pt modelId="{6363F988-BC0E-CC4A-A778-F35299F1982D}" type="pres">
      <dgm:prSet presAssocID="{335A2D73-74B8-6043-AA1A-F97D89B1DF4C}" presName="outerComposite" presStyleCnt="0">
        <dgm:presLayoutVars>
          <dgm:chMax val="5"/>
          <dgm:dir/>
          <dgm:resizeHandles val="exact"/>
        </dgm:presLayoutVars>
      </dgm:prSet>
      <dgm:spPr/>
    </dgm:pt>
    <dgm:pt modelId="{7AAA7880-DB0D-DE48-856A-D6D565D5EB55}" type="pres">
      <dgm:prSet presAssocID="{335A2D73-74B8-6043-AA1A-F97D89B1DF4C}" presName="dummyMaxCanvas" presStyleCnt="0">
        <dgm:presLayoutVars/>
      </dgm:prSet>
      <dgm:spPr/>
    </dgm:pt>
    <dgm:pt modelId="{1A881055-B781-B74C-9EBD-D81F2A2BE116}" type="pres">
      <dgm:prSet presAssocID="{335A2D73-74B8-6043-AA1A-F97D89B1DF4C}" presName="ThreeNodes_1" presStyleLbl="node1" presStyleIdx="0" presStyleCnt="3">
        <dgm:presLayoutVars>
          <dgm:bulletEnabled val="1"/>
        </dgm:presLayoutVars>
      </dgm:prSet>
      <dgm:spPr/>
    </dgm:pt>
    <dgm:pt modelId="{D024A0CF-FD94-6B40-82AF-7F4FF396B395}" type="pres">
      <dgm:prSet presAssocID="{335A2D73-74B8-6043-AA1A-F97D89B1DF4C}" presName="ThreeNodes_2" presStyleLbl="node1" presStyleIdx="1" presStyleCnt="3">
        <dgm:presLayoutVars>
          <dgm:bulletEnabled val="1"/>
        </dgm:presLayoutVars>
      </dgm:prSet>
      <dgm:spPr/>
    </dgm:pt>
    <dgm:pt modelId="{A0C2C8D5-EFDC-7044-B6A6-889A60BE54A2}" type="pres">
      <dgm:prSet presAssocID="{335A2D73-74B8-6043-AA1A-F97D89B1DF4C}" presName="ThreeNodes_3" presStyleLbl="node1" presStyleIdx="2" presStyleCnt="3">
        <dgm:presLayoutVars>
          <dgm:bulletEnabled val="1"/>
        </dgm:presLayoutVars>
      </dgm:prSet>
      <dgm:spPr/>
    </dgm:pt>
    <dgm:pt modelId="{E2E857EB-D998-3B4E-88D5-53446F693DCE}" type="pres">
      <dgm:prSet presAssocID="{335A2D73-74B8-6043-AA1A-F97D89B1DF4C}" presName="ThreeConn_1-2" presStyleLbl="fgAccFollowNode1" presStyleIdx="0" presStyleCnt="2">
        <dgm:presLayoutVars>
          <dgm:bulletEnabled val="1"/>
        </dgm:presLayoutVars>
      </dgm:prSet>
      <dgm:spPr/>
    </dgm:pt>
    <dgm:pt modelId="{31933E21-54CE-7242-8947-0D3BC82A7475}" type="pres">
      <dgm:prSet presAssocID="{335A2D73-74B8-6043-AA1A-F97D89B1DF4C}" presName="ThreeConn_2-3" presStyleLbl="fgAccFollowNode1" presStyleIdx="1" presStyleCnt="2">
        <dgm:presLayoutVars>
          <dgm:bulletEnabled val="1"/>
        </dgm:presLayoutVars>
      </dgm:prSet>
      <dgm:spPr/>
    </dgm:pt>
    <dgm:pt modelId="{53DE8551-9BF0-8B40-80B9-5294CF15950D}" type="pres">
      <dgm:prSet presAssocID="{335A2D73-74B8-6043-AA1A-F97D89B1DF4C}" presName="ThreeNodes_1_text" presStyleLbl="node1" presStyleIdx="2" presStyleCnt="3">
        <dgm:presLayoutVars>
          <dgm:bulletEnabled val="1"/>
        </dgm:presLayoutVars>
      </dgm:prSet>
      <dgm:spPr/>
    </dgm:pt>
    <dgm:pt modelId="{88F2DCF0-A2FC-7E47-B24D-6A57840230C1}" type="pres">
      <dgm:prSet presAssocID="{335A2D73-74B8-6043-AA1A-F97D89B1DF4C}" presName="ThreeNodes_2_text" presStyleLbl="node1" presStyleIdx="2" presStyleCnt="3">
        <dgm:presLayoutVars>
          <dgm:bulletEnabled val="1"/>
        </dgm:presLayoutVars>
      </dgm:prSet>
      <dgm:spPr/>
    </dgm:pt>
    <dgm:pt modelId="{ADE7CEC4-AD6E-AE4E-A5CA-179071C60569}" type="pres">
      <dgm:prSet presAssocID="{335A2D73-74B8-6043-AA1A-F97D89B1DF4C}" presName="ThreeNodes_3_text" presStyleLbl="node1" presStyleIdx="2" presStyleCnt="3">
        <dgm:presLayoutVars>
          <dgm:bulletEnabled val="1"/>
        </dgm:presLayoutVars>
      </dgm:prSet>
      <dgm:spPr/>
    </dgm:pt>
  </dgm:ptLst>
  <dgm:cxnLst>
    <dgm:cxn modelId="{D38F0407-37EB-D842-A0BE-3C5DBF03FFDB}" type="presOf" srcId="{89DEA2D0-6B71-5A43-972E-03572E82C13E}" destId="{E2E857EB-D998-3B4E-88D5-53446F693DCE}" srcOrd="0" destOrd="0" presId="urn:microsoft.com/office/officeart/2005/8/layout/vProcess5"/>
    <dgm:cxn modelId="{E6ED9512-4886-9549-9B37-6D51E3948933}" type="presOf" srcId="{89732475-8F72-6841-812E-4C8BA510E9A6}" destId="{A0C2C8D5-EFDC-7044-B6A6-889A60BE54A2}" srcOrd="0" destOrd="0" presId="urn:microsoft.com/office/officeart/2005/8/layout/vProcess5"/>
    <dgm:cxn modelId="{651B0F14-5697-6C4E-AF08-2A66B367CFD5}" srcId="{335A2D73-74B8-6043-AA1A-F97D89B1DF4C}" destId="{AEF7C9C8-45FE-F245-ACD6-7A9E5BA466F0}" srcOrd="1" destOrd="0" parTransId="{C3BE99C5-F7FE-934A-8348-FC0ECA4FF6CF}" sibTransId="{027DCE77-D8B5-0749-86A9-AB04ABC33663}"/>
    <dgm:cxn modelId="{11271319-90D3-FA4B-A863-F59F70300467}" type="presOf" srcId="{89732475-8F72-6841-812E-4C8BA510E9A6}" destId="{ADE7CEC4-AD6E-AE4E-A5CA-179071C60569}" srcOrd="1" destOrd="0" presId="urn:microsoft.com/office/officeart/2005/8/layout/vProcess5"/>
    <dgm:cxn modelId="{0D559F29-7A64-F946-92C9-0C217372E902}" srcId="{335A2D73-74B8-6043-AA1A-F97D89B1DF4C}" destId="{7C82DBF1-2F69-9945-9F0F-43956D431CBC}" srcOrd="0" destOrd="0" parTransId="{7B539B85-EA33-3247-B381-E6F6EA37103B}" sibTransId="{89DEA2D0-6B71-5A43-972E-03572E82C13E}"/>
    <dgm:cxn modelId="{ABC5EA53-EA8D-2040-87AD-B27911297F8A}" type="presOf" srcId="{027DCE77-D8B5-0749-86A9-AB04ABC33663}" destId="{31933E21-54CE-7242-8947-0D3BC82A7475}" srcOrd="0" destOrd="0" presId="urn:microsoft.com/office/officeart/2005/8/layout/vProcess5"/>
    <dgm:cxn modelId="{BF0AB95F-4C32-6543-B13D-5961166DFF61}" type="presOf" srcId="{7C82DBF1-2F69-9945-9F0F-43956D431CBC}" destId="{53DE8551-9BF0-8B40-80B9-5294CF15950D}" srcOrd="1" destOrd="0" presId="urn:microsoft.com/office/officeart/2005/8/layout/vProcess5"/>
    <dgm:cxn modelId="{B0287266-8F76-5047-BAA2-33686C6728FE}" type="presOf" srcId="{AEF7C9C8-45FE-F245-ACD6-7A9E5BA466F0}" destId="{D024A0CF-FD94-6B40-82AF-7F4FF396B395}" srcOrd="0" destOrd="0" presId="urn:microsoft.com/office/officeart/2005/8/layout/vProcess5"/>
    <dgm:cxn modelId="{27155D6C-6524-664E-8337-5431B43489C5}" type="presOf" srcId="{7C82DBF1-2F69-9945-9F0F-43956D431CBC}" destId="{1A881055-B781-B74C-9EBD-D81F2A2BE116}" srcOrd="0" destOrd="0" presId="urn:microsoft.com/office/officeart/2005/8/layout/vProcess5"/>
    <dgm:cxn modelId="{6EAAB686-5D2A-7146-982F-654726DB9E05}" type="presOf" srcId="{335A2D73-74B8-6043-AA1A-F97D89B1DF4C}" destId="{6363F988-BC0E-CC4A-A778-F35299F1982D}" srcOrd="0" destOrd="0" presId="urn:microsoft.com/office/officeart/2005/8/layout/vProcess5"/>
    <dgm:cxn modelId="{632038B7-5544-A74D-8B18-9A55DA9DDF52}" type="presOf" srcId="{AEF7C9C8-45FE-F245-ACD6-7A9E5BA466F0}" destId="{88F2DCF0-A2FC-7E47-B24D-6A57840230C1}" srcOrd="1" destOrd="0" presId="urn:microsoft.com/office/officeart/2005/8/layout/vProcess5"/>
    <dgm:cxn modelId="{E9BA34CA-A376-194B-AAE8-07783949008C}" srcId="{335A2D73-74B8-6043-AA1A-F97D89B1DF4C}" destId="{89732475-8F72-6841-812E-4C8BA510E9A6}" srcOrd="2" destOrd="0" parTransId="{BB82BA28-24C5-014D-980A-9641A20FBAE7}" sibTransId="{DCBB4146-B729-AE4A-B9FC-2C67C0000F4A}"/>
    <dgm:cxn modelId="{6F1DB38A-0B83-DD4F-B932-621F4D555F2E}" type="presParOf" srcId="{6363F988-BC0E-CC4A-A778-F35299F1982D}" destId="{7AAA7880-DB0D-DE48-856A-D6D565D5EB55}" srcOrd="0" destOrd="0" presId="urn:microsoft.com/office/officeart/2005/8/layout/vProcess5"/>
    <dgm:cxn modelId="{37463A5B-654D-7E4E-8D28-3401333BFE4C}" type="presParOf" srcId="{6363F988-BC0E-CC4A-A778-F35299F1982D}" destId="{1A881055-B781-B74C-9EBD-D81F2A2BE116}" srcOrd="1" destOrd="0" presId="urn:microsoft.com/office/officeart/2005/8/layout/vProcess5"/>
    <dgm:cxn modelId="{07051185-BC8D-D945-B7DB-0DB53F9E7951}" type="presParOf" srcId="{6363F988-BC0E-CC4A-A778-F35299F1982D}" destId="{D024A0CF-FD94-6B40-82AF-7F4FF396B395}" srcOrd="2" destOrd="0" presId="urn:microsoft.com/office/officeart/2005/8/layout/vProcess5"/>
    <dgm:cxn modelId="{31C4C43F-8ADC-CE4B-AFA0-9322036C8E18}" type="presParOf" srcId="{6363F988-BC0E-CC4A-A778-F35299F1982D}" destId="{A0C2C8D5-EFDC-7044-B6A6-889A60BE54A2}" srcOrd="3" destOrd="0" presId="urn:microsoft.com/office/officeart/2005/8/layout/vProcess5"/>
    <dgm:cxn modelId="{87225DF0-1E50-B241-9985-AAD0F685CEF0}" type="presParOf" srcId="{6363F988-BC0E-CC4A-A778-F35299F1982D}" destId="{E2E857EB-D998-3B4E-88D5-53446F693DCE}" srcOrd="4" destOrd="0" presId="urn:microsoft.com/office/officeart/2005/8/layout/vProcess5"/>
    <dgm:cxn modelId="{45CF70E5-2957-EA49-B2B0-63E44F70253D}" type="presParOf" srcId="{6363F988-BC0E-CC4A-A778-F35299F1982D}" destId="{31933E21-54CE-7242-8947-0D3BC82A7475}" srcOrd="5" destOrd="0" presId="urn:microsoft.com/office/officeart/2005/8/layout/vProcess5"/>
    <dgm:cxn modelId="{3E5F10C7-3E8C-544C-AD10-EA7F94763003}" type="presParOf" srcId="{6363F988-BC0E-CC4A-A778-F35299F1982D}" destId="{53DE8551-9BF0-8B40-80B9-5294CF15950D}" srcOrd="6" destOrd="0" presId="urn:microsoft.com/office/officeart/2005/8/layout/vProcess5"/>
    <dgm:cxn modelId="{3D6546C3-773C-884C-AE47-D145A4981950}" type="presParOf" srcId="{6363F988-BC0E-CC4A-A778-F35299F1982D}" destId="{88F2DCF0-A2FC-7E47-B24D-6A57840230C1}" srcOrd="7" destOrd="0" presId="urn:microsoft.com/office/officeart/2005/8/layout/vProcess5"/>
    <dgm:cxn modelId="{E6F6C6CC-EF6B-7F41-8C12-BAB8674EB979}" type="presParOf" srcId="{6363F988-BC0E-CC4A-A778-F35299F1982D}" destId="{ADE7CEC4-AD6E-AE4E-A5CA-179071C6056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9A976-B32A-0E46-8E44-76DDCBC372F4}">
      <dsp:nvSpPr>
        <dsp:cNvPr id="0" name=""/>
        <dsp:cNvSpPr/>
      </dsp:nvSpPr>
      <dsp:spPr>
        <a:xfrm rot="10800000">
          <a:off x="2509901" y="16895"/>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err="1"/>
            <a:t>Organisation</a:t>
          </a:r>
          <a:r>
            <a:rPr lang="en-US" sz="2000" b="1" i="0" kern="1200" baseline="0" dirty="0"/>
            <a:t>:</a:t>
          </a:r>
          <a:r>
            <a:rPr lang="en-US" sz="2000" b="0" i="0" kern="1200" baseline="0" dirty="0"/>
            <a:t> Staffing shortages and service pressures weakened patient safety.</a:t>
          </a:r>
          <a:endParaRPr lang="en-GB" sz="2000" kern="1200" dirty="0"/>
        </a:p>
      </dsp:txBody>
      <dsp:txXfrm rot="10800000">
        <a:off x="2693935" y="16895"/>
        <a:ext cx="7431029" cy="736138"/>
      </dsp:txXfrm>
    </dsp:sp>
    <dsp:sp modelId="{C7962672-D5E7-5F40-BE82-D37AFE4BA2CE}">
      <dsp:nvSpPr>
        <dsp:cNvPr id="0" name=""/>
        <dsp:cNvSpPr/>
      </dsp:nvSpPr>
      <dsp:spPr>
        <a:xfrm>
          <a:off x="1734045" y="2791"/>
          <a:ext cx="736138" cy="736138"/>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54EF08-7553-B341-9C11-1A6849F6F994}">
      <dsp:nvSpPr>
        <dsp:cNvPr id="0" name=""/>
        <dsp:cNvSpPr/>
      </dsp:nvSpPr>
      <dsp:spPr>
        <a:xfrm rot="10800000">
          <a:off x="2489949" y="1012218"/>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Leadership:</a:t>
          </a:r>
          <a:r>
            <a:rPr lang="en-US" sz="2000" b="0" i="0" kern="1200" baseline="0" dirty="0"/>
            <a:t> Consultants' repeated concerns were not acted upon promptly.</a:t>
          </a:r>
          <a:endParaRPr lang="en-GB" sz="2000" kern="1200" dirty="0"/>
        </a:p>
      </dsp:txBody>
      <dsp:txXfrm rot="10800000">
        <a:off x="2673983" y="1012218"/>
        <a:ext cx="7431029" cy="736138"/>
      </dsp:txXfrm>
    </dsp:sp>
    <dsp:sp modelId="{9C5E85B4-6B60-5F47-9D0F-C9152EF30923}">
      <dsp:nvSpPr>
        <dsp:cNvPr id="0" name=""/>
        <dsp:cNvSpPr/>
      </dsp:nvSpPr>
      <dsp:spPr>
        <a:xfrm>
          <a:off x="1734045" y="958671"/>
          <a:ext cx="736138" cy="736138"/>
        </a:xfrm>
        <a:prstGeom prst="ellipse">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BD1DBC-7AD9-4541-A0D6-A91E21D29233}">
      <dsp:nvSpPr>
        <dsp:cNvPr id="0" name=""/>
        <dsp:cNvSpPr/>
      </dsp:nvSpPr>
      <dsp:spPr>
        <a:xfrm rot="10800000">
          <a:off x="2495660" y="1926124"/>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Clinical Governance:</a:t>
          </a:r>
          <a:r>
            <a:rPr lang="en-US" sz="2000" b="0" i="0" kern="1200" baseline="0" dirty="0"/>
            <a:t> Weak incident reporting and delayed investigations failed to detect recurring risks.</a:t>
          </a:r>
          <a:endParaRPr lang="en-GB" sz="2000" kern="1200" dirty="0"/>
        </a:p>
      </dsp:txBody>
      <dsp:txXfrm rot="10800000">
        <a:off x="2679694" y="1926124"/>
        <a:ext cx="7431029" cy="736138"/>
      </dsp:txXfrm>
    </dsp:sp>
    <dsp:sp modelId="{53C10E50-121B-E04C-88B7-CFB370AD36A2}">
      <dsp:nvSpPr>
        <dsp:cNvPr id="0" name=""/>
        <dsp:cNvSpPr/>
      </dsp:nvSpPr>
      <dsp:spPr>
        <a:xfrm>
          <a:off x="1734045" y="1914552"/>
          <a:ext cx="736138" cy="736138"/>
        </a:xfrm>
        <a:prstGeom prst="ellipse">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DE4752-4440-854E-934B-0C647D47A5E0}">
      <dsp:nvSpPr>
        <dsp:cNvPr id="0" name=""/>
        <dsp:cNvSpPr/>
      </dsp:nvSpPr>
      <dsp:spPr>
        <a:xfrm rot="10800000">
          <a:off x="2495660" y="2870433"/>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Communication:</a:t>
          </a:r>
          <a:r>
            <a:rPr lang="en-US" sz="2000" b="0" i="0" kern="1200" baseline="0" dirty="0"/>
            <a:t> Poor escalation between clinicians and executives delayed intervention.</a:t>
          </a:r>
          <a:endParaRPr lang="en-GB" sz="2000" kern="1200" dirty="0"/>
        </a:p>
      </dsp:txBody>
      <dsp:txXfrm rot="10800000">
        <a:off x="2679694" y="2870433"/>
        <a:ext cx="7431029" cy="736138"/>
      </dsp:txXfrm>
    </dsp:sp>
    <dsp:sp modelId="{45F2FF67-15C5-EC46-9484-4F619CEA67AA}">
      <dsp:nvSpPr>
        <dsp:cNvPr id="0" name=""/>
        <dsp:cNvSpPr/>
      </dsp:nvSpPr>
      <dsp:spPr>
        <a:xfrm>
          <a:off x="1734045" y="2870433"/>
          <a:ext cx="736138" cy="736138"/>
        </a:xfrm>
        <a:prstGeom prst="ellipse">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554AFB-7C09-B44A-9D5B-72ACE3F6C13F}">
      <dsp:nvSpPr>
        <dsp:cNvPr id="0" name=""/>
        <dsp:cNvSpPr/>
      </dsp:nvSpPr>
      <dsp:spPr>
        <a:xfrm rot="10800000">
          <a:off x="2495660" y="3826314"/>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Patient Safety Culture:</a:t>
          </a:r>
          <a:r>
            <a:rPr lang="en-US" sz="2000" b="0" i="0" kern="1200" baseline="0" dirty="0"/>
            <a:t> Ineffective whistleblowing and </a:t>
          </a:r>
          <a:r>
            <a:rPr lang="en-US" sz="2000" b="0" i="0" kern="1200" baseline="0" dirty="0" err="1"/>
            <a:t>organisational</a:t>
          </a:r>
          <a:r>
            <a:rPr lang="en-US" sz="2000" b="0" i="0" kern="1200" baseline="0" dirty="0"/>
            <a:t> learning allowed repeated harm.</a:t>
          </a:r>
          <a:endParaRPr lang="en-GB" sz="2000" kern="1200" dirty="0"/>
        </a:p>
      </dsp:txBody>
      <dsp:txXfrm rot="10800000">
        <a:off x="2679694" y="3826314"/>
        <a:ext cx="7431029" cy="736138"/>
      </dsp:txXfrm>
    </dsp:sp>
    <dsp:sp modelId="{11B80AD6-F60B-0B46-ADE4-D325F5FBE399}">
      <dsp:nvSpPr>
        <dsp:cNvPr id="0" name=""/>
        <dsp:cNvSpPr/>
      </dsp:nvSpPr>
      <dsp:spPr>
        <a:xfrm>
          <a:off x="1734045" y="3826314"/>
          <a:ext cx="736138" cy="736138"/>
        </a:xfrm>
        <a:prstGeom prst="ellipse">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2614F5-FC33-C341-A6B5-52E87A5BBBF6}">
      <dsp:nvSpPr>
        <dsp:cNvPr id="0" name=""/>
        <dsp:cNvSpPr/>
      </dsp:nvSpPr>
      <dsp:spPr>
        <a:xfrm rot="10800000">
          <a:off x="2495660" y="4784985"/>
          <a:ext cx="7615063" cy="736138"/>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616" tIns="76200" rIns="142240" bIns="76200" numCol="1" spcCol="1270" anchor="ctr" anchorCtr="0">
          <a:noAutofit/>
        </a:bodyPr>
        <a:lstStyle/>
        <a:p>
          <a:pPr marL="0" lvl="0" indent="0" algn="just" defTabSz="889000">
            <a:lnSpc>
              <a:spcPct val="90000"/>
            </a:lnSpc>
            <a:spcBef>
              <a:spcPct val="0"/>
            </a:spcBef>
            <a:spcAft>
              <a:spcPct val="35000"/>
            </a:spcAft>
            <a:buNone/>
          </a:pPr>
          <a:r>
            <a:rPr lang="en-US" sz="2000" b="1" i="0" kern="1200" baseline="0" dirty="0"/>
            <a:t>Outcome:</a:t>
          </a:r>
          <a:r>
            <a:rPr lang="en-US" sz="2000" b="0" i="0" kern="1200" baseline="0" dirty="0"/>
            <a:t> Alignment of these system failures enabled repeated neonatal harm.</a:t>
          </a:r>
          <a:endParaRPr lang="en-GB" sz="2000" kern="1200" dirty="0"/>
        </a:p>
      </dsp:txBody>
      <dsp:txXfrm rot="10800000">
        <a:off x="2679694" y="4784985"/>
        <a:ext cx="7431029" cy="736138"/>
      </dsp:txXfrm>
    </dsp:sp>
    <dsp:sp modelId="{1E06E4A1-400F-8E4D-A3DC-6457D4A77936}">
      <dsp:nvSpPr>
        <dsp:cNvPr id="0" name=""/>
        <dsp:cNvSpPr/>
      </dsp:nvSpPr>
      <dsp:spPr>
        <a:xfrm>
          <a:off x="1734045" y="4782194"/>
          <a:ext cx="736138" cy="736138"/>
        </a:xfrm>
        <a:prstGeom prst="ellipse">
          <a:avLst/>
        </a:prstGeom>
        <a:blipFill>
          <a:blip xmlns:r="http://schemas.openxmlformats.org/officeDocument/2006/relationships" r:embed="rId11">
            <a:extLst>
              <a:ext uri="{96DAC541-7B7A-43D3-8B79-37D633B846F1}">
                <asvg:svgBlip xmlns:asvg="http://schemas.microsoft.com/office/drawing/2016/SVG/main" r:embed="rId1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17354-98BF-B44D-B525-4B486C8FF745}">
      <dsp:nvSpPr>
        <dsp:cNvPr id="0" name=""/>
        <dsp:cNvSpPr/>
      </dsp:nvSpPr>
      <dsp:spPr>
        <a:xfrm>
          <a:off x="51" y="10296"/>
          <a:ext cx="4918600" cy="604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0" i="0" kern="1200" baseline="0" dirty="0">
              <a:latin typeface="Times New Roman" panose="02020603050405020304" pitchFamily="18" charset="0"/>
              <a:cs typeface="Times New Roman" panose="02020603050405020304" pitchFamily="18" charset="0"/>
            </a:rPr>
            <a:t>Root Cause Analysis</a:t>
          </a:r>
          <a:endParaRPr lang="en-GB" sz="2400" kern="1200" dirty="0">
            <a:latin typeface="Times New Roman" panose="02020603050405020304" pitchFamily="18" charset="0"/>
            <a:cs typeface="Times New Roman" panose="02020603050405020304" pitchFamily="18" charset="0"/>
          </a:endParaRPr>
        </a:p>
      </dsp:txBody>
      <dsp:txXfrm>
        <a:off x="51" y="10296"/>
        <a:ext cx="4918600" cy="604800"/>
      </dsp:txXfrm>
    </dsp:sp>
    <dsp:sp modelId="{AAC01024-87E3-D844-AD9A-54AA5424BB96}">
      <dsp:nvSpPr>
        <dsp:cNvPr id="0" name=""/>
        <dsp:cNvSpPr/>
      </dsp:nvSpPr>
      <dsp:spPr>
        <a:xfrm>
          <a:off x="0" y="625393"/>
          <a:ext cx="4918600" cy="126819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Identifies underlying causes</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Focuses on system improvement</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Applied to investigate </a:t>
          </a:r>
          <a:r>
            <a:rPr lang="en-US" sz="1600" b="0" i="0" kern="1200" baseline="0" dirty="0" err="1">
              <a:latin typeface="Times New Roman" panose="02020603050405020304" pitchFamily="18" charset="0"/>
              <a:cs typeface="Times New Roman" panose="02020603050405020304" pitchFamily="18" charset="0"/>
            </a:rPr>
            <a:t>organisational</a:t>
          </a:r>
          <a:r>
            <a:rPr lang="en-US" sz="1600" b="0" i="0" kern="1200" baseline="0" dirty="0">
              <a:latin typeface="Times New Roman" panose="02020603050405020304" pitchFamily="18" charset="0"/>
              <a:cs typeface="Times New Roman" panose="02020603050405020304" pitchFamily="18" charset="0"/>
            </a:rPr>
            <a:t> failures</a:t>
          </a:r>
          <a:endParaRPr lang="en-GB" sz="1600" kern="1200" dirty="0">
            <a:latin typeface="Times New Roman" panose="02020603050405020304" pitchFamily="18" charset="0"/>
            <a:cs typeface="Times New Roman" panose="02020603050405020304" pitchFamily="18" charset="0"/>
          </a:endParaRPr>
        </a:p>
      </dsp:txBody>
      <dsp:txXfrm>
        <a:off x="0" y="625393"/>
        <a:ext cx="4918600" cy="1268190"/>
      </dsp:txXfrm>
    </dsp:sp>
    <dsp:sp modelId="{1F3D94D8-9DAB-5F4B-A686-16AC871E25C8}">
      <dsp:nvSpPr>
        <dsp:cNvPr id="0" name=""/>
        <dsp:cNvSpPr/>
      </dsp:nvSpPr>
      <dsp:spPr>
        <a:xfrm>
          <a:off x="5607256" y="10296"/>
          <a:ext cx="4918600" cy="604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0" i="0" kern="1200" baseline="0" dirty="0">
              <a:latin typeface="Times New Roman" panose="02020603050405020304" pitchFamily="18" charset="0"/>
              <a:cs typeface="Times New Roman" panose="02020603050405020304" pitchFamily="18" charset="0"/>
            </a:rPr>
            <a:t>Fishbone Diagram</a:t>
          </a:r>
          <a:endParaRPr lang="en-GB" sz="2400" kern="1200" dirty="0">
            <a:latin typeface="Times New Roman" panose="02020603050405020304" pitchFamily="18" charset="0"/>
            <a:cs typeface="Times New Roman" panose="02020603050405020304" pitchFamily="18" charset="0"/>
          </a:endParaRPr>
        </a:p>
      </dsp:txBody>
      <dsp:txXfrm>
        <a:off x="5607256" y="10296"/>
        <a:ext cx="4918600" cy="604800"/>
      </dsp:txXfrm>
    </dsp:sp>
    <dsp:sp modelId="{9947544F-8205-0048-933B-BD22F27022BB}">
      <dsp:nvSpPr>
        <dsp:cNvPr id="0" name=""/>
        <dsp:cNvSpPr/>
      </dsp:nvSpPr>
      <dsp:spPr>
        <a:xfrm>
          <a:off x="5607307" y="559791"/>
          <a:ext cx="4918600" cy="126819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Char char="•"/>
          </a:pPr>
          <a:r>
            <a:rPr lang="en-US" sz="1600" b="0" i="0" kern="1200" baseline="0" dirty="0" err="1">
              <a:latin typeface="Times New Roman" panose="02020603050405020304" pitchFamily="18" charset="0"/>
              <a:cs typeface="Times New Roman" panose="02020603050405020304" pitchFamily="18" charset="0"/>
            </a:rPr>
            <a:t>Categorises</a:t>
          </a:r>
          <a:r>
            <a:rPr lang="en-US" sz="1600" b="0" i="0" kern="1200" baseline="0" dirty="0">
              <a:latin typeface="Times New Roman" panose="02020603050405020304" pitchFamily="18" charset="0"/>
              <a:cs typeface="Times New Roman" panose="02020603050405020304" pitchFamily="18" charset="0"/>
            </a:rPr>
            <a:t> contributing factors</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Demonstrates multiple interconnected causes</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Applied to identify root causes</a:t>
          </a:r>
          <a:endParaRPr lang="en-GB" sz="1600" kern="1200" dirty="0">
            <a:latin typeface="Times New Roman" panose="02020603050405020304" pitchFamily="18" charset="0"/>
            <a:cs typeface="Times New Roman" panose="02020603050405020304" pitchFamily="18" charset="0"/>
          </a:endParaRPr>
        </a:p>
      </dsp:txBody>
      <dsp:txXfrm>
        <a:off x="5607307" y="559791"/>
        <a:ext cx="4918600" cy="1268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57826-40E7-B74E-912A-FA4114977655}">
      <dsp:nvSpPr>
        <dsp:cNvPr id="0" name=""/>
        <dsp:cNvSpPr/>
      </dsp:nvSpPr>
      <dsp:spPr>
        <a:xfrm>
          <a:off x="53" y="2327"/>
          <a:ext cx="5134674" cy="5021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System </a:t>
          </a:r>
          <a:r>
            <a:rPr lang="en-US" sz="2400" b="0" i="0" kern="1200" baseline="0" dirty="0">
              <a:latin typeface="Times New Roman" panose="02020603050405020304" pitchFamily="18" charset="0"/>
              <a:cs typeface="Times New Roman" panose="02020603050405020304" pitchFamily="18" charset="0"/>
            </a:rPr>
            <a:t>Theory</a:t>
          </a:r>
          <a:endParaRPr lang="en-GB" sz="2400" kern="1200" dirty="0">
            <a:latin typeface="Times New Roman" panose="02020603050405020304" pitchFamily="18" charset="0"/>
            <a:cs typeface="Times New Roman" panose="02020603050405020304" pitchFamily="18" charset="0"/>
          </a:endParaRPr>
        </a:p>
      </dsp:txBody>
      <dsp:txXfrm>
        <a:off x="53" y="2327"/>
        <a:ext cx="5134674" cy="502100"/>
      </dsp:txXfrm>
    </dsp:sp>
    <dsp:sp modelId="{EC5FC00A-72D3-2C43-BD95-1A509418E9C6}">
      <dsp:nvSpPr>
        <dsp:cNvPr id="0" name=""/>
        <dsp:cNvSpPr/>
      </dsp:nvSpPr>
      <dsp:spPr>
        <a:xfrm>
          <a:off x="53" y="504428"/>
          <a:ext cx="5134674" cy="1592099"/>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Healthcare </a:t>
          </a:r>
          <a:r>
            <a:rPr lang="en-US" sz="1600" b="0" i="0" kern="1200" baseline="0" dirty="0">
              <a:latin typeface="Times New Roman" panose="02020603050405020304" pitchFamily="18" charset="0"/>
              <a:cs typeface="Times New Roman" panose="02020603050405020304" pitchFamily="18" charset="0"/>
            </a:rPr>
            <a:t>as an interconnected system</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Explains </a:t>
          </a:r>
          <a:r>
            <a:rPr lang="en-GB" sz="1600" b="0" i="0" kern="1200" baseline="0" dirty="0">
              <a:latin typeface="Times New Roman" panose="02020603050405020304" pitchFamily="18" charset="0"/>
              <a:cs typeface="Times New Roman" panose="02020603050405020304" pitchFamily="18" charset="0"/>
            </a:rPr>
            <a:t>the interaction</a:t>
          </a:r>
          <a:r>
            <a:rPr lang="en-US" sz="1600" b="0" i="0" kern="1200" baseline="0" dirty="0">
              <a:latin typeface="Times New Roman" panose="02020603050405020304" pitchFamily="18" charset="0"/>
              <a:cs typeface="Times New Roman" panose="02020603050405020304" pitchFamily="18" charset="0"/>
            </a:rPr>
            <a:t> between leadership, governance and communication</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Char char="•"/>
          </a:pPr>
          <a:r>
            <a:rPr lang="en-US" sz="1600" b="0" i="0" kern="1200" baseline="0" dirty="0">
              <a:latin typeface="Times New Roman" panose="02020603050405020304" pitchFamily="18" charset="0"/>
              <a:cs typeface="Times New Roman" panose="02020603050405020304" pitchFamily="18" charset="0"/>
            </a:rPr>
            <a:t>Applied to </a:t>
          </a:r>
          <a:r>
            <a:rPr lang="en-US" sz="1600" b="0" i="0" kern="1200" baseline="0" dirty="0" err="1">
              <a:latin typeface="Times New Roman" panose="02020603050405020304" pitchFamily="18" charset="0"/>
              <a:cs typeface="Times New Roman" panose="02020603050405020304" pitchFamily="18" charset="0"/>
            </a:rPr>
            <a:t>analyse</a:t>
          </a:r>
          <a:r>
            <a:rPr lang="en-US" sz="1600" b="0" i="0" kern="1200" baseline="0" dirty="0">
              <a:latin typeface="Times New Roman" panose="02020603050405020304" pitchFamily="18" charset="0"/>
              <a:cs typeface="Times New Roman" panose="02020603050405020304" pitchFamily="18" charset="0"/>
            </a:rPr>
            <a:t> system-wide failures</a:t>
          </a:r>
          <a:endParaRPr lang="en-GB" sz="1600" kern="1200" dirty="0">
            <a:latin typeface="Times New Roman" panose="02020603050405020304" pitchFamily="18" charset="0"/>
            <a:cs typeface="Times New Roman" panose="02020603050405020304" pitchFamily="18" charset="0"/>
          </a:endParaRPr>
        </a:p>
      </dsp:txBody>
      <dsp:txXfrm>
        <a:off x="53" y="504428"/>
        <a:ext cx="5134674" cy="1592099"/>
      </dsp:txXfrm>
    </dsp:sp>
    <dsp:sp modelId="{760CB914-AB59-FB46-A720-CC4CDE3EA123}">
      <dsp:nvSpPr>
        <dsp:cNvPr id="0" name=""/>
        <dsp:cNvSpPr/>
      </dsp:nvSpPr>
      <dsp:spPr>
        <a:xfrm>
          <a:off x="5853582" y="2327"/>
          <a:ext cx="5134674" cy="5021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E0D6DE"/>
              </a:solidFill>
              <a:latin typeface="Times New Roman" panose="02020603050405020304" pitchFamily="18" charset="0"/>
              <a:ea typeface="Sora Medium" pitchFamily="34" charset="-122"/>
              <a:cs typeface="Times New Roman" panose="02020603050405020304" pitchFamily="18" charset="0"/>
            </a:rPr>
            <a:t>Donabedian Model</a:t>
          </a:r>
          <a:endParaRPr lang="en-US" sz="2400" kern="1200" dirty="0">
            <a:latin typeface="Times New Roman" panose="02020603050405020304" pitchFamily="18" charset="0"/>
            <a:cs typeface="Times New Roman" panose="02020603050405020304" pitchFamily="18" charset="0"/>
          </a:endParaRPr>
        </a:p>
      </dsp:txBody>
      <dsp:txXfrm>
        <a:off x="5853582" y="2327"/>
        <a:ext cx="5134674" cy="502100"/>
      </dsp:txXfrm>
    </dsp:sp>
    <dsp:sp modelId="{4D9BFC4D-7B3B-A340-A744-544BA1AFD938}">
      <dsp:nvSpPr>
        <dsp:cNvPr id="0" name=""/>
        <dsp:cNvSpPr/>
      </dsp:nvSpPr>
      <dsp:spPr>
        <a:xfrm>
          <a:off x="5853582" y="504428"/>
          <a:ext cx="5134674" cy="1592099"/>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Font typeface="Arial" panose="020B0604020202020204" pitchFamily="34" charset="0"/>
            <a:buChar char="•"/>
          </a:pPr>
          <a:r>
            <a:rPr lang="en-GB" sz="1600" b="0" i="0" u="none" kern="1200" dirty="0">
              <a:latin typeface="Times New Roman" panose="02020603050405020304" pitchFamily="18" charset="0"/>
              <a:cs typeface="Times New Roman" panose="02020603050405020304" pitchFamily="18" charset="0"/>
            </a:rPr>
            <a:t>Evaluates healthcare quality.</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150000"/>
            </a:lnSpc>
            <a:spcBef>
              <a:spcPct val="0"/>
            </a:spcBef>
            <a:spcAft>
              <a:spcPct val="15000"/>
            </a:spcAft>
            <a:buFont typeface="Arial" panose="020B0604020202020204" pitchFamily="34" charset="0"/>
            <a:buChar char="•"/>
          </a:pPr>
          <a:r>
            <a:rPr lang="en-GB" sz="1600" b="0" i="0" u="none" kern="1200" dirty="0">
              <a:latin typeface="Times New Roman" panose="02020603050405020304" pitchFamily="18" charset="0"/>
              <a:cs typeface="Times New Roman" panose="02020603050405020304" pitchFamily="18" charset="0"/>
            </a:rPr>
            <a:t>Focuses on </a:t>
          </a:r>
          <a:r>
            <a:rPr lang="en-GB" sz="1600" b="1" i="0" u="none" kern="1200" dirty="0">
              <a:latin typeface="Times New Roman" panose="02020603050405020304" pitchFamily="18" charset="0"/>
              <a:cs typeface="Times New Roman" panose="02020603050405020304" pitchFamily="18" charset="0"/>
            </a:rPr>
            <a:t>Structure, Process, and Outcome</a:t>
          </a:r>
          <a:r>
            <a:rPr lang="en-GB" sz="1600" b="0" i="0" u="none" kern="1200" dirty="0">
              <a:latin typeface="Times New Roman" panose="02020603050405020304" pitchFamily="18" charset="0"/>
              <a:cs typeface="Times New Roman" panose="02020603050405020304" pitchFamily="18" charset="0"/>
            </a:rPr>
            <a:t>.</a:t>
          </a:r>
        </a:p>
        <a:p>
          <a:pPr marL="171450" lvl="1" indent="-171450" algn="l" defTabSz="711200">
            <a:lnSpc>
              <a:spcPct val="150000"/>
            </a:lnSpc>
            <a:spcBef>
              <a:spcPct val="0"/>
            </a:spcBef>
            <a:spcAft>
              <a:spcPct val="15000"/>
            </a:spcAft>
            <a:buFont typeface="Arial" panose="020B0604020202020204" pitchFamily="34" charset="0"/>
            <a:buChar char="•"/>
          </a:pPr>
          <a:r>
            <a:rPr lang="en-GB" sz="1600" b="0" i="0" u="none" kern="1200" dirty="0">
              <a:latin typeface="Times New Roman" panose="02020603050405020304" pitchFamily="18" charset="0"/>
              <a:cs typeface="Times New Roman" panose="02020603050405020304" pitchFamily="18" charset="0"/>
            </a:rPr>
            <a:t>Applied to assess the quality of healthcare service delivery.</a:t>
          </a:r>
        </a:p>
      </dsp:txBody>
      <dsp:txXfrm>
        <a:off x="5853582" y="504428"/>
        <a:ext cx="5134674" cy="15920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9FB36-0943-D041-9D0C-253F40DEFADD}">
      <dsp:nvSpPr>
        <dsp:cNvPr id="0" name=""/>
        <dsp:cNvSpPr/>
      </dsp:nvSpPr>
      <dsp:spPr>
        <a:xfrm>
          <a:off x="5825" y="5813"/>
          <a:ext cx="2648593" cy="10800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strike="noStrike" kern="1200" dirty="0">
              <a:solidFill>
                <a:schemeClr val="bg1"/>
              </a:solidFill>
              <a:effectLst/>
              <a:latin typeface="Times New Roman" panose="02020603050405020304" pitchFamily="18" charset="0"/>
              <a:cs typeface="Times New Roman" panose="02020603050405020304" pitchFamily="18" charset="0"/>
            </a:rPr>
            <a:t>Leadership</a:t>
          </a:r>
          <a:endParaRPr lang="en-US" sz="2000" kern="1200" dirty="0">
            <a:solidFill>
              <a:schemeClr val="bg1"/>
            </a:solidFill>
          </a:endParaRPr>
        </a:p>
      </dsp:txBody>
      <dsp:txXfrm>
        <a:off x="5825" y="5813"/>
        <a:ext cx="2648593" cy="720000"/>
      </dsp:txXfrm>
    </dsp:sp>
    <dsp:sp modelId="{41B05BB9-358A-6A4D-A598-A5E024686F7C}">
      <dsp:nvSpPr>
        <dsp:cNvPr id="0" name=""/>
        <dsp:cNvSpPr/>
      </dsp:nvSpPr>
      <dsp:spPr>
        <a:xfrm>
          <a:off x="556969" y="731626"/>
          <a:ext cx="2648593" cy="1440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Executive leaders failed to respond promptly to consultants' safety concerns.</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Delayed decision-making weakened organisational accountability.</a:t>
          </a:r>
        </a:p>
      </dsp:txBody>
      <dsp:txXfrm>
        <a:off x="599145" y="773802"/>
        <a:ext cx="2564241" cy="1355648"/>
      </dsp:txXfrm>
    </dsp:sp>
    <dsp:sp modelId="{9BF98A94-1FAB-DA46-8EA1-4564C230F5BF}">
      <dsp:nvSpPr>
        <dsp:cNvPr id="0" name=""/>
        <dsp:cNvSpPr/>
      </dsp:nvSpPr>
      <dsp:spPr>
        <a:xfrm>
          <a:off x="3055936" y="36101"/>
          <a:ext cx="851216" cy="659423"/>
        </a:xfrm>
        <a:prstGeom prst="rightArrow">
          <a:avLst>
            <a:gd name="adj1" fmla="val 60000"/>
            <a:gd name="adj2" fmla="val 50000"/>
          </a:avLst>
        </a:prstGeom>
        <a:solidFill>
          <a:schemeClr val="accent1">
            <a:tint val="60000"/>
            <a:hueOff val="0"/>
            <a:satOff val="0"/>
            <a:lum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highlight>
              <a:srgbClr val="000000"/>
            </a:highlight>
          </a:endParaRPr>
        </a:p>
      </dsp:txBody>
      <dsp:txXfrm>
        <a:off x="3055936" y="167986"/>
        <a:ext cx="653389" cy="395653"/>
      </dsp:txXfrm>
    </dsp:sp>
    <dsp:sp modelId="{902FFCE2-3493-7844-8DE7-387E49708EE1}">
      <dsp:nvSpPr>
        <dsp:cNvPr id="0" name=""/>
        <dsp:cNvSpPr/>
      </dsp:nvSpPr>
      <dsp:spPr>
        <a:xfrm>
          <a:off x="4260488" y="5813"/>
          <a:ext cx="2648593" cy="10800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solidFill>
                <a:schemeClr val="bg1"/>
              </a:solidFill>
              <a:latin typeface="Times New Roman" panose="02020603050405020304" pitchFamily="18" charset="0"/>
              <a:cs typeface="Times New Roman" panose="02020603050405020304" pitchFamily="18" charset="0"/>
            </a:rPr>
            <a:t>Governance</a:t>
          </a:r>
          <a:endParaRPr lang="en-GB" sz="2000" b="1" kern="1200" dirty="0">
            <a:solidFill>
              <a:schemeClr val="bg1"/>
            </a:solidFill>
            <a:latin typeface="Times New Roman" panose="02020603050405020304" pitchFamily="18" charset="0"/>
            <a:cs typeface="Times New Roman" panose="02020603050405020304" pitchFamily="18" charset="0"/>
          </a:endParaRPr>
        </a:p>
      </dsp:txBody>
      <dsp:txXfrm>
        <a:off x="4260488" y="5813"/>
        <a:ext cx="2648593" cy="720000"/>
      </dsp:txXfrm>
    </dsp:sp>
    <dsp:sp modelId="{72F05BD9-653D-EF46-B397-6642D4472E5E}">
      <dsp:nvSpPr>
        <dsp:cNvPr id="0" name=""/>
        <dsp:cNvSpPr/>
      </dsp:nvSpPr>
      <dsp:spPr>
        <a:xfrm>
          <a:off x="4781596" y="731626"/>
          <a:ext cx="2648593" cy="1440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Weak clinical governance limited effective oversight and risk management.</a:t>
          </a:r>
          <a:endParaRPr lang="en-GB" sz="1600" kern="1200" dirty="0"/>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Poor board-level accountability delayed corrective actions</a:t>
          </a:r>
          <a:r>
            <a:rPr lang="en-GB" sz="1600" kern="1200" dirty="0"/>
            <a:t>.</a:t>
          </a:r>
        </a:p>
      </dsp:txBody>
      <dsp:txXfrm>
        <a:off x="4823772" y="773802"/>
        <a:ext cx="2564241" cy="1355648"/>
      </dsp:txXfrm>
    </dsp:sp>
    <dsp:sp modelId="{8F39914E-64A9-FA45-8260-985C9D6349E1}">
      <dsp:nvSpPr>
        <dsp:cNvPr id="0" name=""/>
        <dsp:cNvSpPr/>
      </dsp:nvSpPr>
      <dsp:spPr>
        <a:xfrm>
          <a:off x="7310599" y="36101"/>
          <a:ext cx="851216" cy="65942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310599" y="167986"/>
        <a:ext cx="653389" cy="395653"/>
      </dsp:txXfrm>
    </dsp:sp>
    <dsp:sp modelId="{FE2A71C0-DD9E-0643-8D10-E0A671532FD7}">
      <dsp:nvSpPr>
        <dsp:cNvPr id="0" name=""/>
        <dsp:cNvSpPr/>
      </dsp:nvSpPr>
      <dsp:spPr>
        <a:xfrm>
          <a:off x="8515150" y="5813"/>
          <a:ext cx="2648593" cy="108000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solidFill>
                <a:schemeClr val="bg1"/>
              </a:solidFill>
              <a:latin typeface="Times New Roman" panose="02020603050405020304" pitchFamily="18" charset="0"/>
              <a:cs typeface="Times New Roman" panose="02020603050405020304" pitchFamily="18" charset="0"/>
            </a:rPr>
            <a:t>Freedom to Speak Up</a:t>
          </a:r>
          <a:endParaRPr lang="en-GB" sz="2000" b="1" kern="1200" dirty="0">
            <a:solidFill>
              <a:schemeClr val="bg1"/>
            </a:solidFill>
            <a:latin typeface="Times New Roman" panose="02020603050405020304" pitchFamily="18" charset="0"/>
            <a:cs typeface="Times New Roman" panose="02020603050405020304" pitchFamily="18" charset="0"/>
          </a:endParaRPr>
        </a:p>
      </dsp:txBody>
      <dsp:txXfrm>
        <a:off x="8515150" y="5813"/>
        <a:ext cx="2648593" cy="720000"/>
      </dsp:txXfrm>
    </dsp:sp>
    <dsp:sp modelId="{63DE8D8E-1932-DC4B-9D50-380497D8B7BC}">
      <dsp:nvSpPr>
        <dsp:cNvPr id="0" name=""/>
        <dsp:cNvSpPr/>
      </dsp:nvSpPr>
      <dsp:spPr>
        <a:xfrm>
          <a:off x="9057633" y="685781"/>
          <a:ext cx="2648593" cy="1440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Staff concerns were not consistently encouraged or acted upon.</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A culture of fear reduced openness and organisational learning.</a:t>
          </a:r>
        </a:p>
      </dsp:txBody>
      <dsp:txXfrm>
        <a:off x="9099809" y="727957"/>
        <a:ext cx="2564241" cy="1355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257B5-418C-7044-8BD4-221FA26B11AE}">
      <dsp:nvSpPr>
        <dsp:cNvPr id="0" name=""/>
        <dsp:cNvSpPr/>
      </dsp:nvSpPr>
      <dsp:spPr>
        <a:xfrm>
          <a:off x="5776" y="21056"/>
          <a:ext cx="2626475" cy="110288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latin typeface="Times New Roman" panose="02020603050405020304" pitchFamily="18" charset="0"/>
              <a:cs typeface="Times New Roman" panose="02020603050405020304" pitchFamily="18" charset="0"/>
            </a:rPr>
            <a:t>Incident Reporting</a:t>
          </a:r>
          <a:endParaRPr lang="en-GB" sz="2000" b="1" kern="1200" dirty="0">
            <a:latin typeface="Times New Roman" panose="02020603050405020304" pitchFamily="18" charset="0"/>
            <a:cs typeface="Times New Roman" panose="02020603050405020304" pitchFamily="18" charset="0"/>
          </a:endParaRPr>
        </a:p>
      </dsp:txBody>
      <dsp:txXfrm>
        <a:off x="5776" y="21056"/>
        <a:ext cx="2626475" cy="735254"/>
      </dsp:txXfrm>
    </dsp:sp>
    <dsp:sp modelId="{5BEAFD41-8C1A-2A46-817B-451E21D20008}">
      <dsp:nvSpPr>
        <dsp:cNvPr id="0" name=""/>
        <dsp:cNvSpPr/>
      </dsp:nvSpPr>
      <dsp:spPr>
        <a:xfrm>
          <a:off x="552317" y="734154"/>
          <a:ext cx="2626475" cy="1485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Times New Roman" panose="02020603050405020304" pitchFamily="18" charset="0"/>
              <a:cs typeface="Times New Roman" panose="02020603050405020304" pitchFamily="18" charset="0"/>
            </a:rPr>
            <a:t>Delays in reporting and investigating adverse events prevented early intervention.</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Times New Roman" panose="02020603050405020304" pitchFamily="18" charset="0"/>
              <a:cs typeface="Times New Roman" panose="02020603050405020304" pitchFamily="18" charset="0"/>
            </a:rPr>
            <a:t>Lessons from previous incidents were not effectively implemented.</a:t>
          </a:r>
        </a:p>
      </dsp:txBody>
      <dsp:txXfrm>
        <a:off x="595811" y="777648"/>
        <a:ext cx="2539487" cy="1398012"/>
      </dsp:txXfrm>
    </dsp:sp>
    <dsp:sp modelId="{797A33C3-095D-1F4C-86AB-9FD59D1C7252}">
      <dsp:nvSpPr>
        <dsp:cNvPr id="0" name=""/>
        <dsp:cNvSpPr/>
      </dsp:nvSpPr>
      <dsp:spPr>
        <a:xfrm>
          <a:off x="3030415" y="61725"/>
          <a:ext cx="844108" cy="6539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030415" y="192508"/>
        <a:ext cx="647933" cy="392350"/>
      </dsp:txXfrm>
    </dsp:sp>
    <dsp:sp modelId="{0157B745-79F6-4A41-A51F-B961ACD211C8}">
      <dsp:nvSpPr>
        <dsp:cNvPr id="0" name=""/>
        <dsp:cNvSpPr/>
      </dsp:nvSpPr>
      <dsp:spPr>
        <a:xfrm>
          <a:off x="4224908" y="21056"/>
          <a:ext cx="2626475" cy="110288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latin typeface="Times New Roman" panose="02020603050405020304" pitchFamily="18" charset="0"/>
              <a:cs typeface="Times New Roman" panose="02020603050405020304" pitchFamily="18" charset="0"/>
            </a:rPr>
            <a:t>Staffing</a:t>
          </a:r>
          <a:endParaRPr lang="en-GB" sz="2000" b="1" kern="1200" dirty="0">
            <a:latin typeface="Times New Roman" panose="02020603050405020304" pitchFamily="18" charset="0"/>
            <a:cs typeface="Times New Roman" panose="02020603050405020304" pitchFamily="18" charset="0"/>
          </a:endParaRPr>
        </a:p>
      </dsp:txBody>
      <dsp:txXfrm>
        <a:off x="4224908" y="21056"/>
        <a:ext cx="2626475" cy="735254"/>
      </dsp:txXfrm>
    </dsp:sp>
    <dsp:sp modelId="{A45F4201-96A4-3541-AEBF-044DE8527A72}">
      <dsp:nvSpPr>
        <dsp:cNvPr id="0" name=""/>
        <dsp:cNvSpPr/>
      </dsp:nvSpPr>
      <dsp:spPr>
        <a:xfrm>
          <a:off x="4751278" y="735461"/>
          <a:ext cx="2626475" cy="1485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Workforce shortages and increasing workload affected patient safety.</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Resource pressures reduced the resilience of the neonatal service</a:t>
          </a:r>
          <a:r>
            <a:rPr lang="en-GB" sz="1500" kern="1200" dirty="0"/>
            <a:t>.</a:t>
          </a:r>
        </a:p>
      </dsp:txBody>
      <dsp:txXfrm>
        <a:off x="4794772" y="778955"/>
        <a:ext cx="2539487" cy="1398012"/>
      </dsp:txXfrm>
    </dsp:sp>
    <dsp:sp modelId="{E77FBDED-7A89-7048-8473-64817B9F06A5}">
      <dsp:nvSpPr>
        <dsp:cNvPr id="0" name=""/>
        <dsp:cNvSpPr/>
      </dsp:nvSpPr>
      <dsp:spPr>
        <a:xfrm>
          <a:off x="7249547" y="61725"/>
          <a:ext cx="844108" cy="6539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249547" y="192508"/>
        <a:ext cx="647933" cy="392350"/>
      </dsp:txXfrm>
    </dsp:sp>
    <dsp:sp modelId="{3DB5592C-0660-F649-8549-CD16C5B71ECB}">
      <dsp:nvSpPr>
        <dsp:cNvPr id="0" name=""/>
        <dsp:cNvSpPr/>
      </dsp:nvSpPr>
      <dsp:spPr>
        <a:xfrm>
          <a:off x="8444040" y="21056"/>
          <a:ext cx="2626475" cy="110288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latin typeface="Times New Roman" panose="02020603050405020304" pitchFamily="18" charset="0"/>
              <a:cs typeface="Times New Roman" panose="02020603050405020304" pitchFamily="18" charset="0"/>
            </a:rPr>
            <a:t>Regulatory Oversight</a:t>
          </a:r>
          <a:endParaRPr lang="en-GB" sz="2000" b="1" kern="1200" dirty="0">
            <a:latin typeface="Times New Roman" panose="02020603050405020304" pitchFamily="18" charset="0"/>
            <a:cs typeface="Times New Roman" panose="02020603050405020304" pitchFamily="18" charset="0"/>
          </a:endParaRPr>
        </a:p>
      </dsp:txBody>
      <dsp:txXfrm>
        <a:off x="8444040" y="21056"/>
        <a:ext cx="2626475" cy="735254"/>
      </dsp:txXfrm>
    </dsp:sp>
    <dsp:sp modelId="{4DB0A086-A842-7749-9097-8884CC9F925F}">
      <dsp:nvSpPr>
        <dsp:cNvPr id="0" name=""/>
        <dsp:cNvSpPr/>
      </dsp:nvSpPr>
      <dsp:spPr>
        <a:xfrm>
          <a:off x="8987769" y="754068"/>
          <a:ext cx="2626475" cy="148500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99568" rIns="9956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External review and regulatory intervention occurred too late.</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latin typeface="Times New Roman" panose="02020603050405020304" pitchFamily="18" charset="0"/>
              <a:cs typeface="Times New Roman" panose="02020603050405020304" pitchFamily="18" charset="0"/>
            </a:rPr>
            <a:t>Stronger oversight mechanisms could have reduced ongoing risks</a:t>
          </a:r>
          <a:r>
            <a:rPr lang="en-GB" sz="1400" kern="1200" dirty="0"/>
            <a:t>.</a:t>
          </a:r>
        </a:p>
      </dsp:txBody>
      <dsp:txXfrm>
        <a:off x="9031263" y="797562"/>
        <a:ext cx="2539487" cy="13980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1E262-71BD-1D43-BA88-C7FE45207B9B}">
      <dsp:nvSpPr>
        <dsp:cNvPr id="0" name=""/>
        <dsp:cNvSpPr/>
      </dsp:nvSpPr>
      <dsp:spPr>
        <a:xfrm>
          <a:off x="3144" y="5816"/>
          <a:ext cx="3066075" cy="835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Strengthen Clinical Governance</a:t>
          </a:r>
          <a:endParaRPr lang="en-GB" sz="2400" kern="1200" dirty="0">
            <a:latin typeface="Times New Roman" panose="02020603050405020304" pitchFamily="18" charset="0"/>
            <a:cs typeface="Times New Roman" panose="02020603050405020304" pitchFamily="18" charset="0"/>
          </a:endParaRPr>
        </a:p>
      </dsp:txBody>
      <dsp:txXfrm>
        <a:off x="3144" y="5816"/>
        <a:ext cx="3066075" cy="835200"/>
      </dsp:txXfrm>
    </dsp:sp>
    <dsp:sp modelId="{DB296ADE-8964-B640-8A18-B1452BF0A33A}">
      <dsp:nvSpPr>
        <dsp:cNvPr id="0" name=""/>
        <dsp:cNvSpPr/>
      </dsp:nvSpPr>
      <dsp:spPr>
        <a:xfrm>
          <a:off x="3144" y="841017"/>
          <a:ext cx="3066075" cy="127368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Improve leadership oversight and accountability</a:t>
          </a:r>
          <a:endParaRPr lang="en-GB" sz="2000" kern="1200" dirty="0">
            <a:latin typeface="Times New Roman" panose="02020603050405020304" pitchFamily="18" charset="0"/>
            <a:cs typeface="Times New Roman" panose="02020603050405020304" pitchFamily="18" charset="0"/>
          </a:endParaRPr>
        </a:p>
      </dsp:txBody>
      <dsp:txXfrm>
        <a:off x="3144" y="841017"/>
        <a:ext cx="3066075" cy="1273680"/>
      </dsp:txXfrm>
    </dsp:sp>
    <dsp:sp modelId="{0CB39F85-59A7-674D-A06B-DF5A26BEE93F}">
      <dsp:nvSpPr>
        <dsp:cNvPr id="0" name=""/>
        <dsp:cNvSpPr/>
      </dsp:nvSpPr>
      <dsp:spPr>
        <a:xfrm>
          <a:off x="3498471" y="5816"/>
          <a:ext cx="3066075" cy="835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Improve Staffing</a:t>
          </a:r>
          <a:endParaRPr lang="en-GB" sz="2400" kern="1200" dirty="0">
            <a:latin typeface="Times New Roman" panose="02020603050405020304" pitchFamily="18" charset="0"/>
            <a:cs typeface="Times New Roman" panose="02020603050405020304" pitchFamily="18" charset="0"/>
          </a:endParaRPr>
        </a:p>
      </dsp:txBody>
      <dsp:txXfrm>
        <a:off x="3498471" y="5816"/>
        <a:ext cx="3066075" cy="835200"/>
      </dsp:txXfrm>
    </dsp:sp>
    <dsp:sp modelId="{0178B98A-DD4B-FA4E-BBEF-B650BB7451C3}">
      <dsp:nvSpPr>
        <dsp:cNvPr id="0" name=""/>
        <dsp:cNvSpPr/>
      </dsp:nvSpPr>
      <dsp:spPr>
        <a:xfrm>
          <a:off x="3498471" y="841017"/>
          <a:ext cx="3066075" cy="127368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Ensure safe staffing levels and clinical supervision</a:t>
          </a:r>
          <a:endParaRPr lang="en-GB" sz="2000" kern="1200" dirty="0">
            <a:latin typeface="Times New Roman" panose="02020603050405020304" pitchFamily="18" charset="0"/>
            <a:cs typeface="Times New Roman" panose="02020603050405020304" pitchFamily="18" charset="0"/>
          </a:endParaRPr>
        </a:p>
      </dsp:txBody>
      <dsp:txXfrm>
        <a:off x="3498471" y="841017"/>
        <a:ext cx="3066075" cy="1273680"/>
      </dsp:txXfrm>
    </dsp:sp>
    <dsp:sp modelId="{531B8411-2C32-EF48-827F-9B84E9697029}">
      <dsp:nvSpPr>
        <dsp:cNvPr id="0" name=""/>
        <dsp:cNvSpPr/>
      </dsp:nvSpPr>
      <dsp:spPr>
        <a:xfrm>
          <a:off x="6993797" y="5816"/>
          <a:ext cx="3066075" cy="835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Promote a Speaking-Up Culture</a:t>
          </a:r>
          <a:endParaRPr lang="en-GB" sz="2400" kern="1200" dirty="0">
            <a:latin typeface="Times New Roman" panose="02020603050405020304" pitchFamily="18" charset="0"/>
            <a:cs typeface="Times New Roman" panose="02020603050405020304" pitchFamily="18" charset="0"/>
          </a:endParaRPr>
        </a:p>
      </dsp:txBody>
      <dsp:txXfrm>
        <a:off x="6993797" y="5816"/>
        <a:ext cx="3066075" cy="835200"/>
      </dsp:txXfrm>
    </dsp:sp>
    <dsp:sp modelId="{5B76ECEF-4BD7-D940-B8E0-441368243DE5}">
      <dsp:nvSpPr>
        <dsp:cNvPr id="0" name=""/>
        <dsp:cNvSpPr/>
      </dsp:nvSpPr>
      <dsp:spPr>
        <a:xfrm>
          <a:off x="6993797" y="841017"/>
          <a:ext cx="3066075" cy="127368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Encourage staff to report safety concerns without fear.</a:t>
          </a:r>
          <a:endParaRPr lang="en-GB" sz="2000" kern="1200" dirty="0">
            <a:latin typeface="Times New Roman" panose="02020603050405020304" pitchFamily="18" charset="0"/>
            <a:cs typeface="Times New Roman" panose="02020603050405020304" pitchFamily="18" charset="0"/>
          </a:endParaRPr>
        </a:p>
      </dsp:txBody>
      <dsp:txXfrm>
        <a:off x="6993797" y="841017"/>
        <a:ext cx="3066075" cy="12736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5F164-D309-8544-B554-187FF9DD2468}">
      <dsp:nvSpPr>
        <dsp:cNvPr id="0" name=""/>
        <dsp:cNvSpPr/>
      </dsp:nvSpPr>
      <dsp:spPr>
        <a:xfrm>
          <a:off x="3144" y="1984"/>
          <a:ext cx="3066075" cy="892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Conduct Regular Root Cause Analysis</a:t>
          </a:r>
          <a:endParaRPr lang="en-GB" sz="2400" kern="1200" dirty="0">
            <a:latin typeface="Times New Roman" panose="02020603050405020304" pitchFamily="18" charset="0"/>
            <a:cs typeface="Times New Roman" panose="02020603050405020304" pitchFamily="18" charset="0"/>
          </a:endParaRPr>
        </a:p>
      </dsp:txBody>
      <dsp:txXfrm>
        <a:off x="3144" y="1984"/>
        <a:ext cx="3066075" cy="892800"/>
      </dsp:txXfrm>
    </dsp:sp>
    <dsp:sp modelId="{9C35067D-4533-864B-A38B-1BD1DAB144D8}">
      <dsp:nvSpPr>
        <dsp:cNvPr id="0" name=""/>
        <dsp:cNvSpPr/>
      </dsp:nvSpPr>
      <dsp:spPr>
        <a:xfrm>
          <a:off x="3144" y="894785"/>
          <a:ext cx="3066075" cy="136152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Investigate incidents and implement corrective actions</a:t>
          </a:r>
          <a:endParaRPr lang="en-GB" sz="2000" kern="1200" dirty="0">
            <a:latin typeface="Times New Roman" panose="02020603050405020304" pitchFamily="18" charset="0"/>
            <a:cs typeface="Times New Roman" panose="02020603050405020304" pitchFamily="18" charset="0"/>
          </a:endParaRPr>
        </a:p>
      </dsp:txBody>
      <dsp:txXfrm>
        <a:off x="3144" y="894785"/>
        <a:ext cx="3066075" cy="1361520"/>
      </dsp:txXfrm>
    </dsp:sp>
    <dsp:sp modelId="{DCCB90F6-9289-4F45-8B1D-325542C40903}">
      <dsp:nvSpPr>
        <dsp:cNvPr id="0" name=""/>
        <dsp:cNvSpPr/>
      </dsp:nvSpPr>
      <dsp:spPr>
        <a:xfrm>
          <a:off x="3498471" y="1984"/>
          <a:ext cx="3066075" cy="892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Enhance Communication</a:t>
          </a:r>
          <a:endParaRPr lang="en-GB" sz="2400" kern="1200" dirty="0">
            <a:latin typeface="Times New Roman" panose="02020603050405020304" pitchFamily="18" charset="0"/>
            <a:cs typeface="Times New Roman" panose="02020603050405020304" pitchFamily="18" charset="0"/>
          </a:endParaRPr>
        </a:p>
      </dsp:txBody>
      <dsp:txXfrm>
        <a:off x="3498471" y="1984"/>
        <a:ext cx="3066075" cy="892800"/>
      </dsp:txXfrm>
    </dsp:sp>
    <dsp:sp modelId="{C910725E-C33D-8F41-9ECA-2BDB6E921B94}">
      <dsp:nvSpPr>
        <dsp:cNvPr id="0" name=""/>
        <dsp:cNvSpPr/>
      </dsp:nvSpPr>
      <dsp:spPr>
        <a:xfrm>
          <a:off x="3498471" y="894785"/>
          <a:ext cx="3066075" cy="136152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Strengthen escalation pathways across clinical teams</a:t>
          </a:r>
          <a:endParaRPr lang="en-GB" sz="2000" kern="1200" dirty="0">
            <a:latin typeface="Times New Roman" panose="02020603050405020304" pitchFamily="18" charset="0"/>
            <a:cs typeface="Times New Roman" panose="02020603050405020304" pitchFamily="18" charset="0"/>
          </a:endParaRPr>
        </a:p>
      </dsp:txBody>
      <dsp:txXfrm>
        <a:off x="3498471" y="894785"/>
        <a:ext cx="3066075" cy="1361520"/>
      </dsp:txXfrm>
    </dsp:sp>
    <dsp:sp modelId="{12CEF2DC-1EC6-2A47-B0FE-16FA03ADEF57}">
      <dsp:nvSpPr>
        <dsp:cNvPr id="0" name=""/>
        <dsp:cNvSpPr/>
      </dsp:nvSpPr>
      <dsp:spPr>
        <a:xfrm>
          <a:off x="6993797" y="1984"/>
          <a:ext cx="3066075" cy="892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latin typeface="Times New Roman" panose="02020603050405020304" pitchFamily="18" charset="0"/>
              <a:cs typeface="Times New Roman" panose="02020603050405020304" pitchFamily="18" charset="0"/>
            </a:rPr>
            <a:t>Strengthen External Oversight</a:t>
          </a:r>
          <a:endParaRPr lang="en-GB" sz="2400" kern="1200" dirty="0">
            <a:latin typeface="Times New Roman" panose="02020603050405020304" pitchFamily="18" charset="0"/>
            <a:cs typeface="Times New Roman" panose="02020603050405020304" pitchFamily="18" charset="0"/>
          </a:endParaRPr>
        </a:p>
      </dsp:txBody>
      <dsp:txXfrm>
        <a:off x="6993797" y="1984"/>
        <a:ext cx="3066075" cy="892800"/>
      </dsp:txXfrm>
    </dsp:sp>
    <dsp:sp modelId="{CF3BEDE3-2652-D846-96CE-DBC14AAC385F}">
      <dsp:nvSpPr>
        <dsp:cNvPr id="0" name=""/>
        <dsp:cNvSpPr/>
      </dsp:nvSpPr>
      <dsp:spPr>
        <a:xfrm>
          <a:off x="6993797" y="894785"/>
          <a:ext cx="3066075" cy="136152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GB" sz="2000" b="0" i="0" u="none" kern="1200" dirty="0">
              <a:latin typeface="Times New Roman" panose="02020603050405020304" pitchFamily="18" charset="0"/>
              <a:cs typeface="Times New Roman" panose="02020603050405020304" pitchFamily="18" charset="0"/>
            </a:rPr>
            <a:t>Increase regulatory inspections and independent audits</a:t>
          </a:r>
          <a:endParaRPr lang="en-GB" sz="2000" kern="1200" dirty="0">
            <a:latin typeface="Times New Roman" panose="02020603050405020304" pitchFamily="18" charset="0"/>
            <a:cs typeface="Times New Roman" panose="02020603050405020304" pitchFamily="18" charset="0"/>
          </a:endParaRPr>
        </a:p>
      </dsp:txBody>
      <dsp:txXfrm>
        <a:off x="6993797" y="894785"/>
        <a:ext cx="3066075" cy="13615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81055-B781-B74C-9EBD-D81F2A2BE116}">
      <dsp:nvSpPr>
        <dsp:cNvPr id="0" name=""/>
        <dsp:cNvSpPr/>
      </dsp:nvSpPr>
      <dsp:spPr>
        <a:xfrm>
          <a:off x="0" y="0"/>
          <a:ext cx="5393574" cy="9288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0" u="none" kern="1200" dirty="0">
              <a:latin typeface="Times New Roman" panose="02020603050405020304" pitchFamily="18" charset="0"/>
              <a:cs typeface="Times New Roman" panose="02020603050405020304" pitchFamily="18" charset="0"/>
            </a:rPr>
            <a:t>STRUCTURE</a:t>
          </a:r>
          <a:r>
            <a:rPr lang="en-GB" sz="2400" b="0" i="0" u="none" kern="1200" dirty="0">
              <a:latin typeface="Times New Roman" panose="02020603050405020304" pitchFamily="18" charset="0"/>
              <a:cs typeface="Times New Roman" panose="02020603050405020304" pitchFamily="18" charset="0"/>
            </a:rPr>
            <a:t> </a:t>
          </a:r>
          <a:br>
            <a:rPr lang="en-GB" sz="1400" kern="1200" dirty="0"/>
          </a:br>
          <a:r>
            <a:rPr lang="en-GB" sz="1600" b="0" i="0" u="none" kern="1200" dirty="0">
              <a:latin typeface="Times New Roman" panose="02020603050405020304" pitchFamily="18" charset="0"/>
              <a:cs typeface="Times New Roman" panose="02020603050405020304" pitchFamily="18" charset="0"/>
            </a:rPr>
            <a:t> • Staffing shortages</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 Weak governance </a:t>
          </a:r>
          <a:endParaRPr lang="en-GB" sz="1600" kern="1200" dirty="0">
            <a:latin typeface="Times New Roman" panose="02020603050405020304" pitchFamily="18" charset="0"/>
            <a:cs typeface="Times New Roman" panose="02020603050405020304" pitchFamily="18" charset="0"/>
          </a:endParaRPr>
        </a:p>
      </dsp:txBody>
      <dsp:txXfrm>
        <a:off x="27206" y="27206"/>
        <a:ext cx="4391228" cy="874480"/>
      </dsp:txXfrm>
    </dsp:sp>
    <dsp:sp modelId="{D024A0CF-FD94-6B40-82AF-7F4FF396B395}">
      <dsp:nvSpPr>
        <dsp:cNvPr id="0" name=""/>
        <dsp:cNvSpPr/>
      </dsp:nvSpPr>
      <dsp:spPr>
        <a:xfrm>
          <a:off x="475903" y="1083707"/>
          <a:ext cx="5393574" cy="9288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PROCESS</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Poor communication</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Delayed incident reporting</a:t>
          </a:r>
          <a:endParaRPr lang="en-GB" sz="1600" kern="1200" dirty="0">
            <a:latin typeface="Times New Roman" panose="02020603050405020304" pitchFamily="18" charset="0"/>
            <a:cs typeface="Times New Roman" panose="02020603050405020304" pitchFamily="18" charset="0"/>
          </a:endParaRPr>
        </a:p>
      </dsp:txBody>
      <dsp:txXfrm>
        <a:off x="503109" y="1110913"/>
        <a:ext cx="4259478" cy="874480"/>
      </dsp:txXfrm>
    </dsp:sp>
    <dsp:sp modelId="{A0C2C8D5-EFDC-7044-B6A6-889A60BE54A2}">
      <dsp:nvSpPr>
        <dsp:cNvPr id="0" name=""/>
        <dsp:cNvSpPr/>
      </dsp:nvSpPr>
      <dsp:spPr>
        <a:xfrm>
          <a:off x="951807" y="2167415"/>
          <a:ext cx="5393574" cy="9288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Times New Roman" panose="02020603050405020304" pitchFamily="18" charset="0"/>
              <a:cs typeface="Times New Roman" panose="02020603050405020304" pitchFamily="18" charset="0"/>
            </a:rPr>
            <a:t>OUTCOME</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Patient harm</a:t>
          </a:r>
        </a:p>
        <a:p>
          <a:pPr marL="0" lvl="0" indent="0" algn="l" defTabSz="1066800">
            <a:lnSpc>
              <a:spcPct val="90000"/>
            </a:lnSpc>
            <a:spcBef>
              <a:spcPct val="0"/>
            </a:spcBef>
            <a:spcAft>
              <a:spcPct val="35000"/>
            </a:spcAft>
            <a:buNone/>
          </a:pPr>
          <a:r>
            <a:rPr lang="en-GB" sz="1600" b="0" i="0" u="none" kern="1200" dirty="0">
              <a:latin typeface="Times New Roman" panose="02020603050405020304" pitchFamily="18" charset="0"/>
              <a:cs typeface="Times New Roman" panose="02020603050405020304" pitchFamily="18" charset="0"/>
            </a:rPr>
            <a:t>• Loss of public trust</a:t>
          </a:r>
          <a:endParaRPr lang="en-GB" sz="1600" b="1" kern="1200" dirty="0">
            <a:latin typeface="Times New Roman" panose="02020603050405020304" pitchFamily="18" charset="0"/>
            <a:cs typeface="Times New Roman" panose="02020603050405020304" pitchFamily="18" charset="0"/>
          </a:endParaRPr>
        </a:p>
      </dsp:txBody>
      <dsp:txXfrm>
        <a:off x="979013" y="2194621"/>
        <a:ext cx="4259478" cy="874480"/>
      </dsp:txXfrm>
    </dsp:sp>
    <dsp:sp modelId="{E2E857EB-D998-3B4E-88D5-53446F693DCE}">
      <dsp:nvSpPr>
        <dsp:cNvPr id="0" name=""/>
        <dsp:cNvSpPr/>
      </dsp:nvSpPr>
      <dsp:spPr>
        <a:xfrm>
          <a:off x="4789794" y="704410"/>
          <a:ext cx="603780" cy="60378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4925645" y="704410"/>
        <a:ext cx="332079" cy="454344"/>
      </dsp:txXfrm>
    </dsp:sp>
    <dsp:sp modelId="{31933E21-54CE-7242-8947-0D3BC82A7475}">
      <dsp:nvSpPr>
        <dsp:cNvPr id="0" name=""/>
        <dsp:cNvSpPr/>
      </dsp:nvSpPr>
      <dsp:spPr>
        <a:xfrm>
          <a:off x="5265698" y="1781925"/>
          <a:ext cx="603780" cy="60378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401549" y="1781925"/>
        <a:ext cx="332079" cy="45434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B07E3-A1A0-DDC8-BD64-012154710FF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D03EDC6-3CA4-CFA1-5EA8-548A61A967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BAB8B6C-93CE-8158-68D1-664C17CD20C4}"/>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5" name="Footer Placeholder 4">
            <a:extLst>
              <a:ext uri="{FF2B5EF4-FFF2-40B4-BE49-F238E27FC236}">
                <a16:creationId xmlns:a16="http://schemas.microsoft.com/office/drawing/2014/main" id="{C05CC21D-922B-43C4-B5DC-1DCFBDBCCE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DAD718-13D3-B29F-0BA7-541586CECE46}"/>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1093127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028E5-50EE-2FCB-3AAC-22B1BF4BED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0C4E37-7BD0-7C62-E498-2357CE857D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CE5B61-7FCF-B696-8254-2DD69451794E}"/>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5" name="Footer Placeholder 4">
            <a:extLst>
              <a:ext uri="{FF2B5EF4-FFF2-40B4-BE49-F238E27FC236}">
                <a16:creationId xmlns:a16="http://schemas.microsoft.com/office/drawing/2014/main" id="{F3FDE2ED-5B2A-B6DE-F09B-CE49183B87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8B96C6-B911-3692-7742-FD0AAD6669D9}"/>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299661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0A90B-1BC1-CF02-5B9D-A00A9CB9DA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1690B93-3F2B-B252-5435-6F5ABA8E5F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9406DC-AFC1-63BB-47E2-448FAECA8A20}"/>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5" name="Footer Placeholder 4">
            <a:extLst>
              <a:ext uri="{FF2B5EF4-FFF2-40B4-BE49-F238E27FC236}">
                <a16:creationId xmlns:a16="http://schemas.microsoft.com/office/drawing/2014/main" id="{3C9F7E98-C485-8024-C808-F9C2CA2676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6A9A7C-7E0C-DFF5-1B68-13522FC88F3C}"/>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364337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79B56-0206-C110-8FF7-CE9F8963004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C8F93E-6969-9733-B256-7D997CE24D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7054BA9-88AE-4B33-9A21-96ED458EDE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ACA9702-D495-4744-93BA-EF9CEA0F8A69}"/>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6" name="Footer Placeholder 5">
            <a:extLst>
              <a:ext uri="{FF2B5EF4-FFF2-40B4-BE49-F238E27FC236}">
                <a16:creationId xmlns:a16="http://schemas.microsoft.com/office/drawing/2014/main" id="{3548BC54-7E8F-B210-2F7C-1EA7D8203A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031229-40F7-4ACD-2086-536148E6C5EA}"/>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2941429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72698-E2B9-C12E-E75A-C57D6E308BB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32B17F-D6A5-C132-C8F3-D75492A21E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B703CF6-2A37-74C3-71F5-33653DC2E98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42CA039-E52E-7DC4-AB25-FAB47F9987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DCFCEDC-6CEC-0617-1597-A809BFAD05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C657547-63A0-A483-F7EA-571A0F86AE80}"/>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8" name="Footer Placeholder 7">
            <a:extLst>
              <a:ext uri="{FF2B5EF4-FFF2-40B4-BE49-F238E27FC236}">
                <a16:creationId xmlns:a16="http://schemas.microsoft.com/office/drawing/2014/main" id="{10BA9212-781F-F3AE-2752-B141611A87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3018F5-07BE-058E-A422-B2861BD3642F}"/>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3137072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50054-8D22-10FC-4A69-4DE20C2CA37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4E7FF55-6D8C-DF1B-94AF-8839DDE1249B}"/>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4" name="Footer Placeholder 3">
            <a:extLst>
              <a:ext uri="{FF2B5EF4-FFF2-40B4-BE49-F238E27FC236}">
                <a16:creationId xmlns:a16="http://schemas.microsoft.com/office/drawing/2014/main" id="{0CC4C911-35C9-E4A8-C618-BB9B6FC4BA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B1E6A36-93B0-7BA4-895F-D5F8BFAB353B}"/>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1011749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5C963B-146D-1AFA-4BC9-476075991B65}"/>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3" name="Footer Placeholder 2">
            <a:extLst>
              <a:ext uri="{FF2B5EF4-FFF2-40B4-BE49-F238E27FC236}">
                <a16:creationId xmlns:a16="http://schemas.microsoft.com/office/drawing/2014/main" id="{44379425-62E6-D4EF-8949-CDF47BFA5A1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AA8FAB-1FF6-7780-433B-96C0337CFA58}"/>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2169413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6A57F-7303-CBDE-BF7C-B6EC547983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E4747DA-103E-747E-AA77-805F76133F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1398E49-D661-8B1B-5675-F1D658F4EE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46ABB4-215F-5DDA-DFAF-346F8AF0EBAC}"/>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6" name="Footer Placeholder 5">
            <a:extLst>
              <a:ext uri="{FF2B5EF4-FFF2-40B4-BE49-F238E27FC236}">
                <a16:creationId xmlns:a16="http://schemas.microsoft.com/office/drawing/2014/main" id="{18709687-8611-8E3A-DEF9-A99DDD66EE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1CE005-D5FB-FE1E-B762-83EEBDD9ACF3}"/>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3626356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B78F1-707A-DBB2-7C36-614BF3EC8F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80D61AC-A508-8957-7E7B-345D37185B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27BBF2-6B83-2234-0C1F-612869AA85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7B9437-150A-8B2E-AE20-61B033A048B4}"/>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6" name="Footer Placeholder 5">
            <a:extLst>
              <a:ext uri="{FF2B5EF4-FFF2-40B4-BE49-F238E27FC236}">
                <a16:creationId xmlns:a16="http://schemas.microsoft.com/office/drawing/2014/main" id="{806AB490-CB20-F2B2-B95B-3A1AC85279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6C948E-8AC2-2AB3-900B-8785F219BC32}"/>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855754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E4BFC-3099-5E25-B6C1-688E1ACDF6F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D87469E-9ADF-7754-79B7-D8186AC9C3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1D1D1D-174D-BF92-02A2-5A9B330B2002}"/>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5" name="Footer Placeholder 4">
            <a:extLst>
              <a:ext uri="{FF2B5EF4-FFF2-40B4-BE49-F238E27FC236}">
                <a16:creationId xmlns:a16="http://schemas.microsoft.com/office/drawing/2014/main" id="{5000E1F5-7E63-8D04-74E6-BF9B057A8F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47E7AC-B24A-9793-7040-F85D7C0F2694}"/>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4011127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0A6D1C-F2C7-3F90-22A4-94047061772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412641-89B4-D26F-CD77-22696309F41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6F123D-C8EB-A6AF-1174-C610BBDBC9E6}"/>
              </a:ext>
            </a:extLst>
          </p:cNvPr>
          <p:cNvSpPr>
            <a:spLocks noGrp="1"/>
          </p:cNvSpPr>
          <p:nvPr>
            <p:ph type="dt" sz="half" idx="10"/>
          </p:nvPr>
        </p:nvSpPr>
        <p:spPr/>
        <p:txBody>
          <a:bodyPr/>
          <a:lstStyle/>
          <a:p>
            <a:fld id="{09FC91A2-A4E4-8B48-BBAC-FCE581A20AEA}" type="datetimeFigureOut">
              <a:rPr lang="en-US" smtClean="0"/>
              <a:t>7/18/26</a:t>
            </a:fld>
            <a:endParaRPr lang="en-US"/>
          </a:p>
        </p:txBody>
      </p:sp>
      <p:sp>
        <p:nvSpPr>
          <p:cNvPr id="5" name="Footer Placeholder 4">
            <a:extLst>
              <a:ext uri="{FF2B5EF4-FFF2-40B4-BE49-F238E27FC236}">
                <a16:creationId xmlns:a16="http://schemas.microsoft.com/office/drawing/2014/main" id="{EE8F5210-7D29-8281-7EBC-53F93AB667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CF8D8A-368D-95A9-DBCF-842D50091104}"/>
              </a:ext>
            </a:extLst>
          </p:cNvPr>
          <p:cNvSpPr>
            <a:spLocks noGrp="1"/>
          </p:cNvSpPr>
          <p:nvPr>
            <p:ph type="sldNum" sz="quarter" idx="12"/>
          </p:nvPr>
        </p:nvSpPr>
        <p:spPr/>
        <p:txBody>
          <a:bodyPr/>
          <a:lstStyle/>
          <a:p>
            <a:fld id="{9131FBAA-986E-E84E-8B71-342C9D7DFDF8}" type="slidenum">
              <a:rPr lang="en-US" smtClean="0"/>
              <a:t>‹#›</a:t>
            </a:fld>
            <a:endParaRPr lang="en-US"/>
          </a:p>
        </p:txBody>
      </p:sp>
    </p:spTree>
    <p:extLst>
      <p:ext uri="{BB962C8B-B14F-4D97-AF65-F5344CB8AC3E}">
        <p14:creationId xmlns:p14="http://schemas.microsoft.com/office/powerpoint/2010/main" val="3751307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alpha val="5004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750243-9A24-70F1-62DF-B19A7A211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5FE5ED-E6CD-3DF8-8E8A-DB41B4B21B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BD343D-ED6D-D32C-E2A9-A431C726F2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FC91A2-A4E4-8B48-BBAC-FCE581A20AEA}" type="datetimeFigureOut">
              <a:rPr lang="en-US" smtClean="0"/>
              <a:t>7/18/26</a:t>
            </a:fld>
            <a:endParaRPr lang="en-US"/>
          </a:p>
        </p:txBody>
      </p:sp>
      <p:sp>
        <p:nvSpPr>
          <p:cNvPr id="5" name="Footer Placeholder 4">
            <a:extLst>
              <a:ext uri="{FF2B5EF4-FFF2-40B4-BE49-F238E27FC236}">
                <a16:creationId xmlns:a16="http://schemas.microsoft.com/office/drawing/2014/main" id="{B1F19EBF-2767-6659-92CD-2FBC817776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2392263-7F6D-0327-4F22-5CC7A15F2F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131FBAA-986E-E84E-8B71-342C9D7DFDF8}" type="slidenum">
              <a:rPr lang="en-US" smtClean="0"/>
              <a:t>‹#›</a:t>
            </a:fld>
            <a:endParaRPr lang="en-US"/>
          </a:p>
        </p:txBody>
      </p:sp>
    </p:spTree>
    <p:extLst>
      <p:ext uri="{BB962C8B-B14F-4D97-AF65-F5344CB8AC3E}">
        <p14:creationId xmlns:p14="http://schemas.microsoft.com/office/powerpoint/2010/main" val="3858583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UWTSD Named UK University of the Year for Teaching Quality">
            <a:extLst>
              <a:ext uri="{FF2B5EF4-FFF2-40B4-BE49-F238E27FC236}">
                <a16:creationId xmlns:a16="http://schemas.microsoft.com/office/drawing/2014/main" id="{2E74CE0D-2E6B-EA14-A984-2FDEFD76A3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410" b="17897"/>
          <a:stretch>
            <a:fillRect/>
          </a:stretch>
        </p:blipFill>
        <p:spPr bwMode="auto">
          <a:xfrm>
            <a:off x="3537144" y="203698"/>
            <a:ext cx="5117709" cy="15970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4E43172-E791-490B-DC6C-AF8A0761351C}"/>
              </a:ext>
            </a:extLst>
          </p:cNvPr>
          <p:cNvSpPr txBox="1"/>
          <p:nvPr/>
        </p:nvSpPr>
        <p:spPr>
          <a:xfrm>
            <a:off x="2324581" y="2080654"/>
            <a:ext cx="862349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M.Sc. Public Health and Social Care in Practice</a:t>
            </a:r>
          </a:p>
        </p:txBody>
      </p:sp>
      <p:sp>
        <p:nvSpPr>
          <p:cNvPr id="4" name="TextBox 3">
            <a:extLst>
              <a:ext uri="{FF2B5EF4-FFF2-40B4-BE49-F238E27FC236}">
                <a16:creationId xmlns:a16="http://schemas.microsoft.com/office/drawing/2014/main" id="{5289FE05-75BD-2F40-CE14-583E32CF0385}"/>
              </a:ext>
            </a:extLst>
          </p:cNvPr>
          <p:cNvSpPr txBox="1"/>
          <p:nvPr/>
        </p:nvSpPr>
        <p:spPr>
          <a:xfrm>
            <a:off x="1784251" y="2603874"/>
            <a:ext cx="8623493" cy="1015663"/>
          </a:xfrm>
          <a:prstGeom prst="rect">
            <a:avLst/>
          </a:prstGeom>
          <a:noFill/>
        </p:spPr>
        <p:txBody>
          <a:bodyPr wrap="square" rtlCol="0">
            <a:spAutoFit/>
          </a:bodyPr>
          <a:lstStyle/>
          <a:p>
            <a:pPr algn="ctr">
              <a:lnSpc>
                <a:spcPct val="150000"/>
              </a:lnSpc>
            </a:pPr>
            <a:r>
              <a:rPr lang="en-US" sz="2400" b="1" dirty="0">
                <a:latin typeface="Times New Roman" panose="02020603050405020304" pitchFamily="18" charset="0"/>
                <a:cs typeface="Times New Roman" panose="02020603050405020304" pitchFamily="18" charset="0"/>
              </a:rPr>
              <a:t>Module Code: LCHS7006</a:t>
            </a:r>
          </a:p>
          <a:p>
            <a:pPr algn="ctr"/>
            <a:r>
              <a:rPr lang="en-US" sz="2400" b="1" dirty="0">
                <a:latin typeface="Times New Roman" panose="02020603050405020304" pitchFamily="18" charset="0"/>
                <a:cs typeface="Times New Roman" panose="02020603050405020304" pitchFamily="18" charset="0"/>
              </a:rPr>
              <a:t>Module: </a:t>
            </a:r>
            <a:r>
              <a:rPr lang="en-GB" sz="2400" b="1" dirty="0">
                <a:latin typeface="Times New Roman" panose="02020603050405020304" pitchFamily="18" charset="0"/>
                <a:cs typeface="Times New Roman" panose="02020603050405020304" pitchFamily="18" charset="0"/>
              </a:rPr>
              <a:t>Quality Assurance and Service Improvements</a:t>
            </a:r>
            <a:endParaRPr lang="en-GB"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FD52ECB-A0C6-E277-850C-9465DAD41838}"/>
              </a:ext>
            </a:extLst>
          </p:cNvPr>
          <p:cNvSpPr txBox="1"/>
          <p:nvPr/>
        </p:nvSpPr>
        <p:spPr>
          <a:xfrm>
            <a:off x="3932228" y="4385427"/>
            <a:ext cx="4327536" cy="461665"/>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Lecturer: </a:t>
            </a:r>
            <a:r>
              <a:rPr lang="en-GB" sz="2400" b="1" dirty="0" err="1">
                <a:latin typeface="Times New Roman" panose="02020603050405020304" pitchFamily="18" charset="0"/>
                <a:cs typeface="Times New Roman" panose="02020603050405020304" pitchFamily="18" charset="0"/>
              </a:rPr>
              <a:t>Dilhara</a:t>
            </a:r>
            <a:r>
              <a:rPr lang="en-GB" sz="2400" b="1" dirty="0">
                <a:latin typeface="Times New Roman" panose="02020603050405020304" pitchFamily="18" charset="0"/>
                <a:cs typeface="Times New Roman" panose="02020603050405020304" pitchFamily="18" charset="0"/>
              </a:rPr>
              <a:t> </a:t>
            </a:r>
            <a:r>
              <a:rPr lang="en-GB" sz="2400" b="1" dirty="0" err="1">
                <a:latin typeface="Times New Roman" panose="02020603050405020304" pitchFamily="18" charset="0"/>
                <a:cs typeface="Times New Roman" panose="02020603050405020304" pitchFamily="18" charset="0"/>
              </a:rPr>
              <a:t>Mampitiya</a:t>
            </a:r>
            <a:r>
              <a:rPr lang="en-GB" sz="2400" b="1" dirty="0">
                <a:latin typeface="Times New Roman" panose="02020603050405020304" pitchFamily="18" charset="0"/>
                <a:cs typeface="Times New Roman" panose="02020603050405020304" pitchFamily="18" charset="0"/>
              </a:rPr>
              <a:t> </a:t>
            </a:r>
          </a:p>
        </p:txBody>
      </p:sp>
      <p:sp>
        <p:nvSpPr>
          <p:cNvPr id="6" name="TextBox 5">
            <a:extLst>
              <a:ext uri="{FF2B5EF4-FFF2-40B4-BE49-F238E27FC236}">
                <a16:creationId xmlns:a16="http://schemas.microsoft.com/office/drawing/2014/main" id="{878E4767-1BB2-A5B3-2AAB-1A7D05833D08}"/>
              </a:ext>
            </a:extLst>
          </p:cNvPr>
          <p:cNvSpPr txBox="1"/>
          <p:nvPr/>
        </p:nvSpPr>
        <p:spPr>
          <a:xfrm>
            <a:off x="4471377" y="4847093"/>
            <a:ext cx="3249237" cy="707886"/>
          </a:xfrm>
          <a:prstGeom prst="rect">
            <a:avLst/>
          </a:prstGeom>
          <a:noFill/>
        </p:spPr>
        <p:txBody>
          <a:bodyPr wrap="square" rtlCol="0">
            <a:spAutoFit/>
          </a:bodyPr>
          <a:lstStyle/>
          <a:p>
            <a:pPr algn="ctr"/>
            <a:r>
              <a:rPr lang="en-US" sz="2000" b="1" dirty="0">
                <a:latin typeface="Times New Roman" panose="02020603050405020304" pitchFamily="18" charset="0"/>
                <a:cs typeface="Times New Roman" panose="02020603050405020304" pitchFamily="18" charset="0"/>
              </a:rPr>
              <a:t>Student Name: Amit Tiwari</a:t>
            </a:r>
          </a:p>
          <a:p>
            <a:pPr algn="ctr"/>
            <a:r>
              <a:rPr lang="en-US" sz="2000" b="1" dirty="0">
                <a:latin typeface="Times New Roman" panose="02020603050405020304" pitchFamily="18" charset="0"/>
                <a:cs typeface="Times New Roman" panose="02020603050405020304" pitchFamily="18" charset="0"/>
              </a:rPr>
              <a:t>Student ID: 2526931</a:t>
            </a:r>
          </a:p>
        </p:txBody>
      </p:sp>
      <p:sp>
        <p:nvSpPr>
          <p:cNvPr id="7" name="TextBox 6">
            <a:extLst>
              <a:ext uri="{FF2B5EF4-FFF2-40B4-BE49-F238E27FC236}">
                <a16:creationId xmlns:a16="http://schemas.microsoft.com/office/drawing/2014/main" id="{5BA2A87F-3D76-A598-6054-15E4E476B2EA}"/>
              </a:ext>
            </a:extLst>
          </p:cNvPr>
          <p:cNvSpPr txBox="1"/>
          <p:nvPr/>
        </p:nvSpPr>
        <p:spPr>
          <a:xfrm>
            <a:off x="2324581" y="3800652"/>
            <a:ext cx="7905509"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Title-</a:t>
            </a:r>
            <a:r>
              <a:rPr lang="en-US" sz="240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Lucy Letby Case (Countess of Chester Hospital, UK)</a:t>
            </a:r>
            <a:r>
              <a:rPr lang="en-US" sz="2400" dirty="0">
                <a:latin typeface="Times New Roman" panose="02020603050405020304" pitchFamily="18" charset="0"/>
                <a:cs typeface="Times New Roman" panose="02020603050405020304" pitchFamily="18" charset="0"/>
              </a:rPr>
              <a:t> </a:t>
            </a:r>
          </a:p>
        </p:txBody>
      </p:sp>
      <p:sp>
        <p:nvSpPr>
          <p:cNvPr id="9" name="TextBox 8">
            <a:extLst>
              <a:ext uri="{FF2B5EF4-FFF2-40B4-BE49-F238E27FC236}">
                <a16:creationId xmlns:a16="http://schemas.microsoft.com/office/drawing/2014/main" id="{00F9164F-EE5D-960A-6F92-D88FC223AB13}"/>
              </a:ext>
            </a:extLst>
          </p:cNvPr>
          <p:cNvSpPr txBox="1"/>
          <p:nvPr/>
        </p:nvSpPr>
        <p:spPr>
          <a:xfrm>
            <a:off x="1774344" y="5785811"/>
            <a:ext cx="9723968" cy="707886"/>
          </a:xfrm>
          <a:prstGeom prst="rect">
            <a:avLst/>
          </a:prstGeom>
          <a:noFill/>
        </p:spPr>
        <p:txBody>
          <a:bodyPr wrap="square">
            <a:spAutoFit/>
          </a:bodyPr>
          <a:lstStyle/>
          <a:p>
            <a:pPr algn="ctr"/>
            <a:r>
              <a:rPr lang="en-GB" sz="2000" b="0" i="0" u="none" strike="noStrike" dirty="0">
                <a:solidFill>
                  <a:srgbClr val="000000"/>
                </a:solidFill>
                <a:effectLst/>
                <a:latin typeface="Times New Roman" panose="02020603050405020304" pitchFamily="18" charset="0"/>
                <a:cs typeface="Times New Roman" panose="02020603050405020304" pitchFamily="18" charset="0"/>
              </a:rPr>
              <a:t>This presentation critically analyses the systemic failures that contributed to the Lucy Letby case using quality management models, patient safety frameworks, and UK healthcare policy.</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5214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B4346-01B0-D927-2CBC-49D2E58FC3E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24DADE9-B9EA-6BEA-CA41-4E7A4E70E712}"/>
              </a:ext>
            </a:extLst>
          </p:cNvPr>
          <p:cNvSpPr txBox="1"/>
          <p:nvPr/>
        </p:nvSpPr>
        <p:spPr>
          <a:xfrm>
            <a:off x="2429719" y="98914"/>
            <a:ext cx="7332562"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Component 2: Service Improvement Report Structure</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101E0FAA-4B76-F30E-275B-F0EB5AEBE913}"/>
              </a:ext>
            </a:extLst>
          </p:cNvPr>
          <p:cNvSpPr txBox="1"/>
          <p:nvPr/>
        </p:nvSpPr>
        <p:spPr>
          <a:xfrm>
            <a:off x="723416" y="694481"/>
            <a:ext cx="10226235" cy="6186309"/>
          </a:xfrm>
          <a:prstGeom prst="rect">
            <a:avLst/>
          </a:prstGeom>
          <a:noFill/>
        </p:spPr>
        <p:txBody>
          <a:bodyPr wrap="square">
            <a:spAutoFit/>
          </a:bodyPr>
          <a:lstStyle/>
          <a:p>
            <a:pPr marL="342900" indent="-342900">
              <a:buFont typeface="+mj-lt"/>
              <a:buAutoNum type="arabicPeriod"/>
            </a:pPr>
            <a:r>
              <a:rPr lang="en-GB" b="1" i="0" u="none" strike="noStrike" dirty="0">
                <a:solidFill>
                  <a:srgbClr val="000000"/>
                </a:solidFill>
                <a:effectLst/>
                <a:latin typeface="Times New Roman" panose="02020603050405020304" pitchFamily="18" charset="0"/>
                <a:cs typeface="Times New Roman" panose="02020603050405020304" pitchFamily="18" charset="0"/>
              </a:rPr>
              <a:t>Introduction</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Background to the Lucy Letby case and quality concern</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Importance of patient safety and quality management</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Aim, objectives, and rationale</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Evidence supporting the significance of the issue</a:t>
            </a:r>
          </a:p>
          <a:p>
            <a:pPr lvl="0" eaLnBrk="0" fontAlgn="base" hangingPunct="0">
              <a:spcBef>
                <a:spcPct val="0"/>
              </a:spcBef>
              <a:spcAft>
                <a:spcPct val="0"/>
              </a:spcAft>
            </a:pPr>
            <a:r>
              <a:rPr lang="en-US" altLang="en-US" b="1" dirty="0">
                <a:solidFill>
                  <a:srgbClr val="000000"/>
                </a:solidFill>
                <a:latin typeface="Times New Roman" panose="02020603050405020304" pitchFamily="18" charset="0"/>
                <a:cs typeface="Times New Roman" panose="02020603050405020304" pitchFamily="18" charset="0"/>
              </a:rPr>
              <a:t>2.  </a:t>
            </a:r>
            <a:r>
              <a:rPr lang="en-GB" b="1" dirty="0">
                <a:latin typeface="Times New Roman" panose="02020603050405020304" pitchFamily="18" charset="0"/>
                <a:cs typeface="Times New Roman" panose="02020603050405020304" pitchFamily="18" charset="0"/>
              </a:rPr>
              <a:t>Main Body</a:t>
            </a:r>
            <a:endParaRPr lang="en-US" altLang="en-US" b="1" dirty="0">
              <a:latin typeface="Times New Roman" panose="02020603050405020304" pitchFamily="18" charset="0"/>
              <a:cs typeface="Times New Roman" panose="02020603050405020304" pitchFamily="18" charset="0"/>
            </a:endParaRPr>
          </a:p>
          <a:p>
            <a:r>
              <a:rPr lang="en-GB" b="0" i="0" u="none" strike="noStrike" dirty="0">
                <a:solidFill>
                  <a:srgbClr val="000000"/>
                </a:solidFill>
                <a:effectLst/>
                <a:latin typeface="Times New Roman" panose="02020603050405020304" pitchFamily="18" charset="0"/>
                <a:cs typeface="Times New Roman" panose="02020603050405020304" pitchFamily="18" charset="0"/>
              </a:rPr>
              <a:t>2.1 </a:t>
            </a:r>
            <a:r>
              <a:rPr lang="en-GB" dirty="0">
                <a:latin typeface="Times New Roman" panose="02020603050405020304" pitchFamily="18" charset="0"/>
                <a:cs typeface="Times New Roman" panose="02020603050405020304" pitchFamily="18" charset="0"/>
              </a:rPr>
              <a:t>Root Cause Analysis</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Swiss Cheese Model</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Fishbone Diagram</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5 Whys Analysis</a:t>
            </a:r>
            <a:endParaRPr lang="en-US" altLang="en-US" dirty="0">
              <a:latin typeface="Times New Roman" panose="02020603050405020304" pitchFamily="18" charset="0"/>
              <a:cs typeface="Times New Roman" panose="02020603050405020304" pitchFamily="18" charset="0"/>
            </a:endParaRPr>
          </a:p>
          <a:p>
            <a:r>
              <a:rPr lang="en-GB" b="0" i="0" u="none" strike="noStrike" dirty="0">
                <a:solidFill>
                  <a:srgbClr val="000000"/>
                </a:solidFill>
                <a:effectLst/>
                <a:latin typeface="Times New Roman" panose="02020603050405020304" pitchFamily="18" charset="0"/>
                <a:cs typeface="Times New Roman" panose="02020603050405020304" pitchFamily="18" charset="0"/>
              </a:rPr>
              <a:t>2.2  </a:t>
            </a:r>
            <a:r>
              <a:rPr lang="en-GB" dirty="0">
                <a:latin typeface="Times New Roman" panose="02020603050405020304" pitchFamily="18" charset="0"/>
                <a:cs typeface="Times New Roman" panose="02020603050405020304" pitchFamily="18" charset="0"/>
              </a:rPr>
              <a:t>Quality Management Frameworks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Donabedian Model</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Systems Theory</a:t>
            </a:r>
          </a:p>
          <a:p>
            <a:r>
              <a:rPr lang="en-GB" dirty="0">
                <a:latin typeface="Times New Roman" panose="02020603050405020304" pitchFamily="18" charset="0"/>
                <a:cs typeface="Times New Roman" panose="02020603050405020304" pitchFamily="18" charset="0"/>
              </a:rPr>
              <a:t>2.3  Strategic Analysis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SWOT Analysis</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PESTLE Analysis</a:t>
            </a:r>
          </a:p>
          <a:p>
            <a:r>
              <a:rPr lang="en-GB" dirty="0">
                <a:latin typeface="Times New Roman" panose="02020603050405020304" pitchFamily="18" charset="0"/>
                <a:cs typeface="Times New Roman" panose="02020603050405020304" pitchFamily="18" charset="0"/>
              </a:rPr>
              <a:t>2.4  Policy Analysis</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Leadership</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Clinical Governance</a:t>
            </a:r>
          </a:p>
          <a:p>
            <a:pPr marL="28575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Freedom to Speak Up</a:t>
            </a:r>
            <a:endParaRPr lang="en-GB" dirty="0">
              <a:latin typeface="Times New Roman" panose="02020603050405020304" pitchFamily="18" charset="0"/>
              <a:cs typeface="Times New Roman" panose="02020603050405020304" pitchFamily="18" charset="0"/>
            </a:endParaRPr>
          </a:p>
          <a:p>
            <a:endParaRPr lang="en-GB" b="0" i="0" u="none" strike="noStrike" dirty="0">
              <a:solidFill>
                <a:srgbClr val="000000"/>
              </a:solidFill>
              <a:effectLst/>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6160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646D9-C64F-F1A3-0F77-07667378B5E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F1570EB-BD12-97E8-271D-3F9FFC0FF0DD}"/>
              </a:ext>
            </a:extLst>
          </p:cNvPr>
          <p:cNvSpPr txBox="1"/>
          <p:nvPr/>
        </p:nvSpPr>
        <p:spPr>
          <a:xfrm>
            <a:off x="445626" y="366320"/>
            <a:ext cx="8501606" cy="6186309"/>
          </a:xfrm>
          <a:prstGeom prst="rect">
            <a:avLst/>
          </a:prstGeom>
          <a:noFill/>
        </p:spPr>
        <p:txBody>
          <a:bodyPr wrap="square">
            <a:spAutoFit/>
          </a:bodyPr>
          <a:lstStyle/>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Incident Reporting</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Staffing</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Regulatory Oversight</a:t>
            </a:r>
          </a:p>
          <a:p>
            <a:pPr lvl="0" eaLnBrk="0" fontAlgn="base" hangingPunct="0">
              <a:spcBef>
                <a:spcPct val="0"/>
              </a:spcBef>
              <a:spcAft>
                <a:spcPct val="0"/>
              </a:spcAft>
            </a:pPr>
            <a:r>
              <a:rPr lang="en-US" altLang="en-US" dirty="0">
                <a:solidFill>
                  <a:srgbClr val="000000"/>
                </a:solidFill>
                <a:latin typeface="Times New Roman" panose="02020603050405020304" pitchFamily="18" charset="0"/>
                <a:cs typeface="Times New Roman" panose="02020603050405020304" pitchFamily="18" charset="0"/>
              </a:rPr>
              <a:t>2.4  </a:t>
            </a:r>
            <a:r>
              <a:rPr lang="en-GB" dirty="0">
                <a:latin typeface="Times New Roman" panose="02020603050405020304" pitchFamily="18" charset="0"/>
                <a:cs typeface="Times New Roman" panose="02020603050405020304" pitchFamily="18" charset="0"/>
              </a:rPr>
              <a:t>Critical Discussion</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Evaluation of peer-reviewed literature.</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Comparison with NHS policies and </a:t>
            </a:r>
            <a:r>
              <a:rPr lang="en-US" altLang="en-US" dirty="0" err="1">
                <a:solidFill>
                  <a:srgbClr val="000000"/>
                </a:solidFill>
                <a:latin typeface="Times New Roman" panose="02020603050405020304" pitchFamily="18" charset="0"/>
                <a:cs typeface="Times New Roman" panose="02020603050405020304" pitchFamily="18" charset="0"/>
              </a:rPr>
              <a:t>organisational</a:t>
            </a:r>
            <a:r>
              <a:rPr lang="en-US" altLang="en-US" dirty="0">
                <a:solidFill>
                  <a:srgbClr val="000000"/>
                </a:solidFill>
                <a:latin typeface="Times New Roman" panose="02020603050405020304" pitchFamily="18" charset="0"/>
                <a:cs typeface="Times New Roman" panose="02020603050405020304" pitchFamily="18" charset="0"/>
              </a:rPr>
              <a:t> evidence</a:t>
            </a:r>
          </a:p>
          <a:p>
            <a:pPr lvl="0" eaLnBrk="0" fontAlgn="base" hangingPunct="0">
              <a:spcBef>
                <a:spcPct val="0"/>
              </a:spcBef>
              <a:spcAft>
                <a:spcPct val="0"/>
              </a:spcAft>
            </a:pPr>
            <a:r>
              <a:rPr lang="en-US" b="1" dirty="0">
                <a:solidFill>
                  <a:srgbClr val="000000"/>
                </a:solidFill>
                <a:latin typeface="Times New Roman" panose="02020603050405020304" pitchFamily="18" charset="0"/>
                <a:cs typeface="Times New Roman" panose="02020603050405020304" pitchFamily="18" charset="0"/>
              </a:rPr>
              <a:t>3</a:t>
            </a:r>
            <a:r>
              <a:rPr lang="en-US" dirty="0">
                <a:solidFill>
                  <a:srgbClr val="000000"/>
                </a:solidFill>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Recommendations</a:t>
            </a:r>
          </a:p>
          <a:p>
            <a:pPr lvl="0" eaLnBrk="0" fontAlgn="base" hangingPunct="0">
              <a:spcBef>
                <a:spcPct val="0"/>
              </a:spcBef>
              <a:spcAft>
                <a:spcPct val="0"/>
              </a:spcAft>
            </a:pPr>
            <a:r>
              <a:rPr lang="en-GB" dirty="0">
                <a:latin typeface="Times New Roman" panose="02020603050405020304" pitchFamily="18" charset="0"/>
                <a:cs typeface="Times New Roman" panose="02020603050405020304" pitchFamily="18" charset="0"/>
              </a:rPr>
              <a:t>3.1</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Quality Improvement Strategy</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Clinical governance improvement</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Workforce planning</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Communication and reporting</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Patient safety culture</a:t>
            </a:r>
          </a:p>
          <a:p>
            <a:pPr lvl="0" eaLnBrk="0" fontAlgn="base" hangingPunct="0">
              <a:spcBef>
                <a:spcPct val="0"/>
              </a:spcBef>
              <a:spcAft>
                <a:spcPct val="0"/>
              </a:spcAft>
            </a:pPr>
            <a:r>
              <a:rPr lang="en-US" altLang="en-US" dirty="0">
                <a:solidFill>
                  <a:srgbClr val="000000"/>
                </a:solidFill>
                <a:latin typeface="Times New Roman" panose="02020603050405020304" pitchFamily="18" charset="0"/>
                <a:cs typeface="Times New Roman" panose="02020603050405020304" pitchFamily="18" charset="0"/>
              </a:rPr>
              <a:t>3.2  </a:t>
            </a:r>
            <a:r>
              <a:rPr lang="en-GB" dirty="0">
                <a:latin typeface="Times New Roman" panose="02020603050405020304" pitchFamily="18" charset="0"/>
                <a:cs typeface="Times New Roman" panose="02020603050405020304" pitchFamily="18" charset="0"/>
              </a:rPr>
              <a:t>Implementation Plan</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PDSA Cycle.</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PDCA Cycle.</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Lean Healthcare.</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Six Sigma principles.</a:t>
            </a:r>
          </a:p>
          <a:p>
            <a:pPr marL="285750" lvl="0" indent="-285750" eaLnBrk="0" fontAlgn="base" hangingPunct="0">
              <a:spcBef>
                <a:spcPct val="0"/>
              </a:spcBef>
              <a:spcAft>
                <a:spcPct val="0"/>
              </a:spcAft>
              <a:buFont typeface="Arial" panose="020B0604020202020204" pitchFamily="34" charset="0"/>
              <a:buChar char="•"/>
            </a:pPr>
            <a:r>
              <a:rPr lang="en-US" altLang="en-US" dirty="0">
                <a:solidFill>
                  <a:srgbClr val="000000"/>
                </a:solidFill>
                <a:latin typeface="Times New Roman" panose="02020603050405020304" pitchFamily="18" charset="0"/>
                <a:cs typeface="Times New Roman" panose="02020603050405020304" pitchFamily="18" charset="0"/>
              </a:rPr>
              <a:t>Monitoring and evaluation</a:t>
            </a:r>
          </a:p>
          <a:p>
            <a:pPr lvl="0" eaLnBrk="0" fontAlgn="base" hangingPunct="0">
              <a:spcBef>
                <a:spcPct val="0"/>
              </a:spcBef>
              <a:spcAft>
                <a:spcPct val="0"/>
              </a:spcAft>
            </a:pPr>
            <a:r>
              <a:rPr lang="en-US" altLang="en-US" b="1" dirty="0">
                <a:solidFill>
                  <a:srgbClr val="000000"/>
                </a:solidFill>
                <a:latin typeface="Times New Roman" panose="02020603050405020304" pitchFamily="18" charset="0"/>
                <a:cs typeface="Times New Roman" panose="02020603050405020304" pitchFamily="18" charset="0"/>
              </a:rPr>
              <a:t>4.  Conclusion</a:t>
            </a:r>
            <a:endParaRPr lang="en-US" altLang="en-US" b="1"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pPr>
            <a:endParaRPr lang="en-US" altLang="en-US"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pPr>
            <a:endParaRPr lang="en-GB" b="1" dirty="0">
              <a:latin typeface="Times New Roman" panose="02020603050405020304" pitchFamily="18" charset="0"/>
              <a:cs typeface="Times New Roman" panose="02020603050405020304" pitchFamily="18" charset="0"/>
            </a:endParaRPr>
          </a:p>
          <a:p>
            <a:pPr lvl="0" eaLnBrk="0" fontAlgn="base" hangingPunct="0">
              <a:spcBef>
                <a:spcPct val="0"/>
              </a:spcBef>
              <a:spcAft>
                <a:spcPct val="0"/>
              </a:spcAft>
            </a:pP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2613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0C184202-4031-01F4-BC72-0771FF05B9CD}"/>
              </a:ext>
            </a:extLst>
          </p:cNvPr>
          <p:cNvSpPr/>
          <p:nvPr/>
        </p:nvSpPr>
        <p:spPr>
          <a:xfrm>
            <a:off x="4160679" y="191049"/>
            <a:ext cx="2420701" cy="442987"/>
          </a:xfrm>
          <a:prstGeom prst="rect">
            <a:avLst/>
          </a:prstGeom>
          <a:noFill/>
          <a:ln/>
        </p:spPr>
        <p:txBody>
          <a:bodyPr wrap="none" lIns="0" tIns="0" rIns="0" bIns="0" rtlCol="0" anchor="t"/>
          <a:lstStyle/>
          <a:p>
            <a:pPr marL="0" indent="0" algn="l">
              <a:lnSpc>
                <a:spcPct val="104000"/>
              </a:lnSpc>
              <a:buNone/>
            </a:pPr>
            <a:r>
              <a:rPr lang="en-US" sz="2400" b="1" dirty="0">
                <a:latin typeface="Times New Roman" panose="02020603050405020304" pitchFamily="18" charset="0"/>
                <a:ea typeface="Sora Medium" pitchFamily="34" charset="-122"/>
                <a:cs typeface="Times New Roman" panose="02020603050405020304" pitchFamily="18" charset="0"/>
              </a:rPr>
              <a:t>A System in Crisis</a:t>
            </a:r>
            <a:endParaRPr lang="en-US" sz="2400" b="1" dirty="0">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FB0C29E9-8C88-BEF5-3C2C-FFFB83B44F3B}"/>
              </a:ext>
            </a:extLst>
          </p:cNvPr>
          <p:cNvSpPr>
            <a:spLocks noChangeArrowheads="1"/>
          </p:cNvSpPr>
          <p:nvPr/>
        </p:nvSpPr>
        <p:spPr bwMode="auto">
          <a:xfrm>
            <a:off x="196770" y="890090"/>
            <a:ext cx="6504972" cy="5555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Case Overview</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2015–2016:</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Seven infants died and six others were harmed in the neonatal unit at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Countess of Chester Hospital</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Senior consultants repeatedly raised concerns, but these were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not acted upon promptly</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Thirlwall Inquiry (2024)</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identified widespread failures in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leadership, clinical governance, and patient safety</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Systemic issues included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staffing shortages, ineffective incident reporting, and a culture that discouraged speaking up</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case demonstrates how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multiple </a:t>
            </a:r>
            <a:r>
              <a:rPr kumimoji="0" lang="en-US" altLang="en-US" b="1"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failures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rather than a single error, can compromise the quality and safety of healthcare services</a:t>
            </a:r>
            <a:r>
              <a:rPr kumimoji="0" lang="en-US" altLang="en-US" sz="1800" b="0" i="0" u="none" strike="noStrike" cap="none" normalizeH="0" baseline="0" dirty="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39DD5C32-0711-1BC3-4FD2-30B3CF8DF514}"/>
              </a:ext>
            </a:extLst>
          </p:cNvPr>
          <p:cNvSpPr txBox="1"/>
          <p:nvPr/>
        </p:nvSpPr>
        <p:spPr>
          <a:xfrm>
            <a:off x="7093351" y="6260791"/>
            <a:ext cx="5069712" cy="369332"/>
          </a:xfrm>
          <a:prstGeom prst="rect">
            <a:avLst/>
          </a:prstGeom>
          <a:noFill/>
        </p:spPr>
        <p:txBody>
          <a:bodyPr wrap="square">
            <a:spAutoFit/>
          </a:bodyPr>
          <a:lstStyle/>
          <a:p>
            <a:r>
              <a:rPr lang="en-GB" i="1" dirty="0">
                <a:solidFill>
                  <a:srgbClr val="000000"/>
                </a:solidFill>
                <a:latin typeface="Times New Roman" panose="02020603050405020304" pitchFamily="18" charset="0"/>
                <a:cs typeface="Times New Roman" panose="02020603050405020304" pitchFamily="18" charset="0"/>
              </a:rPr>
              <a:t>(</a:t>
            </a:r>
            <a:r>
              <a:rPr lang="en-GB" b="0" i="1" u="none" strike="noStrike" dirty="0">
                <a:solidFill>
                  <a:srgbClr val="000000"/>
                </a:solidFill>
                <a:effectLst/>
                <a:latin typeface="Times New Roman" panose="02020603050405020304" pitchFamily="18" charset="0"/>
                <a:cs typeface="Times New Roman" panose="02020603050405020304" pitchFamily="18" charset="0"/>
              </a:rPr>
              <a:t>Thirlwall Inquiry, 2024; </a:t>
            </a:r>
            <a:r>
              <a:rPr lang="en-GB" i="1" dirty="0">
                <a:latin typeface="Times New Roman" panose="02020603050405020304" pitchFamily="18" charset="0"/>
                <a:cs typeface="Times New Roman" panose="02020603050405020304" pitchFamily="18" charset="0"/>
              </a:rPr>
              <a:t>Gregory and editor, 2023</a:t>
            </a:r>
            <a:r>
              <a:rPr lang="en-GB" b="0" i="1" u="none" strike="noStrike" dirty="0">
                <a:solidFill>
                  <a:srgbClr val="000000"/>
                </a:solidFill>
                <a:effectLst/>
                <a:latin typeface="Times New Roman" panose="02020603050405020304" pitchFamily="18" charset="0"/>
                <a:cs typeface="Times New Roman" panose="02020603050405020304" pitchFamily="18" charset="0"/>
              </a:rPr>
              <a:t>)</a:t>
            </a:r>
            <a:endParaRPr lang="en-US" i="1" dirty="0">
              <a:latin typeface="Times New Roman" panose="02020603050405020304" pitchFamily="18" charset="0"/>
              <a:cs typeface="Times New Roman" panose="02020603050405020304" pitchFamily="18" charset="0"/>
            </a:endParaRPr>
          </a:p>
        </p:txBody>
      </p:sp>
      <p:pic>
        <p:nvPicPr>
          <p:cNvPr id="1027" name="Picture 3" descr="Countess of Chester Hospital ordered to make improvements - BBC News">
            <a:extLst>
              <a:ext uri="{FF2B5EF4-FFF2-40B4-BE49-F238E27FC236}">
                <a16:creationId xmlns:a16="http://schemas.microsoft.com/office/drawing/2014/main" id="{82729907-196A-B89C-1451-3B218CD1BA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1184" y="785917"/>
            <a:ext cx="4734046" cy="434050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8E8B052-8651-AE17-0181-EA8D7F0E92D7}"/>
              </a:ext>
            </a:extLst>
          </p:cNvPr>
          <p:cNvSpPr txBox="1"/>
          <p:nvPr/>
        </p:nvSpPr>
        <p:spPr>
          <a:xfrm>
            <a:off x="7261184" y="5126423"/>
            <a:ext cx="4734046" cy="954107"/>
          </a:xfrm>
          <a:prstGeom prst="rect">
            <a:avLst/>
          </a:prstGeom>
          <a:noFill/>
        </p:spPr>
        <p:txBody>
          <a:bodyPr wrap="square">
            <a:spAutoFit/>
          </a:bodyPr>
          <a:lstStyle/>
          <a:p>
            <a:r>
              <a:rPr lang="en-GB" sz="1400" dirty="0">
                <a:latin typeface="Times New Roman" panose="02020603050405020304" pitchFamily="18" charset="0"/>
                <a:cs typeface="Times New Roman" panose="02020603050405020304" pitchFamily="18" charset="0"/>
              </a:rPr>
              <a:t>Figure 1. Countess of Chester Hospital, Cheshire, UK, where the neonatal incidents investigated in the Lucy Letby case occurred (Countess of Chester Hospital NHS Foundation Trust, 2024).</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0304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0CDC9-C894-ECAC-DFD3-1B202249F69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E03A867-2FF2-AC76-17F8-6DB97B7D13EE}"/>
              </a:ext>
            </a:extLst>
          </p:cNvPr>
          <p:cNvSpPr txBox="1"/>
          <p:nvPr/>
        </p:nvSpPr>
        <p:spPr>
          <a:xfrm>
            <a:off x="4126374" y="191510"/>
            <a:ext cx="4624085"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Timeline of the Lucy Letby Case</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BD333DE-F115-8276-03D5-7238CFDF6C83}"/>
              </a:ext>
            </a:extLst>
          </p:cNvPr>
          <p:cNvSpPr txBox="1"/>
          <p:nvPr/>
        </p:nvSpPr>
        <p:spPr>
          <a:xfrm>
            <a:off x="248855" y="839693"/>
            <a:ext cx="5006051" cy="400110"/>
          </a:xfrm>
          <a:prstGeom prst="rect">
            <a:avLst/>
          </a:prstGeom>
          <a:noFill/>
        </p:spPr>
        <p:txBody>
          <a:bodyPr wrap="square">
            <a:spAutoFit/>
          </a:bodyPr>
          <a:lstStyle/>
          <a:p>
            <a:r>
              <a:rPr lang="en-GB" sz="2000" b="0" i="0" u="none" strike="noStrike" dirty="0">
                <a:solidFill>
                  <a:srgbClr val="000000"/>
                </a:solidFill>
                <a:effectLst/>
                <a:latin typeface="Times New Roman" panose="02020603050405020304" pitchFamily="18" charset="0"/>
                <a:cs typeface="Times New Roman" panose="02020603050405020304" pitchFamily="18" charset="0"/>
              </a:rPr>
              <a:t>Key Events and Organisational Significance</a:t>
            </a:r>
            <a:endParaRPr lang="en-US" sz="2000" dirty="0">
              <a:latin typeface="Times New Roman" panose="02020603050405020304" pitchFamily="18" charset="0"/>
              <a:cs typeface="Times New Roman" panose="02020603050405020304" pitchFamily="18" charset="0"/>
            </a:endParaRPr>
          </a:p>
        </p:txBody>
      </p:sp>
      <p:sp>
        <p:nvSpPr>
          <p:cNvPr id="7" name="Rectangle 1">
            <a:extLst>
              <a:ext uri="{FF2B5EF4-FFF2-40B4-BE49-F238E27FC236}">
                <a16:creationId xmlns:a16="http://schemas.microsoft.com/office/drawing/2014/main" id="{AB6156E5-B48E-C8A7-9191-F3D47EB82BE0}"/>
              </a:ext>
            </a:extLst>
          </p:cNvPr>
          <p:cNvSpPr>
            <a:spLocks noChangeArrowheads="1"/>
          </p:cNvSpPr>
          <p:nvPr/>
        </p:nvSpPr>
        <p:spPr bwMode="auto">
          <a:xfrm>
            <a:off x="248855" y="1426321"/>
            <a:ext cx="11694290" cy="46129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June 2015:</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An unusual increase in neonatal deaths and unexpected collapses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signalled</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potential patient safety concerns.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2015–2016:</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Senior consultants repeatedly raised concerns; however, these warnings were not investigated or escalated effectively.</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July 2016:</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Lucy Letby was removed from clinical duties only after persistent clinical pressure, highlighting delayed management action.</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May 2017:</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Cheshire Police launched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Operation Hummingbird</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indicating failures of internal governance and incident management.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August 2023:</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Letby was convicted of murdering seven infants and attempting to murder six others, exposing serious deficiencies in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oversight.</a:t>
            </a:r>
          </a:p>
          <a:p>
            <a:pPr marL="285750" lvl="0" indent="-285750" algn="just" eaLnBrk="0" fontAlgn="base" hangingPunct="0">
              <a:lnSpc>
                <a:spcPct val="150000"/>
              </a:lnSpc>
              <a:spcBef>
                <a:spcPct val="0"/>
              </a:spcBef>
              <a:spcAft>
                <a:spcPct val="0"/>
              </a:spcAft>
              <a:buFont typeface="Arial" panose="020B0604020202020204" pitchFamily="34" charset="0"/>
              <a:buChar char="•"/>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2024:</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The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Thirlwall Inquiry</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concluded that failures in leadership, clinical governance, communication, and patient safety culture contributed to the prolonged harm.</a:t>
            </a:r>
            <a:r>
              <a:rPr lang="en-GB" dirty="0"/>
              <a:t> </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8D907CFA-7133-4274-C004-D985F7350B3E}"/>
              </a:ext>
            </a:extLst>
          </p:cNvPr>
          <p:cNvSpPr txBox="1"/>
          <p:nvPr/>
        </p:nvSpPr>
        <p:spPr>
          <a:xfrm>
            <a:off x="6389225" y="6297158"/>
            <a:ext cx="5660021"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(Thirlwall Inquiry, 2024; Care Quality Commission, 2025)</a:t>
            </a:r>
            <a:endParaRPr lang="en-US"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4275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7770B-87A6-BBB1-382E-483D2BCAD68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2C860E8-7816-C5DB-61D6-FFD2E096647A}"/>
              </a:ext>
            </a:extLst>
          </p:cNvPr>
          <p:cNvSpPr txBox="1"/>
          <p:nvPr/>
        </p:nvSpPr>
        <p:spPr>
          <a:xfrm>
            <a:off x="3847207" y="125549"/>
            <a:ext cx="3433270"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The Swiss Cheese Model</a:t>
            </a:r>
            <a:endParaRPr lang="en-US" sz="2400" b="1" dirty="0">
              <a:latin typeface="Times New Roman" panose="02020603050405020304" pitchFamily="18" charset="0"/>
              <a:cs typeface="Times New Roman" panose="02020603050405020304" pitchFamily="18" charset="0"/>
            </a:endParaRPr>
          </a:p>
        </p:txBody>
      </p:sp>
      <p:pic>
        <p:nvPicPr>
          <p:cNvPr id="3082" name="Picture 10" descr="Figure 1.">
            <a:extLst>
              <a:ext uri="{FF2B5EF4-FFF2-40B4-BE49-F238E27FC236}">
                <a16:creationId xmlns:a16="http://schemas.microsoft.com/office/drawing/2014/main" id="{A0626C3F-E8A0-5A4D-5302-E7F3E48983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374" y="1134319"/>
            <a:ext cx="5238704" cy="411672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14C8E3B-08E3-494A-7714-D8215FBF40EB}"/>
              </a:ext>
            </a:extLst>
          </p:cNvPr>
          <p:cNvSpPr txBox="1"/>
          <p:nvPr/>
        </p:nvSpPr>
        <p:spPr>
          <a:xfrm>
            <a:off x="120374" y="5332067"/>
            <a:ext cx="5238704" cy="954107"/>
          </a:xfrm>
          <a:prstGeom prst="rect">
            <a:avLst/>
          </a:prstGeom>
          <a:noFill/>
        </p:spPr>
        <p:txBody>
          <a:bodyPr wrap="square">
            <a:spAutoFit/>
          </a:bodyPr>
          <a:lstStyle/>
          <a:p>
            <a:pPr algn="just"/>
            <a:r>
              <a:rPr lang="en-GB" sz="1400" b="0" i="0" u="none" strike="noStrike" dirty="0">
                <a:solidFill>
                  <a:srgbClr val="000000"/>
                </a:solidFill>
                <a:effectLst/>
                <a:latin typeface="Times New Roman" panose="02020603050405020304" pitchFamily="18" charset="0"/>
                <a:cs typeface="Times New Roman" panose="02020603050405020304" pitchFamily="18" charset="0"/>
              </a:rPr>
              <a:t>Figure 2. James Reason's Swiss Cheese Model illustrating how patient harm occurs when latent system weaknesses and active failures align across multiple organisational defence layers, allowing hazards to pass through the healthcare system. (</a:t>
            </a:r>
            <a:r>
              <a:rPr lang="en-GB" sz="1400" b="0" u="none" strike="noStrike" dirty="0">
                <a:solidFill>
                  <a:srgbClr val="000000"/>
                </a:solidFill>
                <a:effectLst/>
                <a:latin typeface="Times New Roman" panose="02020603050405020304" pitchFamily="18" charset="0"/>
                <a:cs typeface="Times New Roman" panose="02020603050405020304" pitchFamily="18" charset="0"/>
              </a:rPr>
              <a:t>Reason, 2000; </a:t>
            </a:r>
            <a:r>
              <a:rPr lang="en-GB" sz="1400" dirty="0">
                <a:latin typeface="Times New Roman" panose="02020603050405020304" pitchFamily="18" charset="0"/>
                <a:cs typeface="Times New Roman" panose="02020603050405020304" pitchFamily="18" charset="0"/>
              </a:rPr>
              <a:t>Wiegmann et al., 2022</a:t>
            </a:r>
            <a:r>
              <a:rPr lang="en-GB" sz="1400" b="0" i="0" u="none" strike="noStrike" dirty="0">
                <a:solidFill>
                  <a:srgbClr val="000000"/>
                </a:solidFill>
                <a:effectLst/>
                <a:latin typeface="Times New Roman" panose="02020603050405020304" pitchFamily="18" charset="0"/>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0E50FE08-118B-10DC-2670-B974E2E52A92}"/>
              </a:ext>
            </a:extLst>
          </p:cNvPr>
          <p:cNvSpPr txBox="1"/>
          <p:nvPr/>
        </p:nvSpPr>
        <p:spPr>
          <a:xfrm>
            <a:off x="8143842" y="6316952"/>
            <a:ext cx="4048158" cy="369332"/>
          </a:xfrm>
          <a:prstGeom prst="rect">
            <a:avLst/>
          </a:prstGeom>
          <a:noFill/>
        </p:spPr>
        <p:txBody>
          <a:bodyPr wrap="square">
            <a:spAutoFit/>
          </a:bodyPr>
          <a:lstStyle/>
          <a:p>
            <a:r>
              <a:rPr lang="en-GB" i="1" dirty="0">
                <a:latin typeface="Times New Roman" panose="02020603050405020304" pitchFamily="18" charset="0"/>
                <a:cs typeface="Times New Roman" panose="02020603050405020304" pitchFamily="18" charset="0"/>
              </a:rPr>
              <a:t>(Reason, 2000; Wiegmann et al., 2022)</a:t>
            </a:r>
            <a:endParaRPr lang="en-US" i="1"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220E9262-D00C-6CD7-53DB-E93C7A023B17}"/>
              </a:ext>
            </a:extLst>
          </p:cNvPr>
          <p:cNvSpPr>
            <a:spLocks noChangeArrowheads="1"/>
          </p:cNvSpPr>
          <p:nvPr/>
        </p:nvSpPr>
        <p:spPr bwMode="auto">
          <a:xfrm>
            <a:off x="5613722" y="1191984"/>
            <a:ext cx="6457904" cy="3643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use multiple </a:t>
            </a:r>
            <a:r>
              <a:rPr kumimoji="0" lang="en-US" altLang="en-US" b="1"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defence</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layers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(e.g., policies, supervision, governance) to prevent hazards from causing harm.</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Each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defence</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layer contains potential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"holes"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representing latent conditions or active failures.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Patient harm occurs when these weaknesses align, allowing hazards to pass through all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defence</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layers.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model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emphasises</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system improvement rather than individual blame</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5075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C9870-8F88-2C77-58BA-BEE00D82244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CE96017-6803-861D-0122-B68315C8C0AB}"/>
              </a:ext>
            </a:extLst>
          </p:cNvPr>
          <p:cNvSpPr txBox="1"/>
          <p:nvPr/>
        </p:nvSpPr>
        <p:spPr>
          <a:xfrm>
            <a:off x="2487593" y="180068"/>
            <a:ext cx="7795549" cy="461665"/>
          </a:xfrm>
          <a:prstGeom prst="rect">
            <a:avLst/>
          </a:prstGeom>
          <a:noFill/>
        </p:spPr>
        <p:txBody>
          <a:bodyPr wrap="square">
            <a:spAutoFit/>
          </a:bodyPr>
          <a:lstStyle/>
          <a:p>
            <a:r>
              <a:rPr lang="en-GB" sz="2400" b="1" u="none" strike="noStrike" dirty="0">
                <a:solidFill>
                  <a:srgbClr val="000000"/>
                </a:solidFill>
                <a:effectLst/>
                <a:latin typeface="Times New Roman" panose="02020603050405020304" pitchFamily="18" charset="0"/>
                <a:cs typeface="Times New Roman" panose="02020603050405020304" pitchFamily="18" charset="0"/>
              </a:rPr>
              <a:t>Applying the Swiss Cheese Model to the Lucy Letby Case</a:t>
            </a:r>
            <a:endParaRPr lang="en-US" sz="2400" b="1" dirty="0">
              <a:latin typeface="Times New Roman" panose="02020603050405020304" pitchFamily="18" charset="0"/>
              <a:cs typeface="Times New Roman" panose="02020603050405020304" pitchFamily="18" charset="0"/>
            </a:endParaRPr>
          </a:p>
        </p:txBody>
      </p:sp>
      <p:graphicFrame>
        <p:nvGraphicFramePr>
          <p:cNvPr id="10" name="Diagram 9">
            <a:extLst>
              <a:ext uri="{FF2B5EF4-FFF2-40B4-BE49-F238E27FC236}">
                <a16:creationId xmlns:a16="http://schemas.microsoft.com/office/drawing/2014/main" id="{8E04091E-AD3C-5BB0-B371-01F4D337477A}"/>
              </a:ext>
            </a:extLst>
          </p:cNvPr>
          <p:cNvGraphicFramePr/>
          <p:nvPr>
            <p:extLst>
              <p:ext uri="{D42A27DB-BD31-4B8C-83A1-F6EECF244321}">
                <p14:modId xmlns:p14="http://schemas.microsoft.com/office/powerpoint/2010/main" val="3690829204"/>
              </p:ext>
            </p:extLst>
          </p:nvPr>
        </p:nvGraphicFramePr>
        <p:xfrm>
          <a:off x="158185" y="925975"/>
          <a:ext cx="11451223" cy="55211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847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8713C-170B-9C58-FD13-4D5233CC58F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D0A7CC4-7429-92DE-7948-4762CD86BFDF}"/>
              </a:ext>
            </a:extLst>
          </p:cNvPr>
          <p:cNvSpPr txBox="1"/>
          <p:nvPr/>
        </p:nvSpPr>
        <p:spPr>
          <a:xfrm>
            <a:off x="4103225" y="156787"/>
            <a:ext cx="4381018"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Analytical Frameworks Applied</a:t>
            </a:r>
            <a:endParaRPr lang="en-US" sz="2400" b="1" dirty="0">
              <a:latin typeface="Times New Roman" panose="02020603050405020304" pitchFamily="18" charset="0"/>
              <a:cs typeface="Times New Roman" panose="02020603050405020304" pitchFamily="18" charset="0"/>
            </a:endParaRPr>
          </a:p>
        </p:txBody>
      </p:sp>
      <p:graphicFrame>
        <p:nvGraphicFramePr>
          <p:cNvPr id="10" name="Diagram 9">
            <a:extLst>
              <a:ext uri="{FF2B5EF4-FFF2-40B4-BE49-F238E27FC236}">
                <a16:creationId xmlns:a16="http://schemas.microsoft.com/office/drawing/2014/main" id="{24C2453E-49D9-E5B5-7361-186D239BD475}"/>
              </a:ext>
            </a:extLst>
          </p:cNvPr>
          <p:cNvGraphicFramePr/>
          <p:nvPr>
            <p:extLst>
              <p:ext uri="{D42A27DB-BD31-4B8C-83A1-F6EECF244321}">
                <p14:modId xmlns:p14="http://schemas.microsoft.com/office/powerpoint/2010/main" val="3920200717"/>
              </p:ext>
            </p:extLst>
          </p:nvPr>
        </p:nvGraphicFramePr>
        <p:xfrm>
          <a:off x="829227" y="1145507"/>
          <a:ext cx="10525908" cy="1893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8" name="Diagram 17">
            <a:extLst>
              <a:ext uri="{FF2B5EF4-FFF2-40B4-BE49-F238E27FC236}">
                <a16:creationId xmlns:a16="http://schemas.microsoft.com/office/drawing/2014/main" id="{A6D6F56C-7DCC-B003-01D5-370529C2CCF3}"/>
              </a:ext>
            </a:extLst>
          </p:cNvPr>
          <p:cNvGraphicFramePr/>
          <p:nvPr>
            <p:extLst>
              <p:ext uri="{D42A27DB-BD31-4B8C-83A1-F6EECF244321}">
                <p14:modId xmlns:p14="http://schemas.microsoft.com/office/powerpoint/2010/main" val="2543529076"/>
              </p:ext>
            </p:extLst>
          </p:nvPr>
        </p:nvGraphicFramePr>
        <p:xfrm>
          <a:off x="717631" y="4024152"/>
          <a:ext cx="10988311" cy="20988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9" name="TextBox 18">
            <a:extLst>
              <a:ext uri="{FF2B5EF4-FFF2-40B4-BE49-F238E27FC236}">
                <a16:creationId xmlns:a16="http://schemas.microsoft.com/office/drawing/2014/main" id="{8A22B676-736E-43B0-2F78-DCE155A85802}"/>
              </a:ext>
            </a:extLst>
          </p:cNvPr>
          <p:cNvSpPr txBox="1"/>
          <p:nvPr/>
        </p:nvSpPr>
        <p:spPr>
          <a:xfrm>
            <a:off x="3483979" y="3271253"/>
            <a:ext cx="2233915" cy="369332"/>
          </a:xfrm>
          <a:prstGeom prst="rect">
            <a:avLst/>
          </a:prstGeom>
          <a:noFill/>
        </p:spPr>
        <p:txBody>
          <a:bodyPr wrap="square" rtlCol="0">
            <a:spAutoFit/>
          </a:bodyPr>
          <a:lstStyle/>
          <a:p>
            <a:r>
              <a:rPr lang="en-GB" i="1" dirty="0">
                <a:latin typeface="Times New Roman" panose="02020603050405020304" pitchFamily="18" charset="0"/>
                <a:cs typeface="Times New Roman" panose="02020603050405020304" pitchFamily="18" charset="0"/>
              </a:rPr>
              <a:t>(NHS England, 2025)</a:t>
            </a:r>
            <a:endParaRPr lang="en-US"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5786E766-0A3F-1164-057F-CD37904E5967}"/>
              </a:ext>
            </a:extLst>
          </p:cNvPr>
          <p:cNvSpPr txBox="1"/>
          <p:nvPr/>
        </p:nvSpPr>
        <p:spPr>
          <a:xfrm>
            <a:off x="9559091" y="3244334"/>
            <a:ext cx="1799863"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(Ishikawa, 1986)</a:t>
            </a:r>
            <a:endParaRPr lang="en-US"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2BB3F90C-3ABD-D269-747A-B76C1244C7BA}"/>
              </a:ext>
            </a:extLst>
          </p:cNvPr>
          <p:cNvSpPr txBox="1"/>
          <p:nvPr/>
        </p:nvSpPr>
        <p:spPr>
          <a:xfrm>
            <a:off x="4354010" y="6164162"/>
            <a:ext cx="1525929"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(Senge, 2006)</a:t>
            </a:r>
            <a:endParaRPr lang="en-US"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61E47293-033E-FDE8-F160-BF66B7987AE9}"/>
              </a:ext>
            </a:extLst>
          </p:cNvPr>
          <p:cNvSpPr txBox="1"/>
          <p:nvPr/>
        </p:nvSpPr>
        <p:spPr>
          <a:xfrm>
            <a:off x="9582241" y="6164162"/>
            <a:ext cx="2123701"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(Donabedian, 1988)</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6893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A76EF-022D-0FDD-448B-20CF01B2012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C702194-242E-91F6-0414-E47B1F54FEC4}"/>
              </a:ext>
            </a:extLst>
          </p:cNvPr>
          <p:cNvSpPr txBox="1"/>
          <p:nvPr/>
        </p:nvSpPr>
        <p:spPr>
          <a:xfrm>
            <a:off x="3610336" y="226235"/>
            <a:ext cx="4971327"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Evidence from the Thirlwall Inquiry</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0C1B2C5-C0E9-4665-3FB5-6E414B50063D}"/>
              </a:ext>
            </a:extLst>
          </p:cNvPr>
          <p:cNvSpPr txBox="1"/>
          <p:nvPr/>
        </p:nvSpPr>
        <p:spPr>
          <a:xfrm>
            <a:off x="241138" y="687900"/>
            <a:ext cx="4705109" cy="369332"/>
          </a:xfrm>
          <a:prstGeom prst="rect">
            <a:avLst/>
          </a:prstGeom>
          <a:noFill/>
        </p:spPr>
        <p:txBody>
          <a:bodyPr wrap="square">
            <a:spAutoFit/>
          </a:bodyPr>
          <a:lstStyle/>
          <a:p>
            <a:r>
              <a:rPr lang="en-GB" i="0" u="none" strike="noStrike" dirty="0">
                <a:solidFill>
                  <a:srgbClr val="000000"/>
                </a:solidFill>
                <a:effectLst/>
                <a:latin typeface="Times New Roman" panose="02020603050405020304" pitchFamily="18" charset="0"/>
                <a:cs typeface="Times New Roman" panose="02020603050405020304" pitchFamily="18" charset="0"/>
              </a:rPr>
              <a:t>Key Findings from the Thirlwall Inquiry (2024)</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AAD16DF9-765D-6AA0-0451-F4E3EE5CE06B}"/>
              </a:ext>
            </a:extLst>
          </p:cNvPr>
          <p:cNvSpPr txBox="1"/>
          <p:nvPr/>
        </p:nvSpPr>
        <p:spPr>
          <a:xfrm>
            <a:off x="258500" y="1124378"/>
            <a:ext cx="6703671" cy="923330"/>
          </a:xfrm>
          <a:prstGeom prst="rect">
            <a:avLst/>
          </a:prstGeom>
          <a:noFill/>
        </p:spPr>
        <p:txBody>
          <a:bodyPr wrap="square">
            <a:spAutoFit/>
          </a:bodyPr>
          <a:lstStyle/>
          <a:p>
            <a:pPr algn="just"/>
            <a:r>
              <a:rPr lang="en-GB" b="0" i="0" u="none" strike="noStrike" dirty="0">
                <a:solidFill>
                  <a:srgbClr val="000000"/>
                </a:solidFill>
                <a:effectLst/>
                <a:latin typeface="Times New Roman" panose="02020603050405020304" pitchFamily="18" charset="0"/>
                <a:cs typeface="Times New Roman" panose="02020603050405020304" pitchFamily="18" charset="0"/>
              </a:rPr>
              <a:t>The Thirlwall Inquiry identified multiple organisational failures that contributed to repeated patient harm at the Countess of Chester Hospital.</a:t>
            </a:r>
            <a:endParaRPr lang="en-US" dirty="0">
              <a:latin typeface="Times New Roman" panose="02020603050405020304" pitchFamily="18" charset="0"/>
              <a:cs typeface="Times New Roman" panose="02020603050405020304" pitchFamily="18" charset="0"/>
            </a:endParaRPr>
          </a:p>
        </p:txBody>
      </p:sp>
      <p:sp>
        <p:nvSpPr>
          <p:cNvPr id="8" name="Rectangle 1">
            <a:extLst>
              <a:ext uri="{FF2B5EF4-FFF2-40B4-BE49-F238E27FC236}">
                <a16:creationId xmlns:a16="http://schemas.microsoft.com/office/drawing/2014/main" id="{32FC12CD-2B06-C62C-0EE3-B21B8989D7C0}"/>
              </a:ext>
            </a:extLst>
          </p:cNvPr>
          <p:cNvSpPr>
            <a:spLocks noChangeArrowheads="1"/>
          </p:cNvSpPr>
          <p:nvPr/>
        </p:nvSpPr>
        <p:spPr bwMode="auto">
          <a:xfrm>
            <a:off x="241138" y="2047708"/>
            <a:ext cx="7363429" cy="46129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Consultants repeatedly raised concerns</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but these warnings were not investigated or escalated promptly.</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Executive leadership failed to respond</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effectively, delaying appropriate action to protect patients.</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Weak clinical governance</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resulted in poor oversight, accountability, and incident management.</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 poor patient safety culture</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discouraged speaking up and limited </a:t>
            </a:r>
            <a:r>
              <a:rPr kumimoji="0" lang="en-US" altLang="en-US" sz="18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learning.</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Inquiry recommended</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stronger leadership, improved governance, effective incident reporting, and a culture of openness to enhance patient safety.</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42E7CA4-D557-1401-859E-9A47AAC667F6}"/>
              </a:ext>
            </a:extLst>
          </p:cNvPr>
          <p:cNvSpPr txBox="1"/>
          <p:nvPr/>
        </p:nvSpPr>
        <p:spPr>
          <a:xfrm>
            <a:off x="9578051" y="6140898"/>
            <a:ext cx="2505919"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(Thirlwall Inquiry, 2024)</a:t>
            </a:r>
            <a:endParaRPr lang="en-US" dirty="0">
              <a:latin typeface="Times New Roman" panose="02020603050405020304" pitchFamily="18" charset="0"/>
              <a:cs typeface="Times New Roman" panose="02020603050405020304" pitchFamily="18" charset="0"/>
            </a:endParaRPr>
          </a:p>
        </p:txBody>
      </p:sp>
      <p:pic>
        <p:nvPicPr>
          <p:cNvPr id="4099" name="Picture 3" descr="The Thirlwall Inquiry | Examining the events at the Countess of Chester Hospital and their implications following the trial, and subsequent convictions, of former neonatal nurse Lucy Letby of murder and attempted">
            <a:extLst>
              <a:ext uri="{FF2B5EF4-FFF2-40B4-BE49-F238E27FC236}">
                <a16:creationId xmlns:a16="http://schemas.microsoft.com/office/drawing/2014/main" id="{6790D12F-AD35-8C1E-92AC-75F62E089B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0233" y="879676"/>
            <a:ext cx="4143738" cy="4960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426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72C6F-4432-3D6B-5C1F-B9AA812F4F5A}"/>
            </a:ext>
          </a:extLst>
        </p:cNvPr>
        <p:cNvGrpSpPr/>
        <p:nvPr/>
      </p:nvGrpSpPr>
      <p:grpSpPr>
        <a:xfrm>
          <a:off x="0" y="0"/>
          <a:ext cx="0" cy="0"/>
          <a:chOff x="0" y="0"/>
          <a:chExt cx="0" cy="0"/>
        </a:xfrm>
      </p:grpSpPr>
      <p:sp useBgFill="1">
        <p:nvSpPr>
          <p:cNvPr id="3" name="Extract 2">
            <a:extLst>
              <a:ext uri="{FF2B5EF4-FFF2-40B4-BE49-F238E27FC236}">
                <a16:creationId xmlns:a16="http://schemas.microsoft.com/office/drawing/2014/main" id="{34CF19CF-BEA6-CAFC-0DDE-5F1C50FB2244}"/>
              </a:ext>
            </a:extLst>
          </p:cNvPr>
          <p:cNvSpPr/>
          <p:nvPr/>
        </p:nvSpPr>
        <p:spPr>
          <a:xfrm rot="5400000">
            <a:off x="9746066" y="2588395"/>
            <a:ext cx="2415652" cy="1872162"/>
          </a:xfrm>
          <a:prstGeom prst="flowChartExtract">
            <a:avLst/>
          </a:prstGeom>
          <a:ln w="63500">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latin typeface="Times New Roman" panose="02020603050405020304" pitchFamily="18" charset="0"/>
                <a:cs typeface="Times New Roman" panose="02020603050405020304" pitchFamily="18" charset="0"/>
              </a:rPr>
              <a:t>Repeated Patient Harm</a:t>
            </a:r>
          </a:p>
        </p:txBody>
      </p:sp>
      <p:cxnSp>
        <p:nvCxnSpPr>
          <p:cNvPr id="5" name="Straight Connector 4">
            <a:extLst>
              <a:ext uri="{FF2B5EF4-FFF2-40B4-BE49-F238E27FC236}">
                <a16:creationId xmlns:a16="http://schemas.microsoft.com/office/drawing/2014/main" id="{859FCF04-899D-9C6F-89B8-76D81559BCBE}"/>
              </a:ext>
            </a:extLst>
          </p:cNvPr>
          <p:cNvCxnSpPr>
            <a:cxnSpLocks/>
            <a:stCxn id="3" idx="2"/>
          </p:cNvCxnSpPr>
          <p:nvPr/>
        </p:nvCxnSpPr>
        <p:spPr>
          <a:xfrm flipH="1" flipV="1">
            <a:off x="809563" y="3428820"/>
            <a:ext cx="9208248" cy="95656"/>
          </a:xfrm>
          <a:prstGeom prst="line">
            <a:avLst/>
          </a:prstGeom>
          <a:ln w="63500"/>
        </p:spPr>
        <p:style>
          <a:lnRef idx="2">
            <a:schemeClr val="dk1"/>
          </a:lnRef>
          <a:fillRef idx="0">
            <a:schemeClr val="dk1"/>
          </a:fillRef>
          <a:effectRef idx="1">
            <a:schemeClr val="dk1"/>
          </a:effectRef>
          <a:fontRef idx="minor">
            <a:schemeClr val="tx1"/>
          </a:fontRef>
        </p:style>
      </p:cxnSp>
      <p:cxnSp>
        <p:nvCxnSpPr>
          <p:cNvPr id="10" name="Straight Connector 9">
            <a:extLst>
              <a:ext uri="{FF2B5EF4-FFF2-40B4-BE49-F238E27FC236}">
                <a16:creationId xmlns:a16="http://schemas.microsoft.com/office/drawing/2014/main" id="{D25E06B7-5F52-9930-A7FB-50B117D2DF55}"/>
              </a:ext>
            </a:extLst>
          </p:cNvPr>
          <p:cNvCxnSpPr>
            <a:cxnSpLocks/>
          </p:cNvCxnSpPr>
          <p:nvPr/>
        </p:nvCxnSpPr>
        <p:spPr>
          <a:xfrm flipH="1" flipV="1">
            <a:off x="8750033" y="1684030"/>
            <a:ext cx="848448" cy="1800489"/>
          </a:xfrm>
          <a:prstGeom prst="line">
            <a:avLst/>
          </a:prstGeom>
          <a:ln w="25400"/>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10BFB702-8593-DB15-341F-6A1061DF2E34}"/>
              </a:ext>
            </a:extLst>
          </p:cNvPr>
          <p:cNvCxnSpPr>
            <a:cxnSpLocks/>
          </p:cNvCxnSpPr>
          <p:nvPr/>
        </p:nvCxnSpPr>
        <p:spPr>
          <a:xfrm flipH="1">
            <a:off x="8172046" y="3536906"/>
            <a:ext cx="368239" cy="728124"/>
          </a:xfrm>
          <a:prstGeom prst="line">
            <a:avLst/>
          </a:prstGeom>
          <a:ln w="25400"/>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D18C018E-3DFB-E0B7-B5FA-F10E19CA26F6}"/>
              </a:ext>
            </a:extLst>
          </p:cNvPr>
          <p:cNvCxnSpPr>
            <a:cxnSpLocks/>
          </p:cNvCxnSpPr>
          <p:nvPr/>
        </p:nvCxnSpPr>
        <p:spPr>
          <a:xfrm flipH="1" flipV="1">
            <a:off x="5709801" y="1694845"/>
            <a:ext cx="899065" cy="1825759"/>
          </a:xfrm>
          <a:prstGeom prst="line">
            <a:avLst/>
          </a:prstGeom>
          <a:ln w="25400"/>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C054F9E9-78DF-A277-96F5-17BFCB010FD5}"/>
              </a:ext>
            </a:extLst>
          </p:cNvPr>
          <p:cNvCxnSpPr>
            <a:cxnSpLocks/>
          </p:cNvCxnSpPr>
          <p:nvPr/>
        </p:nvCxnSpPr>
        <p:spPr>
          <a:xfrm flipH="1">
            <a:off x="5205499" y="3499549"/>
            <a:ext cx="477430" cy="765481"/>
          </a:xfrm>
          <a:prstGeom prst="line">
            <a:avLst/>
          </a:prstGeom>
          <a:ln w="25400"/>
        </p:spPr>
        <p:style>
          <a:lnRef idx="2">
            <a:schemeClr val="dk1"/>
          </a:lnRef>
          <a:fillRef idx="0">
            <a:schemeClr val="dk1"/>
          </a:fillRef>
          <a:effectRef idx="1">
            <a:schemeClr val="dk1"/>
          </a:effectRef>
          <a:fontRef idx="minor">
            <a:schemeClr val="tx1"/>
          </a:fontRef>
        </p:style>
      </p:cxnSp>
      <p:cxnSp>
        <p:nvCxnSpPr>
          <p:cNvPr id="32" name="Straight Connector 31">
            <a:extLst>
              <a:ext uri="{FF2B5EF4-FFF2-40B4-BE49-F238E27FC236}">
                <a16:creationId xmlns:a16="http://schemas.microsoft.com/office/drawing/2014/main" id="{39608444-34DF-5D6E-ED98-F05160484FC0}"/>
              </a:ext>
            </a:extLst>
          </p:cNvPr>
          <p:cNvCxnSpPr>
            <a:cxnSpLocks/>
          </p:cNvCxnSpPr>
          <p:nvPr/>
        </p:nvCxnSpPr>
        <p:spPr>
          <a:xfrm flipH="1" flipV="1">
            <a:off x="2833339" y="1751351"/>
            <a:ext cx="533441" cy="1729143"/>
          </a:xfrm>
          <a:prstGeom prst="line">
            <a:avLst/>
          </a:prstGeom>
          <a:ln w="25400"/>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97052D95-F251-EBF8-F955-3358F4CDFBEC}"/>
              </a:ext>
            </a:extLst>
          </p:cNvPr>
          <p:cNvCxnSpPr>
            <a:cxnSpLocks/>
          </p:cNvCxnSpPr>
          <p:nvPr/>
        </p:nvCxnSpPr>
        <p:spPr>
          <a:xfrm flipH="1">
            <a:off x="2786563" y="3499549"/>
            <a:ext cx="388309" cy="757872"/>
          </a:xfrm>
          <a:prstGeom prst="line">
            <a:avLst/>
          </a:prstGeom>
          <a:ln w="25400">
            <a:solidFill>
              <a:schemeClr val="tx1"/>
            </a:solidFill>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F9737B6F-938E-177F-9849-E1E1B0410C4C}"/>
              </a:ext>
            </a:extLst>
          </p:cNvPr>
          <p:cNvSpPr txBox="1"/>
          <p:nvPr/>
        </p:nvSpPr>
        <p:spPr>
          <a:xfrm>
            <a:off x="6910407" y="1325513"/>
            <a:ext cx="2004462" cy="369332"/>
          </a:xfrm>
          <a:prstGeom prst="rect">
            <a:avLst/>
          </a:prstGeom>
          <a:noFill/>
          <a:ln w="15875">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MANAGEMENT</a:t>
            </a:r>
          </a:p>
        </p:txBody>
      </p:sp>
      <p:sp>
        <p:nvSpPr>
          <p:cNvPr id="39" name="TextBox 38">
            <a:extLst>
              <a:ext uri="{FF2B5EF4-FFF2-40B4-BE49-F238E27FC236}">
                <a16:creationId xmlns:a16="http://schemas.microsoft.com/office/drawing/2014/main" id="{900FE4F6-23D2-6716-9DFB-246ABD331092}"/>
              </a:ext>
            </a:extLst>
          </p:cNvPr>
          <p:cNvSpPr txBox="1"/>
          <p:nvPr/>
        </p:nvSpPr>
        <p:spPr>
          <a:xfrm>
            <a:off x="4523971" y="1325513"/>
            <a:ext cx="1363056"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PROCESS</a:t>
            </a:r>
          </a:p>
        </p:txBody>
      </p:sp>
      <p:sp>
        <p:nvSpPr>
          <p:cNvPr id="41" name="TextBox 40">
            <a:extLst>
              <a:ext uri="{FF2B5EF4-FFF2-40B4-BE49-F238E27FC236}">
                <a16:creationId xmlns:a16="http://schemas.microsoft.com/office/drawing/2014/main" id="{508F281A-28CE-6F30-C425-BC48888457CD}"/>
              </a:ext>
            </a:extLst>
          </p:cNvPr>
          <p:cNvSpPr txBox="1"/>
          <p:nvPr/>
        </p:nvSpPr>
        <p:spPr>
          <a:xfrm>
            <a:off x="1801723" y="1361233"/>
            <a:ext cx="1300663"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PEOPLE</a:t>
            </a:r>
          </a:p>
        </p:txBody>
      </p:sp>
      <p:sp>
        <p:nvSpPr>
          <p:cNvPr id="46" name="TextBox 45">
            <a:extLst>
              <a:ext uri="{FF2B5EF4-FFF2-40B4-BE49-F238E27FC236}">
                <a16:creationId xmlns:a16="http://schemas.microsoft.com/office/drawing/2014/main" id="{575E8AFE-CBC9-39CB-C42D-5410F985650C}"/>
              </a:ext>
            </a:extLst>
          </p:cNvPr>
          <p:cNvSpPr txBox="1"/>
          <p:nvPr/>
        </p:nvSpPr>
        <p:spPr>
          <a:xfrm>
            <a:off x="6567398" y="4291334"/>
            <a:ext cx="1864278"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GOVERNANCE</a:t>
            </a:r>
          </a:p>
        </p:txBody>
      </p:sp>
      <p:sp>
        <p:nvSpPr>
          <p:cNvPr id="50" name="TextBox 49">
            <a:extLst>
              <a:ext uri="{FF2B5EF4-FFF2-40B4-BE49-F238E27FC236}">
                <a16:creationId xmlns:a16="http://schemas.microsoft.com/office/drawing/2014/main" id="{8566D622-37A3-21F6-CAB8-9C5837D20AF8}"/>
              </a:ext>
            </a:extLst>
          </p:cNvPr>
          <p:cNvSpPr txBox="1"/>
          <p:nvPr/>
        </p:nvSpPr>
        <p:spPr>
          <a:xfrm>
            <a:off x="4382755" y="4291334"/>
            <a:ext cx="1121588"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POLICY</a:t>
            </a:r>
          </a:p>
        </p:txBody>
      </p:sp>
      <p:sp>
        <p:nvSpPr>
          <p:cNvPr id="54" name="TextBox 53">
            <a:extLst>
              <a:ext uri="{FF2B5EF4-FFF2-40B4-BE49-F238E27FC236}">
                <a16:creationId xmlns:a16="http://schemas.microsoft.com/office/drawing/2014/main" id="{8B986CB1-DCA6-AED8-9543-F404BEEA90F8}"/>
              </a:ext>
            </a:extLst>
          </p:cNvPr>
          <p:cNvSpPr txBox="1"/>
          <p:nvPr/>
        </p:nvSpPr>
        <p:spPr>
          <a:xfrm>
            <a:off x="1238108" y="4291334"/>
            <a:ext cx="1864278" cy="369332"/>
          </a:xfrm>
          <a:prstGeom prst="rect">
            <a:avLst/>
          </a:prstGeom>
          <a:noFill/>
          <a:ln w="25400">
            <a:solidFill>
              <a:schemeClr val="tx1"/>
            </a:solidFill>
          </a:ln>
        </p:spPr>
        <p:txBody>
          <a:bodyPr wrap="square" rtlCol="0">
            <a:spAutoFit/>
          </a:bodyPr>
          <a:lstStyle/>
          <a:p>
            <a:pPr algn="ctr"/>
            <a:r>
              <a:rPr lang="en-US" dirty="0">
                <a:latin typeface="Times New Roman" panose="02020603050405020304" pitchFamily="18" charset="0"/>
                <a:cs typeface="Times New Roman" panose="02020603050405020304" pitchFamily="18" charset="0"/>
              </a:rPr>
              <a:t>ENVIRONMENT</a:t>
            </a:r>
          </a:p>
        </p:txBody>
      </p:sp>
      <p:sp>
        <p:nvSpPr>
          <p:cNvPr id="62" name="TextBox 61">
            <a:extLst>
              <a:ext uri="{FF2B5EF4-FFF2-40B4-BE49-F238E27FC236}">
                <a16:creationId xmlns:a16="http://schemas.microsoft.com/office/drawing/2014/main" id="{A036738D-576E-06F7-7F49-97A0198C3E9F}"/>
              </a:ext>
            </a:extLst>
          </p:cNvPr>
          <p:cNvSpPr txBox="1"/>
          <p:nvPr/>
        </p:nvSpPr>
        <p:spPr>
          <a:xfrm>
            <a:off x="6407012" y="1762721"/>
            <a:ext cx="2368498" cy="1077218"/>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Weak leadership and oversight.</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Delayed decision-making and response.</a:t>
            </a:r>
          </a:p>
        </p:txBody>
      </p:sp>
      <p:sp>
        <p:nvSpPr>
          <p:cNvPr id="63" name="TextBox 62">
            <a:extLst>
              <a:ext uri="{FF2B5EF4-FFF2-40B4-BE49-F238E27FC236}">
                <a16:creationId xmlns:a16="http://schemas.microsoft.com/office/drawing/2014/main" id="{BC0647BF-C7C9-CB7D-096F-DE59BB918492}"/>
              </a:ext>
            </a:extLst>
          </p:cNvPr>
          <p:cNvSpPr txBox="1"/>
          <p:nvPr/>
        </p:nvSpPr>
        <p:spPr>
          <a:xfrm>
            <a:off x="3466999" y="1755393"/>
            <a:ext cx="2251724" cy="1077218"/>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Delayed incident reporting.</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Delayed escalation of concerns.</a:t>
            </a:r>
          </a:p>
        </p:txBody>
      </p:sp>
      <p:sp>
        <p:nvSpPr>
          <p:cNvPr id="64" name="TextBox 63">
            <a:extLst>
              <a:ext uri="{FF2B5EF4-FFF2-40B4-BE49-F238E27FC236}">
                <a16:creationId xmlns:a16="http://schemas.microsoft.com/office/drawing/2014/main" id="{5D167508-0A68-3F90-5B45-AF149680BDC0}"/>
              </a:ext>
            </a:extLst>
          </p:cNvPr>
          <p:cNvSpPr txBox="1"/>
          <p:nvPr/>
        </p:nvSpPr>
        <p:spPr>
          <a:xfrm>
            <a:off x="581615" y="1836845"/>
            <a:ext cx="2251724" cy="1077218"/>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Ignored consultant concerns.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Poor communication and escalations.</a:t>
            </a:r>
          </a:p>
        </p:txBody>
      </p:sp>
      <p:sp>
        <p:nvSpPr>
          <p:cNvPr id="66" name="TextBox 65">
            <a:extLst>
              <a:ext uri="{FF2B5EF4-FFF2-40B4-BE49-F238E27FC236}">
                <a16:creationId xmlns:a16="http://schemas.microsoft.com/office/drawing/2014/main" id="{75DECF8B-118E-C992-3BE9-03520142C464}"/>
              </a:ext>
            </a:extLst>
          </p:cNvPr>
          <p:cNvSpPr txBox="1"/>
          <p:nvPr/>
        </p:nvSpPr>
        <p:spPr>
          <a:xfrm>
            <a:off x="1115056" y="4702238"/>
            <a:ext cx="2251724" cy="1077218"/>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Staffing shortages in the neonatal unit.</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High workload and pressure.</a:t>
            </a:r>
          </a:p>
        </p:txBody>
      </p:sp>
      <p:sp>
        <p:nvSpPr>
          <p:cNvPr id="67" name="TextBox 66">
            <a:extLst>
              <a:ext uri="{FF2B5EF4-FFF2-40B4-BE49-F238E27FC236}">
                <a16:creationId xmlns:a16="http://schemas.microsoft.com/office/drawing/2014/main" id="{F758E8C7-B338-9735-24C9-1456C9FA9999}"/>
              </a:ext>
            </a:extLst>
          </p:cNvPr>
          <p:cNvSpPr txBox="1"/>
          <p:nvPr/>
        </p:nvSpPr>
        <p:spPr>
          <a:xfrm>
            <a:off x="3750703" y="4638494"/>
            <a:ext cx="2588487" cy="1077218"/>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Weak whistleblowing and speaking-up procedures.</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Ineffective patient safety policies.</a:t>
            </a:r>
          </a:p>
        </p:txBody>
      </p:sp>
      <p:sp>
        <p:nvSpPr>
          <p:cNvPr id="68" name="TextBox 67">
            <a:extLst>
              <a:ext uri="{FF2B5EF4-FFF2-40B4-BE49-F238E27FC236}">
                <a16:creationId xmlns:a16="http://schemas.microsoft.com/office/drawing/2014/main" id="{7E2A5494-2897-B914-1D12-99DC50DBEAC9}"/>
              </a:ext>
            </a:extLst>
          </p:cNvPr>
          <p:cNvSpPr txBox="1"/>
          <p:nvPr/>
        </p:nvSpPr>
        <p:spPr>
          <a:xfrm>
            <a:off x="6527239" y="4702238"/>
            <a:ext cx="2894226" cy="1077218"/>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Poor clinical governance and oversight.</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Limited organizational learning from incidents</a:t>
            </a:r>
          </a:p>
        </p:txBody>
      </p:sp>
      <p:sp>
        <p:nvSpPr>
          <p:cNvPr id="71" name="TextBox 70">
            <a:extLst>
              <a:ext uri="{FF2B5EF4-FFF2-40B4-BE49-F238E27FC236}">
                <a16:creationId xmlns:a16="http://schemas.microsoft.com/office/drawing/2014/main" id="{33350C77-1B52-3AC9-8ABA-B44C2F86AD6C}"/>
              </a:ext>
            </a:extLst>
          </p:cNvPr>
          <p:cNvSpPr txBox="1"/>
          <p:nvPr/>
        </p:nvSpPr>
        <p:spPr>
          <a:xfrm>
            <a:off x="428911" y="5910064"/>
            <a:ext cx="11334178" cy="646331"/>
          </a:xfrm>
          <a:prstGeom prst="rect">
            <a:avLst/>
          </a:prstGeom>
          <a:noFill/>
        </p:spPr>
        <p:txBody>
          <a:bodyPr wrap="square">
            <a:spAutoFit/>
          </a:bodyPr>
          <a:lstStyle/>
          <a:p>
            <a:r>
              <a:rPr lang="en-GB" b="1" i="0" u="none" strike="noStrike" dirty="0">
                <a:solidFill>
                  <a:srgbClr val="000000"/>
                </a:solidFill>
                <a:effectLst/>
                <a:latin typeface="Times New Roman" panose="02020603050405020304" pitchFamily="18" charset="0"/>
                <a:cs typeface="Times New Roman" panose="02020603050405020304" pitchFamily="18" charset="0"/>
              </a:rPr>
              <a:t>Root Cause Analysis identified multiple interconnected organisational failures that contributed to repeated patient harm in the Lucy Letby case.</a:t>
            </a:r>
            <a:r>
              <a:rPr lang="en-GB" i="1" dirty="0"/>
              <a:t> </a:t>
            </a:r>
            <a:endParaRPr lang="en-US" b="1" dirty="0">
              <a:latin typeface="Times New Roman" panose="02020603050405020304" pitchFamily="18" charset="0"/>
              <a:cs typeface="Times New Roman" panose="02020603050405020304" pitchFamily="18" charset="0"/>
            </a:endParaRPr>
          </a:p>
        </p:txBody>
      </p:sp>
      <p:sp>
        <p:nvSpPr>
          <p:cNvPr id="78" name="TextBox 77">
            <a:extLst>
              <a:ext uri="{FF2B5EF4-FFF2-40B4-BE49-F238E27FC236}">
                <a16:creationId xmlns:a16="http://schemas.microsoft.com/office/drawing/2014/main" id="{82616E91-6AA6-F156-DEC2-B92799D0C107}"/>
              </a:ext>
            </a:extLst>
          </p:cNvPr>
          <p:cNvSpPr txBox="1"/>
          <p:nvPr/>
        </p:nvSpPr>
        <p:spPr>
          <a:xfrm>
            <a:off x="5916141" y="6409771"/>
            <a:ext cx="6100548"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(Ishikawa, 1986; NHS England, 2023; Thirlwall Inquiry, 2024)</a:t>
            </a:r>
            <a:endParaRPr lang="en-US" dirty="0">
              <a:latin typeface="Times New Roman" panose="02020603050405020304" pitchFamily="18" charset="0"/>
              <a:cs typeface="Times New Roman" panose="02020603050405020304" pitchFamily="18" charset="0"/>
            </a:endParaRPr>
          </a:p>
        </p:txBody>
      </p:sp>
      <p:sp>
        <p:nvSpPr>
          <p:cNvPr id="80" name="TextBox 79">
            <a:extLst>
              <a:ext uri="{FF2B5EF4-FFF2-40B4-BE49-F238E27FC236}">
                <a16:creationId xmlns:a16="http://schemas.microsoft.com/office/drawing/2014/main" id="{693CCD9F-A5AB-E236-B0EE-63C324C1EA24}"/>
              </a:ext>
            </a:extLst>
          </p:cNvPr>
          <p:cNvSpPr txBox="1"/>
          <p:nvPr/>
        </p:nvSpPr>
        <p:spPr>
          <a:xfrm>
            <a:off x="3841752" y="270467"/>
            <a:ext cx="4514413"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Root Causes: Fishbone Analysis</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0671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FA73F-7EED-8225-40A0-140149C746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53E637E-8625-1428-EFE2-88036E766017}"/>
              </a:ext>
            </a:extLst>
          </p:cNvPr>
          <p:cNvSpPr txBox="1"/>
          <p:nvPr/>
        </p:nvSpPr>
        <p:spPr>
          <a:xfrm>
            <a:off x="3479042" y="204294"/>
            <a:ext cx="5233916"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Policy Issues Driving Systemic Failure</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3FCE775-A4A7-C8A3-A7FD-D67DE81054C2}"/>
              </a:ext>
            </a:extLst>
          </p:cNvPr>
          <p:cNvSpPr txBox="1"/>
          <p:nvPr/>
        </p:nvSpPr>
        <p:spPr>
          <a:xfrm>
            <a:off x="300251" y="665959"/>
            <a:ext cx="11712053" cy="646331"/>
          </a:xfrm>
          <a:prstGeom prst="rect">
            <a:avLst/>
          </a:prstGeom>
          <a:noFill/>
        </p:spPr>
        <p:txBody>
          <a:bodyPr wrap="square">
            <a:spAutoFit/>
          </a:bodyPr>
          <a:lstStyle/>
          <a:p>
            <a:r>
              <a:rPr lang="en-GB" b="0" i="0" u="none" strike="noStrike" dirty="0">
                <a:solidFill>
                  <a:srgbClr val="000000"/>
                </a:solidFill>
                <a:effectLst/>
                <a:latin typeface="Times New Roman" panose="02020603050405020304" pitchFamily="18" charset="0"/>
                <a:cs typeface="Times New Roman" panose="02020603050405020304" pitchFamily="18" charset="0"/>
              </a:rPr>
              <a:t>Systems Theory demonstrates that failures across interconnected organisational components contributed to the breakdown of patient safety in the Lucy Letby case.</a:t>
            </a:r>
            <a:endParaRPr lang="en-US" dirty="0">
              <a:latin typeface="Times New Roman" panose="02020603050405020304" pitchFamily="18" charset="0"/>
              <a:cs typeface="Times New Roman" panose="02020603050405020304" pitchFamily="18" charset="0"/>
            </a:endParaRPr>
          </a:p>
        </p:txBody>
      </p:sp>
      <p:graphicFrame>
        <p:nvGraphicFramePr>
          <p:cNvPr id="11" name="Diagram 10">
            <a:extLst>
              <a:ext uri="{FF2B5EF4-FFF2-40B4-BE49-F238E27FC236}">
                <a16:creationId xmlns:a16="http://schemas.microsoft.com/office/drawing/2014/main" id="{720DED5F-C909-32B3-43EC-34779D2A106E}"/>
              </a:ext>
            </a:extLst>
          </p:cNvPr>
          <p:cNvGraphicFramePr/>
          <p:nvPr>
            <p:extLst>
              <p:ext uri="{D42A27DB-BD31-4B8C-83A1-F6EECF244321}">
                <p14:modId xmlns:p14="http://schemas.microsoft.com/office/powerpoint/2010/main" val="1308595669"/>
              </p:ext>
            </p:extLst>
          </p:nvPr>
        </p:nvGraphicFramePr>
        <p:xfrm>
          <a:off x="300251" y="1468338"/>
          <a:ext cx="11712053" cy="21716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Diagram 11">
            <a:extLst>
              <a:ext uri="{FF2B5EF4-FFF2-40B4-BE49-F238E27FC236}">
                <a16:creationId xmlns:a16="http://schemas.microsoft.com/office/drawing/2014/main" id="{30FD6C12-8D37-7934-DDA4-FFA499EF709F}"/>
              </a:ext>
            </a:extLst>
          </p:cNvPr>
          <p:cNvGraphicFramePr/>
          <p:nvPr>
            <p:extLst>
              <p:ext uri="{D42A27DB-BD31-4B8C-83A1-F6EECF244321}">
                <p14:modId xmlns:p14="http://schemas.microsoft.com/office/powerpoint/2010/main" val="2745770416"/>
              </p:ext>
            </p:extLst>
          </p:nvPr>
        </p:nvGraphicFramePr>
        <p:xfrm>
          <a:off x="300251" y="3829119"/>
          <a:ext cx="11614245" cy="22623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 name="TextBox 13">
            <a:extLst>
              <a:ext uri="{FF2B5EF4-FFF2-40B4-BE49-F238E27FC236}">
                <a16:creationId xmlns:a16="http://schemas.microsoft.com/office/drawing/2014/main" id="{F7639954-8EAE-D384-9AC9-4BCFCAFA88B8}"/>
              </a:ext>
            </a:extLst>
          </p:cNvPr>
          <p:cNvSpPr txBox="1"/>
          <p:nvPr/>
        </p:nvSpPr>
        <p:spPr>
          <a:xfrm>
            <a:off x="300250" y="6170637"/>
            <a:ext cx="11591499" cy="584775"/>
          </a:xfrm>
          <a:prstGeom prst="rect">
            <a:avLst/>
          </a:prstGeom>
          <a:noFill/>
        </p:spPr>
        <p:txBody>
          <a:bodyPr wrap="square">
            <a:spAutoFit/>
          </a:bodyPr>
          <a:lstStyle/>
          <a:p>
            <a:r>
              <a:rPr lang="en-GB" sz="1600" b="0" i="0" u="none" strike="noStrike" dirty="0">
                <a:solidFill>
                  <a:srgbClr val="000000"/>
                </a:solidFill>
                <a:effectLst/>
                <a:latin typeface="Times New Roman" panose="02020603050405020304" pitchFamily="18" charset="0"/>
                <a:cs typeface="Times New Roman" panose="02020603050405020304" pitchFamily="18" charset="0"/>
              </a:rPr>
              <a:t>The interaction of these </a:t>
            </a:r>
            <a:r>
              <a:rPr lang="en-GB" sz="1600" dirty="0">
                <a:solidFill>
                  <a:srgbClr val="000000"/>
                </a:solidFill>
                <a:latin typeface="Times New Roman" panose="02020603050405020304" pitchFamily="18" charset="0"/>
                <a:cs typeface="Times New Roman" panose="02020603050405020304" pitchFamily="18" charset="0"/>
              </a:rPr>
              <a:t>policies </a:t>
            </a:r>
            <a:r>
              <a:rPr lang="en-GB" sz="1600" b="0" i="0" u="none" strike="noStrike" dirty="0">
                <a:solidFill>
                  <a:srgbClr val="000000"/>
                </a:solidFill>
                <a:effectLst/>
                <a:latin typeface="Times New Roman" panose="02020603050405020304" pitchFamily="18" charset="0"/>
                <a:cs typeface="Times New Roman" panose="02020603050405020304" pitchFamily="18" charset="0"/>
              </a:rPr>
              <a:t>and organisational failures created a system vulnerable to repeated patient harm rather than a single isolated error.</a:t>
            </a:r>
            <a:endParaRPr lang="en-US" sz="16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C4B545A4-1820-91C3-0306-85FA71A8B45B}"/>
              </a:ext>
            </a:extLst>
          </p:cNvPr>
          <p:cNvSpPr txBox="1"/>
          <p:nvPr/>
        </p:nvSpPr>
        <p:spPr>
          <a:xfrm>
            <a:off x="6356831" y="6444225"/>
            <a:ext cx="5671597"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(Thirlwall Inquiry, 2024; </a:t>
            </a:r>
            <a:r>
              <a:rPr lang="en-US" altLang="en-US" i="1" dirty="0">
                <a:solidFill>
                  <a:srgbClr val="000000"/>
                </a:solidFill>
                <a:latin typeface="Times New Roman" panose="02020603050405020304" pitchFamily="18" charset="0"/>
              </a:rPr>
              <a:t>National Guardian’s Office, 2022</a:t>
            </a:r>
            <a:r>
              <a:rPr lang="en-GB" b="0" i="1" u="none" strike="noStrike" dirty="0">
                <a:solidFill>
                  <a:srgbClr val="000000"/>
                </a:solidFill>
                <a:effectLst/>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B6770B4-5D4D-A4E3-B172-E5252E794852}"/>
              </a:ext>
            </a:extLst>
          </p:cNvPr>
          <p:cNvSpPr txBox="1"/>
          <p:nvPr/>
        </p:nvSpPr>
        <p:spPr>
          <a:xfrm>
            <a:off x="4305782" y="3912243"/>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86018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06AC2A-9297-D66E-9851-37F370F8C133}"/>
            </a:ext>
          </a:extLst>
        </p:cNvPr>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04327B2A-7DAD-8860-2CEB-2A40E3C846C1}"/>
              </a:ext>
            </a:extLst>
          </p:cNvPr>
          <p:cNvGraphicFramePr/>
          <p:nvPr>
            <p:extLst>
              <p:ext uri="{D42A27DB-BD31-4B8C-83A1-F6EECF244321}">
                <p14:modId xmlns:p14="http://schemas.microsoft.com/office/powerpoint/2010/main" val="1734133115"/>
              </p:ext>
            </p:extLst>
          </p:nvPr>
        </p:nvGraphicFramePr>
        <p:xfrm>
          <a:off x="1131455" y="1135304"/>
          <a:ext cx="10063018" cy="2120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a:extLst>
              <a:ext uri="{FF2B5EF4-FFF2-40B4-BE49-F238E27FC236}">
                <a16:creationId xmlns:a16="http://schemas.microsoft.com/office/drawing/2014/main" id="{8F25A4F9-8A18-D08B-D479-BB6CCEB56D13}"/>
              </a:ext>
            </a:extLst>
          </p:cNvPr>
          <p:cNvGraphicFramePr/>
          <p:nvPr>
            <p:extLst>
              <p:ext uri="{D42A27DB-BD31-4B8C-83A1-F6EECF244321}">
                <p14:modId xmlns:p14="http://schemas.microsoft.com/office/powerpoint/2010/main" val="3508076427"/>
              </p:ext>
            </p:extLst>
          </p:nvPr>
        </p:nvGraphicFramePr>
        <p:xfrm>
          <a:off x="1131456" y="3602184"/>
          <a:ext cx="10063018" cy="22582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extBox 5">
            <a:extLst>
              <a:ext uri="{FF2B5EF4-FFF2-40B4-BE49-F238E27FC236}">
                <a16:creationId xmlns:a16="http://schemas.microsoft.com/office/drawing/2014/main" id="{AF22A26A-ABFD-0026-0E0F-AA9FA389A2EC}"/>
              </a:ext>
            </a:extLst>
          </p:cNvPr>
          <p:cNvSpPr txBox="1"/>
          <p:nvPr/>
        </p:nvSpPr>
        <p:spPr>
          <a:xfrm>
            <a:off x="9712036" y="6206840"/>
            <a:ext cx="2286000" cy="369332"/>
          </a:xfrm>
          <a:prstGeom prst="rect">
            <a:avLst/>
          </a:prstGeom>
          <a:noFill/>
        </p:spPr>
        <p:txBody>
          <a:bodyPr wrap="square">
            <a:spAutoFit/>
          </a:bodyPr>
          <a:lstStyle/>
          <a:p>
            <a:r>
              <a:rPr lang="en-GB" sz="1800" b="0" i="1" u="none" strike="noStrike" dirty="0">
                <a:solidFill>
                  <a:srgbClr val="000000"/>
                </a:solidFill>
                <a:effectLst/>
                <a:latin typeface="Times New Roman" panose="02020603050405020304" pitchFamily="18" charset="0"/>
              </a:rPr>
              <a:t>(NHS </a:t>
            </a:r>
            <a:r>
              <a:rPr lang="en-GB" i="1" dirty="0">
                <a:solidFill>
                  <a:srgbClr val="000000"/>
                </a:solidFill>
                <a:latin typeface="Times New Roman" panose="02020603050405020304" pitchFamily="18" charset="0"/>
              </a:rPr>
              <a:t>England, </a:t>
            </a:r>
            <a:r>
              <a:rPr lang="en-GB" sz="1800" b="0" i="1" u="none" strike="noStrike" dirty="0">
                <a:solidFill>
                  <a:srgbClr val="000000"/>
                </a:solidFill>
                <a:effectLst/>
                <a:latin typeface="Times New Roman" panose="02020603050405020304" pitchFamily="18" charset="0"/>
              </a:rPr>
              <a:t>2025)</a:t>
            </a:r>
            <a:endParaRPr lang="en-US" i="1" dirty="0"/>
          </a:p>
        </p:txBody>
      </p:sp>
      <p:sp>
        <p:nvSpPr>
          <p:cNvPr id="8" name="TextBox 7">
            <a:extLst>
              <a:ext uri="{FF2B5EF4-FFF2-40B4-BE49-F238E27FC236}">
                <a16:creationId xmlns:a16="http://schemas.microsoft.com/office/drawing/2014/main" id="{010B58B3-4448-300B-9289-2A575ADE1472}"/>
              </a:ext>
            </a:extLst>
          </p:cNvPr>
          <p:cNvSpPr txBox="1"/>
          <p:nvPr/>
        </p:nvSpPr>
        <p:spPr>
          <a:xfrm>
            <a:off x="3255818" y="269624"/>
            <a:ext cx="6096000"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Recommendations for Quality Improvement</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4510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4AA40-6A26-2BD4-C03A-7F81B6FB572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0C5F778-C9B4-3080-42C3-CC4E45D9F33D}"/>
              </a:ext>
            </a:extLst>
          </p:cNvPr>
          <p:cNvSpPr txBox="1"/>
          <p:nvPr/>
        </p:nvSpPr>
        <p:spPr>
          <a:xfrm>
            <a:off x="2978727" y="307172"/>
            <a:ext cx="6497782"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Impact on Quality of Care (Donabedian Model)</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1CF5C15-8F7C-A21E-FEA1-858F4BE969F9}"/>
              </a:ext>
            </a:extLst>
          </p:cNvPr>
          <p:cNvSpPr txBox="1"/>
          <p:nvPr/>
        </p:nvSpPr>
        <p:spPr>
          <a:xfrm>
            <a:off x="699654" y="1055408"/>
            <a:ext cx="11055927" cy="646331"/>
          </a:xfrm>
          <a:prstGeom prst="rect">
            <a:avLst/>
          </a:prstGeom>
          <a:noFill/>
        </p:spPr>
        <p:txBody>
          <a:bodyPr wrap="square">
            <a:spAutoFit/>
          </a:bodyPr>
          <a:lstStyle/>
          <a:p>
            <a:pPr algn="just"/>
            <a:r>
              <a:rPr lang="en-GB" b="0" i="0" u="none" strike="noStrike" dirty="0">
                <a:solidFill>
                  <a:srgbClr val="000000"/>
                </a:solidFill>
                <a:effectLst/>
                <a:latin typeface="Times New Roman" panose="02020603050405020304" pitchFamily="18" charset="0"/>
                <a:cs typeface="Times New Roman" panose="02020603050405020304" pitchFamily="18" charset="0"/>
              </a:rPr>
              <a:t>The Donabedian Model evaluates healthcare quality by examining the relationship between Structure, Process, and Outcome in healthcare delivery.</a:t>
            </a:r>
            <a:endParaRPr lang="en-US" dirty="0">
              <a:latin typeface="Times New Roman" panose="02020603050405020304" pitchFamily="18" charset="0"/>
              <a:cs typeface="Times New Roman" panose="02020603050405020304" pitchFamily="18" charset="0"/>
            </a:endParaRPr>
          </a:p>
        </p:txBody>
      </p:sp>
      <p:graphicFrame>
        <p:nvGraphicFramePr>
          <p:cNvPr id="9" name="Diagram 8">
            <a:extLst>
              <a:ext uri="{FF2B5EF4-FFF2-40B4-BE49-F238E27FC236}">
                <a16:creationId xmlns:a16="http://schemas.microsoft.com/office/drawing/2014/main" id="{6F058F5E-508A-3FF8-DC9B-70AE883B7F8A}"/>
              </a:ext>
            </a:extLst>
          </p:cNvPr>
          <p:cNvGraphicFramePr/>
          <p:nvPr>
            <p:extLst>
              <p:ext uri="{D42A27DB-BD31-4B8C-83A1-F6EECF244321}">
                <p14:modId xmlns:p14="http://schemas.microsoft.com/office/powerpoint/2010/main" val="651650821"/>
              </p:ext>
            </p:extLst>
          </p:nvPr>
        </p:nvGraphicFramePr>
        <p:xfrm>
          <a:off x="2590800" y="1988310"/>
          <a:ext cx="6345382" cy="3096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10D920FE-8B20-A163-E455-5ADEC956F686}"/>
              </a:ext>
            </a:extLst>
          </p:cNvPr>
          <p:cNvSpPr txBox="1"/>
          <p:nvPr/>
        </p:nvSpPr>
        <p:spPr>
          <a:xfrm>
            <a:off x="7661565" y="6181496"/>
            <a:ext cx="4426526" cy="369332"/>
          </a:xfrm>
          <a:prstGeom prst="rect">
            <a:avLst/>
          </a:prstGeom>
          <a:noFill/>
        </p:spPr>
        <p:txBody>
          <a:bodyPr wrap="square">
            <a:spAutoFit/>
          </a:bodyPr>
          <a:lstStyle/>
          <a:p>
            <a:r>
              <a:rPr lang="en-GB" b="0" i="1" u="none" strike="noStrike" dirty="0">
                <a:solidFill>
                  <a:srgbClr val="000000"/>
                </a:solidFill>
                <a:effectLst/>
                <a:latin typeface="Times New Roman" panose="02020603050405020304" pitchFamily="18" charset="0"/>
                <a:cs typeface="Times New Roman" panose="02020603050405020304" pitchFamily="18" charset="0"/>
              </a:rPr>
              <a:t>(Donabedian, 1988; Thirlwall Inquiry, 2024)</a:t>
            </a:r>
            <a:endParaRPr lang="en-US"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DCA9B1F1-902F-B501-7E07-F10B5C215F69}"/>
              </a:ext>
            </a:extLst>
          </p:cNvPr>
          <p:cNvSpPr txBox="1"/>
          <p:nvPr/>
        </p:nvSpPr>
        <p:spPr>
          <a:xfrm>
            <a:off x="699655" y="5340927"/>
            <a:ext cx="11055926" cy="646331"/>
          </a:xfrm>
          <a:prstGeom prst="rect">
            <a:avLst/>
          </a:prstGeom>
          <a:noFill/>
        </p:spPr>
        <p:txBody>
          <a:bodyPr wrap="square">
            <a:spAutoFit/>
          </a:bodyPr>
          <a:lstStyle/>
          <a:p>
            <a:pPr algn="just"/>
            <a:r>
              <a:rPr lang="en-GB" b="0" i="0" u="none" strike="noStrike" dirty="0">
                <a:solidFill>
                  <a:srgbClr val="000000"/>
                </a:solidFill>
                <a:effectLst/>
                <a:latin typeface="Times New Roman" panose="02020603050405020304" pitchFamily="18" charset="0"/>
                <a:cs typeface="Times New Roman" panose="02020603050405020304" pitchFamily="18" charset="0"/>
              </a:rPr>
              <a:t>The Lucy Letby case demonstrates how weaknesses in healthcare structure and clinical processes resulted in poor patient outcomes.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3953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7B251-EA36-2378-D883-0BCEB6B05A4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37423F9-C0A6-0B49-C256-1E2DB59460E5}"/>
              </a:ext>
            </a:extLst>
          </p:cNvPr>
          <p:cNvSpPr txBox="1"/>
          <p:nvPr/>
        </p:nvSpPr>
        <p:spPr>
          <a:xfrm>
            <a:off x="4017818" y="307171"/>
            <a:ext cx="4461163"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Impact on Efficiency &amp; Equity</a:t>
            </a:r>
            <a:endParaRPr lang="en-US"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D36BB48-E77D-A05E-5DFF-B4AE8F7D2342}"/>
              </a:ext>
            </a:extLst>
          </p:cNvPr>
          <p:cNvSpPr txBox="1"/>
          <p:nvPr/>
        </p:nvSpPr>
        <p:spPr>
          <a:xfrm>
            <a:off x="554181" y="944571"/>
            <a:ext cx="11388435" cy="646331"/>
          </a:xfrm>
          <a:prstGeom prst="rect">
            <a:avLst/>
          </a:prstGeom>
          <a:noFill/>
        </p:spPr>
        <p:txBody>
          <a:bodyPr wrap="square">
            <a:spAutoFit/>
          </a:bodyPr>
          <a:lstStyle/>
          <a:p>
            <a:r>
              <a:rPr lang="en-GB" b="0" i="0" u="none" strike="noStrike" dirty="0">
                <a:solidFill>
                  <a:srgbClr val="000000"/>
                </a:solidFill>
                <a:effectLst/>
                <a:latin typeface="Times New Roman" panose="02020603050405020304" pitchFamily="18" charset="0"/>
                <a:cs typeface="Times New Roman" panose="02020603050405020304" pitchFamily="18" charset="0"/>
              </a:rPr>
              <a:t>The organisational failures identified in the Lucy Letby case had significant consequences for the efficiency, equity, and sustainability of NHS healthcare services.</a:t>
            </a:r>
            <a:endParaRPr lang="en-US" dirty="0">
              <a:latin typeface="Times New Roman" panose="02020603050405020304" pitchFamily="18" charset="0"/>
              <a:cs typeface="Times New Roman" panose="02020603050405020304" pitchFamily="18" charset="0"/>
            </a:endParaRPr>
          </a:p>
        </p:txBody>
      </p:sp>
      <p:sp>
        <p:nvSpPr>
          <p:cNvPr id="6" name="Rectangle 1">
            <a:extLst>
              <a:ext uri="{FF2B5EF4-FFF2-40B4-BE49-F238E27FC236}">
                <a16:creationId xmlns:a16="http://schemas.microsoft.com/office/drawing/2014/main" id="{DEF622FE-A504-0941-9587-A8E5690C66FC}"/>
              </a:ext>
            </a:extLst>
          </p:cNvPr>
          <p:cNvSpPr>
            <a:spLocks noChangeArrowheads="1"/>
          </p:cNvSpPr>
          <p:nvPr/>
        </p:nvSpPr>
        <p:spPr bwMode="auto">
          <a:xfrm>
            <a:off x="554181" y="1590902"/>
            <a:ext cx="11388435"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NHS Resources</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Extensive investigations and inquiries placed substantial pressure on NHS resources and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capacity.</a:t>
            </a:r>
          </a:p>
          <a:p>
            <a:pPr marR="0" lvl="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Staff Morale</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Reduced staff confidence, increased psychological distress, and weakened teamwork within clinical services.</a:t>
            </a:r>
          </a:p>
          <a:p>
            <a:pPr marL="0" marR="0" lvl="0" indent="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Litigation Costs</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Legal proceedings, compensation claims, and public inquiries increased financial pressures on the NHS.</a:t>
            </a:r>
          </a:p>
          <a:p>
            <a:pPr marL="0" marR="0" lvl="0" indent="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Family Impact</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Families experienced long-term emotional trauma, loss of trust, and ongoing psychological harm.</a:t>
            </a:r>
          </a:p>
          <a:p>
            <a:pPr marL="0" marR="0" lvl="0" indent="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Public Trust</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case reduced public confidence in NHS governance, patient safety, and </a:t>
            </a:r>
            <a:r>
              <a:rPr kumimoji="0" lang="en-US" altLang="en-US"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accountability.</a:t>
            </a:r>
          </a:p>
          <a:p>
            <a:pPr marL="0" marR="0" lvl="0" indent="0" algn="just" defTabSz="914400" rtl="0" eaLnBrk="0" fontAlgn="base" latinLnBrk="0" hangingPunct="0">
              <a:spcBef>
                <a:spcPct val="0"/>
              </a:spcBef>
              <a:spcAft>
                <a:spcPct val="0"/>
              </a:spcAft>
              <a:buClrTx/>
              <a:buSzTx/>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Equity</a:t>
            </a: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Delayed recognition of patient safety risks affected equitable access to safe, high-quality neonatal care.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9EB09549-9CCA-1C7A-AB4B-78555481BD1E}"/>
              </a:ext>
            </a:extLst>
          </p:cNvPr>
          <p:cNvSpPr txBox="1"/>
          <p:nvPr/>
        </p:nvSpPr>
        <p:spPr>
          <a:xfrm>
            <a:off x="8617527" y="6452283"/>
            <a:ext cx="3463635" cy="369332"/>
          </a:xfrm>
          <a:prstGeom prst="rect">
            <a:avLst/>
          </a:prstGeom>
          <a:noFill/>
        </p:spPr>
        <p:txBody>
          <a:bodyPr wrap="square">
            <a:spAutoFit/>
          </a:bodyPr>
          <a:lstStyle/>
          <a:p>
            <a:r>
              <a:rPr lang="en-GB" sz="1800" b="0" i="1" u="none" strike="noStrike" dirty="0">
                <a:solidFill>
                  <a:srgbClr val="000000"/>
                </a:solidFill>
                <a:effectLst/>
                <a:latin typeface="Times New Roman" panose="02020603050405020304" pitchFamily="18" charset="0"/>
              </a:rPr>
              <a:t>(Care Quality Commission, 2025)</a:t>
            </a:r>
            <a:endParaRPr lang="en-US" i="1" dirty="0"/>
          </a:p>
        </p:txBody>
      </p:sp>
    </p:spTree>
    <p:extLst>
      <p:ext uri="{BB962C8B-B14F-4D97-AF65-F5344CB8AC3E}">
        <p14:creationId xmlns:p14="http://schemas.microsoft.com/office/powerpoint/2010/main" val="4272693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96B70-649C-510C-C77C-A9AA29F9ABA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77BC14F-5492-E806-86D1-EC5D9FC2279E}"/>
              </a:ext>
            </a:extLst>
          </p:cNvPr>
          <p:cNvSpPr txBox="1"/>
          <p:nvPr/>
        </p:nvSpPr>
        <p:spPr>
          <a:xfrm>
            <a:off x="5167132" y="333654"/>
            <a:ext cx="1661932"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cs typeface="Times New Roman" panose="02020603050405020304" pitchFamily="18" charset="0"/>
              </a:rPr>
              <a:t>Conclusion</a:t>
            </a:r>
            <a:endParaRPr lang="en-US" sz="2400" b="1"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354B2932-C484-9731-0D86-DEE72AD63198}"/>
              </a:ext>
            </a:extLst>
          </p:cNvPr>
          <p:cNvSpPr>
            <a:spLocks noChangeArrowheads="1"/>
          </p:cNvSpPr>
          <p:nvPr/>
        </p:nvSpPr>
        <p:spPr bwMode="auto">
          <a:xfrm>
            <a:off x="827106" y="795319"/>
            <a:ext cx="11071667" cy="44744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Lucy Letby case</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highlights how </a:t>
            </a:r>
            <a:r>
              <a:rPr kumimoji="0" lang="en-US" altLang="en-US" sz="18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and governance failures can result in catastrophic patient safety incidents.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Swiss Cheese Model</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Root Cause Analysis</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Fishbone Diagram</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Systems Theory</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and </a:t>
            </a:r>
            <a:r>
              <a:rPr lang="en-US" altLang="en-US" b="1" dirty="0">
                <a:solidFill>
                  <a:srgbClr val="000000"/>
                </a:solidFill>
                <a:latin typeface="Times New Roman" panose="02020603050405020304" pitchFamily="18" charset="0"/>
                <a:cs typeface="Times New Roman" panose="02020603050405020304" pitchFamily="18" charset="0"/>
              </a:rPr>
              <a:t>Donabedian Model collectively</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demonstrated the underlying causes and their impact on healthcare quality.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Weak leadership, ineffective governance, inadequate incident reporting, and poor safety culture significantly affected the quality, efficiency, and equity of NHS service delivery.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Strengthening governance, </a:t>
            </a:r>
            <a:r>
              <a:rPr kumimoji="0" lang="en-US" altLang="en-US" sz="18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organisational</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learning, and evidence-based quality improvement strategies is essential to prevent future patient safety failures.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findings provide a foundation for the </a:t>
            </a:r>
            <a:r>
              <a:rPr kumimoji="0" lang="en-US" altLang="en-US" sz="18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Component 2 service improvement report</a:t>
            </a:r>
            <a:r>
              <a:rPr kumimoji="0" lang="en-US" altLang="en-US" sz="18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which will critically evaluate these issues and propose sustainable quality improvement strategies.</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8289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B04380-896D-B100-9056-CEDD3B142514}"/>
              </a:ext>
            </a:extLst>
          </p:cNvPr>
          <p:cNvSpPr>
            <a:spLocks noChangeArrowheads="1"/>
          </p:cNvSpPr>
          <p:nvPr/>
        </p:nvSpPr>
        <p:spPr bwMode="auto">
          <a:xfrm>
            <a:off x="0" y="33570"/>
            <a:ext cx="12107119" cy="6808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Times New Roman" panose="02020603050405020304" pitchFamily="18" charset="0"/>
              </a:rPr>
              <a:t>Reference list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rgbClr val="000000"/>
              </a:solidFill>
              <a:effectLst/>
              <a:latin typeface="Times New Roman" panose="02020603050405020304" pitchFamily="18" charset="0"/>
            </a:endParaRP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Care Quality Commission (2025).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Countess of Chester Hospital - Care Quality Commission</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Cqc.org.uk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www.cqc.org.uk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/location/rjr05/</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inspection-summary#urgent-and-emergency-services</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[Accessed 12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Countess of Chester Hospital (2024).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Countess of Chester Hospital</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Www.coch.nhs.uk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www.coch.nhs.uk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[Accessed 14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Donabedian, A. (1988). The Quality of Care: How Can It Be Assessed?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JAMA</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260(12), pp.1743–1748. doi:10.1001/jama.1988.03410120089033.</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Gregory, A. and editor, A.G.H. (2023). Lucy Letby case: More babies face harm unless NHS ends ‘defensive leadership.’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Guardian</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27 Aug.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www.theguardian.com</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/society/2023/</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aug</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/27/lucy-letby-case-more-babies-face-harm-defensive-leadership-nhs-ombudsman [Accessed 14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Ishikawa, K. (1986).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Guide to Quality Control</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New York: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Unipub</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/Quality Resources.</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National Guardian’s Office (2022).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Making Speaking Up business as usual National Guardian’s Office Annual Report</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nationalguardian.org.uk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/wp-content/uploads/2023/11/NGO_AR_2023_Accessible.pdf [Accessed 14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NHS England (2023).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Verdict in the trial of Lucy Letby</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/long-read/verdict-in-the-trial-of-lucy-</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letby</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[Accessed 14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NHS England (2025).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Patient Safety Incident Response Framework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/long-read/patient-safety-incident-response-framework/ [Accessed 12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Reason, J. (2000). Human Error: Models and Management.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British Medical Journal</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320(7237), pp.768–770. doi:10.1136/bmj.320.7237.768.</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Senge, P.M. (2006). The fifth discipline, the art and practice of the learning organization.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Performance + Instruction</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30(5), pp.37–37. doi:10.1002/pfi.4170300510.</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Thirlwall Inquiry (2024).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Thirlwall Inquiry | </a:t>
            </a:r>
            <a:r>
              <a:rPr kumimoji="0" lang="en-US" altLang="en-US" sz="1600" b="0" i="1"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Examing</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the Events at the Countess of Chester Hospital and Their Implications Following the Trial, and Subsequent Convictions, of Former Neonatal Nurse Lucy Letby of Murder and Attempted Murder of Babies at the Hospital.</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thirlwall.public-inquiry.uk</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[Accessed 12 July 2026].</a:t>
            </a:r>
          </a:p>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Wiegmann, D.A., J. Wood, L., N. Cohen, T. and Shappell, S.A. (2022). Understanding the “Swiss Cheese Model” and Its Application to Patient Safety. </a:t>
            </a:r>
            <a:r>
              <a:rPr kumimoji="0" lang="en-US" altLang="en-US" sz="1600" b="0" i="1"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Journal of Patient Safety</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[online] 18(2), pp.119–123. Available at: https://</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www.ncbi.nlm.nih.gov</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a:r>
            <a:r>
              <a:rPr kumimoji="0" lang="en-US" altLang="en-US" sz="1600" b="0" i="0" u="none" strike="noStrike" cap="none" normalizeH="0" baseline="0" dirty="0" err="1">
                <a:ln>
                  <a:noFill/>
                </a:ln>
                <a:solidFill>
                  <a:srgbClr val="000000"/>
                </a:solidFill>
                <a:effectLst/>
                <a:latin typeface="Times New Roman" panose="02020603050405020304" pitchFamily="18" charset="0"/>
                <a:cs typeface="Times New Roman" panose="02020603050405020304" pitchFamily="18" charset="0"/>
              </a:rPr>
              <a:t>pmc</a:t>
            </a:r>
            <a:r>
              <a:rPr kumimoji="0" lang="en-US" altLang="en-US" sz="16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/articles/PMC8514562/ [Accessed 12 July 2026].</a:t>
            </a:r>
            <a:endPar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0436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596</TotalTime>
  <Words>2238</Words>
  <Application>Microsoft Macintosh PowerPoint</Application>
  <PresentationFormat>Widescreen</PresentationFormat>
  <Paragraphs>224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Amit Tiwari (2526931)</dc:creator>
  <cp:lastModifiedBy>Amit Tiwari (2526931)</cp:lastModifiedBy>
  <cp:revision>7</cp:revision>
  <dcterms:created xsi:type="dcterms:W3CDTF">2026-07-04T18:19:11Z</dcterms:created>
  <dcterms:modified xsi:type="dcterms:W3CDTF">2026-07-18T18:09:42Z</dcterms:modified>
</cp:coreProperties>
</file>