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41"/>
  </p:notesMasterIdLst>
  <p:sldIdLst>
    <p:sldId id="261" r:id="rId2"/>
    <p:sldId id="262" r:id="rId3"/>
    <p:sldId id="264" r:id="rId4"/>
    <p:sldId id="265" r:id="rId5"/>
    <p:sldId id="266" r:id="rId6"/>
    <p:sldId id="267" r:id="rId7"/>
    <p:sldId id="300" r:id="rId8"/>
    <p:sldId id="268" r:id="rId9"/>
    <p:sldId id="269" r:id="rId10"/>
    <p:sldId id="270" r:id="rId11"/>
    <p:sldId id="271" r:id="rId12"/>
    <p:sldId id="272" r:id="rId13"/>
    <p:sldId id="273" r:id="rId14"/>
    <p:sldId id="274" r:id="rId15"/>
    <p:sldId id="275" r:id="rId16"/>
    <p:sldId id="293" r:id="rId17"/>
    <p:sldId id="294" r:id="rId18"/>
    <p:sldId id="295" r:id="rId19"/>
    <p:sldId id="296" r:id="rId20"/>
    <p:sldId id="276" r:id="rId21"/>
    <p:sldId id="297" r:id="rId22"/>
    <p:sldId id="277" r:id="rId23"/>
    <p:sldId id="278" r:id="rId24"/>
    <p:sldId id="298" r:id="rId25"/>
    <p:sldId id="279" r:id="rId26"/>
    <p:sldId id="280" r:id="rId27"/>
    <p:sldId id="281" r:id="rId28"/>
    <p:sldId id="282" r:id="rId29"/>
    <p:sldId id="283" r:id="rId30"/>
    <p:sldId id="284" r:id="rId31"/>
    <p:sldId id="285" r:id="rId32"/>
    <p:sldId id="286" r:id="rId33"/>
    <p:sldId id="287" r:id="rId34"/>
    <p:sldId id="288" r:id="rId35"/>
    <p:sldId id="289" r:id="rId36"/>
    <p:sldId id="290" r:id="rId37"/>
    <p:sldId id="291" r:id="rId38"/>
    <p:sldId id="301" r:id="rId39"/>
    <p:sldId id="299" r:id="rId4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81" d="100"/>
          <a:sy n="81" d="100"/>
        </p:scale>
        <p:origin x="62" y="68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FD4893-5868-9F41-B611-43911A761FE4}" type="datetimeFigureOut">
              <a:rPr lang="en-US" smtClean="0"/>
              <a:t>11/4/2020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312E87-1D25-1942-B9DB-1872F9E26C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27861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921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>
              <a:latin typeface="Calibri" charset="0"/>
              <a:ea typeface="MS PGothic" charset="0"/>
            </a:endParaRPr>
          </a:p>
        </p:txBody>
      </p:sp>
      <p:sp>
        <p:nvSpPr>
          <p:cNvPr id="922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9pPr>
          </a:lstStyle>
          <a:p>
            <a:fld id="{2F5DEAAD-9C1C-E94F-AE5D-0F989ADA7E52}" type="slidenum">
              <a:rPr lang="en-GB">
                <a:cs typeface="Arial" charset="0"/>
              </a:rPr>
              <a:pPr/>
              <a:t>1</a:t>
            </a:fld>
            <a:endParaRPr lang="en-GB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1126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>
              <a:latin typeface="Calibri" charset="0"/>
              <a:ea typeface="MS PGothic" charset="0"/>
            </a:endParaRPr>
          </a:p>
        </p:txBody>
      </p:sp>
      <p:sp>
        <p:nvSpPr>
          <p:cNvPr id="1126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9pPr>
          </a:lstStyle>
          <a:p>
            <a:fld id="{89162E04-7891-5C4F-BA4D-A38973E4B432}" type="slidenum">
              <a:rPr lang="en-GB">
                <a:cs typeface="Arial" charset="0"/>
              </a:rPr>
              <a:pPr/>
              <a:t>2</a:t>
            </a:fld>
            <a:endParaRPr lang="en-GB"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>
              <a:latin typeface="Calibri" charset="0"/>
              <a:ea typeface="MS PGothic" charset="0"/>
            </a:endParaRPr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9pPr>
          </a:lstStyle>
          <a:p>
            <a:fld id="{9C1DC7C6-E904-F14F-8D7E-A02F9671C229}" type="slidenum">
              <a:rPr lang="en-GB">
                <a:cs typeface="Arial" charset="0"/>
              </a:rPr>
              <a:pPr/>
              <a:t>14</a:t>
            </a:fld>
            <a:endParaRPr lang="en-GB">
              <a:cs typeface="Arial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>
              <a:latin typeface="Calibri" charset="0"/>
              <a:ea typeface="MS PGothic" charset="0"/>
            </a:endParaRPr>
          </a:p>
        </p:txBody>
      </p:sp>
      <p:sp>
        <p:nvSpPr>
          <p:cNvPr id="2765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9pPr>
          </a:lstStyle>
          <a:p>
            <a:fld id="{96FAF33A-12A9-354D-9488-94343B2A7FDB}" type="slidenum">
              <a:rPr lang="en-GB">
                <a:cs typeface="Arial" charset="0"/>
              </a:rPr>
              <a:pPr/>
              <a:t>20</a:t>
            </a:fld>
            <a:endParaRPr lang="en-GB">
              <a:cs typeface="Arial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>
              <a:latin typeface="Calibri" charset="0"/>
              <a:ea typeface="MS PGothic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9pPr>
          </a:lstStyle>
          <a:p>
            <a:fld id="{C4318CEE-031D-DD47-9F20-4EA0968AB590}" type="slidenum">
              <a:rPr lang="en-GB">
                <a:cs typeface="Arial" charset="0"/>
              </a:rPr>
              <a:pPr/>
              <a:t>22</a:t>
            </a:fld>
            <a:endParaRPr lang="en-GB">
              <a:cs typeface="Arial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>
              <a:latin typeface="Calibri" charset="0"/>
              <a:ea typeface="MS PGothic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9pPr>
          </a:lstStyle>
          <a:p>
            <a:fld id="{71C33FBA-7094-4D4C-A33B-8B3F9BA1A235}" type="slidenum">
              <a:rPr lang="en-GB">
                <a:cs typeface="Arial" charset="0"/>
              </a:rPr>
              <a:pPr/>
              <a:t>23</a:t>
            </a:fld>
            <a:endParaRPr lang="en-GB">
              <a:cs typeface="Arial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>
              <a:latin typeface="Calibri" charset="0"/>
              <a:ea typeface="MS PGothic" charset="0"/>
            </a:endParaRPr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9pPr>
          </a:lstStyle>
          <a:p>
            <a:fld id="{AF0129D2-8C7D-9D4D-A9EF-3DB049BE9F6E}" type="slidenum">
              <a:rPr lang="en-GB">
                <a:cs typeface="Arial" charset="0"/>
              </a:rPr>
              <a:pPr/>
              <a:t>25</a:t>
            </a:fld>
            <a:endParaRPr lang="en-GB">
              <a:cs typeface="Arial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>
              <a:latin typeface="Calibri" charset="0"/>
              <a:ea typeface="MS PGothic" charset="0"/>
            </a:endParaRPr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9pPr>
          </a:lstStyle>
          <a:p>
            <a:fld id="{963553FA-9300-3745-9401-438883269ED0}" type="slidenum">
              <a:rPr lang="en-GB">
                <a:cs typeface="Arial" charset="0"/>
              </a:rPr>
              <a:pPr/>
              <a:t>26</a:t>
            </a:fld>
            <a:endParaRPr lang="en-GB">
              <a:cs typeface="Arial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>
              <a:latin typeface="Calibri" charset="0"/>
              <a:ea typeface="MS PGothic" charset="0"/>
            </a:endParaRPr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9pPr>
          </a:lstStyle>
          <a:p>
            <a:fld id="{65AB4285-6694-A94F-82B9-4897E6A4295C}" type="slidenum">
              <a:rPr lang="en-GB">
                <a:cs typeface="Arial" charset="0"/>
              </a:rPr>
              <a:pPr/>
              <a:t>27</a:t>
            </a:fld>
            <a:endParaRPr lang="en-GB">
              <a:cs typeface="Arial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>
              <a:latin typeface="Calibri" charset="0"/>
              <a:ea typeface="MS PGothic" charset="0"/>
            </a:endParaRPr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9pPr>
          </a:lstStyle>
          <a:p>
            <a:fld id="{16D37E78-A74F-0149-9D19-D499CFDA4D65}" type="slidenum">
              <a:rPr lang="en-GB">
                <a:cs typeface="Arial" charset="0"/>
              </a:rPr>
              <a:pPr/>
              <a:t>28</a:t>
            </a:fld>
            <a:endParaRPr lang="en-GB">
              <a:cs typeface="Arial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>
              <a:latin typeface="Calibri" charset="0"/>
              <a:ea typeface="MS PGothic" charset="0"/>
            </a:endParaRPr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9pPr>
          </a:lstStyle>
          <a:p>
            <a:fld id="{010CAFB4-A8F5-D045-AC59-C3D9C4551768}" type="slidenum">
              <a:rPr lang="en-GB">
                <a:cs typeface="Arial" charset="0"/>
              </a:rPr>
              <a:pPr/>
              <a:t>29</a:t>
            </a:fld>
            <a:endParaRPr lang="en-GB">
              <a:cs typeface="Arial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>
              <a:latin typeface="Calibri" charset="0"/>
              <a:ea typeface="MS PGothic" charset="0"/>
            </a:endParaRPr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9pPr>
          </a:lstStyle>
          <a:p>
            <a:fld id="{7456293F-F952-2243-AE00-1142D42D3934}" type="slidenum">
              <a:rPr lang="en-GB">
                <a:cs typeface="Arial" charset="0"/>
              </a:rPr>
              <a:pPr/>
              <a:t>30</a:t>
            </a:fld>
            <a:endParaRPr lang="en-GB">
              <a:cs typeface="Arial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>
              <a:latin typeface="Calibri" charset="0"/>
              <a:ea typeface="MS PGothic" charset="0"/>
            </a:endParaRPr>
          </a:p>
        </p:txBody>
      </p:sp>
      <p:sp>
        <p:nvSpPr>
          <p:cNvPr id="4608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9pPr>
          </a:lstStyle>
          <a:p>
            <a:fld id="{EAD46517-164E-EF4A-99CA-E5FE6719F853}" type="slidenum">
              <a:rPr lang="en-GB">
                <a:cs typeface="Arial" charset="0"/>
              </a:rPr>
              <a:pPr/>
              <a:t>31</a:t>
            </a:fld>
            <a:endParaRPr lang="en-GB">
              <a:cs typeface="Arial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4813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>
              <a:latin typeface="Calibri" charset="0"/>
              <a:ea typeface="MS PGothic" charset="0"/>
            </a:endParaRPr>
          </a:p>
        </p:txBody>
      </p:sp>
      <p:sp>
        <p:nvSpPr>
          <p:cNvPr id="4813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9pPr>
          </a:lstStyle>
          <a:p>
            <a:fld id="{B83400CC-7AE5-C146-A232-712D3D165613}" type="slidenum">
              <a:rPr lang="en-GB">
                <a:cs typeface="Arial" charset="0"/>
              </a:rPr>
              <a:pPr/>
              <a:t>32</a:t>
            </a:fld>
            <a:endParaRPr lang="en-GB">
              <a:cs typeface="Arial" charset="0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5017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>
              <a:latin typeface="Calibri" charset="0"/>
              <a:ea typeface="MS PGothic" charset="0"/>
            </a:endParaRPr>
          </a:p>
        </p:txBody>
      </p:sp>
      <p:sp>
        <p:nvSpPr>
          <p:cNvPr id="5018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9pPr>
          </a:lstStyle>
          <a:p>
            <a:fld id="{8C88843C-0C3B-BF4E-B81A-90AE7C2653E9}" type="slidenum">
              <a:rPr lang="en-GB">
                <a:cs typeface="Arial" charset="0"/>
              </a:rPr>
              <a:pPr/>
              <a:t>33</a:t>
            </a:fld>
            <a:endParaRPr lang="en-GB">
              <a:cs typeface="Arial" charset="0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5222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>
              <a:latin typeface="Calibri" charset="0"/>
              <a:ea typeface="MS PGothic" charset="0"/>
            </a:endParaRPr>
          </a:p>
        </p:txBody>
      </p:sp>
      <p:sp>
        <p:nvSpPr>
          <p:cNvPr id="5222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9pPr>
          </a:lstStyle>
          <a:p>
            <a:fld id="{7986433C-600B-8E4B-8F43-8EAD260BEE54}" type="slidenum">
              <a:rPr lang="en-GB">
                <a:cs typeface="Arial" charset="0"/>
              </a:rPr>
              <a:pPr/>
              <a:t>34</a:t>
            </a:fld>
            <a:endParaRPr lang="en-GB">
              <a:cs typeface="Arial" charset="0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5427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>
              <a:latin typeface="Calibri" charset="0"/>
              <a:ea typeface="MS PGothic" charset="0"/>
            </a:endParaRPr>
          </a:p>
        </p:txBody>
      </p:sp>
      <p:sp>
        <p:nvSpPr>
          <p:cNvPr id="5427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9pPr>
          </a:lstStyle>
          <a:p>
            <a:fld id="{03E556C6-E9A9-C94A-BB6B-D8488B6E261A}" type="slidenum">
              <a:rPr lang="en-GB">
                <a:cs typeface="Arial" charset="0"/>
              </a:rPr>
              <a:pPr/>
              <a:t>35</a:t>
            </a:fld>
            <a:endParaRPr lang="en-GB">
              <a:cs typeface="Arial" charset="0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5632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>
              <a:latin typeface="Calibri" charset="0"/>
              <a:ea typeface="MS PGothic" charset="0"/>
            </a:endParaRPr>
          </a:p>
        </p:txBody>
      </p:sp>
      <p:sp>
        <p:nvSpPr>
          <p:cNvPr id="5632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9pPr>
          </a:lstStyle>
          <a:p>
            <a:fld id="{03DB6D7B-63C5-3048-AA04-0DBDB3E5FE2A}" type="slidenum">
              <a:rPr lang="en-GB">
                <a:cs typeface="Arial" charset="0"/>
              </a:rPr>
              <a:pPr/>
              <a:t>36</a:t>
            </a:fld>
            <a:endParaRPr lang="en-GB">
              <a:cs typeface="Arial" charset="0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>
              <a:latin typeface="Calibri" charset="0"/>
              <a:ea typeface="MS PGothic" charset="0"/>
            </a:endParaRPr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9pPr>
          </a:lstStyle>
          <a:p>
            <a:fld id="{6EDECBEF-E666-A546-A2F7-1ADD833476C9}" type="slidenum">
              <a:rPr lang="en-GB">
                <a:cs typeface="Arial" charset="0"/>
              </a:rPr>
              <a:pPr/>
              <a:t>37</a:t>
            </a:fld>
            <a:endParaRPr lang="en-GB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11/4/2020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11/4/2020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11/4/2020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11/4/2020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11/4/2020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11/4/2020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11/4/2020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VqJpDS8F6hk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dirty="0">
                <a:latin typeface="Franklin Gothic Book" charset="0"/>
                <a:ea typeface="MS PGothic" charset="0"/>
              </a:rPr>
              <a:t>Body </a:t>
            </a:r>
            <a:r>
              <a:rPr lang="en-GB" dirty="0" smtClean="0">
                <a:latin typeface="Franklin Gothic Book" charset="0"/>
                <a:ea typeface="MS PGothic" charset="0"/>
              </a:rPr>
              <a:t>Image, S.P.A, SOCIAL MEDIA and </a:t>
            </a:r>
            <a:r>
              <a:rPr lang="en-GB" dirty="0">
                <a:latin typeface="Franklin Gothic Book" charset="0"/>
                <a:ea typeface="MS PGothic" charset="0"/>
              </a:rPr>
              <a:t>Exercise </a:t>
            </a:r>
          </a:p>
        </p:txBody>
      </p:sp>
      <p:sp>
        <p:nvSpPr>
          <p:cNvPr id="8194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0"/>
            <a:ext cx="9448800" cy="1238623"/>
          </a:xfrm>
        </p:spPr>
        <p:txBody>
          <a:bodyPr>
            <a:normAutofit fontScale="47500" lnSpcReduction="20000"/>
          </a:bodyPr>
          <a:lstStyle/>
          <a:p>
            <a:pPr eaLnBrk="1" hangingPunct="1"/>
            <a:endParaRPr lang="en-GB" dirty="0">
              <a:latin typeface="Perpetua" charset="0"/>
              <a:ea typeface="MS PGothic" charset="0"/>
            </a:endParaRPr>
          </a:p>
          <a:p>
            <a:pPr eaLnBrk="1" hangingPunct="1"/>
            <a:r>
              <a:rPr lang="en-GB" sz="6700" dirty="0">
                <a:latin typeface="Perpetua" charset="0"/>
                <a:ea typeface="MS PGothic" charset="0"/>
              </a:rPr>
              <a:t>Sport and Exercise Psychology</a:t>
            </a:r>
          </a:p>
          <a:p>
            <a:pPr eaLnBrk="1" hangingPunct="1"/>
            <a:r>
              <a:rPr lang="en-GB" sz="6700" dirty="0" smtClean="0">
                <a:latin typeface="Perpetua" charset="0"/>
                <a:ea typeface="MS PGothic" charset="0"/>
              </a:rPr>
              <a:t>Week </a:t>
            </a:r>
            <a:r>
              <a:rPr lang="en-GB" sz="6700" dirty="0">
                <a:latin typeface="Perpetua" charset="0"/>
                <a:ea typeface="MS PGothic" charset="0"/>
              </a:rPr>
              <a:t>6</a:t>
            </a:r>
            <a:endParaRPr lang="en-GB" sz="6700" dirty="0">
              <a:latin typeface="Perpetua" charset="0"/>
              <a:ea typeface="MS PGothic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5761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>
          <a:xfrm>
            <a:off x="3193268" y="208788"/>
            <a:ext cx="8610600" cy="1293028"/>
          </a:xfrm>
        </p:spPr>
        <p:txBody>
          <a:bodyPr/>
          <a:lstStyle/>
          <a:p>
            <a:pPr eaLnBrk="1" hangingPunct="1"/>
            <a:r>
              <a:rPr lang="en-GB" dirty="0">
                <a:latin typeface="Franklin Gothic Book" charset="0"/>
                <a:ea typeface="MS PGothic" charset="0"/>
              </a:rPr>
              <a:t>Body </a:t>
            </a:r>
            <a:r>
              <a:rPr lang="en-GB" dirty="0" err="1">
                <a:latin typeface="Franklin Gothic Book" charset="0"/>
                <a:ea typeface="MS PGothic" charset="0"/>
              </a:rPr>
              <a:t>Dysmorphic</a:t>
            </a:r>
            <a:r>
              <a:rPr lang="en-GB" dirty="0">
                <a:latin typeface="Franklin Gothic Book" charset="0"/>
                <a:ea typeface="MS PGothic" charset="0"/>
              </a:rPr>
              <a:t> Disorder</a:t>
            </a:r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>
          <a:xfrm>
            <a:off x="476251" y="1447800"/>
            <a:ext cx="11106149" cy="5124450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80000"/>
              </a:lnSpc>
            </a:pPr>
            <a:r>
              <a:rPr lang="en-GB" sz="2600" dirty="0">
                <a:latin typeface="Perpetua" charset="0"/>
                <a:ea typeface="MS PGothic" charset="0"/>
              </a:rPr>
              <a:t>An extreme case of body dissatisfaction</a:t>
            </a:r>
          </a:p>
          <a:p>
            <a:pPr eaLnBrk="1" hangingPunct="1">
              <a:lnSpc>
                <a:spcPct val="80000"/>
              </a:lnSpc>
            </a:pPr>
            <a:r>
              <a:rPr lang="en-GB" sz="2600" dirty="0">
                <a:latin typeface="Perpetua" charset="0"/>
                <a:ea typeface="MS PGothic" charset="0"/>
              </a:rPr>
              <a:t>Excessive preoccupation with some aspect of one’s physical appearance</a:t>
            </a:r>
          </a:p>
          <a:p>
            <a:pPr eaLnBrk="1" hangingPunct="1">
              <a:lnSpc>
                <a:spcPct val="80000"/>
              </a:lnSpc>
            </a:pPr>
            <a:r>
              <a:rPr lang="en-GB" sz="2600" dirty="0">
                <a:latin typeface="Perpetua" charset="0"/>
                <a:ea typeface="MS PGothic" charset="0"/>
              </a:rPr>
              <a:t>Obsessive-compulsive activities such as constantly weighing oneself</a:t>
            </a:r>
          </a:p>
          <a:p>
            <a:pPr eaLnBrk="1" hangingPunct="1">
              <a:lnSpc>
                <a:spcPct val="80000"/>
              </a:lnSpc>
              <a:buFont typeface="Wingdings 2" charset="0"/>
              <a:buNone/>
            </a:pPr>
            <a:endParaRPr lang="en-GB" sz="2600" dirty="0">
              <a:latin typeface="Perpetua" charset="0"/>
              <a:ea typeface="MS PGothic" charset="0"/>
            </a:endParaRPr>
          </a:p>
          <a:p>
            <a:pPr eaLnBrk="1" hangingPunct="1">
              <a:lnSpc>
                <a:spcPct val="80000"/>
              </a:lnSpc>
              <a:buFont typeface="Wingdings 2" charset="0"/>
              <a:buNone/>
            </a:pPr>
            <a:r>
              <a:rPr lang="en-GB" sz="2600" dirty="0">
                <a:latin typeface="Perpetua" charset="0"/>
                <a:ea typeface="MS PGothic" charset="0"/>
              </a:rPr>
              <a:t>Muscle </a:t>
            </a:r>
            <a:r>
              <a:rPr lang="en-GB" sz="2600" dirty="0" err="1">
                <a:latin typeface="Perpetua" charset="0"/>
                <a:ea typeface="MS PGothic" charset="0"/>
              </a:rPr>
              <a:t>dysmorphia</a:t>
            </a:r>
            <a:r>
              <a:rPr lang="en-GB" sz="2600" dirty="0">
                <a:latin typeface="Perpetua" charset="0"/>
                <a:ea typeface="MS PGothic" charset="0"/>
              </a:rPr>
              <a:t>:</a:t>
            </a:r>
          </a:p>
          <a:p>
            <a:pPr eaLnBrk="1" hangingPunct="1">
              <a:lnSpc>
                <a:spcPct val="80000"/>
              </a:lnSpc>
              <a:buFont typeface="Wingdings 2" charset="0"/>
              <a:buNone/>
            </a:pPr>
            <a:r>
              <a:rPr lang="en-GB" sz="2600" dirty="0">
                <a:latin typeface="Perpetua" charset="0"/>
                <a:ea typeface="MS PGothic" charset="0"/>
              </a:rPr>
              <a:t>	– Preoccupation with muscularity</a:t>
            </a:r>
          </a:p>
          <a:p>
            <a:pPr eaLnBrk="1" hangingPunct="1">
              <a:lnSpc>
                <a:spcPct val="80000"/>
              </a:lnSpc>
              <a:buFont typeface="Wingdings 2" charset="0"/>
              <a:buNone/>
            </a:pPr>
            <a:r>
              <a:rPr lang="en-GB" sz="2600" dirty="0">
                <a:latin typeface="Perpetua" charset="0"/>
                <a:ea typeface="MS PGothic" charset="0"/>
              </a:rPr>
              <a:t>	–Anxiety and dissatisfaction with muscles</a:t>
            </a:r>
          </a:p>
          <a:p>
            <a:pPr eaLnBrk="1" hangingPunct="1">
              <a:lnSpc>
                <a:spcPct val="80000"/>
              </a:lnSpc>
              <a:buFont typeface="Wingdings 2" charset="0"/>
              <a:buNone/>
            </a:pPr>
            <a:r>
              <a:rPr lang="en-GB" sz="2600" dirty="0">
                <a:latin typeface="Perpetua" charset="0"/>
                <a:ea typeface="MS PGothic" charset="0"/>
              </a:rPr>
              <a:t>	–Steroid use and excessive work out routines </a:t>
            </a:r>
          </a:p>
          <a:p>
            <a:pPr eaLnBrk="1" hangingPunct="1">
              <a:lnSpc>
                <a:spcPct val="80000"/>
              </a:lnSpc>
              <a:buFont typeface="Wingdings 2" charset="0"/>
              <a:buNone/>
            </a:pPr>
            <a:endParaRPr lang="en-GB" sz="2600" dirty="0">
              <a:latin typeface="Perpetua" charset="0"/>
              <a:ea typeface="MS PGothic" charset="0"/>
            </a:endParaRPr>
          </a:p>
          <a:p>
            <a:pPr eaLnBrk="1" hangingPunct="1">
              <a:lnSpc>
                <a:spcPct val="80000"/>
              </a:lnSpc>
              <a:buFont typeface="Wingdings 2" charset="0"/>
              <a:buNone/>
            </a:pPr>
            <a:r>
              <a:rPr lang="en-GB" sz="2600" dirty="0">
                <a:latin typeface="Perpetua" charset="0"/>
                <a:ea typeface="MS PGothic" charset="0"/>
              </a:rPr>
              <a:t>Muscle </a:t>
            </a:r>
            <a:r>
              <a:rPr lang="en-GB" sz="2600" dirty="0" err="1">
                <a:latin typeface="Perpetua" charset="0"/>
                <a:ea typeface="MS PGothic" charset="0"/>
              </a:rPr>
              <a:t>dysmorphic</a:t>
            </a:r>
            <a:r>
              <a:rPr lang="en-GB" sz="2600" dirty="0">
                <a:latin typeface="Perpetua" charset="0"/>
                <a:ea typeface="MS PGothic" charset="0"/>
              </a:rPr>
              <a:t>(MD)-fear of being muscularly small</a:t>
            </a:r>
          </a:p>
          <a:p>
            <a:pPr eaLnBrk="1" hangingPunct="1">
              <a:lnSpc>
                <a:spcPct val="80000"/>
              </a:lnSpc>
              <a:buFont typeface="Wingdings 2" charset="0"/>
              <a:buNone/>
            </a:pPr>
            <a:r>
              <a:rPr lang="en-GB" sz="2600" dirty="0">
                <a:latin typeface="Perpetua" charset="0"/>
                <a:ea typeface="MS PGothic" charset="0"/>
              </a:rPr>
              <a:t>	MD is estimated at 9% of the male population (</a:t>
            </a:r>
            <a:r>
              <a:rPr lang="en-GB" sz="2600" dirty="0" err="1">
                <a:latin typeface="Perpetua" charset="0"/>
                <a:ea typeface="MS PGothic" charset="0"/>
              </a:rPr>
              <a:t>Olivardia</a:t>
            </a:r>
            <a:r>
              <a:rPr lang="en-GB" sz="2600" dirty="0">
                <a:latin typeface="Perpetua" charset="0"/>
                <a:ea typeface="MS PGothic" charset="0"/>
              </a:rPr>
              <a:t>, 2001)</a:t>
            </a:r>
          </a:p>
          <a:p>
            <a:pPr eaLnBrk="1" hangingPunct="1">
              <a:lnSpc>
                <a:spcPct val="80000"/>
              </a:lnSpc>
              <a:buFont typeface="Wingdings 2" charset="0"/>
              <a:buNone/>
            </a:pPr>
            <a:endParaRPr lang="en-GB" sz="2600" dirty="0">
              <a:latin typeface="Perpetua" charset="0"/>
              <a:ea typeface="MS PGothic" charset="0"/>
            </a:endParaRPr>
          </a:p>
          <a:p>
            <a:pPr eaLnBrk="1" hangingPunct="1">
              <a:lnSpc>
                <a:spcPct val="80000"/>
              </a:lnSpc>
              <a:buFont typeface="Wingdings 2" charset="0"/>
              <a:buNone/>
            </a:pPr>
            <a:r>
              <a:rPr lang="en-GB" sz="2600" dirty="0">
                <a:latin typeface="Perpetua" charset="0"/>
                <a:ea typeface="MS PGothic" charset="0"/>
              </a:rPr>
              <a:t>Body </a:t>
            </a:r>
            <a:r>
              <a:rPr lang="en-GB" sz="2600" dirty="0" err="1">
                <a:latin typeface="Perpetua" charset="0"/>
                <a:ea typeface="MS PGothic" charset="0"/>
              </a:rPr>
              <a:t>dysmorphic</a:t>
            </a:r>
            <a:r>
              <a:rPr lang="en-GB" sz="2600" dirty="0">
                <a:latin typeface="Perpetua" charset="0"/>
                <a:ea typeface="MS PGothic" charset="0"/>
              </a:rPr>
              <a:t>  disorder (BDD)-preoccupied with physical appearance that become obsessive and cause them to avoid social situations</a:t>
            </a:r>
          </a:p>
          <a:p>
            <a:pPr eaLnBrk="1" hangingPunct="1">
              <a:lnSpc>
                <a:spcPct val="80000"/>
              </a:lnSpc>
              <a:buFont typeface="Wingdings 2" charset="0"/>
              <a:buNone/>
            </a:pPr>
            <a:r>
              <a:rPr lang="en-GB" sz="2600" dirty="0">
                <a:latin typeface="Perpetua" charset="0"/>
                <a:ea typeface="MS PGothic" charset="0"/>
              </a:rPr>
              <a:t>	–BDD is estimated between 1-2.3% of the population (Phillips &amp; </a:t>
            </a:r>
            <a:r>
              <a:rPr lang="en-GB" sz="2600" dirty="0" err="1">
                <a:latin typeface="Perpetua" charset="0"/>
                <a:ea typeface="MS PGothic" charset="0"/>
              </a:rPr>
              <a:t>Dufresne</a:t>
            </a:r>
            <a:r>
              <a:rPr lang="en-GB" sz="2600" dirty="0">
                <a:latin typeface="Perpetua" charset="0"/>
                <a:ea typeface="MS PGothic" charset="0"/>
              </a:rPr>
              <a:t>, 2000)</a:t>
            </a:r>
          </a:p>
          <a:p>
            <a:pPr eaLnBrk="1" hangingPunct="1">
              <a:lnSpc>
                <a:spcPct val="80000"/>
              </a:lnSpc>
              <a:buFont typeface="Wingdings 2" charset="0"/>
              <a:buNone/>
            </a:pPr>
            <a:endParaRPr lang="en-GB" sz="2000" dirty="0">
              <a:latin typeface="Perpetua" charset="0"/>
              <a:ea typeface="MS PGothic" charset="0"/>
            </a:endParaRPr>
          </a:p>
          <a:p>
            <a:pPr eaLnBrk="1" hangingPunct="1">
              <a:lnSpc>
                <a:spcPct val="80000"/>
              </a:lnSpc>
            </a:pPr>
            <a:endParaRPr lang="en-GB" sz="2000" dirty="0">
              <a:latin typeface="Perpetua" charset="0"/>
              <a:ea typeface="MS PGothic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3696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2657466" y="407212"/>
            <a:ext cx="8610600" cy="1293028"/>
          </a:xfrm>
        </p:spPr>
        <p:txBody>
          <a:bodyPr/>
          <a:lstStyle/>
          <a:p>
            <a:r>
              <a:rPr lang="en-GB" dirty="0">
                <a:latin typeface="Franklin Gothic Book" charset="0"/>
                <a:ea typeface="MS PGothic" charset="0"/>
              </a:rPr>
              <a:t>Muscle </a:t>
            </a:r>
            <a:r>
              <a:rPr lang="en-GB" dirty="0" err="1">
                <a:latin typeface="Franklin Gothic Book" charset="0"/>
                <a:ea typeface="MS PGothic" charset="0"/>
              </a:rPr>
              <a:t>Dysmorphia</a:t>
            </a:r>
            <a:endParaRPr lang="en-GB" dirty="0">
              <a:latin typeface="Franklin Gothic Book" charset="0"/>
              <a:ea typeface="MS PGothic" charset="0"/>
            </a:endParaRP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pl-PL">
                <a:latin typeface="Perpetua" charset="0"/>
                <a:ea typeface="MS PGothic" charset="0"/>
                <a:hlinkClick r:id="rId2"/>
              </a:rPr>
              <a:t>https://www.youtube.com/watch?v=pSzzWttdFuU</a:t>
            </a:r>
          </a:p>
          <a:p>
            <a:pPr>
              <a:buFont typeface="Wingdings 2" charset="0"/>
              <a:buNone/>
            </a:pPr>
            <a:endParaRPr lang="pl-PL">
              <a:latin typeface="Perpetua" charset="0"/>
              <a:ea typeface="MS PGothic" charset="0"/>
              <a:hlinkClick r:id="rId2"/>
            </a:endParaRPr>
          </a:p>
          <a:p>
            <a:r>
              <a:rPr lang="pl-PL">
                <a:latin typeface="Perpetua" charset="0"/>
                <a:ea typeface="MS PGothic" charset="0"/>
                <a:hlinkClick r:id="rId2"/>
              </a:rPr>
              <a:t>https://www.youtube.com/watch?v=VqJpDS8F6hk</a:t>
            </a:r>
            <a:endParaRPr lang="pl-PL">
              <a:latin typeface="Perpetua" charset="0"/>
              <a:ea typeface="MS PGothic" charset="0"/>
            </a:endParaRPr>
          </a:p>
          <a:p>
            <a:endParaRPr lang="en-GB">
              <a:latin typeface="Perpetua" charset="0"/>
              <a:ea typeface="MS PGothic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24852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Franklin Gothic Book" charset="0"/>
                <a:ea typeface="MS PGothic" charset="0"/>
              </a:rPr>
              <a:t>Muscle Dysmorphia</a:t>
            </a:r>
          </a:p>
        </p:txBody>
      </p:sp>
      <p:sp>
        <p:nvSpPr>
          <p:cNvPr id="1433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>
                <a:latin typeface="Perpetua" charset="0"/>
                <a:ea typeface="MS PGothic" charset="0"/>
              </a:rPr>
              <a:t>An individual with muscle </a:t>
            </a:r>
            <a:r>
              <a:rPr lang="en-GB" dirty="0" err="1" smtClean="0">
                <a:latin typeface="Perpetua" charset="0"/>
                <a:ea typeface="MS PGothic" charset="0"/>
              </a:rPr>
              <a:t>dysmorphia</a:t>
            </a:r>
            <a:r>
              <a:rPr lang="en-GB" dirty="0" smtClean="0">
                <a:latin typeface="Perpetua" charset="0"/>
                <a:ea typeface="MS PGothic" charset="0"/>
              </a:rPr>
              <a:t>:</a:t>
            </a:r>
          </a:p>
          <a:p>
            <a:pPr marL="0" indent="0">
              <a:buNone/>
            </a:pPr>
            <a:r>
              <a:rPr lang="en-GB" dirty="0">
                <a:latin typeface="Perpetua" charset="0"/>
                <a:ea typeface="MS PGothic" charset="0"/>
              </a:rPr>
              <a:t>	</a:t>
            </a:r>
            <a:r>
              <a:rPr lang="en-GB" dirty="0" smtClean="0">
                <a:latin typeface="Perpetua" charset="0"/>
                <a:ea typeface="MS PGothic" charset="0"/>
              </a:rPr>
              <a:t>Has an obsessive belief that he or she should be more lean and muscular, often accompanied by a 	regimented diet and excessive weightlifting;</a:t>
            </a:r>
          </a:p>
          <a:p>
            <a:pPr marL="0" indent="0">
              <a:buNone/>
            </a:pPr>
            <a:r>
              <a:rPr lang="en-GB" dirty="0">
                <a:latin typeface="Perpetua" charset="0"/>
                <a:ea typeface="MS PGothic" charset="0"/>
              </a:rPr>
              <a:t>	</a:t>
            </a:r>
            <a:r>
              <a:rPr lang="en-GB" dirty="0" smtClean="0">
                <a:latin typeface="Perpetua" charset="0"/>
                <a:ea typeface="MS PGothic" charset="0"/>
              </a:rPr>
              <a:t>Has at least two of of the following characteristics:</a:t>
            </a:r>
          </a:p>
          <a:p>
            <a:pPr marL="457200" indent="-457200">
              <a:buAutoNum type="arabicPeriod"/>
            </a:pPr>
            <a:r>
              <a:rPr lang="en-GB" dirty="0" smtClean="0">
                <a:latin typeface="Perpetua" charset="0"/>
                <a:ea typeface="MS PGothic" charset="0"/>
              </a:rPr>
              <a:t>Excludes themselves from social, career or other activities to </a:t>
            </a:r>
            <a:r>
              <a:rPr lang="en-GB" dirty="0" err="1" smtClean="0">
                <a:latin typeface="Perpetua" charset="0"/>
                <a:ea typeface="MS PGothic" charset="0"/>
              </a:rPr>
              <a:t>persue</a:t>
            </a:r>
            <a:r>
              <a:rPr lang="en-GB" dirty="0" smtClean="0">
                <a:latin typeface="Perpetua" charset="0"/>
                <a:ea typeface="MS PGothic" charset="0"/>
              </a:rPr>
              <a:t> a fixed training regime;</a:t>
            </a:r>
          </a:p>
          <a:p>
            <a:pPr marL="457200" indent="-457200">
              <a:buAutoNum type="arabicPeriod"/>
            </a:pPr>
            <a:r>
              <a:rPr lang="en-GB" dirty="0" smtClean="0">
                <a:latin typeface="Perpetua" charset="0"/>
                <a:ea typeface="MS PGothic" charset="0"/>
              </a:rPr>
              <a:t>Feels uncomfortable and avoids social situations where their body is on display;</a:t>
            </a:r>
          </a:p>
          <a:p>
            <a:pPr marL="457200" indent="-457200">
              <a:buAutoNum type="arabicPeriod"/>
            </a:pPr>
            <a:r>
              <a:rPr lang="en-US" dirty="0" smtClean="0">
                <a:latin typeface="Perpetua" charset="0"/>
                <a:ea typeface="MS PGothic" charset="0"/>
              </a:rPr>
              <a:t>I</a:t>
            </a:r>
            <a:r>
              <a:rPr lang="en-GB" dirty="0" smtClean="0">
                <a:latin typeface="Perpetua" charset="0"/>
                <a:ea typeface="MS PGothic" charset="0"/>
              </a:rPr>
              <a:t>s affected in work and social </a:t>
            </a:r>
            <a:r>
              <a:rPr lang="en-GB" dirty="0" err="1" smtClean="0">
                <a:latin typeface="Perpetua" charset="0"/>
                <a:ea typeface="MS PGothic" charset="0"/>
              </a:rPr>
              <a:t>sitautions</a:t>
            </a:r>
            <a:r>
              <a:rPr lang="en-GB" dirty="0" smtClean="0">
                <a:latin typeface="Perpetua" charset="0"/>
                <a:ea typeface="MS PGothic" charset="0"/>
              </a:rPr>
              <a:t> by their poor body image;</a:t>
            </a:r>
          </a:p>
          <a:p>
            <a:pPr marL="457200" indent="-457200">
              <a:buAutoNum type="arabicPeriod"/>
            </a:pPr>
            <a:r>
              <a:rPr lang="en-US" dirty="0" smtClean="0">
                <a:latin typeface="Perpetua" charset="0"/>
                <a:ea typeface="MS PGothic" charset="0"/>
              </a:rPr>
              <a:t>C</a:t>
            </a:r>
            <a:r>
              <a:rPr lang="en-GB" dirty="0" err="1" smtClean="0">
                <a:latin typeface="Perpetua" charset="0"/>
                <a:ea typeface="MS PGothic" charset="0"/>
              </a:rPr>
              <a:t>ontinues</a:t>
            </a:r>
            <a:r>
              <a:rPr lang="en-GB" dirty="0" smtClean="0">
                <a:latin typeface="Perpetua" charset="0"/>
                <a:ea typeface="MS PGothic" charset="0"/>
              </a:rPr>
              <a:t> to diet and work out excessively or use steroids even though they are aware of the health dangers of this behaviour.</a:t>
            </a:r>
          </a:p>
          <a:p>
            <a:pPr marL="0" indent="0">
              <a:buNone/>
            </a:pPr>
            <a:r>
              <a:rPr lang="en-GB" dirty="0" smtClean="0">
                <a:latin typeface="Perpetua" charset="0"/>
                <a:ea typeface="MS PGothic" charset="0"/>
              </a:rPr>
              <a:t>Is preoccupied with the belief that they are too small and insufficiently muscular (Leone et al., 2005)</a:t>
            </a:r>
          </a:p>
          <a:p>
            <a:pPr marL="0" indent="0">
              <a:buNone/>
            </a:pPr>
            <a:endParaRPr lang="en-GB" dirty="0" smtClean="0">
              <a:latin typeface="Perpetua" charset="0"/>
              <a:ea typeface="MS PGothic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65531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Franklin Gothic Book" charset="0"/>
                <a:ea typeface="MS PGothic" charset="0"/>
              </a:rPr>
              <a:t>Effects of muscle dysmorphia</a:t>
            </a:r>
          </a:p>
        </p:txBody>
      </p:sp>
      <p:sp>
        <p:nvSpPr>
          <p:cNvPr id="1536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>
                <a:latin typeface="Perpetua" charset="0"/>
                <a:ea typeface="MS PGothic" charset="0"/>
              </a:rPr>
              <a:t>Cognitive Consequences</a:t>
            </a:r>
            <a:r>
              <a:rPr lang="en-US" dirty="0" smtClean="0">
                <a:latin typeface="Perpetua" charset="0"/>
                <a:ea typeface="MS PGothic" charset="0"/>
              </a:rPr>
              <a:t>…</a:t>
            </a:r>
            <a:endParaRPr lang="en-GB" dirty="0" smtClean="0">
              <a:latin typeface="Perpetua" charset="0"/>
              <a:ea typeface="MS PGothic" charset="0"/>
            </a:endParaRPr>
          </a:p>
          <a:p>
            <a:r>
              <a:rPr lang="en-GB" dirty="0" smtClean="0">
                <a:latin typeface="Perpetua" charset="0"/>
                <a:ea typeface="MS PGothic" charset="0"/>
              </a:rPr>
              <a:t>Preoccupation with appear</a:t>
            </a:r>
            <a:r>
              <a:rPr lang="en-US" dirty="0" smtClean="0">
                <a:latin typeface="Perpetua" charset="0"/>
                <a:ea typeface="MS PGothic" charset="0"/>
              </a:rPr>
              <a:t>a</a:t>
            </a:r>
            <a:r>
              <a:rPr lang="en-GB" dirty="0" err="1" smtClean="0">
                <a:latin typeface="Perpetua" charset="0"/>
                <a:ea typeface="MS PGothic" charset="0"/>
              </a:rPr>
              <a:t>nce</a:t>
            </a:r>
            <a:r>
              <a:rPr lang="en-GB" dirty="0" smtClean="0">
                <a:latin typeface="Perpetua" charset="0"/>
                <a:ea typeface="MS PGothic" charset="0"/>
              </a:rPr>
              <a:t> </a:t>
            </a:r>
          </a:p>
          <a:p>
            <a:pPr lvl="1"/>
            <a:r>
              <a:rPr lang="en-GB" dirty="0" smtClean="0">
                <a:latin typeface="Perpetua" charset="0"/>
                <a:ea typeface="MS PGothic" charset="0"/>
              </a:rPr>
              <a:t>Constant thoughts and anxiety about appearance </a:t>
            </a:r>
            <a:r>
              <a:rPr lang="en-US" dirty="0" smtClean="0">
                <a:latin typeface="Perpetua" charset="0"/>
                <a:ea typeface="MS PGothic" charset="0"/>
              </a:rPr>
              <a:t>–</a:t>
            </a:r>
            <a:r>
              <a:rPr lang="en-GB" dirty="0" smtClean="0">
                <a:latin typeface="Perpetua" charset="0"/>
                <a:ea typeface="MS PGothic" charset="0"/>
              </a:rPr>
              <a:t> 5.5hrs a day compared to 40mins (non MD male weight lifters (</a:t>
            </a:r>
            <a:r>
              <a:rPr lang="en-GB" dirty="0" err="1" smtClean="0">
                <a:latin typeface="Perpetua" charset="0"/>
                <a:ea typeface="MS PGothic" charset="0"/>
              </a:rPr>
              <a:t>Olivaridia</a:t>
            </a:r>
            <a:r>
              <a:rPr lang="en-GB" dirty="0" smtClean="0">
                <a:latin typeface="Perpetua" charset="0"/>
                <a:ea typeface="MS PGothic" charset="0"/>
              </a:rPr>
              <a:t> et al., 2000). </a:t>
            </a:r>
          </a:p>
          <a:p>
            <a:pPr lvl="1"/>
            <a:r>
              <a:rPr lang="en-GB" dirty="0" smtClean="0">
                <a:latin typeface="Perpetua" charset="0"/>
                <a:ea typeface="MS PGothic" charset="0"/>
              </a:rPr>
              <a:t>A sense of failure if they do not achieve ‘perfection’. </a:t>
            </a:r>
          </a:p>
          <a:p>
            <a:pPr lvl="1"/>
            <a:r>
              <a:rPr lang="en-GB" dirty="0" smtClean="0">
                <a:latin typeface="Perpetua" charset="0"/>
                <a:ea typeface="MS PGothic" charset="0"/>
              </a:rPr>
              <a:t>See video links.</a:t>
            </a:r>
          </a:p>
          <a:p>
            <a:r>
              <a:rPr lang="en-GB" dirty="0" smtClean="0">
                <a:latin typeface="Perpetua" charset="0"/>
                <a:ea typeface="MS PGothic" charset="0"/>
              </a:rPr>
              <a:t>Cognitive distortion</a:t>
            </a:r>
          </a:p>
          <a:p>
            <a:pPr lvl="1"/>
            <a:r>
              <a:rPr lang="en-GB" dirty="0" smtClean="0">
                <a:latin typeface="Perpetua" charset="0"/>
                <a:ea typeface="MS PGothic" charset="0"/>
              </a:rPr>
              <a:t>All or nothing, or polarised view of themselves and their behaviour (e.g. missed workout </a:t>
            </a:r>
            <a:r>
              <a:rPr lang="en-US" dirty="0" smtClean="0">
                <a:latin typeface="Perpetua" charset="0"/>
                <a:ea typeface="MS PGothic" charset="0"/>
              </a:rPr>
              <a:t>–</a:t>
            </a:r>
            <a:r>
              <a:rPr lang="en-GB" dirty="0" smtClean="0">
                <a:latin typeface="Perpetua" charset="0"/>
                <a:ea typeface="MS PGothic" charset="0"/>
              </a:rPr>
              <a:t> back to square one).</a:t>
            </a:r>
          </a:p>
          <a:p>
            <a:pPr lvl="1"/>
            <a:r>
              <a:rPr lang="en-GB" dirty="0" smtClean="0">
                <a:latin typeface="Perpetua" charset="0"/>
                <a:ea typeface="MS PGothic" charset="0"/>
              </a:rPr>
              <a:t>Projecting own beliefs onto others </a:t>
            </a:r>
            <a:r>
              <a:rPr lang="en-US" dirty="0" smtClean="0">
                <a:latin typeface="Perpetua" charset="0"/>
                <a:ea typeface="MS PGothic" charset="0"/>
              </a:rPr>
              <a:t>–</a:t>
            </a:r>
            <a:r>
              <a:rPr lang="en-GB" dirty="0" smtClean="0">
                <a:latin typeface="Perpetua" charset="0"/>
                <a:ea typeface="MS PGothic" charset="0"/>
              </a:rPr>
              <a:t> (e.g. others must also see them as small and skinny).</a:t>
            </a:r>
          </a:p>
          <a:p>
            <a:pPr lvl="1"/>
            <a:r>
              <a:rPr lang="en-GB" dirty="0" smtClean="0">
                <a:latin typeface="Perpetua" charset="0"/>
                <a:ea typeface="MS PGothic" charset="0"/>
              </a:rPr>
              <a:t>Inaccurate body assessments that exacerbate negative aspects and ignore positive ones.</a:t>
            </a:r>
          </a:p>
          <a:p>
            <a:r>
              <a:rPr lang="en-GB" dirty="0" smtClean="0">
                <a:latin typeface="Perpetua" charset="0"/>
                <a:ea typeface="MS PGothic" charset="0"/>
              </a:rPr>
              <a:t>Personalisation</a:t>
            </a:r>
          </a:p>
          <a:p>
            <a:pPr lvl="1"/>
            <a:r>
              <a:rPr lang="en-GB" dirty="0" smtClean="0">
                <a:latin typeface="Perpetua" charset="0"/>
                <a:ea typeface="MS PGothic" charset="0"/>
              </a:rPr>
              <a:t>Interpreting others </a:t>
            </a:r>
            <a:r>
              <a:rPr lang="en-GB" dirty="0" err="1" smtClean="0">
                <a:latin typeface="Perpetua" charset="0"/>
                <a:ea typeface="MS PGothic" charset="0"/>
              </a:rPr>
              <a:t>behviour</a:t>
            </a:r>
            <a:r>
              <a:rPr lang="en-GB" dirty="0" smtClean="0">
                <a:latin typeface="Perpetua" charset="0"/>
                <a:ea typeface="MS PGothic" charset="0"/>
              </a:rPr>
              <a:t> as confirmation of their own distorted body image.</a:t>
            </a:r>
          </a:p>
          <a:p>
            <a:pPr lvl="2"/>
            <a:r>
              <a:rPr lang="en-US" dirty="0" smtClean="0">
                <a:latin typeface="Perpetua" charset="0"/>
                <a:ea typeface="MS PGothic" charset="0"/>
              </a:rPr>
              <a:t>E</a:t>
            </a:r>
            <a:r>
              <a:rPr lang="en-GB" dirty="0" smtClean="0">
                <a:latin typeface="Perpetua" charset="0"/>
                <a:ea typeface="MS PGothic" charset="0"/>
              </a:rPr>
              <a:t>.g. believing that someone they see laughing and joking with friends is laughing at them.  </a:t>
            </a:r>
            <a:endParaRPr lang="en-GB" dirty="0">
              <a:latin typeface="Perpetua" charset="0"/>
              <a:ea typeface="MS PGothic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34790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>
          <a:xfrm>
            <a:off x="2895600" y="809197"/>
            <a:ext cx="8610600" cy="1293028"/>
          </a:xfrm>
        </p:spPr>
        <p:txBody>
          <a:bodyPr/>
          <a:lstStyle/>
          <a:p>
            <a:endParaRPr lang="en-GB">
              <a:latin typeface="Franklin Gothic Book" charset="0"/>
              <a:ea typeface="MS PGothic" charset="0"/>
            </a:endParaRPr>
          </a:p>
        </p:txBody>
      </p:sp>
      <p:sp>
        <p:nvSpPr>
          <p:cNvPr id="1638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latin typeface="Perpetua" charset="0"/>
                <a:ea typeface="MS PGothic" charset="0"/>
              </a:rPr>
              <a:t>Diet preoccupation</a:t>
            </a:r>
          </a:p>
          <a:p>
            <a:pPr lvl="1"/>
            <a:r>
              <a:rPr lang="en-GB" dirty="0" smtClean="0">
                <a:latin typeface="Perpetua" charset="0"/>
                <a:ea typeface="MS PGothic" charset="0"/>
              </a:rPr>
              <a:t>Preoccupied with consuming the correct balance of nutrients to optimise their physique.</a:t>
            </a:r>
          </a:p>
          <a:p>
            <a:pPr lvl="1"/>
            <a:r>
              <a:rPr lang="en-GB" dirty="0" smtClean="0">
                <a:latin typeface="Perpetua" charset="0"/>
                <a:ea typeface="MS PGothic" charset="0"/>
              </a:rPr>
              <a:t>Decline dinner invitations / eating out </a:t>
            </a:r>
            <a:r>
              <a:rPr lang="en-US" dirty="0" smtClean="0">
                <a:latin typeface="Perpetua" charset="0"/>
                <a:ea typeface="MS PGothic" charset="0"/>
              </a:rPr>
              <a:t>–</a:t>
            </a:r>
            <a:r>
              <a:rPr lang="en-GB" dirty="0" smtClean="0">
                <a:latin typeface="Perpetua" charset="0"/>
                <a:ea typeface="MS PGothic" charset="0"/>
              </a:rPr>
              <a:t> unsure of what available</a:t>
            </a:r>
          </a:p>
          <a:p>
            <a:endParaRPr lang="en-GB" dirty="0">
              <a:latin typeface="Perpetua" charset="0"/>
              <a:ea typeface="MS PGothic" charset="0"/>
            </a:endParaRPr>
          </a:p>
          <a:p>
            <a:pPr marL="0" indent="0">
              <a:buNone/>
            </a:pPr>
            <a:r>
              <a:rPr lang="en-GB" sz="2800" b="1" dirty="0" smtClean="0">
                <a:latin typeface="Perpetua" charset="0"/>
                <a:ea typeface="MS PGothic" charset="0"/>
              </a:rPr>
              <a:t>Behavioural Consequences</a:t>
            </a:r>
          </a:p>
          <a:p>
            <a:r>
              <a:rPr lang="en-GB" dirty="0" smtClean="0">
                <a:latin typeface="Perpetua" charset="0"/>
                <a:ea typeface="MS PGothic" charset="0"/>
              </a:rPr>
              <a:t>Excessive Exercise</a:t>
            </a:r>
          </a:p>
          <a:p>
            <a:pPr lvl="1"/>
            <a:r>
              <a:rPr lang="en-GB" dirty="0" smtClean="0">
                <a:latin typeface="Perpetua" charset="0"/>
                <a:ea typeface="MS PGothic" charset="0"/>
              </a:rPr>
              <a:t>Exercise to the point of missing important life events </a:t>
            </a:r>
            <a:r>
              <a:rPr lang="en-US" dirty="0" smtClean="0">
                <a:latin typeface="Perpetua" charset="0"/>
                <a:ea typeface="MS PGothic" charset="0"/>
              </a:rPr>
              <a:t>–</a:t>
            </a:r>
            <a:r>
              <a:rPr lang="en-GB" dirty="0" smtClean="0">
                <a:latin typeface="Perpetua" charset="0"/>
                <a:ea typeface="MS PGothic" charset="0"/>
              </a:rPr>
              <a:t> may not enjoy it (despite perception they do) and feel trapped by the behaviour</a:t>
            </a:r>
          </a:p>
          <a:p>
            <a:pPr marL="457200" lvl="1" indent="0">
              <a:buNone/>
            </a:pPr>
            <a:endParaRPr lang="en-GB" dirty="0" smtClean="0">
              <a:latin typeface="Perpetua" charset="0"/>
              <a:ea typeface="MS PGothic" charset="0"/>
            </a:endParaRPr>
          </a:p>
          <a:p>
            <a:endParaRPr lang="en-GB" dirty="0" smtClean="0">
              <a:latin typeface="Perpetua" charset="0"/>
              <a:ea typeface="MS PGothic" charset="0"/>
            </a:endParaRPr>
          </a:p>
          <a:p>
            <a:endParaRPr lang="en-GB" dirty="0">
              <a:latin typeface="Perpetua" charset="0"/>
              <a:ea typeface="MS PGothic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1955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Perpetua" charset="0"/>
                <a:ea typeface="MS PGothic" charset="0"/>
              </a:rPr>
              <a:t>Behavioural Consequences</a:t>
            </a:r>
            <a:br>
              <a:rPr lang="en-GB" dirty="0">
                <a:latin typeface="Perpetua" charset="0"/>
                <a:ea typeface="MS PGothic" charset="0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Appear</a:t>
            </a:r>
            <a:r>
              <a:rPr lang="en-US" dirty="0" smtClean="0"/>
              <a:t>a</a:t>
            </a:r>
            <a:r>
              <a:rPr lang="en-GB" dirty="0" err="1" smtClean="0"/>
              <a:t>nce</a:t>
            </a:r>
            <a:r>
              <a:rPr lang="en-GB" dirty="0" smtClean="0"/>
              <a:t> checking </a:t>
            </a:r>
          </a:p>
          <a:p>
            <a:pPr lvl="1"/>
            <a:r>
              <a:rPr lang="en-GB" dirty="0" smtClean="0"/>
              <a:t>Check appearance in mirrors and other reflective surfaces.</a:t>
            </a:r>
          </a:p>
          <a:p>
            <a:pPr lvl="1"/>
            <a:r>
              <a:rPr lang="en-GB" dirty="0" smtClean="0"/>
              <a:t>Checking fuelled by anxiety and is never sated</a:t>
            </a:r>
          </a:p>
          <a:p>
            <a:pPr lvl="1"/>
            <a:r>
              <a:rPr lang="en-GB" dirty="0" smtClean="0"/>
              <a:t>Not happy with the reflection starting back at them</a:t>
            </a:r>
          </a:p>
          <a:p>
            <a:r>
              <a:rPr lang="en-GB" dirty="0" smtClean="0"/>
              <a:t>Steroid use</a:t>
            </a:r>
          </a:p>
          <a:p>
            <a:pPr lvl="1"/>
            <a:r>
              <a:rPr lang="en-GB" dirty="0" smtClean="0"/>
              <a:t>Usage rates are high in individuals with MD (50% - </a:t>
            </a:r>
            <a:r>
              <a:rPr lang="en-GB" dirty="0" err="1" smtClean="0"/>
              <a:t>Olivardi</a:t>
            </a:r>
            <a:r>
              <a:rPr lang="en-GB" dirty="0" smtClean="0"/>
              <a:t> et al., 2000).</a:t>
            </a:r>
          </a:p>
          <a:p>
            <a:r>
              <a:rPr lang="en-GB" dirty="0" smtClean="0"/>
              <a:t>Poor functioning in different life domains</a:t>
            </a:r>
          </a:p>
          <a:p>
            <a:pPr lvl="1"/>
            <a:r>
              <a:rPr lang="en-GB" dirty="0" smtClean="0"/>
              <a:t>Avoid social situations (e.g. beach party) where their physique is on show.</a:t>
            </a:r>
          </a:p>
          <a:p>
            <a:pPr lvl="1"/>
            <a:r>
              <a:rPr lang="en-GB" dirty="0" smtClean="0"/>
              <a:t>School / work performance suffers</a:t>
            </a:r>
          </a:p>
          <a:p>
            <a:pPr lvl="1"/>
            <a:r>
              <a:rPr lang="en-GB" dirty="0" smtClean="0"/>
              <a:t>Interpersonal relationships suffer</a:t>
            </a:r>
          </a:p>
          <a:p>
            <a:pPr lvl="2"/>
            <a:r>
              <a:rPr lang="en-GB" dirty="0" smtClean="0"/>
              <a:t>How do you see this happening? 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8059337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>
          <a:xfrm>
            <a:off x="1245668" y="701646"/>
            <a:ext cx="10363200" cy="1143000"/>
          </a:xfrm>
        </p:spPr>
        <p:txBody>
          <a:bodyPr/>
          <a:lstStyle/>
          <a:p>
            <a:r>
              <a:rPr lang="en-GB" dirty="0">
                <a:latin typeface="Franklin Gothic Book" charset="0"/>
                <a:ea typeface="MS PGothic" charset="0"/>
              </a:rPr>
              <a:t>Causes of muscle </a:t>
            </a:r>
            <a:r>
              <a:rPr lang="en-GB" dirty="0" err="1">
                <a:latin typeface="Franklin Gothic Book" charset="0"/>
                <a:ea typeface="MS PGothic" charset="0"/>
              </a:rPr>
              <a:t>dysmorphia</a:t>
            </a:r>
            <a:r>
              <a:rPr lang="en-GB" dirty="0">
                <a:latin typeface="Franklin Gothic Book" charset="0"/>
                <a:ea typeface="MS PGothic" charset="0"/>
              </a:rPr>
              <a:t> </a:t>
            </a:r>
          </a:p>
        </p:txBody>
      </p:sp>
      <p:sp>
        <p:nvSpPr>
          <p:cNvPr id="17411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>
                <a:latin typeface="Perpetua" charset="0"/>
                <a:ea typeface="MS PGothic" charset="0"/>
              </a:rPr>
              <a:t>What causes MD?</a:t>
            </a:r>
          </a:p>
          <a:p>
            <a:pPr lvl="1"/>
            <a:r>
              <a:rPr lang="en-GB" dirty="0" smtClean="0">
                <a:latin typeface="Perpetua" charset="0"/>
                <a:ea typeface="MS PGothic" charset="0"/>
              </a:rPr>
              <a:t>Ideal body internalisation</a:t>
            </a:r>
          </a:p>
          <a:p>
            <a:pPr lvl="1"/>
            <a:r>
              <a:rPr lang="en-GB" dirty="0" smtClean="0">
                <a:latin typeface="Perpetua" charset="0"/>
                <a:ea typeface="MS PGothic" charset="0"/>
              </a:rPr>
              <a:t>Body dissatisfaction </a:t>
            </a:r>
          </a:p>
          <a:p>
            <a:pPr lvl="1"/>
            <a:r>
              <a:rPr lang="en-GB" dirty="0" smtClean="0">
                <a:latin typeface="Perpetua" charset="0"/>
                <a:ea typeface="MS PGothic" charset="0"/>
              </a:rPr>
              <a:t>Body distortion</a:t>
            </a:r>
          </a:p>
          <a:p>
            <a:pPr marL="0" indent="0">
              <a:buNone/>
            </a:pPr>
            <a:endParaRPr lang="en-GB" dirty="0" smtClean="0">
              <a:latin typeface="Perpetua" charset="0"/>
              <a:ea typeface="MS PGothic" charset="0"/>
            </a:endParaRPr>
          </a:p>
          <a:p>
            <a:pPr marL="0" indent="0">
              <a:buNone/>
            </a:pPr>
            <a:r>
              <a:rPr lang="en-GB" dirty="0" smtClean="0">
                <a:latin typeface="Perpetua" charset="0"/>
                <a:ea typeface="MS PGothic" charset="0"/>
              </a:rPr>
              <a:t>e.g. Media pressure </a:t>
            </a:r>
          </a:p>
          <a:p>
            <a:pPr marL="0" indent="0">
              <a:buNone/>
            </a:pPr>
            <a:r>
              <a:rPr lang="en-GB" dirty="0" smtClean="0">
                <a:latin typeface="Perpetua" charset="0"/>
                <a:ea typeface="MS PGothic" charset="0"/>
              </a:rPr>
              <a:t>Media portrays an increasingly unachievable ideal physique.</a:t>
            </a:r>
          </a:p>
          <a:p>
            <a:pPr marL="0" indent="0">
              <a:buNone/>
            </a:pPr>
            <a:r>
              <a:rPr lang="en-GB" dirty="0" smtClean="0">
                <a:latin typeface="Perpetua" charset="0"/>
                <a:ea typeface="MS PGothic" charset="0"/>
              </a:rPr>
              <a:t>Media images of males increasingly hyper-</a:t>
            </a:r>
            <a:r>
              <a:rPr lang="en-GB" dirty="0" err="1" smtClean="0">
                <a:latin typeface="Perpetua" charset="0"/>
                <a:ea typeface="MS PGothic" charset="0"/>
              </a:rPr>
              <a:t>mesomorphic</a:t>
            </a:r>
            <a:endParaRPr lang="en-GB" dirty="0" smtClean="0">
              <a:latin typeface="Perpetua" charset="0"/>
              <a:ea typeface="MS PGothic" charset="0"/>
            </a:endParaRPr>
          </a:p>
          <a:p>
            <a:pPr marL="0" indent="0">
              <a:buNone/>
            </a:pPr>
            <a:r>
              <a:rPr lang="en-GB" dirty="0" smtClean="0">
                <a:latin typeface="Perpetua" charset="0"/>
                <a:ea typeface="MS PGothic" charset="0"/>
              </a:rPr>
              <a:t>Individuals who feel pressure to obtain this and compare </a:t>
            </a:r>
            <a:r>
              <a:rPr lang="en-US" dirty="0" smtClean="0">
                <a:latin typeface="Perpetua" charset="0"/>
                <a:ea typeface="MS PGothic" charset="0"/>
              </a:rPr>
              <a:t>–</a:t>
            </a:r>
            <a:r>
              <a:rPr lang="en-GB" dirty="0" smtClean="0">
                <a:latin typeface="Perpetua" charset="0"/>
                <a:ea typeface="MS PGothic" charset="0"/>
              </a:rPr>
              <a:t> may develop MD</a:t>
            </a:r>
          </a:p>
          <a:p>
            <a:pPr marL="0" indent="0">
              <a:buNone/>
            </a:pPr>
            <a:endParaRPr lang="en-GB" dirty="0">
              <a:latin typeface="Perpetua" charset="0"/>
              <a:ea typeface="MS PGothic" charset="0"/>
            </a:endParaRPr>
          </a:p>
          <a:p>
            <a:pPr marL="0" indent="0">
              <a:buNone/>
            </a:pPr>
            <a:r>
              <a:rPr lang="en-GB" dirty="0" smtClean="0">
                <a:latin typeface="Perpetua" charset="0"/>
                <a:ea typeface="MS PGothic" charset="0"/>
              </a:rPr>
              <a:t>Ideal body internalization </a:t>
            </a:r>
            <a:r>
              <a:rPr lang="en-US" dirty="0" smtClean="0">
                <a:latin typeface="Perpetua" charset="0"/>
                <a:ea typeface="MS PGothic" charset="0"/>
              </a:rPr>
              <a:t>–</a:t>
            </a:r>
            <a:r>
              <a:rPr lang="en-GB" dirty="0" smtClean="0">
                <a:latin typeface="Perpetua" charset="0"/>
                <a:ea typeface="MS PGothic" charset="0"/>
              </a:rPr>
              <a:t> Those who accept (internalise) the cultural ideal of a </a:t>
            </a:r>
            <a:r>
              <a:rPr lang="en-GB" dirty="0" err="1" smtClean="0">
                <a:latin typeface="Perpetua" charset="0"/>
                <a:ea typeface="MS PGothic" charset="0"/>
              </a:rPr>
              <a:t>mesomorphic</a:t>
            </a:r>
            <a:r>
              <a:rPr lang="en-GB" dirty="0" smtClean="0">
                <a:latin typeface="Perpetua" charset="0"/>
                <a:ea typeface="MS PGothic" charset="0"/>
              </a:rPr>
              <a:t> physique are likely to suffer from body dissatisfaction.</a:t>
            </a:r>
          </a:p>
          <a:p>
            <a:pPr marL="0" indent="0">
              <a:buNone/>
            </a:pPr>
            <a:r>
              <a:rPr lang="en-GB" dirty="0" smtClean="0">
                <a:latin typeface="Perpetua" charset="0"/>
                <a:ea typeface="MS PGothic" charset="0"/>
              </a:rPr>
              <a:t>Risk developing MD. </a:t>
            </a:r>
          </a:p>
          <a:p>
            <a:pPr marL="0" indent="0">
              <a:buNone/>
            </a:pPr>
            <a:endParaRPr lang="en-GB" dirty="0">
              <a:latin typeface="Perpetua" charset="0"/>
              <a:ea typeface="MS PGothic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12809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>
          <a:xfrm>
            <a:off x="3209365" y="306812"/>
            <a:ext cx="8610600" cy="1293028"/>
          </a:xfrm>
        </p:spPr>
        <p:txBody>
          <a:bodyPr/>
          <a:lstStyle/>
          <a:p>
            <a:r>
              <a:rPr lang="en-GB" dirty="0">
                <a:latin typeface="Franklin Gothic Book" charset="0"/>
                <a:ea typeface="MS PGothic" charset="0"/>
              </a:rPr>
              <a:t>Eating disorders and exercise</a:t>
            </a:r>
          </a:p>
        </p:txBody>
      </p:sp>
      <p:sp>
        <p:nvSpPr>
          <p:cNvPr id="18435" name="Content Placeholder 2"/>
          <p:cNvSpPr>
            <a:spLocks noGrp="1"/>
          </p:cNvSpPr>
          <p:nvPr>
            <p:ph idx="1"/>
          </p:nvPr>
        </p:nvSpPr>
        <p:spPr>
          <a:xfrm>
            <a:off x="685800" y="1583766"/>
            <a:ext cx="10820400" cy="4634920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>
                <a:latin typeface="Perpetua" charset="0"/>
                <a:ea typeface="MS PGothic" charset="0"/>
              </a:rPr>
              <a:t>Anorexia nervosa (AN)</a:t>
            </a:r>
          </a:p>
          <a:p>
            <a:pPr lvl="1"/>
            <a:r>
              <a:rPr lang="en-US" dirty="0" smtClean="0">
                <a:latin typeface="Perpetua" charset="0"/>
                <a:ea typeface="MS PGothic" charset="0"/>
              </a:rPr>
              <a:t>V</a:t>
            </a:r>
            <a:r>
              <a:rPr lang="en-GB" dirty="0" err="1" smtClean="0">
                <a:latin typeface="Perpetua" charset="0"/>
                <a:ea typeface="MS PGothic" charset="0"/>
              </a:rPr>
              <a:t>isibly</a:t>
            </a:r>
            <a:r>
              <a:rPr lang="en-GB" dirty="0" smtClean="0">
                <a:latin typeface="Perpetua" charset="0"/>
                <a:ea typeface="MS PGothic" charset="0"/>
              </a:rPr>
              <a:t> underweight </a:t>
            </a:r>
            <a:r>
              <a:rPr lang="en-US" dirty="0" smtClean="0">
                <a:latin typeface="Perpetua" charset="0"/>
                <a:ea typeface="MS PGothic" charset="0"/>
              </a:rPr>
              <a:t>–</a:t>
            </a:r>
            <a:r>
              <a:rPr lang="en-GB" dirty="0" smtClean="0">
                <a:latin typeface="Perpetua" charset="0"/>
                <a:ea typeface="MS PGothic" charset="0"/>
              </a:rPr>
              <a:t> 15% below norm.</a:t>
            </a:r>
          </a:p>
          <a:p>
            <a:pPr lvl="1"/>
            <a:r>
              <a:rPr lang="en-GB" dirty="0" smtClean="0">
                <a:latin typeface="Perpetua" charset="0"/>
                <a:ea typeface="MS PGothic" charset="0"/>
              </a:rPr>
              <a:t>Views self as overweight</a:t>
            </a:r>
          </a:p>
          <a:p>
            <a:pPr lvl="1"/>
            <a:r>
              <a:rPr lang="en-GB" dirty="0" smtClean="0">
                <a:latin typeface="Perpetua" charset="0"/>
                <a:ea typeface="MS PGothic" charset="0"/>
              </a:rPr>
              <a:t>Fear of becoming fat</a:t>
            </a:r>
          </a:p>
          <a:p>
            <a:r>
              <a:rPr lang="en-GB" dirty="0" smtClean="0">
                <a:latin typeface="Perpetua" charset="0"/>
                <a:ea typeface="MS PGothic" charset="0"/>
              </a:rPr>
              <a:t>Bulimia nervosa (BN)</a:t>
            </a:r>
          </a:p>
          <a:p>
            <a:pPr lvl="1"/>
            <a:r>
              <a:rPr lang="en-GB" dirty="0" smtClean="0">
                <a:latin typeface="Perpetua" charset="0"/>
                <a:ea typeface="MS PGothic" charset="0"/>
              </a:rPr>
              <a:t>No self-starvation as AN </a:t>
            </a:r>
            <a:r>
              <a:rPr lang="en-US" dirty="0" smtClean="0">
                <a:latin typeface="Perpetua" charset="0"/>
                <a:ea typeface="MS PGothic" charset="0"/>
              </a:rPr>
              <a:t>–</a:t>
            </a:r>
            <a:r>
              <a:rPr lang="en-GB" dirty="0" smtClean="0">
                <a:latin typeface="Perpetua" charset="0"/>
                <a:ea typeface="MS PGothic" charset="0"/>
              </a:rPr>
              <a:t> lack of control over eating</a:t>
            </a:r>
          </a:p>
          <a:p>
            <a:pPr lvl="1"/>
            <a:r>
              <a:rPr lang="en-US" dirty="0" smtClean="0">
                <a:latin typeface="Perpetua" charset="0"/>
                <a:ea typeface="MS PGothic" charset="0"/>
              </a:rPr>
              <a:t>B</a:t>
            </a:r>
            <a:r>
              <a:rPr lang="en-GB" dirty="0" err="1" smtClean="0">
                <a:latin typeface="Perpetua" charset="0"/>
                <a:ea typeface="MS PGothic" charset="0"/>
              </a:rPr>
              <a:t>ingeing</a:t>
            </a:r>
            <a:r>
              <a:rPr lang="en-GB" dirty="0" smtClean="0">
                <a:latin typeface="Perpetua" charset="0"/>
                <a:ea typeface="MS PGothic" charset="0"/>
              </a:rPr>
              <a:t> and purging </a:t>
            </a:r>
          </a:p>
          <a:p>
            <a:pPr lvl="1"/>
            <a:r>
              <a:rPr lang="en-GB" dirty="0" smtClean="0">
                <a:latin typeface="Perpetua" charset="0"/>
                <a:ea typeface="MS PGothic" charset="0"/>
              </a:rPr>
              <a:t>Vomiting / laxatives / strict dieting / vigorous exercise</a:t>
            </a:r>
          </a:p>
          <a:p>
            <a:r>
              <a:rPr lang="en-GB" dirty="0" smtClean="0">
                <a:latin typeface="Perpetua" charset="0"/>
                <a:ea typeface="MS PGothic" charset="0"/>
              </a:rPr>
              <a:t>Binge eating </a:t>
            </a:r>
            <a:r>
              <a:rPr lang="en-GB" dirty="0" err="1" smtClean="0">
                <a:latin typeface="Perpetua" charset="0"/>
                <a:ea typeface="MS PGothic" charset="0"/>
              </a:rPr>
              <a:t>disorded</a:t>
            </a:r>
            <a:r>
              <a:rPr lang="en-GB" dirty="0" smtClean="0">
                <a:latin typeface="Perpetua" charset="0"/>
                <a:ea typeface="MS PGothic" charset="0"/>
              </a:rPr>
              <a:t> (BED)</a:t>
            </a:r>
          </a:p>
          <a:p>
            <a:pPr lvl="1"/>
            <a:r>
              <a:rPr lang="en-GB" dirty="0" smtClean="0">
                <a:latin typeface="Perpetua" charset="0"/>
                <a:ea typeface="MS PGothic" charset="0"/>
              </a:rPr>
              <a:t>Lack of control over eating</a:t>
            </a:r>
          </a:p>
          <a:p>
            <a:pPr lvl="1"/>
            <a:r>
              <a:rPr lang="en-GB" dirty="0" smtClean="0">
                <a:latin typeface="Perpetua" charset="0"/>
                <a:ea typeface="MS PGothic" charset="0"/>
              </a:rPr>
              <a:t>Large quantities / short duration</a:t>
            </a:r>
          </a:p>
          <a:p>
            <a:pPr lvl="1"/>
            <a:r>
              <a:rPr lang="en-GB" dirty="0" smtClean="0">
                <a:latin typeface="Perpetua" charset="0"/>
                <a:ea typeface="MS PGothic" charset="0"/>
              </a:rPr>
              <a:t>Guilt / </a:t>
            </a:r>
            <a:r>
              <a:rPr lang="en-GB" dirty="0" err="1" smtClean="0">
                <a:latin typeface="Perpetua" charset="0"/>
                <a:ea typeface="MS PGothic" charset="0"/>
              </a:rPr>
              <a:t>embarassment</a:t>
            </a:r>
            <a:r>
              <a:rPr lang="en-GB" dirty="0" smtClean="0">
                <a:latin typeface="Perpetua" charset="0"/>
                <a:ea typeface="MS PGothic" charset="0"/>
              </a:rPr>
              <a:t> / disgust </a:t>
            </a:r>
            <a:r>
              <a:rPr lang="en-US" dirty="0" smtClean="0">
                <a:latin typeface="Perpetua" charset="0"/>
                <a:ea typeface="MS PGothic" charset="0"/>
              </a:rPr>
              <a:t>–</a:t>
            </a:r>
            <a:r>
              <a:rPr lang="en-GB" dirty="0" smtClean="0">
                <a:latin typeface="Perpetua" charset="0"/>
                <a:ea typeface="MS PGothic" charset="0"/>
              </a:rPr>
              <a:t> eats alone</a:t>
            </a:r>
          </a:p>
          <a:p>
            <a:pPr lvl="1"/>
            <a:r>
              <a:rPr lang="en-GB" dirty="0" smtClean="0">
                <a:latin typeface="Perpetua" charset="0"/>
                <a:ea typeface="MS PGothic" charset="0"/>
              </a:rPr>
              <a:t>Eats until uncomfortably full </a:t>
            </a:r>
            <a:r>
              <a:rPr lang="en-US" dirty="0" smtClean="0">
                <a:latin typeface="Perpetua" charset="0"/>
                <a:ea typeface="MS PGothic" charset="0"/>
              </a:rPr>
              <a:t>–</a:t>
            </a:r>
            <a:r>
              <a:rPr lang="en-GB" dirty="0" smtClean="0">
                <a:latin typeface="Perpetua" charset="0"/>
                <a:ea typeface="MS PGothic" charset="0"/>
              </a:rPr>
              <a:t> does not purge</a:t>
            </a:r>
          </a:p>
          <a:p>
            <a:r>
              <a:rPr lang="en-GB" dirty="0" smtClean="0">
                <a:latin typeface="Perpetua" charset="0"/>
                <a:ea typeface="MS PGothic" charset="0"/>
              </a:rPr>
              <a:t>Disordered eating </a:t>
            </a:r>
            <a:r>
              <a:rPr lang="en-US" dirty="0" smtClean="0">
                <a:latin typeface="Perpetua" charset="0"/>
                <a:ea typeface="MS PGothic" charset="0"/>
              </a:rPr>
              <a:t>–</a:t>
            </a:r>
            <a:r>
              <a:rPr lang="en-GB" dirty="0" smtClean="0">
                <a:latin typeface="Perpetua" charset="0"/>
                <a:ea typeface="MS PGothic" charset="0"/>
              </a:rPr>
              <a:t> Engage in disordered eating but at a sub-</a:t>
            </a:r>
            <a:r>
              <a:rPr lang="en-GB" dirty="0" err="1" smtClean="0">
                <a:latin typeface="Perpetua" charset="0"/>
                <a:ea typeface="MS PGothic" charset="0"/>
              </a:rPr>
              <a:t>clincal</a:t>
            </a:r>
            <a:r>
              <a:rPr lang="en-GB" dirty="0" smtClean="0">
                <a:latin typeface="Perpetua" charset="0"/>
                <a:ea typeface="MS PGothic" charset="0"/>
              </a:rPr>
              <a:t> level.</a:t>
            </a:r>
          </a:p>
          <a:p>
            <a:pPr lvl="1"/>
            <a:r>
              <a:rPr lang="en-GB" dirty="0" smtClean="0">
                <a:latin typeface="Perpetua" charset="0"/>
                <a:ea typeface="MS PGothic" charset="0"/>
              </a:rPr>
              <a:t>Unhealthy attitude towards their weight and food.</a:t>
            </a:r>
            <a:endParaRPr lang="en-GB" dirty="0">
              <a:latin typeface="Perpetua" charset="0"/>
              <a:ea typeface="MS PGothic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01043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latin typeface="Franklin Gothic Book" charset="0"/>
                <a:ea typeface="MS PGothic" charset="0"/>
              </a:rPr>
              <a:t>Physical activity </a:t>
            </a:r>
            <a:r>
              <a:rPr lang="en-GB" dirty="0">
                <a:latin typeface="Franklin Gothic Book" charset="0"/>
                <a:ea typeface="MS PGothic" charset="0"/>
              </a:rPr>
              <a:t>in the development of eating disorders…</a:t>
            </a:r>
          </a:p>
        </p:txBody>
      </p:sp>
      <p:sp>
        <p:nvSpPr>
          <p:cNvPr id="1945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latin typeface="Perpetua" charset="0"/>
                <a:ea typeface="MS PGothic" charset="0"/>
              </a:rPr>
              <a:t>Davis et al. (2005) retrospectively compared PA levels in adolescent patients.</a:t>
            </a:r>
          </a:p>
          <a:p>
            <a:r>
              <a:rPr lang="en-US" dirty="0" smtClean="0">
                <a:latin typeface="Perpetua" charset="0"/>
                <a:ea typeface="MS PGothic" charset="0"/>
              </a:rPr>
              <a:t>P</a:t>
            </a:r>
            <a:r>
              <a:rPr lang="en-GB" dirty="0" err="1" smtClean="0">
                <a:latin typeface="Perpetua" charset="0"/>
                <a:ea typeface="MS PGothic" charset="0"/>
              </a:rPr>
              <a:t>rior</a:t>
            </a:r>
            <a:r>
              <a:rPr lang="en-GB" dirty="0" smtClean="0">
                <a:latin typeface="Perpetua" charset="0"/>
                <a:ea typeface="MS PGothic" charset="0"/>
              </a:rPr>
              <a:t> / subsequent to the onset of the condition</a:t>
            </a:r>
          </a:p>
          <a:p>
            <a:r>
              <a:rPr lang="en-GB" dirty="0" smtClean="0">
                <a:latin typeface="Perpetua" charset="0"/>
                <a:ea typeface="MS PGothic" charset="0"/>
              </a:rPr>
              <a:t>Exercise increased with age in all participants</a:t>
            </a:r>
          </a:p>
          <a:p>
            <a:r>
              <a:rPr lang="en-GB" dirty="0" smtClean="0">
                <a:latin typeface="Perpetua" charset="0"/>
                <a:ea typeface="MS PGothic" charset="0"/>
              </a:rPr>
              <a:t>Dramatic increase in patients PA one year prior to their diagnosis as anorexic.</a:t>
            </a:r>
          </a:p>
          <a:p>
            <a:r>
              <a:rPr lang="en-GB" dirty="0" smtClean="0">
                <a:latin typeface="Perpetua" charset="0"/>
                <a:ea typeface="MS PGothic" charset="0"/>
              </a:rPr>
              <a:t>High PA levels play a role in the development of anorexia nervosa</a:t>
            </a:r>
            <a:endParaRPr lang="en-GB" dirty="0">
              <a:latin typeface="Perpetua" charset="0"/>
              <a:ea typeface="MS PGothic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37222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Franklin Gothic Book" charset="0"/>
                <a:ea typeface="MS PGothic" charset="0"/>
              </a:rPr>
              <a:t>Eating disorders </a:t>
            </a:r>
            <a:r>
              <a:rPr lang="en-GB" dirty="0">
                <a:latin typeface="Franklin Gothic Book" charset="0"/>
                <a:ea typeface="MS PGothic" charset="0"/>
              </a:rPr>
              <a:t>and excessive exercise</a:t>
            </a:r>
          </a:p>
        </p:txBody>
      </p:sp>
      <p:sp>
        <p:nvSpPr>
          <p:cNvPr id="2048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>
                <a:latin typeface="Perpetua" charset="0"/>
                <a:ea typeface="MS PGothic" charset="0"/>
              </a:rPr>
              <a:t>Lejoyeaux</a:t>
            </a:r>
            <a:r>
              <a:rPr lang="en-GB" dirty="0" smtClean="0">
                <a:latin typeface="Perpetua" charset="0"/>
                <a:ea typeface="MS PGothic" charset="0"/>
              </a:rPr>
              <a:t> et al. (2008) identified that 42% of 300 fitness room users were dependent and reported higher level of </a:t>
            </a:r>
            <a:r>
              <a:rPr lang="en-GB" dirty="0" err="1" smtClean="0">
                <a:latin typeface="Perpetua" charset="0"/>
                <a:ea typeface="MS PGothic" charset="0"/>
              </a:rPr>
              <a:t>bulima</a:t>
            </a:r>
            <a:r>
              <a:rPr lang="en-GB" dirty="0" smtClean="0">
                <a:latin typeface="Perpetua" charset="0"/>
                <a:ea typeface="MS PGothic" charset="0"/>
              </a:rPr>
              <a:t> nervosa symptoms than non exercise dependent respondents. </a:t>
            </a:r>
          </a:p>
          <a:p>
            <a:endParaRPr lang="en-GB" dirty="0" smtClean="0">
              <a:latin typeface="Perpetua" charset="0"/>
              <a:ea typeface="MS PGothic" charset="0"/>
            </a:endParaRPr>
          </a:p>
          <a:p>
            <a:r>
              <a:rPr lang="en-GB" dirty="0" smtClean="0">
                <a:latin typeface="Perpetua" charset="0"/>
                <a:ea typeface="MS PGothic" charset="0"/>
              </a:rPr>
              <a:t>Research in the area has used different measures of excessive exercise </a:t>
            </a:r>
            <a:r>
              <a:rPr lang="en-US" dirty="0" smtClean="0">
                <a:latin typeface="Perpetua" charset="0"/>
                <a:ea typeface="MS PGothic" charset="0"/>
              </a:rPr>
              <a:t>–</a:t>
            </a:r>
            <a:r>
              <a:rPr lang="en-GB" dirty="0" smtClean="0">
                <a:latin typeface="Perpetua" charset="0"/>
                <a:ea typeface="MS PGothic" charset="0"/>
              </a:rPr>
              <a:t> resulting in mixed findings (Cook and </a:t>
            </a:r>
            <a:r>
              <a:rPr lang="en-GB" dirty="0" err="1" smtClean="0">
                <a:latin typeface="Perpetua" charset="0"/>
                <a:ea typeface="MS PGothic" charset="0"/>
              </a:rPr>
              <a:t>Hausenblass</a:t>
            </a:r>
            <a:r>
              <a:rPr lang="en-GB" dirty="0" smtClean="0">
                <a:latin typeface="Perpetua" charset="0"/>
                <a:ea typeface="MS PGothic" charset="0"/>
              </a:rPr>
              <a:t>, 2008). </a:t>
            </a:r>
            <a:endParaRPr lang="en-GB" dirty="0">
              <a:latin typeface="Perpetua" charset="0"/>
              <a:ea typeface="MS PGothic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68024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>
                <a:latin typeface="Franklin Gothic Book" charset="0"/>
                <a:ea typeface="MS PGothic" charset="0"/>
              </a:rPr>
              <a:t>Psychological factors involved in the relationship between exercise and eating disorders…</a:t>
            </a:r>
          </a:p>
        </p:txBody>
      </p:sp>
      <p:sp>
        <p:nvSpPr>
          <p:cNvPr id="2150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latin typeface="Perpetua" charset="0"/>
                <a:ea typeface="MS PGothic" charset="0"/>
              </a:rPr>
              <a:t>Compulsion to exercise</a:t>
            </a:r>
          </a:p>
          <a:p>
            <a:r>
              <a:rPr lang="en-GB" dirty="0" smtClean="0">
                <a:latin typeface="Perpetua" charset="0"/>
                <a:ea typeface="MS PGothic" charset="0"/>
              </a:rPr>
              <a:t>Exercise motives</a:t>
            </a:r>
          </a:p>
          <a:p>
            <a:r>
              <a:rPr lang="en-GB" dirty="0" smtClean="0">
                <a:latin typeface="Perpetua" charset="0"/>
                <a:ea typeface="MS PGothic" charset="0"/>
              </a:rPr>
              <a:t>Guilt experienced following a missed exercise session</a:t>
            </a:r>
          </a:p>
          <a:p>
            <a:endParaRPr lang="en-GB" dirty="0">
              <a:latin typeface="Perpetua" charset="0"/>
              <a:ea typeface="MS PGothic" charset="0"/>
            </a:endParaRPr>
          </a:p>
          <a:p>
            <a:r>
              <a:rPr lang="en-GB" sz="2800" b="1" dirty="0" smtClean="0">
                <a:latin typeface="Perpetua" charset="0"/>
                <a:ea typeface="MS PGothic" charset="0"/>
              </a:rPr>
              <a:t>Explain the above</a:t>
            </a:r>
            <a:r>
              <a:rPr lang="en-US" sz="2800" b="1" dirty="0" smtClean="0">
                <a:latin typeface="Perpetua" charset="0"/>
                <a:ea typeface="MS PGothic" charset="0"/>
              </a:rPr>
              <a:t>…</a:t>
            </a:r>
            <a:endParaRPr lang="en-GB" sz="2800" b="1" dirty="0">
              <a:latin typeface="Perpetua" charset="0"/>
              <a:ea typeface="MS PGothic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49781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>
                <a:latin typeface="Franklin Gothic Book" charset="0"/>
                <a:ea typeface="MS PGothic" charset="0"/>
              </a:rPr>
              <a:t>Dealing with disordered eating and exercise behaviours…</a:t>
            </a:r>
          </a:p>
        </p:txBody>
      </p:sp>
      <p:sp>
        <p:nvSpPr>
          <p:cNvPr id="22531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 smtClean="0">
                <a:latin typeface="Perpetua" charset="0"/>
                <a:ea typeface="MS PGothic" charset="0"/>
              </a:rPr>
              <a:t>Yager</a:t>
            </a:r>
            <a:r>
              <a:rPr lang="en-GB" dirty="0" smtClean="0">
                <a:latin typeface="Perpetua" charset="0"/>
                <a:ea typeface="MS PGothic" charset="0"/>
              </a:rPr>
              <a:t> and O’Dea (2008) reviewed health promotion and health education programmes implemented in universities.</a:t>
            </a:r>
          </a:p>
          <a:p>
            <a:pPr lvl="1"/>
            <a:r>
              <a:rPr lang="en-GB" dirty="0" smtClean="0">
                <a:latin typeface="Perpetua" charset="0"/>
                <a:ea typeface="MS PGothic" charset="0"/>
              </a:rPr>
              <a:t>Designed to improve body dissatisfaction, eating and exercise behaviours</a:t>
            </a:r>
            <a:r>
              <a:rPr lang="en-US" dirty="0" smtClean="0">
                <a:latin typeface="Perpetua" charset="0"/>
                <a:ea typeface="MS PGothic" charset="0"/>
              </a:rPr>
              <a:t>…</a:t>
            </a:r>
            <a:endParaRPr lang="en-GB" dirty="0" smtClean="0">
              <a:latin typeface="Perpetua" charset="0"/>
              <a:ea typeface="MS PGothic" charset="0"/>
            </a:endParaRPr>
          </a:p>
          <a:p>
            <a:r>
              <a:rPr lang="en-GB" dirty="0" smtClean="0">
                <a:latin typeface="Perpetua" charset="0"/>
                <a:ea typeface="MS PGothic" charset="0"/>
              </a:rPr>
              <a:t>Cognitive dissonance education based approaches: </a:t>
            </a:r>
          </a:p>
          <a:p>
            <a:pPr lvl="1"/>
            <a:r>
              <a:rPr lang="en-GB" dirty="0" smtClean="0">
                <a:latin typeface="Perpetua" charset="0"/>
                <a:ea typeface="MS PGothic" charset="0"/>
              </a:rPr>
              <a:t>CD= mismatch between health related beliefs and behaviours</a:t>
            </a:r>
          </a:p>
          <a:p>
            <a:pPr lvl="1"/>
            <a:r>
              <a:rPr lang="en-US" dirty="0" smtClean="0">
                <a:latin typeface="Perpetua" charset="0"/>
                <a:ea typeface="MS PGothic" charset="0"/>
              </a:rPr>
              <a:t>E</a:t>
            </a:r>
            <a:r>
              <a:rPr lang="en-GB" dirty="0" smtClean="0">
                <a:latin typeface="Perpetua" charset="0"/>
                <a:ea typeface="MS PGothic" charset="0"/>
              </a:rPr>
              <a:t>.g. </a:t>
            </a:r>
            <a:r>
              <a:rPr lang="en-US" dirty="0" smtClean="0">
                <a:latin typeface="Perpetua" charset="0"/>
                <a:ea typeface="MS PGothic" charset="0"/>
              </a:rPr>
              <a:t>I</a:t>
            </a:r>
            <a:r>
              <a:rPr lang="en-GB" dirty="0" smtClean="0">
                <a:latin typeface="Perpetua" charset="0"/>
                <a:ea typeface="MS PGothic" charset="0"/>
              </a:rPr>
              <a:t> should exercise but </a:t>
            </a:r>
            <a:r>
              <a:rPr lang="en-US" dirty="0" smtClean="0">
                <a:latin typeface="Perpetua" charset="0"/>
                <a:ea typeface="MS PGothic" charset="0"/>
              </a:rPr>
              <a:t>I</a:t>
            </a:r>
            <a:r>
              <a:rPr lang="en-GB" dirty="0" smtClean="0">
                <a:latin typeface="Perpetua" charset="0"/>
                <a:ea typeface="MS PGothic" charset="0"/>
              </a:rPr>
              <a:t> don’t.</a:t>
            </a:r>
          </a:p>
          <a:p>
            <a:pPr lvl="1"/>
            <a:r>
              <a:rPr lang="en-GB" dirty="0" smtClean="0">
                <a:latin typeface="Perpetua" charset="0"/>
                <a:ea typeface="MS PGothic" charset="0"/>
              </a:rPr>
              <a:t>Interventions aimed at reducing the internalisation of thin ideal in females (e.g. </a:t>
            </a:r>
            <a:r>
              <a:rPr lang="en-US" dirty="0" smtClean="0">
                <a:latin typeface="Perpetua" charset="0"/>
                <a:ea typeface="MS PGothic" charset="0"/>
              </a:rPr>
              <a:t>I</a:t>
            </a:r>
            <a:r>
              <a:rPr lang="en-GB" dirty="0" smtClean="0">
                <a:latin typeface="Perpetua" charset="0"/>
                <a:ea typeface="MS PGothic" charset="0"/>
              </a:rPr>
              <a:t> should be thin like that but I’m not). </a:t>
            </a:r>
          </a:p>
          <a:p>
            <a:pPr lvl="1"/>
            <a:r>
              <a:rPr lang="en-GB" dirty="0" smtClean="0">
                <a:latin typeface="Perpetua" charset="0"/>
                <a:ea typeface="MS PGothic" charset="0"/>
              </a:rPr>
              <a:t>Approach deemed successful in reducing internalisation of thin ideals. </a:t>
            </a:r>
          </a:p>
          <a:p>
            <a:r>
              <a:rPr lang="en-GB" dirty="0" smtClean="0">
                <a:latin typeface="Perpetua" charset="0"/>
                <a:ea typeface="MS PGothic" charset="0"/>
              </a:rPr>
              <a:t>Media literacy approaches:</a:t>
            </a:r>
          </a:p>
          <a:p>
            <a:pPr lvl="1"/>
            <a:r>
              <a:rPr lang="en-GB" dirty="0" smtClean="0">
                <a:latin typeface="Perpetua" charset="0"/>
                <a:ea typeface="MS PGothic" charset="0"/>
              </a:rPr>
              <a:t>Educating the individual to critically evaluate media representations</a:t>
            </a:r>
          </a:p>
          <a:p>
            <a:pPr lvl="1"/>
            <a:r>
              <a:rPr lang="en-US" dirty="0" smtClean="0">
                <a:latin typeface="Perpetua" charset="0"/>
                <a:ea typeface="MS PGothic" charset="0"/>
              </a:rPr>
              <a:t>E</a:t>
            </a:r>
            <a:r>
              <a:rPr lang="en-GB" dirty="0" smtClean="0">
                <a:latin typeface="Perpetua" charset="0"/>
                <a:ea typeface="MS PGothic" charset="0"/>
              </a:rPr>
              <a:t>.g. thin ideal / muscular ideal (men)</a:t>
            </a:r>
          </a:p>
          <a:p>
            <a:pPr lvl="1"/>
            <a:r>
              <a:rPr lang="en-GB" dirty="0" smtClean="0">
                <a:latin typeface="Perpetua" charset="0"/>
                <a:ea typeface="MS PGothic" charset="0"/>
              </a:rPr>
              <a:t>Rejection of media representations</a:t>
            </a:r>
          </a:p>
          <a:p>
            <a:endParaRPr lang="en-GB" dirty="0">
              <a:latin typeface="Perpetua" charset="0"/>
              <a:ea typeface="MS PGothic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48699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ea typeface="+mj-ea"/>
                <a:cs typeface="+mj-cs"/>
              </a:rPr>
              <a:t>Relationship of Body Image </a:t>
            </a:r>
            <a:br>
              <a:rPr lang="en-GB" dirty="0" smtClean="0">
                <a:ea typeface="+mj-ea"/>
                <a:cs typeface="+mj-cs"/>
              </a:rPr>
            </a:br>
            <a:r>
              <a:rPr lang="en-GB" dirty="0" smtClean="0">
                <a:ea typeface="+mj-ea"/>
                <a:cs typeface="+mj-cs"/>
              </a:rPr>
              <a:t>to Physical Well-Being</a:t>
            </a:r>
            <a:endParaRPr lang="en-GB" dirty="0">
              <a:ea typeface="+mj-ea"/>
              <a:cs typeface="+mj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en-GB" dirty="0" smtClean="0">
              <a:ea typeface="+mn-ea"/>
              <a:cs typeface="+mn-cs"/>
            </a:endParaRP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en-GB" dirty="0" smtClean="0">
                <a:ea typeface="+mn-ea"/>
                <a:cs typeface="+mn-cs"/>
              </a:rPr>
              <a:t>Body image can lead to both health-damaging and health-promoting behaviours: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en-GB" dirty="0" smtClean="0">
                <a:ea typeface="+mn-ea"/>
                <a:cs typeface="+mn-cs"/>
              </a:rPr>
              <a:t>Health-damaging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  <a:cs typeface="+mn-cs"/>
              </a:rPr>
              <a:t>Eating disorders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  <a:cs typeface="+mn-cs"/>
              </a:rPr>
              <a:t>Unhealthy weight control strategies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  <a:cs typeface="+mn-cs"/>
              </a:rPr>
              <a:t>Smoking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en-GB" dirty="0" smtClean="0">
              <a:ea typeface="+mn-ea"/>
              <a:cs typeface="+mn-cs"/>
            </a:endParaRP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en-GB" dirty="0" smtClean="0">
                <a:ea typeface="+mn-ea"/>
                <a:cs typeface="+mn-cs"/>
              </a:rPr>
              <a:t>Health-promoting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  <a:cs typeface="+mn-cs"/>
              </a:rPr>
              <a:t>Diet and exercise programs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  <a:cs typeface="+mn-cs"/>
              </a:rPr>
              <a:t>Healthy eating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  <a:cs typeface="+mn-cs"/>
              </a:rPr>
              <a:t>Physical activity</a:t>
            </a:r>
            <a:endParaRPr lang="en-GB" dirty="0"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09848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Franklin Gothic Book" charset="0"/>
                <a:ea typeface="MS PGothic" charset="0"/>
              </a:rPr>
              <a:t>Task: The role of social media</a:t>
            </a:r>
          </a:p>
        </p:txBody>
      </p:sp>
      <p:sp>
        <p:nvSpPr>
          <p:cNvPr id="2560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>
                <a:latin typeface="Perpetua" charset="0"/>
                <a:ea typeface="MS PGothic" charset="0"/>
              </a:rPr>
              <a:t>Linked to body image / body satisfaction</a:t>
            </a:r>
          </a:p>
          <a:p>
            <a:r>
              <a:rPr lang="en-GB">
                <a:latin typeface="Perpetua" charset="0"/>
                <a:ea typeface="MS PGothic" charset="0"/>
              </a:rPr>
              <a:t>Exercise behaviour</a:t>
            </a:r>
          </a:p>
          <a:p>
            <a:endParaRPr lang="en-GB">
              <a:latin typeface="Perpetua" charset="0"/>
              <a:ea typeface="MS PGothic" charset="0"/>
            </a:endParaRPr>
          </a:p>
          <a:p>
            <a:r>
              <a:rPr lang="en-GB">
                <a:latin typeface="Perpetua" charset="0"/>
                <a:ea typeface="MS PGothic" charset="0"/>
              </a:rPr>
              <a:t>Positives and negatives</a:t>
            </a:r>
          </a:p>
          <a:p>
            <a:pPr lvl="1"/>
            <a:r>
              <a:rPr lang="en-GB">
                <a:latin typeface="Perpetua" charset="0"/>
                <a:ea typeface="MS PGothic" charset="0"/>
              </a:rPr>
              <a:t>Physical </a:t>
            </a:r>
          </a:p>
          <a:p>
            <a:pPr lvl="1"/>
            <a:r>
              <a:rPr lang="en-GB">
                <a:latin typeface="Perpetua" charset="0"/>
                <a:ea typeface="MS PGothic" charset="0"/>
              </a:rPr>
              <a:t>Psychological </a:t>
            </a:r>
          </a:p>
          <a:p>
            <a:pPr lvl="1"/>
            <a:endParaRPr lang="en-GB">
              <a:latin typeface="Perpetua" charset="0"/>
              <a:ea typeface="MS PGothic" charset="0"/>
            </a:endParaRPr>
          </a:p>
          <a:p>
            <a:pPr lvl="1"/>
            <a:r>
              <a:rPr lang="en-GB">
                <a:latin typeface="Perpetua" charset="0"/>
                <a:ea typeface="MS PGothic" charset="0"/>
              </a:rPr>
              <a:t>Impact on children and adolescents</a:t>
            </a:r>
          </a:p>
          <a:p>
            <a:pPr lvl="1"/>
            <a:r>
              <a:rPr lang="en-GB">
                <a:latin typeface="Perpetua" charset="0"/>
                <a:ea typeface="MS PGothic" charset="0"/>
              </a:rPr>
              <a:t>Articles provided…</a:t>
            </a:r>
          </a:p>
        </p:txBody>
      </p:sp>
    </p:spTree>
    <p:extLst>
      <p:ext uri="{BB962C8B-B14F-4D97-AF65-F5344CB8AC3E}">
        <p14:creationId xmlns:p14="http://schemas.microsoft.com/office/powerpoint/2010/main" val="752339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Issues from research articles provided</a:t>
            </a:r>
            <a:r>
              <a:rPr lang="en-US" dirty="0" smtClean="0"/>
              <a:t>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64635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Discussion points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Use by under 13’s </a:t>
            </a:r>
            <a:r>
              <a:rPr lang="en-US" dirty="0" smtClean="0"/>
              <a:t>–</a:t>
            </a:r>
            <a:r>
              <a:rPr lang="en-GB" dirty="0" smtClean="0"/>
              <a:t> Teenagers susceptible and vulnerable to body image disturbance at this point. </a:t>
            </a:r>
          </a:p>
          <a:p>
            <a:r>
              <a:rPr lang="en-GB" dirty="0" smtClean="0"/>
              <a:t>Pressure to look acceptable online.</a:t>
            </a:r>
          </a:p>
          <a:p>
            <a:r>
              <a:rPr lang="en-GB" dirty="0" smtClean="0"/>
              <a:t>Body reality V body ideal </a:t>
            </a:r>
            <a:r>
              <a:rPr lang="en-US" dirty="0" smtClean="0"/>
              <a:t>–</a:t>
            </a:r>
            <a:r>
              <a:rPr lang="en-GB" dirty="0" smtClean="0"/>
              <a:t> internalization and normalisation of body ideal</a:t>
            </a:r>
          </a:p>
          <a:p>
            <a:r>
              <a:rPr lang="en-GB" dirty="0" smtClean="0"/>
              <a:t>Reality V’s actual lifestyle online</a:t>
            </a:r>
          </a:p>
          <a:p>
            <a:endParaRPr lang="en-GB" dirty="0"/>
          </a:p>
          <a:p>
            <a:r>
              <a:rPr lang="en-GB" dirty="0" smtClean="0"/>
              <a:t>Impact of viewing sites with perfect bodies </a:t>
            </a:r>
            <a:r>
              <a:rPr lang="en-US" dirty="0" smtClean="0"/>
              <a:t>–</a:t>
            </a:r>
            <a:r>
              <a:rPr lang="en-GB" dirty="0" smtClean="0"/>
              <a:t> drop in self esteem afterwards.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4734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Photo sharing / ‘</a:t>
            </a:r>
            <a:r>
              <a:rPr lang="en-GB" dirty="0" err="1" smtClean="0"/>
              <a:t>selfies</a:t>
            </a:r>
            <a:r>
              <a:rPr lang="en-GB" dirty="0" smtClean="0"/>
              <a:t>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Photo activity associated with weight dissatisfaction, self objectification and desire for thinness. Not associated with other online activity.</a:t>
            </a:r>
          </a:p>
          <a:p>
            <a:r>
              <a:rPr lang="en-GB" dirty="0" smtClean="0"/>
              <a:t>Passive online use liked with strengthening views of what societal body ideals are. </a:t>
            </a:r>
          </a:p>
          <a:p>
            <a:r>
              <a:rPr lang="en-GB" dirty="0" smtClean="0"/>
              <a:t>Text associated with pictures </a:t>
            </a:r>
            <a:r>
              <a:rPr lang="en-US" dirty="0" smtClean="0"/>
              <a:t>–</a:t>
            </a:r>
            <a:r>
              <a:rPr lang="en-GB" dirty="0" smtClean="0"/>
              <a:t> objectifying the body.</a:t>
            </a:r>
          </a:p>
          <a:p>
            <a:r>
              <a:rPr lang="en-GB" dirty="0" smtClean="0"/>
              <a:t>Concern about how coming across on social media </a:t>
            </a:r>
            <a:r>
              <a:rPr lang="en-US" dirty="0" smtClean="0"/>
              <a:t>–</a:t>
            </a:r>
            <a:r>
              <a:rPr lang="en-GB" dirty="0" smtClean="0"/>
              <a:t> photos posting</a:t>
            </a:r>
          </a:p>
          <a:p>
            <a:r>
              <a:rPr lang="en-GB" dirty="0" smtClean="0"/>
              <a:t>Appear</a:t>
            </a:r>
            <a:r>
              <a:rPr lang="en-US" dirty="0"/>
              <a:t>a</a:t>
            </a:r>
            <a:r>
              <a:rPr lang="en-GB" dirty="0" err="1" smtClean="0"/>
              <a:t>nce</a:t>
            </a:r>
            <a:r>
              <a:rPr lang="en-GB" dirty="0" smtClean="0"/>
              <a:t> related social media consciousness </a:t>
            </a:r>
            <a:r>
              <a:rPr lang="en-US" dirty="0" smtClean="0"/>
              <a:t>–</a:t>
            </a:r>
            <a:r>
              <a:rPr lang="en-GB" dirty="0" smtClean="0"/>
              <a:t> desire to look attractive online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987860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Body </a:t>
            </a:r>
            <a:r>
              <a:rPr lang="en-US" dirty="0" smtClean="0"/>
              <a:t>–</a:t>
            </a:r>
            <a:r>
              <a:rPr lang="en-GB" dirty="0" smtClean="0"/>
              <a:t> appearance promoted rather than function / health / performance</a:t>
            </a:r>
          </a:p>
          <a:p>
            <a:r>
              <a:rPr lang="en-GB" dirty="0" smtClean="0"/>
              <a:t>Exercise proposed as a means of achieving appearance ideals </a:t>
            </a:r>
            <a:r>
              <a:rPr lang="en-US" dirty="0" smtClean="0"/>
              <a:t>–</a:t>
            </a:r>
            <a:r>
              <a:rPr lang="en-GB" dirty="0" smtClean="0"/>
              <a:t> Healthy motives to achieve adherence to exercise? </a:t>
            </a:r>
          </a:p>
          <a:p>
            <a:r>
              <a:rPr lang="en-GB" dirty="0" smtClean="0"/>
              <a:t>Those providing fitness / nutrition information may not be qualified!</a:t>
            </a:r>
          </a:p>
          <a:p>
            <a:endParaRPr lang="en-GB" dirty="0" smtClean="0"/>
          </a:p>
          <a:p>
            <a:r>
              <a:rPr lang="en-GB" dirty="0" smtClean="0"/>
              <a:t>Positive campaigns </a:t>
            </a:r>
            <a:r>
              <a:rPr lang="en-US" dirty="0" smtClean="0"/>
              <a:t>–</a:t>
            </a:r>
            <a:r>
              <a:rPr lang="en-GB" dirty="0" smtClean="0"/>
              <a:t> this girl can</a:t>
            </a:r>
            <a:r>
              <a:rPr lang="en-US" dirty="0" smtClean="0"/>
              <a:t>…</a:t>
            </a:r>
          </a:p>
          <a:p>
            <a:r>
              <a:rPr lang="en-US" dirty="0" smtClean="0"/>
              <a:t>Body positive sites? </a:t>
            </a:r>
          </a:p>
          <a:p>
            <a:endParaRPr lang="en-US" dirty="0"/>
          </a:p>
          <a:p>
            <a:r>
              <a:rPr lang="en-US" dirty="0" smtClean="0"/>
              <a:t>We don’t yet know the long term implications of social media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055491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Franklin Gothic Book" charset="0"/>
                <a:ea typeface="MS PGothic" charset="0"/>
              </a:rPr>
              <a:t>Body Image Measures</a:t>
            </a:r>
          </a:p>
        </p:txBody>
      </p:sp>
      <p:sp>
        <p:nvSpPr>
          <p:cNvPr id="26627" name="Content Placeholder 2"/>
          <p:cNvSpPr>
            <a:spLocks noGrp="1"/>
          </p:cNvSpPr>
          <p:nvPr>
            <p:ph idx="1"/>
          </p:nvPr>
        </p:nvSpPr>
        <p:spPr>
          <a:xfrm>
            <a:off x="685800" y="1805652"/>
            <a:ext cx="10820400" cy="4413034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buFont typeface="Wingdings 2" charset="0"/>
              <a:buNone/>
            </a:pPr>
            <a:endParaRPr lang="en-GB" sz="2400" dirty="0">
              <a:latin typeface="Perpetua" charset="0"/>
              <a:ea typeface="MS PGothic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2400" dirty="0">
                <a:latin typeface="Perpetua" charset="0"/>
                <a:ea typeface="MS PGothic" charset="0"/>
              </a:rPr>
              <a:t>Exercise psychologists need valid and reliable measures of all body image dimensions:</a:t>
            </a:r>
          </a:p>
          <a:p>
            <a:pPr eaLnBrk="1" hangingPunct="1">
              <a:lnSpc>
                <a:spcPct val="80000"/>
              </a:lnSpc>
              <a:buFont typeface="Wingdings 2" charset="0"/>
              <a:buNone/>
            </a:pPr>
            <a:endParaRPr lang="en-GB" sz="2400" dirty="0">
              <a:latin typeface="Perpetua" charset="0"/>
              <a:ea typeface="MS PGothic" charset="0"/>
            </a:endParaRPr>
          </a:p>
          <a:p>
            <a:pPr eaLnBrk="1" hangingPunct="1">
              <a:lnSpc>
                <a:spcPct val="80000"/>
              </a:lnSpc>
              <a:buFont typeface="Wingdings 2" charset="0"/>
              <a:buNone/>
            </a:pPr>
            <a:r>
              <a:rPr lang="en-GB" sz="2400" dirty="0">
                <a:latin typeface="Perpetua" charset="0"/>
                <a:ea typeface="MS PGothic" charset="0"/>
              </a:rPr>
              <a:t>Perceptual Measures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dirty="0">
                <a:latin typeface="Perpetua" charset="0"/>
                <a:ea typeface="MS PGothic" charset="0"/>
              </a:rPr>
              <a:t>Assess the level of accuracy of judgments about the size of an individual’s body 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dirty="0">
                <a:latin typeface="Perpetua" charset="0"/>
                <a:ea typeface="MS PGothic" charset="0"/>
              </a:rPr>
              <a:t>One method uses specially designed morphing software to alter an individual’s photograph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dirty="0">
                <a:latin typeface="Perpetua" charset="0"/>
                <a:ea typeface="MS PGothic" charset="0"/>
              </a:rPr>
              <a:t>Individuals estimate what they perceive their actual body size is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dirty="0">
                <a:latin typeface="Perpetua" charset="0"/>
                <a:ea typeface="MS PGothic" charset="0"/>
              </a:rPr>
              <a:t>Difference between what individuals think they look like and what they actually look like represents the accuracy of their body-size perception</a:t>
            </a:r>
          </a:p>
          <a:p>
            <a:pPr eaLnBrk="1" hangingPunct="1">
              <a:lnSpc>
                <a:spcPct val="80000"/>
              </a:lnSpc>
            </a:pPr>
            <a:endParaRPr lang="en-GB" sz="2400" dirty="0">
              <a:latin typeface="Perpetua" charset="0"/>
              <a:ea typeface="MS PGothic" charset="0"/>
            </a:endParaRPr>
          </a:p>
          <a:p>
            <a:pPr eaLnBrk="1" hangingPunct="1">
              <a:lnSpc>
                <a:spcPct val="80000"/>
              </a:lnSpc>
              <a:buFont typeface="Wingdings 2" charset="0"/>
              <a:buNone/>
            </a:pPr>
            <a:endParaRPr lang="en-GB" sz="2400" dirty="0">
              <a:latin typeface="Perpetua" charset="0"/>
              <a:ea typeface="MS PGothic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0965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719704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Franklin Gothic Book" charset="0"/>
                <a:ea typeface="MS PGothic" charset="0"/>
              </a:rPr>
              <a:t>Perceptual Measurement</a:t>
            </a:r>
          </a:p>
        </p:txBody>
      </p:sp>
      <p:pic>
        <p:nvPicPr>
          <p:cNvPr id="28675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57251" y="1500189"/>
            <a:ext cx="10668000" cy="5000625"/>
          </a:xfrm>
        </p:spPr>
      </p:pic>
    </p:spTree>
    <p:extLst>
      <p:ext uri="{BB962C8B-B14F-4D97-AF65-F5344CB8AC3E}">
        <p14:creationId xmlns:p14="http://schemas.microsoft.com/office/powerpoint/2010/main" val="2742471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Franklin Gothic Book" charset="0"/>
                <a:ea typeface="MS PGothic" charset="0"/>
              </a:rPr>
              <a:t>Cognitive measures</a:t>
            </a:r>
          </a:p>
        </p:txBody>
      </p:sp>
      <p:sp>
        <p:nvSpPr>
          <p:cNvPr id="3072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buFont typeface="Wingdings 2" charset="0"/>
              <a:buNone/>
            </a:pPr>
            <a:endParaRPr lang="en-GB" sz="2400">
              <a:latin typeface="Perpetua" charset="0"/>
              <a:ea typeface="MS PGothic" charset="0"/>
            </a:endParaRPr>
          </a:p>
          <a:p>
            <a:pPr eaLnBrk="1" hangingPunct="1"/>
            <a:r>
              <a:rPr lang="en-GB" sz="2400">
                <a:latin typeface="Perpetua" charset="0"/>
                <a:ea typeface="MS PGothic" charset="0"/>
              </a:rPr>
              <a:t>Consist of questionnaires that assess the degree of satisfaction with one’s body shape</a:t>
            </a:r>
          </a:p>
          <a:p>
            <a:pPr eaLnBrk="1" hangingPunct="1">
              <a:buFont typeface="Wingdings 2" charset="0"/>
              <a:buNone/>
            </a:pPr>
            <a:r>
              <a:rPr lang="en-GB" sz="2400">
                <a:latin typeface="Perpetua" charset="0"/>
                <a:ea typeface="MS PGothic" charset="0"/>
              </a:rPr>
              <a:t>	–An individual rates his/her level of satisfaction with items on a list</a:t>
            </a:r>
          </a:p>
          <a:p>
            <a:pPr eaLnBrk="1" hangingPunct="1">
              <a:buFont typeface="Wingdings 2" charset="0"/>
              <a:buNone/>
            </a:pPr>
            <a:r>
              <a:rPr lang="en-GB" sz="2400">
                <a:latin typeface="Perpetua" charset="0"/>
                <a:ea typeface="MS PGothic" charset="0"/>
              </a:rPr>
              <a:t>	–An individual chooses images from a series of drawings, selecting ones that represent his/her current size and ideal size</a:t>
            </a:r>
          </a:p>
          <a:p>
            <a:pPr eaLnBrk="1" hangingPunct="1">
              <a:buFont typeface="Wingdings 2" charset="0"/>
              <a:buNone/>
            </a:pPr>
            <a:r>
              <a:rPr lang="en-GB" sz="2400">
                <a:latin typeface="Perpetua" charset="0"/>
                <a:ea typeface="MS PGothic" charset="0"/>
              </a:rPr>
              <a:t>	– E.g. BESAA</a:t>
            </a:r>
          </a:p>
          <a:p>
            <a:pPr eaLnBrk="1" hangingPunct="1">
              <a:buFont typeface="Wingdings 2" charset="0"/>
              <a:buNone/>
            </a:pPr>
            <a:endParaRPr lang="en-GB" sz="2400">
              <a:latin typeface="Perpetua" charset="0"/>
              <a:ea typeface="MS PGothic" charset="0"/>
            </a:endParaRPr>
          </a:p>
          <a:p>
            <a:pPr eaLnBrk="1" hangingPunct="1">
              <a:buFont typeface="Wingdings 2" charset="0"/>
              <a:buNone/>
            </a:pPr>
            <a:r>
              <a:rPr lang="en-GB" sz="2400">
                <a:latin typeface="Perpetua" charset="0"/>
                <a:ea typeface="MS PGothic" charset="0"/>
              </a:rPr>
              <a:t>Criticism: Some scales do not adequately measure concerns about muscularity</a:t>
            </a:r>
          </a:p>
        </p:txBody>
      </p:sp>
    </p:spTree>
    <p:extLst>
      <p:ext uri="{BB962C8B-B14F-4D97-AF65-F5344CB8AC3E}">
        <p14:creationId xmlns:p14="http://schemas.microsoft.com/office/powerpoint/2010/main" val="4147840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BESAA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On Moodle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86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ea typeface="+mj-ea"/>
                <a:cs typeface="+mj-cs"/>
              </a:rPr>
              <a:t>Affective measures</a:t>
            </a:r>
            <a:br>
              <a:rPr lang="en-GB" dirty="0" smtClean="0">
                <a:ea typeface="+mj-ea"/>
                <a:cs typeface="+mj-cs"/>
              </a:rPr>
            </a:br>
            <a:endParaRPr lang="en-GB" dirty="0">
              <a:ea typeface="+mj-ea"/>
              <a:cs typeface="+mj-cs"/>
            </a:endParaRPr>
          </a:p>
        </p:txBody>
      </p:sp>
      <p:sp>
        <p:nvSpPr>
          <p:cNvPr id="32771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buFont typeface="Wingdings 2" charset="0"/>
              <a:buNone/>
            </a:pPr>
            <a:r>
              <a:rPr lang="en-GB">
                <a:latin typeface="Perpetua" charset="0"/>
                <a:ea typeface="MS PGothic" charset="0"/>
              </a:rPr>
              <a:t>Assess feelings such as worry, shame, anxiety, comfort, embarrassment, and pride in relation to the body</a:t>
            </a:r>
          </a:p>
          <a:p>
            <a:pPr eaLnBrk="1" hangingPunct="1"/>
            <a:r>
              <a:rPr lang="en-GB">
                <a:latin typeface="Perpetua" charset="0"/>
                <a:ea typeface="MS PGothic" charset="0"/>
              </a:rPr>
              <a:t>Greater negative feelings are associated with greater body image disturbance</a:t>
            </a:r>
          </a:p>
          <a:p>
            <a:pPr eaLnBrk="1" hangingPunct="1">
              <a:buFont typeface="Wingdings 2" charset="0"/>
              <a:buNone/>
            </a:pPr>
            <a:endParaRPr lang="en-GB">
              <a:latin typeface="Perpetua" charset="0"/>
              <a:ea typeface="MS PGothic" charset="0"/>
            </a:endParaRPr>
          </a:p>
          <a:p>
            <a:pPr eaLnBrk="1" hangingPunct="1">
              <a:buFont typeface="Wingdings 2" charset="0"/>
              <a:buNone/>
            </a:pPr>
            <a:r>
              <a:rPr lang="en-GB">
                <a:latin typeface="Perpetua" charset="0"/>
                <a:ea typeface="MS PGothic" charset="0"/>
              </a:rPr>
              <a:t>Also measure:</a:t>
            </a:r>
          </a:p>
          <a:p>
            <a:pPr eaLnBrk="1" hangingPunct="1"/>
            <a:r>
              <a:rPr lang="en-GB">
                <a:latin typeface="Perpetua" charset="0"/>
                <a:ea typeface="MS PGothic" charset="0"/>
              </a:rPr>
              <a:t>Social physique anxiety</a:t>
            </a:r>
          </a:p>
          <a:p>
            <a:pPr eaLnBrk="1" hangingPunct="1"/>
            <a:r>
              <a:rPr lang="en-GB">
                <a:latin typeface="Perpetua" charset="0"/>
                <a:ea typeface="MS PGothic" charset="0"/>
              </a:rPr>
              <a:t>Body comfort</a:t>
            </a:r>
          </a:p>
          <a:p>
            <a:pPr eaLnBrk="1" hangingPunct="1">
              <a:buFont typeface="Wingdings 2" charset="0"/>
              <a:buNone/>
            </a:pPr>
            <a:endParaRPr lang="en-GB">
              <a:latin typeface="Perpetua" charset="0"/>
              <a:ea typeface="MS PGothic" charset="0"/>
            </a:endParaRPr>
          </a:p>
          <a:p>
            <a:pPr eaLnBrk="1" hangingPunct="1"/>
            <a:endParaRPr lang="en-GB">
              <a:latin typeface="Perpetua" charset="0"/>
              <a:ea typeface="MS PGothic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5722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93268" y="565949"/>
            <a:ext cx="8610600" cy="1293028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 dirty="0" smtClean="0">
                <a:ea typeface="+mj-ea"/>
                <a:cs typeface="+mj-cs"/>
              </a:rPr>
              <a:t>Physical Activity and Anxiety About the Body</a:t>
            </a:r>
            <a:endParaRPr lang="en-GB" dirty="0">
              <a:ea typeface="+mj-ea"/>
              <a:cs typeface="+mj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9200" y="1944547"/>
            <a:ext cx="10363200" cy="4556267"/>
          </a:xfrm>
        </p:spPr>
        <p:txBody>
          <a:bodyPr>
            <a:normAutofit lnSpcReduction="10000"/>
          </a:bodyPr>
          <a:lstStyle/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  <a:cs typeface="+mn-cs"/>
              </a:rPr>
              <a:t>Anxiety arises over concerns with self-presentation of the body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  <a:cs typeface="+mn-cs"/>
              </a:rPr>
              <a:t>Self Presentation: </a:t>
            </a:r>
          </a:p>
          <a:p>
            <a:pPr marL="548640" lvl="1" eaLnBrk="1" fontAlgn="auto" hangingPunct="1">
              <a:spcBef>
                <a:spcPts val="37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  <a:cs typeface="+mn-cs"/>
              </a:rPr>
              <a:t>The attempt by an individual to present one-self and to omit self-relevant information to maximize the likelihood </a:t>
            </a:r>
            <a:r>
              <a:rPr lang="en-GB" b="1" dirty="0" smtClean="0">
                <a:ea typeface="+mn-ea"/>
                <a:cs typeface="+mn-cs"/>
              </a:rPr>
              <a:t>that positive social impression </a:t>
            </a:r>
            <a:r>
              <a:rPr lang="en-GB" dirty="0" smtClean="0">
                <a:ea typeface="+mn-ea"/>
                <a:cs typeface="+mn-cs"/>
              </a:rPr>
              <a:t>will be generated and undesired impression will be avoided.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en-GB" dirty="0" smtClean="0">
              <a:ea typeface="+mn-ea"/>
              <a:cs typeface="+mn-cs"/>
            </a:endParaRP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  <a:cs typeface="+mn-cs"/>
              </a:rPr>
              <a:t>Physical Activity and Anxiety About the Body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en-GB" dirty="0" smtClean="0">
                <a:ea typeface="+mn-ea"/>
                <a:cs typeface="+mn-cs"/>
              </a:rPr>
              <a:t>Social Physique Anxiety (SPA)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  <a:cs typeface="+mn-cs"/>
              </a:rPr>
              <a:t>Women who possess high SPA view their physical appearance more negatively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  <a:cs typeface="+mn-cs"/>
              </a:rPr>
              <a:t>Women with high SPA individuals often exercise for self-presentation reasons (e.g. Weight loss, to improve appearance, and body tone)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  <a:cs typeface="+mn-cs"/>
              </a:rPr>
              <a:t>Women low in SPA were more likely to exercise for the purpose of fitness, mood enhancement, &amp; health.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en-GB" dirty="0"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94050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ea typeface="+mj-ea"/>
                <a:cs typeface="+mj-cs"/>
              </a:rPr>
              <a:t>Research on Body Image and Exercise</a:t>
            </a:r>
            <a:endParaRPr lang="en-GB" dirty="0">
              <a:ea typeface="+mj-ea"/>
              <a:cs typeface="+mj-cs"/>
            </a:endParaRPr>
          </a:p>
        </p:txBody>
      </p:sp>
      <p:sp>
        <p:nvSpPr>
          <p:cNvPr id="3686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charset="0"/>
              <a:buNone/>
            </a:pPr>
            <a:endParaRPr lang="en-GB" dirty="0">
              <a:latin typeface="Perpetua" charset="0"/>
              <a:ea typeface="MS PGothic" charset="0"/>
            </a:endParaRPr>
          </a:p>
          <a:p>
            <a:pPr eaLnBrk="1" hangingPunct="1"/>
            <a:r>
              <a:rPr lang="en-GB" dirty="0">
                <a:latin typeface="Perpetua" charset="0"/>
                <a:ea typeface="MS PGothic" charset="0"/>
              </a:rPr>
              <a:t>Exercise training can lead to significant improvements in body image</a:t>
            </a:r>
          </a:p>
          <a:p>
            <a:pPr eaLnBrk="1" hangingPunct="1"/>
            <a:endParaRPr lang="en-GB" dirty="0">
              <a:latin typeface="Perpetua" charset="0"/>
              <a:ea typeface="MS PGothic" charset="0"/>
            </a:endParaRPr>
          </a:p>
          <a:p>
            <a:pPr eaLnBrk="1" hangingPunct="1"/>
            <a:r>
              <a:rPr lang="en-GB" dirty="0">
                <a:latin typeface="Perpetua" charset="0"/>
                <a:ea typeface="MS PGothic" charset="0"/>
              </a:rPr>
              <a:t>Both aerobic exercise and weight training can improve body image, but researchers have found </a:t>
            </a:r>
            <a:r>
              <a:rPr lang="en-GB" i="1" dirty="0">
                <a:latin typeface="Perpetua" charset="0"/>
                <a:ea typeface="MS PGothic" charset="0"/>
              </a:rPr>
              <a:t>weight training to be more effective</a:t>
            </a:r>
            <a:endParaRPr lang="en-GB" dirty="0">
              <a:latin typeface="Perpetua" charset="0"/>
              <a:ea typeface="MS PGothic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2706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ea typeface="+mj-ea"/>
                <a:cs typeface="+mj-cs"/>
              </a:rPr>
              <a:t>Exercise vs. Psychological Interventions</a:t>
            </a:r>
            <a:endParaRPr lang="en-GB" dirty="0">
              <a:ea typeface="+mj-ea"/>
              <a:cs typeface="+mj-cs"/>
            </a:endParaRPr>
          </a:p>
        </p:txBody>
      </p:sp>
      <p:sp>
        <p:nvSpPr>
          <p:cNvPr id="38915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buFont typeface="Wingdings 2" charset="0"/>
              <a:buNone/>
            </a:pPr>
            <a:endParaRPr lang="en-GB">
              <a:latin typeface="Perpetua" charset="0"/>
              <a:ea typeface="MS PGothic" charset="0"/>
            </a:endParaRPr>
          </a:p>
          <a:p>
            <a:pPr eaLnBrk="1" hangingPunct="1">
              <a:buFont typeface="Wingdings 2" charset="0"/>
              <a:buNone/>
            </a:pPr>
            <a:r>
              <a:rPr lang="en-GB">
                <a:latin typeface="Perpetua" charset="0"/>
                <a:ea typeface="MS PGothic" charset="0"/>
              </a:rPr>
              <a:t>Cognitive behaviour therapy (CBT) can improve body image</a:t>
            </a:r>
          </a:p>
          <a:p>
            <a:pPr eaLnBrk="1" hangingPunct="1"/>
            <a:r>
              <a:rPr lang="en-GB">
                <a:latin typeface="Perpetua" charset="0"/>
                <a:ea typeface="MS PGothic" charset="0"/>
              </a:rPr>
              <a:t>Individuals use certain strategies (i.e., relaxation, stress management, desensitization) to improve thoughts, feelings, and behaviours toward their bodies</a:t>
            </a:r>
          </a:p>
          <a:p>
            <a:pPr eaLnBrk="1" hangingPunct="1">
              <a:buFont typeface="Wingdings 2" charset="0"/>
              <a:buNone/>
            </a:pPr>
            <a:endParaRPr lang="en-GB">
              <a:latin typeface="Perpetua" charset="0"/>
              <a:ea typeface="MS PGothic" charset="0"/>
            </a:endParaRPr>
          </a:p>
          <a:p>
            <a:pPr eaLnBrk="1" hangingPunct="1"/>
            <a:r>
              <a:rPr lang="en-GB">
                <a:latin typeface="Perpetua" charset="0"/>
                <a:ea typeface="MS PGothic" charset="0"/>
              </a:rPr>
              <a:t>Exercise is just as effective as CBT for improving body image, and has the added bonus of also improving people’s health and physical fitness </a:t>
            </a:r>
          </a:p>
        </p:txBody>
      </p:sp>
    </p:spTree>
    <p:extLst>
      <p:ext uri="{BB962C8B-B14F-4D97-AF65-F5344CB8AC3E}">
        <p14:creationId xmlns:p14="http://schemas.microsoft.com/office/powerpoint/2010/main" val="2975067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/>
          <p:cNvSpPr>
            <a:spLocks noGrp="1"/>
          </p:cNvSpPr>
          <p:nvPr>
            <p:ph type="title"/>
          </p:nvPr>
        </p:nvSpPr>
        <p:spPr>
          <a:xfrm>
            <a:off x="1238251" y="857250"/>
            <a:ext cx="103632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sz="3600">
                <a:latin typeface="Franklin Gothic Book" charset="0"/>
                <a:ea typeface="MS PGothic" charset="0"/>
              </a:rPr>
              <a:t/>
            </a:r>
            <a:br>
              <a:rPr lang="en-GB" sz="3600">
                <a:latin typeface="Franklin Gothic Book" charset="0"/>
                <a:ea typeface="MS PGothic" charset="0"/>
              </a:rPr>
            </a:br>
            <a:r>
              <a:rPr lang="en-GB" sz="3600">
                <a:latin typeface="Franklin Gothic Book" charset="0"/>
                <a:ea typeface="MS PGothic" charset="0"/>
              </a:rPr>
              <a:t/>
            </a:r>
            <a:br>
              <a:rPr lang="en-GB" sz="3600">
                <a:latin typeface="Franklin Gothic Book" charset="0"/>
                <a:ea typeface="MS PGothic" charset="0"/>
              </a:rPr>
            </a:br>
            <a:r>
              <a:rPr lang="en-GB" sz="3600">
                <a:latin typeface="Franklin Gothic Book" charset="0"/>
                <a:ea typeface="MS PGothic" charset="0"/>
              </a:rPr>
              <a:t/>
            </a:r>
            <a:br>
              <a:rPr lang="en-GB" sz="3600">
                <a:latin typeface="Franklin Gothic Book" charset="0"/>
                <a:ea typeface="MS PGothic" charset="0"/>
              </a:rPr>
            </a:br>
            <a:r>
              <a:rPr lang="en-GB" sz="3600">
                <a:latin typeface="Franklin Gothic Book" charset="0"/>
                <a:ea typeface="MS PGothic" charset="0"/>
              </a:rPr>
              <a:t/>
            </a:r>
            <a:br>
              <a:rPr lang="en-GB" sz="3600">
                <a:latin typeface="Franklin Gothic Book" charset="0"/>
                <a:ea typeface="MS PGothic" charset="0"/>
              </a:rPr>
            </a:br>
            <a:r>
              <a:rPr lang="en-GB" sz="3600">
                <a:latin typeface="Franklin Gothic Book" charset="0"/>
                <a:ea typeface="MS PGothic" charset="0"/>
              </a:rPr>
              <a:t>Mechanisms of Change</a:t>
            </a:r>
            <a:br>
              <a:rPr lang="en-GB" sz="3600">
                <a:latin typeface="Franklin Gothic Book" charset="0"/>
                <a:ea typeface="MS PGothic" charset="0"/>
              </a:rPr>
            </a:br>
            <a:endParaRPr lang="en-GB" sz="3600">
              <a:latin typeface="Franklin Gothic Book" charset="0"/>
              <a:ea typeface="MS PGothic" charset="0"/>
            </a:endParaRPr>
          </a:p>
        </p:txBody>
      </p:sp>
      <p:sp>
        <p:nvSpPr>
          <p:cNvPr id="4096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charset="0"/>
              <a:buNone/>
            </a:pPr>
            <a:endParaRPr lang="en-GB">
              <a:latin typeface="Perpetua" charset="0"/>
              <a:ea typeface="MS PGothic" charset="0"/>
            </a:endParaRPr>
          </a:p>
          <a:p>
            <a:pPr eaLnBrk="1" hangingPunct="1"/>
            <a:r>
              <a:rPr lang="en-GB">
                <a:latin typeface="Perpetua" charset="0"/>
                <a:ea typeface="MS PGothic" charset="0"/>
              </a:rPr>
              <a:t>Mechanisms for this: </a:t>
            </a:r>
          </a:p>
          <a:p>
            <a:pPr lvl="1" eaLnBrk="1" hangingPunct="1"/>
            <a:r>
              <a:rPr lang="en-GB">
                <a:latin typeface="Perpetua" charset="0"/>
                <a:ea typeface="MS PGothic" charset="0"/>
              </a:rPr>
              <a:t>Improved Fitness</a:t>
            </a:r>
          </a:p>
          <a:p>
            <a:pPr lvl="1" eaLnBrk="1" hangingPunct="1"/>
            <a:r>
              <a:rPr lang="en-GB">
                <a:latin typeface="Perpetua" charset="0"/>
                <a:ea typeface="MS PGothic" charset="0"/>
              </a:rPr>
              <a:t>Improved awareness of physical capabilities</a:t>
            </a:r>
          </a:p>
          <a:p>
            <a:pPr lvl="1" eaLnBrk="1" hangingPunct="1"/>
            <a:r>
              <a:rPr lang="en-GB">
                <a:latin typeface="Perpetua" charset="0"/>
                <a:ea typeface="MS PGothic" charset="0"/>
              </a:rPr>
              <a:t>Increased self efficacy</a:t>
            </a:r>
          </a:p>
        </p:txBody>
      </p:sp>
    </p:spTree>
    <p:extLst>
      <p:ext uri="{BB962C8B-B14F-4D97-AF65-F5344CB8AC3E}">
        <p14:creationId xmlns:p14="http://schemas.microsoft.com/office/powerpoint/2010/main" val="137321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itle 1"/>
          <p:cNvSpPr>
            <a:spLocks noGrp="1"/>
          </p:cNvSpPr>
          <p:nvPr>
            <p:ph type="title"/>
          </p:nvPr>
        </p:nvSpPr>
        <p:spPr>
          <a:xfrm>
            <a:off x="1143000" y="-214313"/>
            <a:ext cx="10363200" cy="1143001"/>
          </a:xfrm>
        </p:spPr>
        <p:txBody>
          <a:bodyPr/>
          <a:lstStyle/>
          <a:p>
            <a:pPr eaLnBrk="1" hangingPunct="1"/>
            <a:r>
              <a:rPr lang="en-GB">
                <a:latin typeface="Franklin Gothic Book" charset="0"/>
                <a:ea typeface="MS PGothic" charset="0"/>
              </a:rPr>
              <a:t>What are the causes?</a:t>
            </a:r>
          </a:p>
        </p:txBody>
      </p:sp>
      <p:sp>
        <p:nvSpPr>
          <p:cNvPr id="43011" name="Content Placeholder 2"/>
          <p:cNvSpPr>
            <a:spLocks noGrp="1"/>
          </p:cNvSpPr>
          <p:nvPr>
            <p:ph idx="1"/>
          </p:nvPr>
        </p:nvSpPr>
        <p:spPr>
          <a:xfrm>
            <a:off x="762000" y="928689"/>
            <a:ext cx="10820400" cy="5500687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en-GB" sz="2000">
                <a:latin typeface="Perpetua" charset="0"/>
                <a:ea typeface="MS PGothic" charset="0"/>
              </a:rPr>
              <a:t>Exercise improves body image by making people aware of their physical capabilities (McDonald &amp; Thompson, 1992)</a:t>
            </a:r>
          </a:p>
          <a:p>
            <a:pPr eaLnBrk="1" hangingPunct="1">
              <a:lnSpc>
                <a:spcPct val="80000"/>
              </a:lnSpc>
            </a:pPr>
            <a:r>
              <a:rPr lang="en-GB" sz="2000">
                <a:latin typeface="Perpetua" charset="0"/>
                <a:ea typeface="MS PGothic" charset="0"/>
              </a:rPr>
              <a:t>Exercise related improvements in physical self-efficacy leads to more positive feelings about one’s body (McAuleyet al, 2002)</a:t>
            </a:r>
          </a:p>
          <a:p>
            <a:pPr eaLnBrk="1" hangingPunct="1">
              <a:lnSpc>
                <a:spcPct val="80000"/>
              </a:lnSpc>
              <a:buFont typeface="Wingdings 2" charset="0"/>
              <a:buNone/>
            </a:pPr>
            <a:endParaRPr lang="en-GB" sz="2000">
              <a:latin typeface="Perpetua" charset="0"/>
              <a:ea typeface="MS PGothic" charset="0"/>
            </a:endParaRPr>
          </a:p>
          <a:p>
            <a:pPr eaLnBrk="1" hangingPunct="1">
              <a:lnSpc>
                <a:spcPct val="80000"/>
              </a:lnSpc>
              <a:buFont typeface="Wingdings 2" charset="0"/>
              <a:buNone/>
            </a:pPr>
            <a:r>
              <a:rPr lang="en-GB" sz="2000">
                <a:latin typeface="Perpetua" charset="0"/>
                <a:ea typeface="MS PGothic" charset="0"/>
              </a:rPr>
              <a:t>Improved Physical Fitness</a:t>
            </a:r>
          </a:p>
          <a:p>
            <a:pPr eaLnBrk="1" hangingPunct="1">
              <a:lnSpc>
                <a:spcPct val="80000"/>
              </a:lnSpc>
            </a:pPr>
            <a:r>
              <a:rPr lang="en-GB" sz="2000">
                <a:latin typeface="Perpetua" charset="0"/>
                <a:ea typeface="MS PGothic" charset="0"/>
              </a:rPr>
              <a:t>Improvements in body image have been shown with little or no significant physical alterations</a:t>
            </a:r>
          </a:p>
          <a:p>
            <a:pPr eaLnBrk="1" hangingPunct="1">
              <a:lnSpc>
                <a:spcPct val="80000"/>
              </a:lnSpc>
            </a:pPr>
            <a:r>
              <a:rPr lang="en-GB" sz="2000">
                <a:latin typeface="Perpetua" charset="0"/>
                <a:ea typeface="MS PGothic" charset="0"/>
              </a:rPr>
              <a:t>Majority of body image studies interested in relationship between body comp and body image.</a:t>
            </a:r>
          </a:p>
          <a:p>
            <a:pPr eaLnBrk="1" hangingPunct="1">
              <a:lnSpc>
                <a:spcPct val="80000"/>
              </a:lnSpc>
              <a:buFont typeface="Wingdings 2" charset="0"/>
              <a:buNone/>
            </a:pPr>
            <a:r>
              <a:rPr lang="en-GB" sz="2000">
                <a:latin typeface="Perpetua" charset="0"/>
                <a:ea typeface="MS PGothic" charset="0"/>
              </a:rPr>
              <a:t>The result are mixed…</a:t>
            </a:r>
          </a:p>
          <a:p>
            <a:pPr eaLnBrk="1" hangingPunct="1">
              <a:lnSpc>
                <a:spcPct val="80000"/>
              </a:lnSpc>
            </a:pPr>
            <a:r>
              <a:rPr lang="en-GB" sz="2000">
                <a:latin typeface="Perpetua" charset="0"/>
                <a:ea typeface="MS PGothic" charset="0"/>
              </a:rPr>
              <a:t>Improved body composition generally accounts for less than 10 % of the total change in body image.</a:t>
            </a:r>
          </a:p>
          <a:p>
            <a:pPr eaLnBrk="1" hangingPunct="1">
              <a:lnSpc>
                <a:spcPct val="80000"/>
              </a:lnSpc>
              <a:buFont typeface="Wingdings 2" charset="0"/>
              <a:buNone/>
            </a:pPr>
            <a:endParaRPr lang="en-GB" sz="2000">
              <a:latin typeface="Perpetua" charset="0"/>
              <a:ea typeface="MS PGothic" charset="0"/>
            </a:endParaRPr>
          </a:p>
          <a:p>
            <a:pPr eaLnBrk="1" hangingPunct="1">
              <a:lnSpc>
                <a:spcPct val="80000"/>
              </a:lnSpc>
              <a:buFont typeface="Wingdings 2" charset="0"/>
              <a:buNone/>
            </a:pPr>
            <a:r>
              <a:rPr lang="en-GB" sz="2000">
                <a:latin typeface="Perpetua" charset="0"/>
                <a:ea typeface="MS PGothic" charset="0"/>
              </a:rPr>
              <a:t>Body Image and Strength/Endurance Training</a:t>
            </a:r>
          </a:p>
          <a:p>
            <a:pPr eaLnBrk="1" hangingPunct="1">
              <a:lnSpc>
                <a:spcPct val="80000"/>
              </a:lnSpc>
            </a:pPr>
            <a:r>
              <a:rPr lang="en-GB" sz="2000">
                <a:latin typeface="Perpetua" charset="0"/>
                <a:ea typeface="MS PGothic" charset="0"/>
              </a:rPr>
              <a:t>Few studies have examined this relationship.</a:t>
            </a:r>
          </a:p>
          <a:p>
            <a:pPr eaLnBrk="1" hangingPunct="1">
              <a:lnSpc>
                <a:spcPct val="80000"/>
              </a:lnSpc>
            </a:pPr>
            <a:r>
              <a:rPr lang="en-GB" sz="2000">
                <a:latin typeface="Perpetua" charset="0"/>
                <a:ea typeface="MS PGothic" charset="0"/>
              </a:rPr>
              <a:t>Improvements in strength and endurance seems to account for only modest changes in body image.</a:t>
            </a:r>
          </a:p>
        </p:txBody>
      </p:sp>
    </p:spTree>
    <p:extLst>
      <p:ext uri="{BB962C8B-B14F-4D97-AF65-F5344CB8AC3E}">
        <p14:creationId xmlns:p14="http://schemas.microsoft.com/office/powerpoint/2010/main" val="2522451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ea typeface="+mj-ea"/>
                <a:cs typeface="+mj-cs"/>
              </a:rPr>
              <a:t>Increased Awareness of Physical Capabilities</a:t>
            </a:r>
            <a:endParaRPr lang="en-GB" dirty="0">
              <a:ea typeface="+mj-ea"/>
              <a:cs typeface="+mj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  <a:cs typeface="+mn-cs"/>
              </a:rPr>
              <a:t>Exercise may make people more aware of physical capabilities and may reduce their focus on physical appearance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  <a:cs typeface="+mn-cs"/>
              </a:rPr>
              <a:t>Particularly important for women, who tend to place greater value on their appearance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  <a:cs typeface="+mn-cs"/>
              </a:rPr>
              <a:t>When they exercise to improve such things as satisfaction with physical function, they are more likely to experience greater success and body satisfaction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en-GB" dirty="0" smtClean="0">
              <a:ea typeface="+mn-ea"/>
              <a:cs typeface="+mn-cs"/>
            </a:endParaRP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en-GB" dirty="0" smtClean="0">
                <a:ea typeface="+mn-ea"/>
                <a:cs typeface="+mn-cs"/>
              </a:rPr>
              <a:t>Increased Self-Efficacy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  <a:cs typeface="+mn-cs"/>
              </a:rPr>
              <a:t>When physical capabilities improve, physical self-efficacy improves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  <a:cs typeface="+mn-cs"/>
              </a:rPr>
              <a:t>Changes in self-efficacy then lead to improvements in body image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  <a:cs typeface="+mn-cs"/>
              </a:rPr>
              <a:t>Increases in physical self-efficacy are associated with decreases in social physique anxiety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en-GB" dirty="0"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76444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ea typeface="+mj-ea"/>
                <a:cs typeface="+mj-cs"/>
              </a:rPr>
              <a:t>Who Benefits Most from Exercise Interventions?</a:t>
            </a:r>
            <a:endParaRPr lang="en-GB" dirty="0">
              <a:ea typeface="+mj-ea"/>
              <a:cs typeface="+mj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en-GB" dirty="0" smtClean="0">
              <a:ea typeface="+mn-ea"/>
              <a:cs typeface="+mn-cs"/>
            </a:endParaRP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  <a:cs typeface="+mn-cs"/>
              </a:rPr>
              <a:t>Greatest impact is on people who have the poorest body image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  <a:cs typeface="+mn-cs"/>
              </a:rPr>
              <a:t>Women with the poorest self-image (Tucker &amp; </a:t>
            </a:r>
            <a:r>
              <a:rPr lang="en-GB" dirty="0" err="1" smtClean="0">
                <a:ea typeface="+mn-ea"/>
                <a:cs typeface="+mn-cs"/>
              </a:rPr>
              <a:t>Mortell</a:t>
            </a:r>
            <a:r>
              <a:rPr lang="en-GB" dirty="0" smtClean="0">
                <a:ea typeface="+mn-ea"/>
                <a:cs typeface="+mn-cs"/>
              </a:rPr>
              <a:t>, 1993) diagnosed with breast cancer (Martin &amp; Lichtenberger, 2002) and Obese women (Foster, et al, 1997).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  <a:cs typeface="+mn-cs"/>
              </a:rPr>
              <a:t>Particular benefit to those whose body image is threatened by disease or illness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  <a:cs typeface="+mn-cs"/>
              </a:rPr>
              <a:t>Little is known about effects of exercise training on the following:</a:t>
            </a:r>
          </a:p>
          <a:p>
            <a:pPr marL="548640" lvl="1" eaLnBrk="1" fontAlgn="auto" hangingPunct="1">
              <a:spcBef>
                <a:spcPts val="37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  <a:cs typeface="+mn-cs"/>
              </a:rPr>
              <a:t>Children</a:t>
            </a:r>
          </a:p>
          <a:p>
            <a:pPr marL="548640" lvl="1" eaLnBrk="1" fontAlgn="auto" hangingPunct="1">
              <a:spcBef>
                <a:spcPts val="37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  <a:cs typeface="+mn-cs"/>
              </a:rPr>
              <a:t>Younger men </a:t>
            </a:r>
          </a:p>
          <a:p>
            <a:pPr marL="548640" lvl="1" eaLnBrk="1" fontAlgn="auto" hangingPunct="1">
              <a:spcBef>
                <a:spcPts val="37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  <a:cs typeface="+mn-cs"/>
              </a:rPr>
              <a:t>People drawn from ethnic groups or socioeconomic strata other than well-educated Caucasians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en-GB" dirty="0"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62798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ea typeface="+mj-ea"/>
                <a:cs typeface="+mj-cs"/>
              </a:rPr>
              <a:t>Influence of Body Image on Exercise Behaviour</a:t>
            </a:r>
            <a:endParaRPr lang="en-GB" dirty="0">
              <a:ea typeface="+mj-ea"/>
              <a:cs typeface="+mj-cs"/>
            </a:endParaRPr>
          </a:p>
        </p:txBody>
      </p:sp>
      <p:sp>
        <p:nvSpPr>
          <p:cNvPr id="4915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charset="0"/>
              <a:buNone/>
            </a:pPr>
            <a:r>
              <a:rPr lang="en-GB">
                <a:latin typeface="Perpetua" charset="0"/>
                <a:ea typeface="MS PGothic" charset="0"/>
              </a:rPr>
              <a:t>Exercise motivation:</a:t>
            </a:r>
          </a:p>
          <a:p>
            <a:pPr eaLnBrk="1" hangingPunct="1"/>
            <a:r>
              <a:rPr lang="en-GB">
                <a:latin typeface="Perpetua" charset="0"/>
                <a:ea typeface="MS PGothic" charset="0"/>
              </a:rPr>
              <a:t>Body image concerns are a powerful motivator</a:t>
            </a:r>
          </a:p>
          <a:p>
            <a:pPr eaLnBrk="1" hangingPunct="1"/>
            <a:r>
              <a:rPr lang="en-GB">
                <a:latin typeface="Perpetua" charset="0"/>
                <a:ea typeface="MS PGothic" charset="0"/>
              </a:rPr>
              <a:t>Desire to lose weight or increase muscle tone often shifts to desire for continued physical and psychological well-being</a:t>
            </a:r>
          </a:p>
          <a:p>
            <a:pPr eaLnBrk="1" hangingPunct="1"/>
            <a:r>
              <a:rPr lang="en-GB">
                <a:latin typeface="Perpetua" charset="0"/>
                <a:ea typeface="MS PGothic" charset="0"/>
              </a:rPr>
              <a:t>Body image can also be a de-motivator: some people avoid exercise completely</a:t>
            </a:r>
          </a:p>
          <a:p>
            <a:pPr eaLnBrk="1" hangingPunct="1"/>
            <a:r>
              <a:rPr lang="en-GB">
                <a:latin typeface="Perpetua" charset="0"/>
                <a:ea typeface="MS PGothic" charset="0"/>
              </a:rPr>
              <a:t>Exercise setting and attire preference</a:t>
            </a:r>
          </a:p>
          <a:p>
            <a:pPr eaLnBrk="1" hangingPunct="1"/>
            <a:r>
              <a:rPr lang="en-GB">
                <a:latin typeface="Perpetua" charset="0"/>
                <a:ea typeface="MS PGothic" charset="0"/>
              </a:rPr>
              <a:t>People with high social physique anxiety exercise in private or far away from instructor, in baggy non revealing clothes</a:t>
            </a:r>
          </a:p>
        </p:txBody>
      </p:sp>
    </p:spTree>
    <p:extLst>
      <p:ext uri="{BB962C8B-B14F-4D97-AF65-F5344CB8AC3E}">
        <p14:creationId xmlns:p14="http://schemas.microsoft.com/office/powerpoint/2010/main" val="1065819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Franklin Gothic Book" charset="0"/>
                <a:ea typeface="MS PGothic" charset="0"/>
              </a:rPr>
              <a:t>Physical Activity and SPA</a:t>
            </a:r>
          </a:p>
        </p:txBody>
      </p:sp>
      <p:sp>
        <p:nvSpPr>
          <p:cNvPr id="5120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buFont typeface="Wingdings 2" charset="0"/>
              <a:buNone/>
            </a:pPr>
            <a:endParaRPr lang="en-GB" sz="2200">
              <a:latin typeface="Perpetua" charset="0"/>
              <a:ea typeface="MS PGothic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2200">
                <a:latin typeface="Perpetua" charset="0"/>
                <a:ea typeface="MS PGothic" charset="0"/>
              </a:rPr>
              <a:t>Regular physical activity has been shown to reduce SPA</a:t>
            </a:r>
          </a:p>
          <a:p>
            <a:pPr eaLnBrk="1" hangingPunct="1">
              <a:lnSpc>
                <a:spcPct val="80000"/>
              </a:lnSpc>
            </a:pPr>
            <a:r>
              <a:rPr lang="en-GB" sz="2200">
                <a:latin typeface="Perpetua" charset="0"/>
                <a:ea typeface="MS PGothic" charset="0"/>
              </a:rPr>
              <a:t>Women with high SPA stand in back and wear baggy clothing in aerobic classes ( Brewer, et al, 2004)</a:t>
            </a:r>
          </a:p>
          <a:p>
            <a:pPr eaLnBrk="1" hangingPunct="1">
              <a:lnSpc>
                <a:spcPct val="80000"/>
              </a:lnSpc>
            </a:pPr>
            <a:endParaRPr lang="en-GB" sz="2200">
              <a:latin typeface="Perpetua" charset="0"/>
              <a:ea typeface="MS PGothic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2200">
                <a:latin typeface="Perpetua" charset="0"/>
                <a:ea typeface="MS PGothic" charset="0"/>
              </a:rPr>
              <a:t>Being in groups with people one perceives as similar physically also reduces SPA.</a:t>
            </a:r>
          </a:p>
          <a:p>
            <a:pPr eaLnBrk="1" hangingPunct="1">
              <a:lnSpc>
                <a:spcPct val="80000"/>
              </a:lnSpc>
            </a:pPr>
            <a:r>
              <a:rPr lang="en-GB" sz="2200">
                <a:latin typeface="Perpetua" charset="0"/>
                <a:ea typeface="MS PGothic" charset="0"/>
              </a:rPr>
              <a:t>Females experience less SPA in group aerobic and weight training classes)</a:t>
            </a:r>
          </a:p>
          <a:p>
            <a:pPr eaLnBrk="1" hangingPunct="1">
              <a:lnSpc>
                <a:spcPct val="80000"/>
              </a:lnSpc>
            </a:pPr>
            <a:r>
              <a:rPr lang="en-GB" sz="2200">
                <a:latin typeface="Perpetua" charset="0"/>
                <a:ea typeface="MS PGothic" charset="0"/>
              </a:rPr>
              <a:t>Instructors who lead classes primarily for self-presentation reasons (e.g. an instructor who wants to show you that they are better than you) can cause high SPA</a:t>
            </a:r>
          </a:p>
          <a:p>
            <a:pPr eaLnBrk="1" hangingPunct="1">
              <a:lnSpc>
                <a:spcPct val="80000"/>
              </a:lnSpc>
            </a:pPr>
            <a:r>
              <a:rPr lang="en-GB" sz="2200">
                <a:latin typeface="Perpetua" charset="0"/>
                <a:ea typeface="MS PGothic" charset="0"/>
              </a:rPr>
              <a:t>Instructor who lead classes primarily for leadership (e.g. sensitive to client’s level) opportunities possess lower SPA</a:t>
            </a:r>
          </a:p>
          <a:p>
            <a:pPr eaLnBrk="1" hangingPunct="1">
              <a:lnSpc>
                <a:spcPct val="80000"/>
              </a:lnSpc>
            </a:pPr>
            <a:endParaRPr lang="en-GB" sz="2200">
              <a:latin typeface="Perpetua" charset="0"/>
              <a:ea typeface="MS PGothic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5841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Franklin Gothic Book" charset="0"/>
                <a:ea typeface="MS PGothic" charset="0"/>
              </a:rPr>
              <a:t>Body Image &amp;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en-GB" dirty="0" smtClean="0">
              <a:ea typeface="+mn-ea"/>
              <a:cs typeface="+mn-cs"/>
            </a:endParaRP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en-GB" dirty="0" smtClean="0">
              <a:ea typeface="+mn-ea"/>
              <a:cs typeface="+mn-cs"/>
            </a:endParaRP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en-GB" dirty="0" smtClean="0">
                <a:ea typeface="+mn-ea"/>
                <a:cs typeface="+mn-cs"/>
              </a:rPr>
              <a:t>Findings: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  <a:cs typeface="+mn-cs"/>
              </a:rPr>
              <a:t>Exercise training can lead to significant improvements in body image of women (Martin &amp; Lichtenberger, 2002)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  <a:cs typeface="+mn-cs"/>
              </a:rPr>
              <a:t>Both aerobic and weight training improved body image with weight training having the greatest impact.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  <a:cs typeface="+mn-cs"/>
              </a:rPr>
              <a:t>Exercisers are less dissatisfied with their weight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  <a:cs typeface="+mn-cs"/>
              </a:rPr>
              <a:t>High active women evaluated their physical appearance better than inactive women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  <a:cs typeface="+mn-cs"/>
              </a:rPr>
              <a:t>Women (active and inactive) are overly preoccupied with weight loss</a:t>
            </a:r>
            <a:endParaRPr lang="en-GB" dirty="0"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62530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Title 1"/>
          <p:cNvSpPr>
            <a:spLocks noGrp="1"/>
          </p:cNvSpPr>
          <p:nvPr>
            <p:ph type="title"/>
          </p:nvPr>
        </p:nvSpPr>
        <p:spPr>
          <a:xfrm>
            <a:off x="1238251" y="0"/>
            <a:ext cx="10363200" cy="1143000"/>
          </a:xfrm>
        </p:spPr>
        <p:txBody>
          <a:bodyPr/>
          <a:lstStyle/>
          <a:p>
            <a:pPr eaLnBrk="1" hangingPunct="1"/>
            <a:r>
              <a:rPr lang="en-GB">
                <a:latin typeface="Franklin Gothic Book" charset="0"/>
                <a:ea typeface="MS PGothic" charset="0"/>
              </a:rPr>
              <a:t>Physical Activity &amp; Behaviour</a:t>
            </a:r>
          </a:p>
        </p:txBody>
      </p:sp>
      <p:sp>
        <p:nvSpPr>
          <p:cNvPr id="55299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</a:pPr>
            <a:r>
              <a:rPr lang="en-GB" sz="2200">
                <a:latin typeface="Perpetua" charset="0"/>
                <a:ea typeface="MS PGothic" charset="0"/>
              </a:rPr>
              <a:t>Overweight people often do not exercise because they feel self-conscious if </a:t>
            </a:r>
            <a:r>
              <a:rPr lang="en-GB" sz="2200" i="1">
                <a:latin typeface="Perpetua" charset="0"/>
                <a:ea typeface="MS PGothic" charset="0"/>
              </a:rPr>
              <a:t>others see them huffing and puffing.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000">
                <a:latin typeface="Perpetua" charset="0"/>
                <a:ea typeface="MS PGothic" charset="0"/>
              </a:rPr>
              <a:t>Being observed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000">
                <a:latin typeface="Perpetua" charset="0"/>
                <a:ea typeface="MS PGothic" charset="0"/>
              </a:rPr>
              <a:t>Being evaluated by others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000">
                <a:latin typeface="Perpetua" charset="0"/>
                <a:ea typeface="MS PGothic" charset="0"/>
              </a:rPr>
              <a:t>Classes where physique is emphasized produces more SPA</a:t>
            </a:r>
          </a:p>
          <a:p>
            <a:pPr eaLnBrk="1" hangingPunct="1">
              <a:lnSpc>
                <a:spcPct val="80000"/>
              </a:lnSpc>
            </a:pPr>
            <a:endParaRPr lang="en-GB" sz="2200">
              <a:latin typeface="Perpetua" charset="0"/>
              <a:ea typeface="MS PGothic" charset="0"/>
            </a:endParaRPr>
          </a:p>
          <a:p>
            <a:pPr eaLnBrk="1" hangingPunct="1">
              <a:lnSpc>
                <a:spcPct val="80000"/>
              </a:lnSpc>
              <a:buFont typeface="Wingdings 2" charset="0"/>
              <a:buNone/>
            </a:pPr>
            <a:r>
              <a:rPr lang="en-GB" sz="2200">
                <a:latin typeface="Perpetua" charset="0"/>
                <a:ea typeface="MS PGothic" charset="0"/>
              </a:rPr>
              <a:t>Influence of Body Image on Exercise Behaviour</a:t>
            </a:r>
          </a:p>
          <a:p>
            <a:pPr eaLnBrk="1" hangingPunct="1">
              <a:lnSpc>
                <a:spcPct val="80000"/>
              </a:lnSpc>
            </a:pPr>
            <a:r>
              <a:rPr lang="en-GB" sz="2200">
                <a:latin typeface="Perpetua" charset="0"/>
                <a:ea typeface="MS PGothic" charset="0"/>
              </a:rPr>
              <a:t>Exercise participation motives for men and women are to lose weight and increase muscle tone are keys to start an exercise program (Rodger &amp; Gauvin, 1994)</a:t>
            </a:r>
          </a:p>
          <a:p>
            <a:pPr eaLnBrk="1" hangingPunct="1">
              <a:lnSpc>
                <a:spcPct val="80000"/>
              </a:lnSpc>
            </a:pPr>
            <a:r>
              <a:rPr lang="en-GB" sz="2200">
                <a:latin typeface="Perpetua" charset="0"/>
                <a:ea typeface="MS PGothic" charset="0"/>
              </a:rPr>
              <a:t>Exercise behaviour is effected by one’s low body image or High SPA.</a:t>
            </a:r>
          </a:p>
          <a:p>
            <a:pPr eaLnBrk="1" hangingPunct="1">
              <a:lnSpc>
                <a:spcPct val="80000"/>
              </a:lnSpc>
            </a:pPr>
            <a:r>
              <a:rPr lang="en-GB" sz="2200">
                <a:latin typeface="Perpetua" charset="0"/>
                <a:ea typeface="MS PGothic" charset="0"/>
              </a:rPr>
              <a:t>People who are overweight or obese avoid signing up for exercise programs because of embarrassment and shame of their appearance.</a:t>
            </a:r>
          </a:p>
          <a:p>
            <a:pPr eaLnBrk="1" hangingPunct="1">
              <a:lnSpc>
                <a:spcPct val="80000"/>
              </a:lnSpc>
            </a:pPr>
            <a:endParaRPr lang="en-GB" sz="2200">
              <a:latin typeface="Perpetua" charset="0"/>
              <a:ea typeface="MS PGothic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3676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Franklin Gothic Book" charset="0"/>
                <a:ea typeface="MS PGothic" charset="0"/>
              </a:rPr>
              <a:t>Recommendations: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1447800"/>
            <a:ext cx="11430000" cy="5124450"/>
          </a:xfrm>
        </p:spPr>
        <p:txBody>
          <a:bodyPr>
            <a:normAutofit/>
          </a:bodyPr>
          <a:lstStyle/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en-GB" dirty="0" smtClean="0">
              <a:ea typeface="+mn-ea"/>
              <a:cs typeface="+mn-cs"/>
            </a:endParaRPr>
          </a:p>
          <a:p>
            <a:pPr marL="514350" indent="-514350" eaLnBrk="1" fontAlgn="auto" hangingPunct="1">
              <a:spcBef>
                <a:spcPts val="58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dirty="0" smtClean="0">
                <a:ea typeface="+mn-ea"/>
                <a:cs typeface="+mn-cs"/>
              </a:rPr>
              <a:t>People who enjoy their workouts show the biggest exercise related improvements in body image.</a:t>
            </a:r>
          </a:p>
          <a:p>
            <a:pPr marL="514350" indent="-514350" eaLnBrk="1" fontAlgn="auto" hangingPunct="1">
              <a:spcBef>
                <a:spcPts val="58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dirty="0" smtClean="0">
                <a:ea typeface="+mn-ea"/>
                <a:cs typeface="+mn-cs"/>
              </a:rPr>
              <a:t>Fitness instructors need to teach people about body image and exercise behaviour.</a:t>
            </a:r>
          </a:p>
          <a:p>
            <a:pPr marL="514350" indent="-514350" eaLnBrk="1" fontAlgn="auto" hangingPunct="1">
              <a:spcBef>
                <a:spcPts val="58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dirty="0" smtClean="0">
                <a:ea typeface="+mn-ea"/>
                <a:cs typeface="+mn-cs"/>
              </a:rPr>
              <a:t>Monitor progress of bodily changes in strength and body composition throughout your program.</a:t>
            </a:r>
          </a:p>
          <a:p>
            <a:pPr marL="514350" indent="-514350" eaLnBrk="1" fontAlgn="auto" hangingPunct="1">
              <a:spcBef>
                <a:spcPts val="58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dirty="0" smtClean="0">
                <a:ea typeface="+mn-ea"/>
                <a:cs typeface="+mn-cs"/>
              </a:rPr>
              <a:t>Fitness instructors should encourage clients to wear loose-fitted, comfortable exercise attire.</a:t>
            </a:r>
          </a:p>
          <a:p>
            <a:pPr marL="514350" indent="-514350" eaLnBrk="1" fontAlgn="auto" hangingPunct="1">
              <a:spcBef>
                <a:spcPts val="58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dirty="0" smtClean="0">
                <a:ea typeface="+mn-ea"/>
                <a:cs typeface="+mn-cs"/>
              </a:rPr>
              <a:t>Media promotion materials of classes or exercise campaigns should show a wide range of body shapes, sizes, and physical abilities.</a:t>
            </a:r>
          </a:p>
          <a:p>
            <a:pPr marL="514350" indent="-514350" eaLnBrk="1" fontAlgn="auto" hangingPunct="1">
              <a:spcBef>
                <a:spcPts val="58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dirty="0" smtClean="0">
                <a:ea typeface="+mn-ea"/>
                <a:cs typeface="+mn-cs"/>
              </a:rPr>
              <a:t>Exercise programs should focus on improving physical function, strength, and endurance rather than on changing physical appearance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en-GB" dirty="0"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62947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 for next Thursday</a:t>
            </a:r>
            <a:r>
              <a:rPr lang="en-US" dirty="0" smtClean="0"/>
              <a:t>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Positive effects of exercise</a:t>
            </a:r>
            <a:r>
              <a:rPr lang="en-US" dirty="0" smtClean="0"/>
              <a:t>…</a:t>
            </a:r>
          </a:p>
          <a:p>
            <a:r>
              <a:rPr lang="en-US" dirty="0" smtClean="0"/>
              <a:t>All the points that you can find (e.g. SC, motivation, decreased depression and anxiety)</a:t>
            </a:r>
          </a:p>
          <a:p>
            <a:r>
              <a:rPr lang="en-US" dirty="0" smtClean="0"/>
              <a:t>Plus others…</a:t>
            </a:r>
          </a:p>
          <a:p>
            <a:endParaRPr lang="en-US" dirty="0"/>
          </a:p>
          <a:p>
            <a:r>
              <a:rPr lang="en-US" dirty="0" smtClean="0"/>
              <a:t>What measures are there out there to demonstrate a change in affect </a:t>
            </a:r>
          </a:p>
          <a:p>
            <a:endParaRPr lang="en-US" dirty="0" smtClean="0"/>
          </a:p>
          <a:p>
            <a:r>
              <a:rPr lang="en-US" dirty="0" smtClean="0"/>
              <a:t>Evidence to support each of the points you raise.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246527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Any questions?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601554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E5224E"/>
      </a:accent1>
      <a:accent2>
        <a:srgbClr val="9D074E"/>
      </a:accent2>
      <a:accent3>
        <a:srgbClr val="7F2294"/>
      </a:accent3>
      <a:accent4>
        <a:srgbClr val="8D65EA"/>
      </a:accent4>
      <a:accent5>
        <a:srgbClr val="588FE2"/>
      </a:accent5>
      <a:accent6>
        <a:srgbClr val="127CA4"/>
      </a:accent6>
      <a:hlink>
        <a:srgbClr val="FB4AB6"/>
      </a:hlink>
      <a:folHlink>
        <a:srgbClr val="F98FE9"/>
      </a:folHlink>
    </a:clrScheme>
    <a:fontScheme name="Vapor Trail">
      <a:majorFont>
        <a:latin typeface="Century Gothic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6DB8EB18-3657-4051-A897-2ED38832359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232</TotalTime>
  <Words>2554</Words>
  <Application>Microsoft Office PowerPoint</Application>
  <PresentationFormat>Widescreen</PresentationFormat>
  <Paragraphs>323</Paragraphs>
  <Slides>39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7" baseType="lpstr">
      <vt:lpstr>MS PGothic</vt:lpstr>
      <vt:lpstr>Arial</vt:lpstr>
      <vt:lpstr>Calibri</vt:lpstr>
      <vt:lpstr>Century Gothic</vt:lpstr>
      <vt:lpstr>Franklin Gothic Book</vt:lpstr>
      <vt:lpstr>Perpetua</vt:lpstr>
      <vt:lpstr>Wingdings 2</vt:lpstr>
      <vt:lpstr>Vapor Trail</vt:lpstr>
      <vt:lpstr>Body Image, S.P.A, SOCIAL MEDIA and Exercise </vt:lpstr>
      <vt:lpstr>Body Dysmorphic Disorder</vt:lpstr>
      <vt:lpstr>Muscle Dysmorphia</vt:lpstr>
      <vt:lpstr>Muscle Dysmorphia</vt:lpstr>
      <vt:lpstr>Effects of muscle dysmorphia</vt:lpstr>
      <vt:lpstr>PowerPoint Presentation</vt:lpstr>
      <vt:lpstr>Behavioural Consequences </vt:lpstr>
      <vt:lpstr>Causes of muscle dysmorphia </vt:lpstr>
      <vt:lpstr>Eating disorders and exercise</vt:lpstr>
      <vt:lpstr>Physical activity in the development of eating disorders…</vt:lpstr>
      <vt:lpstr>Eating disorders and excessive exercise</vt:lpstr>
      <vt:lpstr>Psychological factors involved in the relationship between exercise and eating disorders…</vt:lpstr>
      <vt:lpstr>Dealing with disordered eating and exercise behaviours…</vt:lpstr>
      <vt:lpstr>Relationship of Body Image  to Physical Well-Being</vt:lpstr>
      <vt:lpstr>Task: The role of social media</vt:lpstr>
      <vt:lpstr>Issues from research articles provided….</vt:lpstr>
      <vt:lpstr>Discussion points</vt:lpstr>
      <vt:lpstr>Photo sharing / ‘selfies’</vt:lpstr>
      <vt:lpstr>Exercise</vt:lpstr>
      <vt:lpstr>Body Image Measures</vt:lpstr>
      <vt:lpstr>PowerPoint Presentation</vt:lpstr>
      <vt:lpstr>Perceptual Measurement</vt:lpstr>
      <vt:lpstr>Cognitive measures</vt:lpstr>
      <vt:lpstr>BESAA</vt:lpstr>
      <vt:lpstr>Affective measures </vt:lpstr>
      <vt:lpstr>Physical Activity and Anxiety About the Body</vt:lpstr>
      <vt:lpstr>Research on Body Image and Exercise</vt:lpstr>
      <vt:lpstr>Exercise vs. Psychological Interventions</vt:lpstr>
      <vt:lpstr>    Mechanisms of Change </vt:lpstr>
      <vt:lpstr>What are the causes?</vt:lpstr>
      <vt:lpstr>Increased Awareness of Physical Capabilities</vt:lpstr>
      <vt:lpstr>Who Benefits Most from Exercise Interventions?</vt:lpstr>
      <vt:lpstr>Influence of Body Image on Exercise Behaviour</vt:lpstr>
      <vt:lpstr>Physical Activity and SPA</vt:lpstr>
      <vt:lpstr>Body Image &amp; Exercise</vt:lpstr>
      <vt:lpstr>Physical Activity &amp; Behaviour</vt:lpstr>
      <vt:lpstr>Recommendations:</vt:lpstr>
      <vt:lpstr>Task for next Thursday…</vt:lpstr>
      <vt:lpstr>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When is exercise related to social physique anxiety?</dc:title>
  <dc:creator>Connaughton, Declan</dc:creator>
  <cp:lastModifiedBy>Administrator</cp:lastModifiedBy>
  <cp:revision>18</cp:revision>
  <dcterms:created xsi:type="dcterms:W3CDTF">2018-10-31T11:41:40Z</dcterms:created>
  <dcterms:modified xsi:type="dcterms:W3CDTF">2020-11-04T16:50:44Z</dcterms:modified>
</cp:coreProperties>
</file>