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7"/>
  </p:notesMasterIdLst>
  <p:sldIdLst>
    <p:sldId id="256" r:id="rId2"/>
    <p:sldId id="268" r:id="rId3"/>
    <p:sldId id="257" r:id="rId4"/>
    <p:sldId id="264" r:id="rId5"/>
    <p:sldId id="258" r:id="rId6"/>
    <p:sldId id="269" r:id="rId7"/>
    <p:sldId id="270" r:id="rId8"/>
    <p:sldId id="267" r:id="rId9"/>
    <p:sldId id="271" r:id="rId10"/>
    <p:sldId id="259" r:id="rId11"/>
    <p:sldId id="266" r:id="rId12"/>
    <p:sldId id="260" r:id="rId13"/>
    <p:sldId id="263" r:id="rId14"/>
    <p:sldId id="261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4" d="100"/>
          <a:sy n="54" d="100"/>
        </p:scale>
        <p:origin x="1148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5F2439-D3D8-40AC-89FE-5373DD7BF4A9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0781CC-B7DC-45C4-BF0F-877D81E7E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16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0781CC-B7DC-45C4-BF0F-877D81E7E37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7916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0781CC-B7DC-45C4-BF0F-877D81E7E3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491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00063-73CE-400F-A87A-0494E07F4471}" type="datetime1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707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F3C73-836B-410B-B6E5-3D20EAF376A4}" type="datetime1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86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60DE5-8A6C-4D20-BE09-3323B62EE5CB}" type="datetime1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518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C0775-AD55-473C-889F-144267E8745D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35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EB089-ABA9-4526-9493-F3C5459540E0}" type="datetime1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61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E8F2C-ECDB-4775-869A-AD7BDD0EFCD4}" type="datetime1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547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DDBBD-08C3-4506-BCB4-B94CF5077711}" type="datetime1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523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9006-61F8-427A-9E79-BFC2D0A90148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79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97F4-96AC-4E49-AA62-5D9D2A64BD8C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222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15609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35370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2461696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38659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6813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9594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716DC-DE28-4A1C-92B6-FDAA4D401E04}" type="datetime1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522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AC0B-0953-40F8-9139-4789C959EB72}" type="datetime1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65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DF9DAFD5-220B-47E8-855B-041131DF510B}" type="datetime1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en-GB"/>
              <a:t>Rabia Naeem 2310492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ACEB603-EEA5-4320-B798-C3B0103EE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9408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9/eurospw.2018.00028" TargetMode="External"/><Relationship Id="rId2" Type="http://schemas.openxmlformats.org/officeDocument/2006/relationships/hyperlink" Target="https://doi.org/10.1109/siot.2018.0000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2783/dtcse/cst2017/125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2F22C9-2479-FF6B-55C1-43262F2433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853454"/>
              </p:ext>
            </p:extLst>
          </p:nvPr>
        </p:nvGraphicFramePr>
        <p:xfrm>
          <a:off x="3870198" y="1200650"/>
          <a:ext cx="4197350" cy="1280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97350">
                  <a:extLst>
                    <a:ext uri="{9D8B030D-6E8A-4147-A177-3AD203B41FA5}">
                      <a16:colId xmlns:a16="http://schemas.microsoft.com/office/drawing/2014/main" val="12847309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Programme: Computer Networks and Cyber Security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924601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1023905-D3E6-C443-40D7-DD069637B4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0085873"/>
              </p:ext>
            </p:extLst>
          </p:nvPr>
        </p:nvGraphicFramePr>
        <p:xfrm>
          <a:off x="3997325" y="3002280"/>
          <a:ext cx="4197350" cy="853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97350">
                  <a:extLst>
                    <a:ext uri="{9D8B030D-6E8A-4147-A177-3AD203B41FA5}">
                      <a16:colId xmlns:a16="http://schemas.microsoft.com/office/drawing/2014/main" val="69229652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800" dirty="0">
                          <a:effectLst/>
                        </a:rPr>
                        <a:t>Module: Advanced Cybersecurity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33588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8C99EAC-B245-4E96-F15B-AB12FAF28B9E}"/>
              </a:ext>
            </a:extLst>
          </p:cNvPr>
          <p:cNvSpPr txBox="1"/>
          <p:nvPr/>
        </p:nvSpPr>
        <p:spPr>
          <a:xfrm>
            <a:off x="3870198" y="3956227"/>
            <a:ext cx="60944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Title: Analysing, Ethically Hacking and Securing an Enterprise Network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7A0DE7-AC53-286C-B33C-A6D201288C5D}"/>
              </a:ext>
            </a:extLst>
          </p:cNvPr>
          <p:cNvSpPr txBox="1"/>
          <p:nvPr/>
        </p:nvSpPr>
        <p:spPr>
          <a:xfrm>
            <a:off x="2699766" y="4861298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Deliverable 2 Presentation</a:t>
            </a:r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69ED266-7303-D5DF-11DD-933ED4916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C1C777D-0F33-A492-8D01-1D4B943CF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077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7E321-D3A2-0DC8-4495-CFEF356AB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OS Setup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6C998D-C9F9-5474-E8F1-F40CB1904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2E0EAF-BB71-D14F-EF86-26BA21501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D81224-4167-94D1-8C3E-A345638624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27" y="1947946"/>
            <a:ext cx="6657453" cy="41556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6B49A44-0639-BDF5-E868-8A473230E8D8}"/>
              </a:ext>
            </a:extLst>
          </p:cNvPr>
          <p:cNvSpPr txBox="1"/>
          <p:nvPr/>
        </p:nvSpPr>
        <p:spPr>
          <a:xfrm>
            <a:off x="7395395" y="2423749"/>
            <a:ext cx="395840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virtual machines were configured in VirtualBox with internal networks connecting Swansea and London systems.</a:t>
            </a:r>
          </a:p>
        </p:txBody>
      </p:sp>
    </p:spTree>
    <p:extLst>
      <p:ext uri="{BB962C8B-B14F-4D97-AF65-F5344CB8AC3E}">
        <p14:creationId xmlns:p14="http://schemas.microsoft.com/office/powerpoint/2010/main" val="453853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77465-054C-0AAE-68E9-77FF7DD2B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214091" cy="798657"/>
          </a:xfrm>
        </p:spPr>
        <p:txBody>
          <a:bodyPr>
            <a:normAutofit/>
          </a:bodyPr>
          <a:lstStyle/>
          <a:p>
            <a:r>
              <a:rPr lang="en-GB" sz="1800" dirty="0"/>
              <a:t>OS setup and connectivity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4C0ADD6-7CDE-942A-A733-AAE032A09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9121630-98C4-0781-1182-5B7732969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3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3D190F-1235-B12C-D395-6662822F5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27" y="970692"/>
            <a:ext cx="5223279" cy="29139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C06745-131C-A16E-BD58-C0BFA685C4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728" y="3884677"/>
            <a:ext cx="4157855" cy="258091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53F44C8-AAB0-58C6-4125-1B4B6A0EEE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2427" y="914176"/>
            <a:ext cx="6294845" cy="329206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76D3500-7E74-ABEA-71AC-191A436A191F}"/>
              </a:ext>
            </a:extLst>
          </p:cNvPr>
          <p:cNvSpPr txBox="1"/>
          <p:nvPr/>
        </p:nvSpPr>
        <p:spPr>
          <a:xfrm>
            <a:off x="5002719" y="4127133"/>
            <a:ext cx="609463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IP configuration verified using </a:t>
            </a:r>
            <a:r>
              <a:rPr lang="en-GB" dirty="0" err="1">
                <a:highlight>
                  <a:srgbClr val="0000FF"/>
                </a:highlight>
                <a:latin typeface="Courier New" panose="02070309020205020404" pitchFamily="49" charset="0"/>
              </a:rPr>
              <a:t>ip</a:t>
            </a:r>
            <a:r>
              <a:rPr lang="en-GB" dirty="0">
                <a:highlight>
                  <a:srgbClr val="0000FF"/>
                </a:highlight>
                <a:latin typeface="Courier New" panose="02070309020205020404" pitchFamily="49" charset="0"/>
              </a:rPr>
              <a:t> </a:t>
            </a:r>
            <a:r>
              <a:rPr lang="en-GB" dirty="0" err="1">
                <a:highlight>
                  <a:srgbClr val="0000FF"/>
                </a:highlight>
                <a:latin typeface="Courier New" panose="02070309020205020404" pitchFamily="49" charset="0"/>
              </a:rPr>
              <a:t>addr</a:t>
            </a:r>
            <a:r>
              <a:rPr lang="en-GB" dirty="0">
                <a:highlight>
                  <a:srgbClr val="0000FF"/>
                </a:highlight>
              </a:rPr>
              <a:t> </a:t>
            </a:r>
            <a:r>
              <a:rPr lang="en-GB" dirty="0"/>
              <a:t>on L-CD Debian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Multiple network interfaces configured for internal networks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London network identified with IP address </a:t>
            </a:r>
            <a:r>
              <a:rPr lang="en-GB" b="1" dirty="0">
                <a:highlight>
                  <a:srgbClr val="0000FF"/>
                </a:highlight>
              </a:rPr>
              <a:t>192.168.2.1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Ping used to test network connectivity between devices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Successful responses from </a:t>
            </a:r>
            <a:r>
              <a:rPr lang="en-GB" b="1" dirty="0">
                <a:highlight>
                  <a:srgbClr val="0000FF"/>
                </a:highlight>
              </a:rPr>
              <a:t>192.168.1.10 and 192.168.1.1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0% packet loss</a:t>
            </a:r>
            <a:r>
              <a:rPr lang="en-GB" dirty="0"/>
              <a:t> indicates stable and reliable connection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Confirms Swansea network is </a:t>
            </a:r>
            <a:r>
              <a:rPr lang="en-GB" b="1" dirty="0"/>
              <a:t>reachable and operational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870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0F1EE-A0C7-1C8B-1DB5-AA7BB169D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OS setup connectivity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70AFB-4946-D326-ADCD-84444550A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071EE-CCA4-DE3F-6AEC-0AA8117B9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4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F989AD-B5CA-D84D-B56E-9FDB48297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64027"/>
            <a:ext cx="5450360" cy="34978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50EABE-1F0C-EAC1-385F-6EBA34201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3056" y="1555315"/>
            <a:ext cx="5725886" cy="4275401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B4CF7EEF-0174-C746-8DEF-AE45A14CF0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244" y="5121037"/>
            <a:ext cx="5628464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Ping used to test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 connectivity across multiple networks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Successful responses from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192.168.1.10 (Swansea network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Successful responses from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192.168.2.1 (London network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Successful responses from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20.0.0.2 (external/VPN network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0% packet loss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confirms stable and reliable communication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Consistent response times indicate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efficient network performance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Confirms connectivity between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Swansea and London locations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010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9835F-FFD8-D632-D8EA-39868BCFD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information gathering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DFC166F-8FBA-A0BB-243C-5F159ED18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234841D-08C4-1907-7F2C-385787812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092553-B095-F825-0C8B-FC6D0CDC8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44" y="1279704"/>
            <a:ext cx="4802057" cy="32213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6157BC-447E-157E-F27F-3FB1E62B78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310" y="1300255"/>
            <a:ext cx="5182075" cy="3180218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DCDEC302-99F1-A678-A43F-A96A0131E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644" y="4450418"/>
            <a:ext cx="7425110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Nmap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used to perform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 reconnaissance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Identified active hosts in the network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Discovered IP addresses such as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192.168.1.1 and 192.168.1.10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Detected multiple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open ports and services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Services identified include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FTP (21), SSH (22), SMB (445), HTTP (80)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Scan results provide information for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vulnerability assessment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identify potential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security weaknesses in the network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48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A1AA2-B39F-F951-D7DF-6313D1D7E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information gathering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E447AB-31B3-AADF-BA20-D30340B09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61CC7-2136-2CDB-3B96-D18F72CC8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971DDA-1CA6-9B19-EE57-3845691D3A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8847" y="1495479"/>
            <a:ext cx="6568241" cy="449624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2F682F9-1DD8-71D2-F398-5ABF5FA678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912" y="1578525"/>
            <a:ext cx="5033537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Nmap used for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detailed network scanning and service detection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Identified target host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192.168.1.1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Discovered multiple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open ports and services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Services include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FTP (21), HTTP (80), SMB (445), LDAP (389)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Detected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Windows Server 2022 operating system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 version detection helps identify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potential vulnerabilities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key information for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security assessment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478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EEF4C-75A5-D3AC-9C0D-D85F098FC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Vulnerable assessment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BA43B6-A351-AA91-A727-4545605AA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A3D65B-3F2E-3147-C53A-1F2ACFCF4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84ACD4-543A-707F-E833-9D794DF07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50" y="1891264"/>
            <a:ext cx="5116679" cy="33942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32BF1E-0162-8B32-D168-37CBD70AC9FA}"/>
              </a:ext>
            </a:extLst>
          </p:cNvPr>
          <p:cNvSpPr txBox="1"/>
          <p:nvPr/>
        </p:nvSpPr>
        <p:spPr>
          <a:xfrm>
            <a:off x="5469904" y="1891264"/>
            <a:ext cx="609442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SMB enumeration performed using </a:t>
            </a:r>
            <a:r>
              <a:rPr lang="en-GB" b="1" dirty="0">
                <a:highlight>
                  <a:srgbClr val="0000FF"/>
                </a:highlight>
              </a:rPr>
              <a:t>enum4linux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Retrieved domain name </a:t>
            </a:r>
            <a:r>
              <a:rPr lang="en-GB" b="1" dirty="0">
                <a:highlight>
                  <a:srgbClr val="0000FF"/>
                </a:highlight>
              </a:rPr>
              <a:t>SWANSEA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Discovered user accounts and network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Identified system and session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Server allows session access without strong authentication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Sensitive information disclosure increases security risk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 be used for further attacks such as </a:t>
            </a:r>
            <a:r>
              <a:rPr lang="en-GB" b="1" dirty="0">
                <a:highlight>
                  <a:srgbClr val="0000FF"/>
                </a:highlight>
              </a:rPr>
              <a:t>privilege escalation</a:t>
            </a:r>
            <a:endParaRPr lang="en-GB" dirty="0">
              <a:highlight>
                <a:srgbClr val="00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04764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F21CD-93DA-41AF-10D0-9615F4F0F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Vulnerable assessment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53AE6-E27F-8F07-361E-21B3B9D35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FEAD0-CAFE-102E-4900-DB3CDD521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8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EE1848-F3C9-1204-9828-8224A1F12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75" b="43455"/>
          <a:stretch>
            <a:fillRect/>
          </a:stretch>
        </p:blipFill>
        <p:spPr>
          <a:xfrm>
            <a:off x="471726" y="1567159"/>
            <a:ext cx="6757009" cy="3208038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2094428-319F-F301-CB4C-D5EDE9D8C3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655" y="2309352"/>
            <a:ext cx="5150769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SMB service running on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port 445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Nmap vulnerability scan performed using SMB scripts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 identified as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vulnerable to MS08-067 exploit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Vulnerability allows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remote code execution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Attackers can gain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unauthorized system access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Represents a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high severity security risk</a:t>
            </a:r>
          </a:p>
        </p:txBody>
      </p:sp>
    </p:spTree>
    <p:extLst>
      <p:ext uri="{BB962C8B-B14F-4D97-AF65-F5344CB8AC3E}">
        <p14:creationId xmlns:p14="http://schemas.microsoft.com/office/powerpoint/2010/main" val="3354989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8DA47-8428-F613-ED64-578E2EE9F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Vulnerability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8CA5A3-A477-8572-3FE3-7CE88CB26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4AEC05-B296-20CB-A61C-519EC0C89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73992C-AC53-50F0-42DC-6590A27195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5" r="15557"/>
          <a:stretch>
            <a:fillRect/>
          </a:stretch>
        </p:blipFill>
        <p:spPr>
          <a:xfrm>
            <a:off x="292304" y="1584775"/>
            <a:ext cx="6053632" cy="428363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029428A7-3C28-B5A1-12EB-74E5E7564C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9945" y="1423779"/>
            <a:ext cx="5367528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SMB service running on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port 445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Shared folders discovered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(ADMIN$, IPC$, NETLOGON, SYSVOL)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Reveals internal network resources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Indicates weak access control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 be used for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lateral movement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Represents a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" panose="020B0604020202020204" pitchFamily="34" charset="0"/>
              </a:rPr>
              <a:t>security vulnerability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1337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652F9-E161-C5A8-31DC-60099E1F0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97E328-8E9A-5972-EF1C-4DCD45F40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CF904E8-3103-A67D-88D5-95D336C4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10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3BDE2-D083-F14C-D66B-26C31375E9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36817"/>
            <a:ext cx="5321515" cy="2994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0F65C0-F572-A187-F4F7-DB13A060E7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705" y="1336817"/>
            <a:ext cx="6540186" cy="376880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FCC8838-E721-3E7D-7692-66A6BEC11E3B}"/>
              </a:ext>
            </a:extLst>
          </p:cNvPr>
          <p:cNvSpPr txBox="1"/>
          <p:nvPr/>
        </p:nvSpPr>
        <p:spPr>
          <a:xfrm>
            <a:off x="159960" y="4505520"/>
            <a:ext cx="609447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00FF"/>
                </a:highlight>
              </a:rPr>
              <a:t>FTP</a:t>
            </a:r>
            <a:r>
              <a:rPr lang="en-GB" dirty="0"/>
              <a:t> service discovered running on </a:t>
            </a:r>
            <a:r>
              <a:rPr lang="en-GB" b="1" dirty="0">
                <a:highlight>
                  <a:srgbClr val="0000FF"/>
                </a:highlight>
              </a:rPr>
              <a:t>port 21</a:t>
            </a:r>
            <a:r>
              <a:rPr lang="en-GB" dirty="0">
                <a:highlight>
                  <a:srgbClr val="0000FF"/>
                </a:highlight>
              </a:rPr>
              <a:t> </a:t>
            </a:r>
            <a:r>
              <a:rPr lang="en-GB" dirty="0"/>
              <a:t>using Nmap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00FF"/>
                </a:highlight>
              </a:rPr>
              <a:t>Anonymous login </a:t>
            </a:r>
            <a:r>
              <a:rPr lang="en-GB" dirty="0"/>
              <a:t>enabled on FTP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Connected to FTP server without authentication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Accessed file directory using </a:t>
            </a:r>
            <a:r>
              <a:rPr lang="en-GB" dirty="0">
                <a:highlight>
                  <a:srgbClr val="0000FF"/>
                </a:highlight>
                <a:latin typeface="Courier New" panose="02070309020205020404" pitchFamily="49" charset="0"/>
              </a:rPr>
              <a:t>ls</a:t>
            </a:r>
            <a:r>
              <a:rPr lang="en-GB" dirty="0"/>
              <a:t> command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Retrieved files such as </a:t>
            </a:r>
            <a:r>
              <a:rPr lang="en-GB" b="1" dirty="0">
                <a:highlight>
                  <a:srgbClr val="0000FF"/>
                </a:highlight>
              </a:rPr>
              <a:t>important_file.txt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File transfer completed successfully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</a:t>
            </a:r>
            <a:r>
              <a:rPr lang="en-GB" b="1" dirty="0">
                <a:highlight>
                  <a:srgbClr val="0000FF"/>
                </a:highlight>
              </a:rPr>
              <a:t>unauthorized access</a:t>
            </a:r>
            <a:r>
              <a:rPr lang="en-GB" b="1" dirty="0"/>
              <a:t> to sensitive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838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1325C-3C2B-86DF-B221-7BCE21268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64A772-6A35-DA1B-3171-BCB0D7408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3D29BC-03D0-11DD-340D-3A427BF26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11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C0DA6C-B53F-94C6-8514-60EC5B4C44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4" y="1400712"/>
            <a:ext cx="6399172" cy="3678184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066F8C1B-0763-CF60-3FE1-8CFACC29B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2063" y="1267495"/>
            <a:ext cx="5131533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FTP service allowed anonymous login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Connected to server without authentication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Accessed files using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00FF"/>
                </a:highlight>
                <a:latin typeface="Arial Unicode MS"/>
              </a:rPr>
              <a:t>ls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00FF"/>
              </a:highlight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Downloaded sensitive file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Demonstrates unauthorized data access</a:t>
            </a:r>
          </a:p>
        </p:txBody>
      </p:sp>
    </p:spTree>
    <p:extLst>
      <p:ext uri="{BB962C8B-B14F-4D97-AF65-F5344CB8AC3E}">
        <p14:creationId xmlns:p14="http://schemas.microsoft.com/office/powerpoint/2010/main" val="37735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1593A-FE03-2E6F-DAD0-F8375A664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and security measures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BCD3C9-1BBE-A388-B1B7-7E452DC6B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3345F-D0C6-242F-AEE7-21FF9E3DD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479CE5-37B2-93B1-0B4D-B4835F988E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0" y="1553191"/>
            <a:ext cx="6318328" cy="37516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6C4119-8118-DB33-BF2D-2E6FE3D12D74}"/>
              </a:ext>
            </a:extLst>
          </p:cNvPr>
          <p:cNvSpPr txBox="1"/>
          <p:nvPr/>
        </p:nvSpPr>
        <p:spPr>
          <a:xfrm>
            <a:off x="6460611" y="2088485"/>
            <a:ext cx="609760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Gained remote access using </a:t>
            </a:r>
            <a:r>
              <a:rPr lang="en-GB" b="1" dirty="0">
                <a:highlight>
                  <a:srgbClr val="0000FF"/>
                </a:highlight>
              </a:rPr>
              <a:t>Evil-</a:t>
            </a:r>
            <a:r>
              <a:rPr lang="en-GB" b="1" dirty="0" err="1">
                <a:highlight>
                  <a:srgbClr val="0000FF"/>
                </a:highlight>
              </a:rPr>
              <a:t>WinRM</a:t>
            </a:r>
            <a:r>
              <a:rPr lang="en-GB" b="1" dirty="0">
                <a:highlight>
                  <a:srgbClr val="0000FF"/>
                </a:highlight>
              </a:rPr>
              <a:t> tool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Executed commands on target system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Retrieved system information using </a:t>
            </a:r>
            <a:r>
              <a:rPr lang="en-GB" dirty="0" err="1">
                <a:highlight>
                  <a:srgbClr val="0000FF"/>
                </a:highlight>
                <a:latin typeface="Courier New" panose="02070309020205020404" pitchFamily="49" charset="0"/>
              </a:rPr>
              <a:t>systeminfo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Identified operating system and configuration details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</a:t>
            </a:r>
            <a:r>
              <a:rPr lang="en-GB" b="1" dirty="0">
                <a:highlight>
                  <a:srgbClr val="0000FF"/>
                </a:highlight>
              </a:rPr>
              <a:t>remote command execution capability</a:t>
            </a:r>
            <a:endParaRPr lang="en-GB" dirty="0">
              <a:highlight>
                <a:srgbClr val="0000FF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Confirms successful system compromise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Represents </a:t>
            </a:r>
            <a:r>
              <a:rPr lang="en-GB" b="1" dirty="0">
                <a:highlight>
                  <a:srgbClr val="0000FF"/>
                </a:highlight>
              </a:rPr>
              <a:t>high security risk</a:t>
            </a:r>
            <a:endParaRPr lang="en-GB" dirty="0">
              <a:highlight>
                <a:srgbClr val="00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2776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78238-C17D-93A6-748D-8FFDDF5BC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measures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C5B3C-59FC-02E5-7195-0AE4FA619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CF8E1-192B-561C-50F9-16EFAF0F7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13</a:t>
            </a:fld>
            <a:endParaRPr lang="en-GB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4ACA21C-AD88-AB8E-EC5D-229842DDEE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417" y="1690688"/>
            <a:ext cx="12456230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Disable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anonymous FTP login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prevent unauthorized access [1].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Restrict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SMB access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secure shared folders [2].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Configure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firewall rules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block unnecessary ports (21, 445) [3].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Enforce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password policies [4].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security patches and updates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(e.g., fix MS08-067)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Disable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unused services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reduce attack surface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Enable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 control and authentication mechanisms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809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6A0FD-31DD-BD68-C5D7-BFBED33FF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summary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2A5B12-7D17-21A9-D955-40B0F040E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CFE498-1FA4-26C0-F621-07DD806C1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14</a:t>
            </a:fld>
            <a:endParaRPr lang="en-GB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38482AB-3E68-729D-6B06-28B82DA2D7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90688"/>
            <a:ext cx="11543738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Conducted security assessment of the </a:t>
            </a:r>
            <a:r>
              <a:rPr lang="en-US" altLang="en-US" sz="2000" b="1" dirty="0">
                <a:latin typeface="Arial" panose="020B0604020202020204" pitchFamily="34" charset="0"/>
              </a:rPr>
              <a:t>SWANSEA.ACCA network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Verified network configuration and connectivity using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IP and ping tests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Performed information gathering using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Nmap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identify hosts, ports, and services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Identified key services including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FTP, SMB, and SSH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Discovered multiple vulnerabilities categorized as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High, Medium, and Low severity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severity vulnerabilities included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SMB vulnerability (MS08-067)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anonymous FTP access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Performed exploitation by accessing FTP server and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retrieving sensitive files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Demonstrated potential system compromise using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remote access tools (e.g., Evil-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WinRM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Highlighted risks such as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unauthorized access, data exposure, and lateral movement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Implemented security measures including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patching, access control, and firewall configuration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Improvements enhance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confidentiality, integrity, and availability (CIA triad)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Overall, the assessment identified weaknesses and proposed effective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security solutions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7750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1948E-1868-7BC9-56B6-1DA6127D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19EC7-0C82-ADAA-AB03-4A3F93127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Rabia Naeem 2310492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76851-B17D-D87A-7B82-177AFA3DE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EB603-EEA5-4320-B798-C3B0103EE208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1B2C2A0-D3E0-D459-6E5E-FB557FF478DE}"/>
              </a:ext>
            </a:extLst>
          </p:cNvPr>
          <p:cNvSpPr txBox="1"/>
          <p:nvPr/>
        </p:nvSpPr>
        <p:spPr>
          <a:xfrm>
            <a:off x="989611" y="1555036"/>
            <a:ext cx="1013756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Sohne"/>
              </a:rPr>
              <a:t>[</a:t>
            </a:r>
            <a:r>
              <a:rPr lang="en-GB" b="0" i="0" dirty="0">
                <a:effectLst/>
                <a:latin typeface="Sohne"/>
              </a:rPr>
              <a:t>1] M. Ge, J. Cho, C. </a:t>
            </a:r>
            <a:r>
              <a:rPr lang="en-GB" b="0" i="0" dirty="0" err="1">
                <a:effectLst/>
                <a:latin typeface="Sohne"/>
              </a:rPr>
              <a:t>Kamhoua</a:t>
            </a:r>
            <a:r>
              <a:rPr lang="en-GB" b="0" i="0" dirty="0">
                <a:effectLst/>
                <a:latin typeface="Sohne"/>
              </a:rPr>
              <a:t>, &amp; D. Kim, "Optimal Deployments of </a:t>
            </a:r>
            <a:r>
              <a:rPr lang="en-GB" b="0" i="0" dirty="0" err="1">
                <a:effectLst/>
                <a:latin typeface="Sohne"/>
              </a:rPr>
              <a:t>Defense</a:t>
            </a:r>
            <a:r>
              <a:rPr lang="en-GB" b="0" i="0" dirty="0">
                <a:effectLst/>
                <a:latin typeface="Sohne"/>
              </a:rPr>
              <a:t> Mechanisms for the Internet of Things",, p. 8-17, 2018. </a:t>
            </a:r>
            <a:r>
              <a:rPr lang="en-GB" b="0" i="0" dirty="0">
                <a:solidFill>
                  <a:srgbClr val="FBCA98"/>
                </a:solidFill>
                <a:effectLst/>
                <a:latin typeface="Sohne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https://doi.org/10.1109/siot.</a:t>
            </a:r>
            <a:r>
              <a:rPr lang="en-GB" b="0" i="0" dirty="0">
                <a:effectLst/>
                <a:latin typeface="Sohne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2018.00008</a:t>
            </a:r>
            <a:endParaRPr lang="en-GB" b="0" i="0" dirty="0">
              <a:effectLst/>
              <a:latin typeface="Sohne"/>
            </a:endParaRPr>
          </a:p>
          <a:p>
            <a:r>
              <a:rPr lang="en-GB" dirty="0"/>
              <a:t>[2] R. Derbyshire, B. Green, D. Prince, A. Mauthe, &amp; D. Hutchison, "An Analysis of Cyber Security Attack Taxonomies",, p. 153-161, 2018. </a:t>
            </a:r>
            <a:r>
              <a:rPr lang="en-GB" dirty="0">
                <a:solidFill>
                  <a:srgbClr val="FBCA98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https://doi.org/10.1109/eurospw.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2018.00028</a:t>
            </a:r>
            <a:endParaRPr lang="en-GB" dirty="0"/>
          </a:p>
          <a:p>
            <a:r>
              <a:rPr lang="en-GB" dirty="0"/>
              <a:t>[3] Y. Jiang, C. Li, Z. Li, &amp; S. Ming-</a:t>
            </a:r>
            <a:r>
              <a:rPr lang="en-GB" dirty="0" err="1"/>
              <a:t>cai</a:t>
            </a:r>
            <a:r>
              <a:rPr lang="en-GB" dirty="0"/>
              <a:t>, "Network Security Evaluation Based on Variable Weight Fuzzy Cloud Model", </a:t>
            </a:r>
            <a:r>
              <a:rPr lang="en-GB" dirty="0" err="1"/>
              <a:t>Destech</a:t>
            </a:r>
            <a:r>
              <a:rPr lang="en-GB" dirty="0"/>
              <a:t> Transactions on Computer Science and Engineering, no. </a:t>
            </a:r>
            <a:r>
              <a:rPr lang="en-GB" dirty="0" err="1"/>
              <a:t>cst</a:t>
            </a:r>
            <a:r>
              <a:rPr lang="en-GB" dirty="0"/>
              <a:t>, 2017. </a:t>
            </a:r>
            <a:r>
              <a:rPr lang="en-GB" dirty="0">
                <a:solidFill>
                  <a:srgbClr val="FBCA98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https://doi.org/10.12783/dtcse/</a:t>
            </a: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cst2017/12517</a:t>
            </a:r>
            <a:endParaRPr lang="en-GB" dirty="0"/>
          </a:p>
          <a:p>
            <a:r>
              <a:rPr lang="en-GB" dirty="0"/>
              <a:t>[4] C. </a:t>
            </a:r>
            <a:r>
              <a:rPr lang="en-GB" dirty="0" err="1"/>
              <a:t>Xenofontos</a:t>
            </a:r>
            <a:r>
              <a:rPr lang="en-GB" dirty="0"/>
              <a:t>, I. </a:t>
            </a:r>
            <a:r>
              <a:rPr lang="en-GB" dirty="0" err="1"/>
              <a:t>Zografopoulos</a:t>
            </a:r>
            <a:r>
              <a:rPr lang="en-GB" dirty="0"/>
              <a:t>, C. Konstantinou, A. </a:t>
            </a:r>
            <a:r>
              <a:rPr lang="en-GB" dirty="0" err="1"/>
              <a:t>Jolfaei</a:t>
            </a:r>
            <a:r>
              <a:rPr lang="en-GB" dirty="0"/>
              <a:t>, M. Khan, &amp; K. Choo, "Consumer, Commercial, and Industrial IoT (In)Security: Attack Taxonomy and Case Studies", </a:t>
            </a:r>
            <a:r>
              <a:rPr lang="en-GB" dirty="0" err="1"/>
              <a:t>Ieee</a:t>
            </a:r>
            <a:r>
              <a:rPr lang="en-GB" dirty="0"/>
              <a:t> Internet of Things Journal, vol. 9, no. 1, p. 199-221, 2022. https://doi.org/10.1109/jiot.2021.3079916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860240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2109</TotalTime>
  <Words>1024</Words>
  <Application>Microsoft Office PowerPoint</Application>
  <PresentationFormat>Widescreen</PresentationFormat>
  <Paragraphs>140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Arial Unicode MS</vt:lpstr>
      <vt:lpstr>Corbel</vt:lpstr>
      <vt:lpstr>Courier New</vt:lpstr>
      <vt:lpstr>Sohne</vt:lpstr>
      <vt:lpstr>Times New Roman</vt:lpstr>
      <vt:lpstr>Depth</vt:lpstr>
      <vt:lpstr>PowerPoint Presentation</vt:lpstr>
      <vt:lpstr>OS Setup</vt:lpstr>
      <vt:lpstr>OS setup and connectivity</vt:lpstr>
      <vt:lpstr>OS setup connectivity </vt:lpstr>
      <vt:lpstr>Network information gathering</vt:lpstr>
      <vt:lpstr>Network information gathering</vt:lpstr>
      <vt:lpstr>Vulnerable assessment</vt:lpstr>
      <vt:lpstr>Vulnerable assessment</vt:lpstr>
      <vt:lpstr>Vulnerability </vt:lpstr>
      <vt:lpstr>Exploitation </vt:lpstr>
      <vt:lpstr>Exploitation </vt:lpstr>
      <vt:lpstr>Exploitation and security measures</vt:lpstr>
      <vt:lpstr>Security measures </vt:lpstr>
      <vt:lpstr>Assessment summary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Rabia Naeem (2310492)</dc:creator>
  <cp:lastModifiedBy>Rabia Naeem (2310492)</cp:lastModifiedBy>
  <cp:revision>6</cp:revision>
  <dcterms:created xsi:type="dcterms:W3CDTF">2026-03-14T15:10:00Z</dcterms:created>
  <dcterms:modified xsi:type="dcterms:W3CDTF">2026-03-17T13:49:57Z</dcterms:modified>
</cp:coreProperties>
</file>