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7" r:id="rId2"/>
    <p:sldId id="267" r:id="rId3"/>
    <p:sldId id="256" r:id="rId4"/>
    <p:sldId id="258" r:id="rId5"/>
    <p:sldId id="259" r:id="rId6"/>
    <p:sldId id="260" r:id="rId7"/>
    <p:sldId id="261" r:id="rId8"/>
    <p:sldId id="262" r:id="rId9"/>
    <p:sldId id="263" r:id="rId10"/>
    <p:sldId id="264" r:id="rId11"/>
    <p:sldId id="265" r:id="rId12"/>
    <p:sldId id="269" r:id="rId13"/>
    <p:sldId id="270" r:id="rId14"/>
    <p:sldId id="271" r:id="rId15"/>
    <p:sldId id="268"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756FB7-144C-461F-9E72-309218CE1985}" v="6" dt="2021-04-13T09:35:38.9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154" d="100"/>
          <a:sy n="154" d="100"/>
        </p:scale>
        <p:origin x="582" y="15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Brewer" userId="2255ebe3ee1edbb2" providerId="LiveId" clId="{7C756FB7-144C-461F-9E72-309218CE1985}"/>
    <pc:docChg chg="undo custSel addSld delSld modSld">
      <pc:chgData name="Paul Brewer" userId="2255ebe3ee1edbb2" providerId="LiveId" clId="{7C756FB7-144C-461F-9E72-309218CE1985}" dt="2021-04-13T11:31:49.449" v="9061" actId="20577"/>
      <pc:docMkLst>
        <pc:docMk/>
      </pc:docMkLst>
      <pc:sldChg chg="addSp modSp mod">
        <pc:chgData name="Paul Brewer" userId="2255ebe3ee1edbb2" providerId="LiveId" clId="{7C756FB7-144C-461F-9E72-309218CE1985}" dt="2021-04-13T08:24:49.572" v="2393" actId="1076"/>
        <pc:sldMkLst>
          <pc:docMk/>
          <pc:sldMk cId="670495455" sldId="256"/>
        </pc:sldMkLst>
        <pc:spChg chg="add mod">
          <ac:chgData name="Paul Brewer" userId="2255ebe3ee1edbb2" providerId="LiveId" clId="{7C756FB7-144C-461F-9E72-309218CE1985}" dt="2021-04-13T08:24:49.572" v="2393" actId="1076"/>
          <ac:spMkLst>
            <pc:docMk/>
            <pc:sldMk cId="670495455" sldId="256"/>
            <ac:spMk id="2" creationId="{8A47B238-78A1-4C0E-8BCD-06AE564D175E}"/>
          </ac:spMkLst>
        </pc:spChg>
      </pc:sldChg>
      <pc:sldChg chg="delSp modSp mod modNotesTx">
        <pc:chgData name="Paul Brewer" userId="2255ebe3ee1edbb2" providerId="LiveId" clId="{7C756FB7-144C-461F-9E72-309218CE1985}" dt="2021-04-13T08:24:37.963" v="2392" actId="2711"/>
        <pc:sldMkLst>
          <pc:docMk/>
          <pc:sldMk cId="1442361961" sldId="258"/>
        </pc:sldMkLst>
        <pc:spChg chg="mod">
          <ac:chgData name="Paul Brewer" userId="2255ebe3ee1edbb2" providerId="LiveId" clId="{7C756FB7-144C-461F-9E72-309218CE1985}" dt="2021-04-13T08:24:37.963" v="2392" actId="2711"/>
          <ac:spMkLst>
            <pc:docMk/>
            <pc:sldMk cId="1442361961" sldId="258"/>
            <ac:spMk id="11" creationId="{72D4F46C-00B4-404F-8823-A60CEBF8602A}"/>
          </ac:spMkLst>
        </pc:spChg>
        <pc:spChg chg="mod">
          <ac:chgData name="Paul Brewer" userId="2255ebe3ee1edbb2" providerId="LiveId" clId="{7C756FB7-144C-461F-9E72-309218CE1985}" dt="2021-04-13T07:51:10.415" v="270" actId="20577"/>
          <ac:spMkLst>
            <pc:docMk/>
            <pc:sldMk cId="1442361961" sldId="258"/>
            <ac:spMk id="25" creationId="{A4CD5035-4DEC-4932-BFED-C8BC32269E32}"/>
          </ac:spMkLst>
        </pc:spChg>
        <pc:spChg chg="del mod">
          <ac:chgData name="Paul Brewer" userId="2255ebe3ee1edbb2" providerId="LiveId" clId="{7C756FB7-144C-461F-9E72-309218CE1985}" dt="2021-04-13T07:54:30.132" v="378" actId="478"/>
          <ac:spMkLst>
            <pc:docMk/>
            <pc:sldMk cId="1442361961" sldId="258"/>
            <ac:spMk id="32" creationId="{3C69FEFC-40D7-4DC2-ACD6-6603F77F88D4}"/>
          </ac:spMkLst>
        </pc:spChg>
        <pc:spChg chg="mod">
          <ac:chgData name="Paul Brewer" userId="2255ebe3ee1edbb2" providerId="LiveId" clId="{7C756FB7-144C-461F-9E72-309218CE1985}" dt="2021-04-13T08:10:52.686" v="1342" actId="20577"/>
          <ac:spMkLst>
            <pc:docMk/>
            <pc:sldMk cId="1442361961" sldId="258"/>
            <ac:spMk id="33" creationId="{4354F459-9F04-452A-B5E8-9E7CBD445708}"/>
          </ac:spMkLst>
        </pc:spChg>
      </pc:sldChg>
      <pc:sldChg chg="addSp modSp mod modNotesTx">
        <pc:chgData name="Paul Brewer" userId="2255ebe3ee1edbb2" providerId="LiveId" clId="{7C756FB7-144C-461F-9E72-309218CE1985}" dt="2021-04-13T08:29:22.736" v="2654" actId="20577"/>
        <pc:sldMkLst>
          <pc:docMk/>
          <pc:sldMk cId="1155311348" sldId="259"/>
        </pc:sldMkLst>
        <pc:spChg chg="add mod">
          <ac:chgData name="Paul Brewer" userId="2255ebe3ee1edbb2" providerId="LiveId" clId="{7C756FB7-144C-461F-9E72-309218CE1985}" dt="2021-04-13T08:12:38.165" v="1372" actId="207"/>
          <ac:spMkLst>
            <pc:docMk/>
            <pc:sldMk cId="1155311348" sldId="259"/>
            <ac:spMk id="2" creationId="{5F947DF4-DDE3-4BBE-BB30-A169DF389103}"/>
          </ac:spMkLst>
        </pc:spChg>
        <pc:spChg chg="mod">
          <ac:chgData name="Paul Brewer" userId="2255ebe3ee1edbb2" providerId="LiveId" clId="{7C756FB7-144C-461F-9E72-309218CE1985}" dt="2021-04-13T08:24:25.777" v="2391" actId="2711"/>
          <ac:spMkLst>
            <pc:docMk/>
            <pc:sldMk cId="1155311348" sldId="259"/>
            <ac:spMk id="6" creationId="{80552486-D3DE-4584-A277-6E819B3E4ACE}"/>
          </ac:spMkLst>
        </pc:spChg>
        <pc:spChg chg="mod">
          <ac:chgData name="Paul Brewer" userId="2255ebe3ee1edbb2" providerId="LiveId" clId="{7C756FB7-144C-461F-9E72-309218CE1985}" dt="2021-04-13T08:25:15.116" v="2397" actId="120"/>
          <ac:spMkLst>
            <pc:docMk/>
            <pc:sldMk cId="1155311348" sldId="259"/>
            <ac:spMk id="7" creationId="{7BE76B03-B776-48C2-AAF6-BA189FD0F526}"/>
          </ac:spMkLst>
        </pc:spChg>
        <pc:cxnChg chg="add">
          <ac:chgData name="Paul Brewer" userId="2255ebe3ee1edbb2" providerId="LiveId" clId="{7C756FB7-144C-461F-9E72-309218CE1985}" dt="2021-04-13T08:13:00.531" v="1373" actId="11529"/>
          <ac:cxnSpMkLst>
            <pc:docMk/>
            <pc:sldMk cId="1155311348" sldId="259"/>
            <ac:cxnSpMk id="4" creationId="{E8A71AF9-455A-4EF2-BC0E-5F2C2E897D8A}"/>
          </ac:cxnSpMkLst>
        </pc:cxnChg>
      </pc:sldChg>
      <pc:sldChg chg="addSp delSp modSp mod modNotesTx">
        <pc:chgData name="Paul Brewer" userId="2255ebe3ee1edbb2" providerId="LiveId" clId="{7C756FB7-144C-461F-9E72-309218CE1985}" dt="2021-04-13T08:44:51.706" v="3796" actId="20577"/>
        <pc:sldMkLst>
          <pc:docMk/>
          <pc:sldMk cId="4246048862" sldId="260"/>
        </pc:sldMkLst>
        <pc:spChg chg="add mod">
          <ac:chgData name="Paul Brewer" userId="2255ebe3ee1edbb2" providerId="LiveId" clId="{7C756FB7-144C-461F-9E72-309218CE1985}" dt="2021-04-13T08:42:07.058" v="3547" actId="1076"/>
          <ac:spMkLst>
            <pc:docMk/>
            <pc:sldMk cId="4246048862" sldId="260"/>
            <ac:spMk id="2" creationId="{009FB435-0497-40B8-A8BB-D693393EC069}"/>
          </ac:spMkLst>
        </pc:spChg>
        <pc:spChg chg="del mod">
          <ac:chgData name="Paul Brewer" userId="2255ebe3ee1edbb2" providerId="LiveId" clId="{7C756FB7-144C-461F-9E72-309218CE1985}" dt="2021-04-13T08:41:25.312" v="3515"/>
          <ac:spMkLst>
            <pc:docMk/>
            <pc:sldMk cId="4246048862" sldId="260"/>
            <ac:spMk id="10" creationId="{716A1F5B-40BB-4917-8E61-4B9355C2F938}"/>
          </ac:spMkLst>
        </pc:spChg>
        <pc:spChg chg="mod">
          <ac:chgData name="Paul Brewer" userId="2255ebe3ee1edbb2" providerId="LiveId" clId="{7C756FB7-144C-461F-9E72-309218CE1985}" dt="2021-04-13T08:42:47.317" v="3568" actId="20577"/>
          <ac:spMkLst>
            <pc:docMk/>
            <pc:sldMk cId="4246048862" sldId="260"/>
            <ac:spMk id="11" creationId="{3707D5E1-E7EE-4459-B462-E6573010E8BF}"/>
          </ac:spMkLst>
        </pc:spChg>
      </pc:sldChg>
      <pc:sldChg chg="addSp modSp mod modNotesTx">
        <pc:chgData name="Paul Brewer" userId="2255ebe3ee1edbb2" providerId="LiveId" clId="{7C756FB7-144C-461F-9E72-309218CE1985}" dt="2021-04-13T09:07:01.665" v="4879" actId="1076"/>
        <pc:sldMkLst>
          <pc:docMk/>
          <pc:sldMk cId="546732228" sldId="261"/>
        </pc:sldMkLst>
        <pc:spChg chg="mod">
          <ac:chgData name="Paul Brewer" userId="2255ebe3ee1edbb2" providerId="LiveId" clId="{7C756FB7-144C-461F-9E72-309218CE1985}" dt="2021-04-13T08:54:21.906" v="3826" actId="1076"/>
          <ac:spMkLst>
            <pc:docMk/>
            <pc:sldMk cId="546732228" sldId="261"/>
            <ac:spMk id="6" creationId="{8DB68991-3EF8-4004-B1B7-84658280905F}"/>
          </ac:spMkLst>
        </pc:spChg>
        <pc:spChg chg="mod">
          <ac:chgData name="Paul Brewer" userId="2255ebe3ee1edbb2" providerId="LiveId" clId="{7C756FB7-144C-461F-9E72-309218CE1985}" dt="2021-04-13T08:54:17.354" v="3825" actId="1076"/>
          <ac:spMkLst>
            <pc:docMk/>
            <pc:sldMk cId="546732228" sldId="261"/>
            <ac:spMk id="7" creationId="{F8839709-967C-43F2-B61A-ED5474F7070F}"/>
          </ac:spMkLst>
        </pc:spChg>
        <pc:spChg chg="mod">
          <ac:chgData name="Paul Brewer" userId="2255ebe3ee1edbb2" providerId="LiveId" clId="{7C756FB7-144C-461F-9E72-309218CE1985}" dt="2021-04-13T08:52:34.314" v="3818" actId="20577"/>
          <ac:spMkLst>
            <pc:docMk/>
            <pc:sldMk cId="546732228" sldId="261"/>
            <ac:spMk id="8" creationId="{B9865F86-CE51-469A-ACDC-D29F48832D3C}"/>
          </ac:spMkLst>
        </pc:spChg>
        <pc:picChg chg="add mod">
          <ac:chgData name="Paul Brewer" userId="2255ebe3ee1edbb2" providerId="LiveId" clId="{7C756FB7-144C-461F-9E72-309218CE1985}" dt="2021-04-13T09:07:01.665" v="4879" actId="1076"/>
          <ac:picMkLst>
            <pc:docMk/>
            <pc:sldMk cId="546732228" sldId="261"/>
            <ac:picMk id="2" creationId="{5225362E-C2EF-46CD-8F29-018D58ADA9E8}"/>
          </ac:picMkLst>
        </pc:picChg>
      </pc:sldChg>
      <pc:sldChg chg="delSp modSp mod modNotesTx">
        <pc:chgData name="Paul Brewer" userId="2255ebe3ee1edbb2" providerId="LiveId" clId="{7C756FB7-144C-461F-9E72-309218CE1985}" dt="2021-04-13T11:22:14.553" v="8781" actId="1076"/>
        <pc:sldMkLst>
          <pc:docMk/>
          <pc:sldMk cId="831233053" sldId="262"/>
        </pc:sldMkLst>
        <pc:spChg chg="mod">
          <ac:chgData name="Paul Brewer" userId="2255ebe3ee1edbb2" providerId="LiveId" clId="{7C756FB7-144C-461F-9E72-309218CE1985}" dt="2021-04-13T09:11:16.007" v="5143" actId="20577"/>
          <ac:spMkLst>
            <pc:docMk/>
            <pc:sldMk cId="831233053" sldId="262"/>
            <ac:spMk id="6" creationId="{02230EE5-589A-4DB3-9E5D-599BD60EB8AD}"/>
          </ac:spMkLst>
        </pc:spChg>
        <pc:spChg chg="del">
          <ac:chgData name="Paul Brewer" userId="2255ebe3ee1edbb2" providerId="LiveId" clId="{7C756FB7-144C-461F-9E72-309218CE1985}" dt="2021-04-13T11:22:09.543" v="8780" actId="478"/>
          <ac:spMkLst>
            <pc:docMk/>
            <pc:sldMk cId="831233053" sldId="262"/>
            <ac:spMk id="7" creationId="{EC02D15F-4A43-47F0-8785-ACC30FDC0074}"/>
          </ac:spMkLst>
        </pc:spChg>
        <pc:spChg chg="mod">
          <ac:chgData name="Paul Brewer" userId="2255ebe3ee1edbb2" providerId="LiveId" clId="{7C756FB7-144C-461F-9E72-309218CE1985}" dt="2021-04-13T11:22:14.553" v="8781" actId="1076"/>
          <ac:spMkLst>
            <pc:docMk/>
            <pc:sldMk cId="831233053" sldId="262"/>
            <ac:spMk id="8" creationId="{4C2225E2-4730-43CF-830E-BFF92F1F22E3}"/>
          </ac:spMkLst>
        </pc:spChg>
      </pc:sldChg>
      <pc:sldChg chg="delSp modSp mod">
        <pc:chgData name="Paul Brewer" userId="2255ebe3ee1edbb2" providerId="LiveId" clId="{7C756FB7-144C-461F-9E72-309218CE1985}" dt="2021-04-13T11:21:57.589" v="8779"/>
        <pc:sldMkLst>
          <pc:docMk/>
          <pc:sldMk cId="313870731" sldId="263"/>
        </pc:sldMkLst>
        <pc:spChg chg="del mod">
          <ac:chgData name="Paul Brewer" userId="2255ebe3ee1edbb2" providerId="LiveId" clId="{7C756FB7-144C-461F-9E72-309218CE1985}" dt="2021-04-13T11:21:57.589" v="8779"/>
          <ac:spMkLst>
            <pc:docMk/>
            <pc:sldMk cId="313870731" sldId="263"/>
            <ac:spMk id="6" creationId="{C8A119C7-E7EA-4B0D-83D3-17769BC4F108}"/>
          </ac:spMkLst>
        </pc:spChg>
        <pc:spChg chg="mod">
          <ac:chgData name="Paul Brewer" userId="2255ebe3ee1edbb2" providerId="LiveId" clId="{7C756FB7-144C-461F-9E72-309218CE1985}" dt="2021-04-13T09:14:55.105" v="5348" actId="113"/>
          <ac:spMkLst>
            <pc:docMk/>
            <pc:sldMk cId="313870731" sldId="263"/>
            <ac:spMk id="15" creationId="{B958C1EF-9573-435E-B486-1FB1F3C55C42}"/>
          </ac:spMkLst>
        </pc:spChg>
      </pc:sldChg>
      <pc:sldChg chg="modSp mod">
        <pc:chgData name="Paul Brewer" userId="2255ebe3ee1edbb2" providerId="LiveId" clId="{7C756FB7-144C-461F-9E72-309218CE1985}" dt="2021-04-13T09:36:18.696" v="7466" actId="20577"/>
        <pc:sldMkLst>
          <pc:docMk/>
          <pc:sldMk cId="2429878352" sldId="264"/>
        </pc:sldMkLst>
        <pc:spChg chg="mod">
          <ac:chgData name="Paul Brewer" userId="2255ebe3ee1edbb2" providerId="LiveId" clId="{7C756FB7-144C-461F-9E72-309218CE1985}" dt="2021-04-13T09:36:18.696" v="7466" actId="20577"/>
          <ac:spMkLst>
            <pc:docMk/>
            <pc:sldMk cId="2429878352" sldId="264"/>
            <ac:spMk id="13" creationId="{A2A74CDE-968C-401F-97DE-669541E437BB}"/>
          </ac:spMkLst>
        </pc:spChg>
      </pc:sldChg>
      <pc:sldChg chg="modSp mod">
        <pc:chgData name="Paul Brewer" userId="2255ebe3ee1edbb2" providerId="LiveId" clId="{7C756FB7-144C-461F-9E72-309218CE1985}" dt="2021-04-13T08:10:45.116" v="1341" actId="20577"/>
        <pc:sldMkLst>
          <pc:docMk/>
          <pc:sldMk cId="112687284" sldId="267"/>
        </pc:sldMkLst>
        <pc:spChg chg="mod">
          <ac:chgData name="Paul Brewer" userId="2255ebe3ee1edbb2" providerId="LiveId" clId="{7C756FB7-144C-461F-9E72-309218CE1985}" dt="2021-04-13T08:10:45.116" v="1341" actId="20577"/>
          <ac:spMkLst>
            <pc:docMk/>
            <pc:sldMk cId="112687284" sldId="267"/>
            <ac:spMk id="3" creationId="{9FF4AFE0-9E32-44D4-97F2-01895E3BC1B6}"/>
          </ac:spMkLst>
        </pc:spChg>
      </pc:sldChg>
      <pc:sldChg chg="modSp add del mod">
        <pc:chgData name="Paul Brewer" userId="2255ebe3ee1edbb2" providerId="LiveId" clId="{7C756FB7-144C-461F-9E72-309218CE1985}" dt="2021-04-13T11:31:49.449" v="9061" actId="20577"/>
        <pc:sldMkLst>
          <pc:docMk/>
          <pc:sldMk cId="4233661679" sldId="268"/>
        </pc:sldMkLst>
        <pc:spChg chg="mod">
          <ac:chgData name="Paul Brewer" userId="2255ebe3ee1edbb2" providerId="LiveId" clId="{7C756FB7-144C-461F-9E72-309218CE1985}" dt="2021-04-13T11:31:49.449" v="9061" actId="20577"/>
          <ac:spMkLst>
            <pc:docMk/>
            <pc:sldMk cId="4233661679" sldId="268"/>
            <ac:spMk id="3" creationId="{6247A0A0-1F00-4B14-9B3A-ED47FB58ABA3}"/>
          </ac:spMkLst>
        </pc:spChg>
      </pc:sldChg>
      <pc:sldChg chg="addSp modSp mod">
        <pc:chgData name="Paul Brewer" userId="2255ebe3ee1edbb2" providerId="LiveId" clId="{7C756FB7-144C-461F-9E72-309218CE1985}" dt="2021-04-13T09:24:41.410" v="6666" actId="20577"/>
        <pc:sldMkLst>
          <pc:docMk/>
          <pc:sldMk cId="1122654634" sldId="269"/>
        </pc:sldMkLst>
        <pc:spChg chg="mod">
          <ac:chgData name="Paul Brewer" userId="2255ebe3ee1edbb2" providerId="LiveId" clId="{7C756FB7-144C-461F-9E72-309218CE1985}" dt="2021-04-13T08:16:55.319" v="1716" actId="20577"/>
          <ac:spMkLst>
            <pc:docMk/>
            <pc:sldMk cId="1122654634" sldId="269"/>
            <ac:spMk id="2" creationId="{618C664A-87D3-4145-AD00-ABFEC7876E83}"/>
          </ac:spMkLst>
        </pc:spChg>
        <pc:spChg chg="add mod">
          <ac:chgData name="Paul Brewer" userId="2255ebe3ee1edbb2" providerId="LiveId" clId="{7C756FB7-144C-461F-9E72-309218CE1985}" dt="2021-04-13T09:24:41.410" v="6666" actId="20577"/>
          <ac:spMkLst>
            <pc:docMk/>
            <pc:sldMk cId="1122654634" sldId="269"/>
            <ac:spMk id="3" creationId="{0252226B-5B80-47BC-B9D4-2DAF5DC75C61}"/>
          </ac:spMkLst>
        </pc:spChg>
      </pc:sldChg>
      <pc:sldChg chg="addSp modSp add mod">
        <pc:chgData name="Paul Brewer" userId="2255ebe3ee1edbb2" providerId="LiveId" clId="{7C756FB7-144C-461F-9E72-309218CE1985}" dt="2021-04-13T09:30:00.963" v="7384" actId="20577"/>
        <pc:sldMkLst>
          <pc:docMk/>
          <pc:sldMk cId="3387156107" sldId="270"/>
        </pc:sldMkLst>
        <pc:spChg chg="add mod">
          <ac:chgData name="Paul Brewer" userId="2255ebe3ee1edbb2" providerId="LiveId" clId="{7C756FB7-144C-461F-9E72-309218CE1985}" dt="2021-04-13T09:30:00.963" v="7384" actId="20577"/>
          <ac:spMkLst>
            <pc:docMk/>
            <pc:sldMk cId="3387156107" sldId="270"/>
            <ac:spMk id="3" creationId="{4BE4272F-8B79-487F-9B84-6365EC51E815}"/>
          </ac:spMkLst>
        </pc:spChg>
      </pc:sldChg>
      <pc:sldChg chg="delSp modSp add mod">
        <pc:chgData name="Paul Brewer" userId="2255ebe3ee1edbb2" providerId="LiveId" clId="{7C756FB7-144C-461F-9E72-309218CE1985}" dt="2021-04-13T11:21:49.594" v="8776" actId="20577"/>
        <pc:sldMkLst>
          <pc:docMk/>
          <pc:sldMk cId="2023898037" sldId="271"/>
        </pc:sldMkLst>
        <pc:spChg chg="mod">
          <ac:chgData name="Paul Brewer" userId="2255ebe3ee1edbb2" providerId="LiveId" clId="{7C756FB7-144C-461F-9E72-309218CE1985}" dt="2021-04-13T11:21:49.594" v="8776" actId="20577"/>
          <ac:spMkLst>
            <pc:docMk/>
            <pc:sldMk cId="2023898037" sldId="271"/>
            <ac:spMk id="2" creationId="{618C664A-87D3-4145-AD00-ABFEC7876E83}"/>
          </ac:spMkLst>
        </pc:spChg>
        <pc:spChg chg="del">
          <ac:chgData name="Paul Brewer" userId="2255ebe3ee1edbb2" providerId="LiveId" clId="{7C756FB7-144C-461F-9E72-309218CE1985}" dt="2021-04-13T11:21:26.448" v="8764" actId="478"/>
          <ac:spMkLst>
            <pc:docMk/>
            <pc:sldMk cId="2023898037" sldId="271"/>
            <ac:spMk id="3" creationId="{4BE4272F-8B79-487F-9B84-6365EC51E815}"/>
          </ac:spMkLst>
        </pc:spChg>
      </pc:sldChg>
      <pc:sldChg chg="delSp modSp new del mod">
        <pc:chgData name="Paul Brewer" userId="2255ebe3ee1edbb2" providerId="LiveId" clId="{7C756FB7-144C-461F-9E72-309218CE1985}" dt="2021-04-13T09:35:18.847" v="7404" actId="2696"/>
        <pc:sldMkLst>
          <pc:docMk/>
          <pc:sldMk cId="2443440820" sldId="271"/>
        </pc:sldMkLst>
        <pc:spChg chg="del">
          <ac:chgData name="Paul Brewer" userId="2255ebe3ee1edbb2" providerId="LiveId" clId="{7C756FB7-144C-461F-9E72-309218CE1985}" dt="2021-04-13T09:13:33.023" v="5297" actId="478"/>
          <ac:spMkLst>
            <pc:docMk/>
            <pc:sldMk cId="2443440820" sldId="271"/>
            <ac:spMk id="2" creationId="{625F924D-FD9C-4CCE-80FA-9A81A519B832}"/>
          </ac:spMkLst>
        </pc:spChg>
        <pc:spChg chg="mod">
          <ac:chgData name="Paul Brewer" userId="2255ebe3ee1edbb2" providerId="LiveId" clId="{7C756FB7-144C-461F-9E72-309218CE1985}" dt="2021-04-13T09:13:51.237" v="5302" actId="255"/>
          <ac:spMkLst>
            <pc:docMk/>
            <pc:sldMk cId="2443440820" sldId="271"/>
            <ac:spMk id="3" creationId="{A5F66F79-6803-4FE8-BD18-20CBB628015C}"/>
          </ac:spMkLst>
        </pc:spChg>
      </pc:sldChg>
      <pc:sldChg chg="delSp modSp new del mod">
        <pc:chgData name="Paul Brewer" userId="2255ebe3ee1edbb2" providerId="LiveId" clId="{7C756FB7-144C-461F-9E72-309218CE1985}" dt="2021-04-13T09:35:53.018" v="7410" actId="2696"/>
        <pc:sldMkLst>
          <pc:docMk/>
          <pc:sldMk cId="4254851046" sldId="271"/>
        </pc:sldMkLst>
        <pc:spChg chg="del">
          <ac:chgData name="Paul Brewer" userId="2255ebe3ee1edbb2" providerId="LiveId" clId="{7C756FB7-144C-461F-9E72-309218CE1985}" dt="2021-04-13T09:35:36.062" v="7406" actId="478"/>
          <ac:spMkLst>
            <pc:docMk/>
            <pc:sldMk cId="4254851046" sldId="271"/>
            <ac:spMk id="2" creationId="{93ED9F0A-5037-4036-83A9-55E012E936E2}"/>
          </ac:spMkLst>
        </pc:spChg>
        <pc:spChg chg="mod">
          <ac:chgData name="Paul Brewer" userId="2255ebe3ee1edbb2" providerId="LiveId" clId="{7C756FB7-144C-461F-9E72-309218CE1985}" dt="2021-04-13T09:35:37.973" v="7407" actId="5793"/>
          <ac:spMkLst>
            <pc:docMk/>
            <pc:sldMk cId="4254851046" sldId="271"/>
            <ac:spMk id="3" creationId="{C75C4CB8-12EA-4D64-BA84-D33D7FA6DFBD}"/>
          </ac:spMkLst>
        </pc:spChg>
      </pc:sldChg>
      <pc:sldChg chg="add del">
        <pc:chgData name="Paul Brewer" userId="2255ebe3ee1edbb2" providerId="LiveId" clId="{7C756FB7-144C-461F-9E72-309218CE1985}" dt="2021-04-13T09:35:46.829" v="7409" actId="2696"/>
        <pc:sldMkLst>
          <pc:docMk/>
          <pc:sldMk cId="2677847876" sldId="272"/>
        </pc:sldMkLst>
      </pc:sldChg>
      <pc:sldChg chg="delSp modSp new mod">
        <pc:chgData name="Paul Brewer" userId="2255ebe3ee1edbb2" providerId="LiveId" clId="{7C756FB7-144C-461F-9E72-309218CE1985}" dt="2021-04-13T11:30:10.422" v="9051" actId="20577"/>
        <pc:sldMkLst>
          <pc:docMk/>
          <pc:sldMk cId="3267579796" sldId="272"/>
        </pc:sldMkLst>
        <pc:spChg chg="del">
          <ac:chgData name="Paul Brewer" userId="2255ebe3ee1edbb2" providerId="LiveId" clId="{7C756FB7-144C-461F-9E72-309218CE1985}" dt="2021-04-13T11:25:21.556" v="8961" actId="478"/>
          <ac:spMkLst>
            <pc:docMk/>
            <pc:sldMk cId="3267579796" sldId="272"/>
            <ac:spMk id="2" creationId="{887183A2-1A1B-4409-A024-EA4F88DF1B26}"/>
          </ac:spMkLst>
        </pc:spChg>
        <pc:spChg chg="mod">
          <ac:chgData name="Paul Brewer" userId="2255ebe3ee1edbb2" providerId="LiveId" clId="{7C756FB7-144C-461F-9E72-309218CE1985}" dt="2021-04-13T11:30:10.422" v="9051" actId="20577"/>
          <ac:spMkLst>
            <pc:docMk/>
            <pc:sldMk cId="3267579796" sldId="272"/>
            <ac:spMk id="3" creationId="{FB1DE06F-E5EF-445F-B33A-B6F16766A262}"/>
          </ac:spMkLst>
        </pc:spChg>
      </pc:sldChg>
      <pc:sldChg chg="delSp modSp add del mod">
        <pc:chgData name="Paul Brewer" userId="2255ebe3ee1edbb2" providerId="LiveId" clId="{7C756FB7-144C-461F-9E72-309218CE1985}" dt="2021-04-13T09:34:01.334" v="7401" actId="47"/>
        <pc:sldMkLst>
          <pc:docMk/>
          <pc:sldMk cId="3691397551" sldId="272"/>
        </pc:sldMkLst>
        <pc:spChg chg="mod">
          <ac:chgData name="Paul Brewer" userId="2255ebe3ee1edbb2" providerId="LiveId" clId="{7C756FB7-144C-461F-9E72-309218CE1985}" dt="2021-04-13T09:30:33.542" v="7400" actId="20577"/>
          <ac:spMkLst>
            <pc:docMk/>
            <pc:sldMk cId="3691397551" sldId="272"/>
            <ac:spMk id="2" creationId="{618C664A-87D3-4145-AD00-ABFEC7876E83}"/>
          </ac:spMkLst>
        </pc:spChg>
        <pc:spChg chg="del mod">
          <ac:chgData name="Paul Brewer" userId="2255ebe3ee1edbb2" providerId="LiveId" clId="{7C756FB7-144C-461F-9E72-309218CE1985}" dt="2021-04-13T09:30:17.367" v="7387" actId="478"/>
          <ac:spMkLst>
            <pc:docMk/>
            <pc:sldMk cId="3691397551" sldId="272"/>
            <ac:spMk id="3" creationId="{4BE4272F-8B79-487F-9B84-6365EC51E81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F01ABA-A2C0-47E1-BA57-C7C29CA6A7C9}" type="datetimeFigureOut">
              <a:rPr lang="en-GB" smtClean="0"/>
              <a:t>13/04/2021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537C4B-3622-44BE-B33E-3B25EE76A2E1}" type="slidenum">
              <a:rPr lang="en-GB" smtClean="0"/>
              <a:t>‹#›</a:t>
            </a:fld>
            <a:endParaRPr lang="en-GB"/>
          </a:p>
        </p:txBody>
      </p:sp>
    </p:spTree>
    <p:extLst>
      <p:ext uri="{BB962C8B-B14F-4D97-AF65-F5344CB8AC3E}">
        <p14:creationId xmlns:p14="http://schemas.microsoft.com/office/powerpoint/2010/main" val="7043287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revisesociology.com/2015/05/09/toxic-childhood/"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audience, thank them for coming.</a:t>
            </a:r>
          </a:p>
          <a:p>
            <a:endParaRPr lang="en-GB" dirty="0"/>
          </a:p>
          <a:p>
            <a:r>
              <a:rPr lang="en-GB" dirty="0"/>
              <a:t>Introduce myself (my name, level 6 student at UWTSD)</a:t>
            </a:r>
          </a:p>
          <a:p>
            <a:endParaRPr lang="en-GB" dirty="0"/>
          </a:p>
          <a:p>
            <a:r>
              <a:rPr lang="en-GB" dirty="0"/>
              <a:t>Mention the title</a:t>
            </a:r>
          </a:p>
          <a:p>
            <a:endParaRPr lang="en-GB" dirty="0"/>
          </a:p>
          <a:p>
            <a:endParaRPr lang="en-GB" dirty="0"/>
          </a:p>
        </p:txBody>
      </p:sp>
      <p:sp>
        <p:nvSpPr>
          <p:cNvPr id="4" name="Slide Number Placeholder 3"/>
          <p:cNvSpPr>
            <a:spLocks noGrp="1"/>
          </p:cNvSpPr>
          <p:nvPr>
            <p:ph type="sldNum" sz="quarter" idx="5"/>
          </p:nvPr>
        </p:nvSpPr>
        <p:spPr/>
        <p:txBody>
          <a:bodyPr/>
          <a:lstStyle/>
          <a:p>
            <a:fld id="{3F537C4B-3622-44BE-B33E-3B25EE76A2E1}" type="slidenum">
              <a:rPr lang="en-GB" smtClean="0"/>
              <a:t>1</a:t>
            </a:fld>
            <a:endParaRPr lang="en-GB"/>
          </a:p>
        </p:txBody>
      </p:sp>
    </p:spTree>
    <p:extLst>
      <p:ext uri="{BB962C8B-B14F-4D97-AF65-F5344CB8AC3E}">
        <p14:creationId xmlns:p14="http://schemas.microsoft.com/office/powerpoint/2010/main" val="19067946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537C4B-3622-44BE-B33E-3B25EE76A2E1}" type="slidenum">
              <a:rPr lang="en-GB" smtClean="0"/>
              <a:t>2</a:t>
            </a:fld>
            <a:endParaRPr lang="en-GB"/>
          </a:p>
        </p:txBody>
      </p:sp>
    </p:spTree>
    <p:extLst>
      <p:ext uri="{BB962C8B-B14F-4D97-AF65-F5344CB8AC3E}">
        <p14:creationId xmlns:p14="http://schemas.microsoft.com/office/powerpoint/2010/main" val="1169614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dirty="0">
                <a:solidFill>
                  <a:srgbClr val="0563C1"/>
                </a:solidFill>
              </a:rPr>
              <a:t>Facts </a:t>
            </a:r>
            <a:endParaRPr lang="en-US" dirty="0">
              <a:solidFill>
                <a:srgbClr val="0563C1"/>
              </a:solidFill>
            </a:endParaRPr>
          </a:p>
          <a:p>
            <a:r>
              <a:rPr lang="en-US" dirty="0">
                <a:solidFill>
                  <a:srgbClr val="0563C1"/>
                </a:solidFill>
              </a:rPr>
              <a:t>‘1 in 3 girls and 1 in 5 boys aged 13-18 have experienced new or worsening anxiety’</a:t>
            </a:r>
          </a:p>
          <a:p>
            <a:r>
              <a:rPr lang="en-US" dirty="0">
                <a:solidFill>
                  <a:srgbClr val="0563C1"/>
                </a:solidFill>
              </a:rPr>
              <a:t>‘14.3% of teenagers will be affected by depression and bipolar disorder’</a:t>
            </a:r>
          </a:p>
          <a:p>
            <a:r>
              <a:rPr lang="en-US" dirty="0">
                <a:solidFill>
                  <a:srgbClr val="0563C1"/>
                </a:solidFill>
              </a:rPr>
              <a:t>‘3 in 4 parents reporting a negative impact on their teenager’s connection to friends’</a:t>
            </a:r>
          </a:p>
          <a:p>
            <a:endParaRPr lang="en-US" dirty="0">
              <a:solidFill>
                <a:srgbClr val="0563C1"/>
              </a:solidFill>
            </a:endParaRPr>
          </a:p>
          <a:p>
            <a:r>
              <a:rPr lang="en-US" dirty="0">
                <a:solidFill>
                  <a:srgbClr val="0563C1"/>
                </a:solidFill>
              </a:rPr>
              <a:t>This is not a surprise as adolescence is a period of rapid social development. This can be impacted when there are major social changes,</a:t>
            </a:r>
          </a:p>
          <a:p>
            <a:r>
              <a:rPr lang="en-US" dirty="0">
                <a:solidFill>
                  <a:srgbClr val="0563C1"/>
                </a:solidFill>
              </a:rPr>
              <a:t>Which brings in Sue Palme. </a:t>
            </a:r>
          </a:p>
          <a:p>
            <a:endParaRPr lang="en-US" dirty="0">
              <a:solidFill>
                <a:srgbClr val="0563C1"/>
              </a:solidFill>
            </a:endParaRPr>
          </a:p>
          <a:p>
            <a:r>
              <a:rPr lang="en-US" dirty="0">
                <a:solidFill>
                  <a:srgbClr val="0563C1"/>
                </a:solidFill>
              </a:rPr>
              <a:t>Sue Palmer wrote a book titled ‘toxic childhood’- explores 6 social factors/ social changes that have an effect on young people’s development. </a:t>
            </a:r>
          </a:p>
          <a:p>
            <a:endParaRPr lang="en-US" dirty="0">
              <a:solidFill>
                <a:srgbClr val="0563C1"/>
              </a:solidFill>
            </a:endParaRPr>
          </a:p>
          <a:p>
            <a:r>
              <a:rPr lang="en-US" dirty="0">
                <a:solidFill>
                  <a:srgbClr val="0563C1"/>
                </a:solidFill>
              </a:rPr>
              <a:t>2 of which are….</a:t>
            </a:r>
          </a:p>
          <a:p>
            <a:endParaRPr lang="en-GB" dirty="0">
              <a:hlinkClick r:id="rId3"/>
            </a:endParaRPr>
          </a:p>
          <a:p>
            <a:endParaRPr lang="en-GB" dirty="0"/>
          </a:p>
        </p:txBody>
      </p:sp>
      <p:sp>
        <p:nvSpPr>
          <p:cNvPr id="4" name="Slide Number Placeholder 3"/>
          <p:cNvSpPr>
            <a:spLocks noGrp="1"/>
          </p:cNvSpPr>
          <p:nvPr>
            <p:ph type="sldNum" sz="quarter" idx="5"/>
          </p:nvPr>
        </p:nvSpPr>
        <p:spPr/>
        <p:txBody>
          <a:bodyPr/>
          <a:lstStyle/>
          <a:p>
            <a:fld id="{3F537C4B-3622-44BE-B33E-3B25EE76A2E1}" type="slidenum">
              <a:rPr lang="en-GB" smtClean="0"/>
              <a:t>4</a:t>
            </a:fld>
            <a:endParaRPr lang="en-GB"/>
          </a:p>
        </p:txBody>
      </p:sp>
    </p:spTree>
    <p:extLst>
      <p:ext uri="{BB962C8B-B14F-4D97-AF65-F5344CB8AC3E}">
        <p14:creationId xmlns:p14="http://schemas.microsoft.com/office/powerpoint/2010/main" val="6215124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looked at the impact of mental health in the last slide.</a:t>
            </a:r>
          </a:p>
          <a:p>
            <a:endParaRPr lang="en-GB" dirty="0"/>
          </a:p>
          <a:p>
            <a:r>
              <a:rPr lang="en-GB" dirty="0"/>
              <a:t>Lets looks at outdoor play….or the lack of it and its affect. </a:t>
            </a:r>
          </a:p>
          <a:p>
            <a:endParaRPr lang="en-GB" dirty="0"/>
          </a:p>
          <a:p>
            <a:r>
              <a:rPr lang="en-GB" dirty="0"/>
              <a:t>According to Manning (2020) despite the vital importance of outdoor play in a person’s life, it is often squeezed and shaped to be more productive than just simply playing. </a:t>
            </a:r>
          </a:p>
          <a:p>
            <a:endParaRPr lang="en-GB" dirty="0"/>
          </a:p>
          <a:p>
            <a:r>
              <a:rPr lang="en-GB" dirty="0"/>
              <a:t>‘play is increasingly being recognised as the engine of optimal child development, future happiness and achievement.’</a:t>
            </a:r>
          </a:p>
          <a:p>
            <a:endParaRPr lang="en-GB" dirty="0"/>
          </a:p>
          <a:p>
            <a:r>
              <a:rPr lang="en-GB" dirty="0"/>
              <a:t>Outdoor play is being reduced more so than indoor which is why it is relevant to lockdown. Not just for children, but young people and adults alike. </a:t>
            </a:r>
          </a:p>
          <a:p>
            <a:endParaRPr lang="en-GB" dirty="0"/>
          </a:p>
          <a:p>
            <a:r>
              <a:rPr lang="en-GB" dirty="0"/>
              <a:t>Teenagers and myself included as a teenager would  be out and about with friends enjoying each others company and probably hanging out in town or the park…because of lockdown this is not possible. </a:t>
            </a:r>
          </a:p>
          <a:p>
            <a:endParaRPr lang="en-GB" dirty="0"/>
          </a:p>
          <a:p>
            <a:r>
              <a:rPr lang="en-GB" dirty="0"/>
              <a:t>This can impact social development due to the lack in social connection and interaction. </a:t>
            </a:r>
          </a:p>
          <a:p>
            <a:r>
              <a:rPr lang="en-GB" dirty="0"/>
              <a:t>The BBC (2020) summarises that adolescence is a vulnerable stage many cognitive changes are happening, where young people want to spend more time with friends. </a:t>
            </a:r>
          </a:p>
          <a:p>
            <a:endParaRPr lang="en-GB" dirty="0"/>
          </a:p>
          <a:p>
            <a:endParaRPr lang="en-GB" dirty="0"/>
          </a:p>
        </p:txBody>
      </p:sp>
      <p:sp>
        <p:nvSpPr>
          <p:cNvPr id="4" name="Slide Number Placeholder 3"/>
          <p:cNvSpPr>
            <a:spLocks noGrp="1"/>
          </p:cNvSpPr>
          <p:nvPr>
            <p:ph type="sldNum" sz="quarter" idx="5"/>
          </p:nvPr>
        </p:nvSpPr>
        <p:spPr/>
        <p:txBody>
          <a:bodyPr/>
          <a:lstStyle/>
          <a:p>
            <a:fld id="{3F537C4B-3622-44BE-B33E-3B25EE76A2E1}" type="slidenum">
              <a:rPr lang="en-GB" smtClean="0"/>
              <a:t>5</a:t>
            </a:fld>
            <a:endParaRPr lang="en-GB"/>
          </a:p>
        </p:txBody>
      </p:sp>
    </p:spTree>
    <p:extLst>
      <p:ext uri="{BB962C8B-B14F-4D97-AF65-F5344CB8AC3E}">
        <p14:creationId xmlns:p14="http://schemas.microsoft.com/office/powerpoint/2010/main" val="30065233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Summarising Carter (2018) This can be due to lack of face-to-face interaction, the ease in socially isolating oneself (with a mobile device and the entertainment that comes with it </a:t>
            </a:r>
            <a:r>
              <a:rPr lang="en-GB" b="1" dirty="0"/>
              <a:t>EXPLAIN HOW EASY IT IS</a:t>
            </a:r>
            <a:r>
              <a:rPr lang="en-GB" dirty="0"/>
              <a:t>) and another point is that social media often creates a toxic environment of envy as young people compare themselves to peers or influencers.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often judge our own worth on the achievements of someone else. This demoralization and perhaps addiction like behaviour to social media is an explanation into the corelation between increased screen time and increases in mental health issues among young people.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Carters argument is that around 2012 there was a surge in mental health disorders which was the same sort of time smartphones and tablets became widespread among teenagers. </a:t>
            </a:r>
          </a:p>
        </p:txBody>
      </p:sp>
      <p:sp>
        <p:nvSpPr>
          <p:cNvPr id="4" name="Slide Number Placeholder 3"/>
          <p:cNvSpPr>
            <a:spLocks noGrp="1"/>
          </p:cNvSpPr>
          <p:nvPr>
            <p:ph type="sldNum" sz="quarter" idx="5"/>
          </p:nvPr>
        </p:nvSpPr>
        <p:spPr/>
        <p:txBody>
          <a:bodyPr/>
          <a:lstStyle/>
          <a:p>
            <a:fld id="{3F537C4B-3622-44BE-B33E-3B25EE76A2E1}" type="slidenum">
              <a:rPr lang="en-GB" smtClean="0"/>
              <a:t>6</a:t>
            </a:fld>
            <a:endParaRPr lang="en-GB"/>
          </a:p>
        </p:txBody>
      </p:sp>
    </p:spTree>
    <p:extLst>
      <p:ext uri="{BB962C8B-B14F-4D97-AF65-F5344CB8AC3E}">
        <p14:creationId xmlns:p14="http://schemas.microsoft.com/office/powerpoint/2010/main" val="7677665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cannot always know how someone is doing just by looking at them.</a:t>
            </a:r>
          </a:p>
          <a:p>
            <a:endParaRPr lang="en-GB" dirty="0"/>
          </a:p>
          <a:p>
            <a:r>
              <a:rPr lang="en-GB" dirty="0"/>
              <a:t>Although you can sometimes read body language, where face-to-face interaction is not possible, body language can be difficult to read. </a:t>
            </a:r>
          </a:p>
          <a:p>
            <a:endParaRPr lang="en-GB" dirty="0"/>
          </a:p>
          <a:p>
            <a:r>
              <a:rPr lang="en-GB" dirty="0"/>
              <a:t>Which brings up my Visiting Tutor’s favourite advice to give me- ‘if you don’t know something, always ask’. </a:t>
            </a:r>
          </a:p>
          <a:p>
            <a:endParaRPr lang="en-GB" dirty="0"/>
          </a:p>
          <a:p>
            <a:r>
              <a:rPr lang="en-GB" dirty="0"/>
              <a:t>The same principle can be applied to us as youth workers when seeing how young people are thinking and feeling during lockdown</a:t>
            </a:r>
          </a:p>
          <a:p>
            <a:r>
              <a:rPr lang="en-GB" dirty="0"/>
              <a:t>It is common curtesy to ask someone who they are doing, but sometimes it is good to ask twice. </a:t>
            </a:r>
          </a:p>
          <a:p>
            <a:r>
              <a:rPr lang="en-GB" dirty="0"/>
              <a:t>(ask questions such as ‘how are you feeling?’, ‘how is home life?’, ‘are you worried about anything’. </a:t>
            </a:r>
          </a:p>
          <a:p>
            <a:endParaRPr lang="en-GB" dirty="0"/>
          </a:p>
          <a:p>
            <a:r>
              <a:rPr lang="en-GB" dirty="0"/>
              <a:t>If we are overly worried about a young person and we are not in a position to effectively help them, signposting young people or parents/guardians can be highly beneficial to is providing support and advice. </a:t>
            </a:r>
          </a:p>
        </p:txBody>
      </p:sp>
      <p:sp>
        <p:nvSpPr>
          <p:cNvPr id="4" name="Slide Number Placeholder 3"/>
          <p:cNvSpPr>
            <a:spLocks noGrp="1"/>
          </p:cNvSpPr>
          <p:nvPr>
            <p:ph type="sldNum" sz="quarter" idx="5"/>
          </p:nvPr>
        </p:nvSpPr>
        <p:spPr/>
        <p:txBody>
          <a:bodyPr/>
          <a:lstStyle/>
          <a:p>
            <a:fld id="{3F537C4B-3622-44BE-B33E-3B25EE76A2E1}" type="slidenum">
              <a:rPr lang="en-GB" smtClean="0"/>
              <a:t>7</a:t>
            </a:fld>
            <a:endParaRPr lang="en-GB"/>
          </a:p>
        </p:txBody>
      </p:sp>
    </p:spTree>
    <p:extLst>
      <p:ext uri="{BB962C8B-B14F-4D97-AF65-F5344CB8AC3E}">
        <p14:creationId xmlns:p14="http://schemas.microsoft.com/office/powerpoint/2010/main" val="4230733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Creativity and learning new skills has been proven to help young people in dealing with trauma, helps expresses feelings and is linked with lowering anxiety and mental health issues. </a:t>
            </a:r>
          </a:p>
          <a:p>
            <a:endParaRPr lang="en-GB" dirty="0"/>
          </a:p>
          <a:p>
            <a:r>
              <a:rPr lang="en-GB" dirty="0"/>
              <a:t>It is also linked with boosting self-confidence and self- esteem. It also drawn young people away from their screens. </a:t>
            </a:r>
          </a:p>
        </p:txBody>
      </p:sp>
      <p:sp>
        <p:nvSpPr>
          <p:cNvPr id="4" name="Slide Number Placeholder 3"/>
          <p:cNvSpPr>
            <a:spLocks noGrp="1"/>
          </p:cNvSpPr>
          <p:nvPr>
            <p:ph type="sldNum" sz="quarter" idx="5"/>
          </p:nvPr>
        </p:nvSpPr>
        <p:spPr/>
        <p:txBody>
          <a:bodyPr/>
          <a:lstStyle/>
          <a:p>
            <a:fld id="{3F537C4B-3622-44BE-B33E-3B25EE76A2E1}" type="slidenum">
              <a:rPr lang="en-GB" smtClean="0"/>
              <a:t>8</a:t>
            </a:fld>
            <a:endParaRPr lang="en-GB"/>
          </a:p>
        </p:txBody>
      </p:sp>
    </p:spTree>
    <p:extLst>
      <p:ext uri="{BB962C8B-B14F-4D97-AF65-F5344CB8AC3E}">
        <p14:creationId xmlns:p14="http://schemas.microsoft.com/office/powerpoint/2010/main" val="26568674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1EE93-9964-47CD-8787-B1E8CD9EDAE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9A8420E-334B-4DE7-AFA9-0A431D45B4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3A1C2D7-D722-4B4B-A405-3255F348ED7B}"/>
              </a:ext>
            </a:extLst>
          </p:cNvPr>
          <p:cNvSpPr>
            <a:spLocks noGrp="1"/>
          </p:cNvSpPr>
          <p:nvPr>
            <p:ph type="dt" sz="half" idx="10"/>
          </p:nvPr>
        </p:nvSpPr>
        <p:spPr/>
        <p:txBody>
          <a:bodyPr/>
          <a:lstStyle/>
          <a:p>
            <a:fld id="{BF425391-7B0C-47E4-92FE-3E21D7398754}" type="datetimeFigureOut">
              <a:rPr lang="en-GB" smtClean="0"/>
              <a:t>13/04/2021</a:t>
            </a:fld>
            <a:endParaRPr lang="en-GB"/>
          </a:p>
        </p:txBody>
      </p:sp>
      <p:sp>
        <p:nvSpPr>
          <p:cNvPr id="5" name="Footer Placeholder 4">
            <a:extLst>
              <a:ext uri="{FF2B5EF4-FFF2-40B4-BE49-F238E27FC236}">
                <a16:creationId xmlns:a16="http://schemas.microsoft.com/office/drawing/2014/main" id="{BE6FA6C1-5803-468C-A1EB-007F545327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EE59D1-8B8B-47A6-93E9-9DE3EBE08F11}"/>
              </a:ext>
            </a:extLst>
          </p:cNvPr>
          <p:cNvSpPr>
            <a:spLocks noGrp="1"/>
          </p:cNvSpPr>
          <p:nvPr>
            <p:ph type="sldNum" sz="quarter" idx="12"/>
          </p:nvPr>
        </p:nvSpPr>
        <p:spPr/>
        <p:txBody>
          <a:bodyPr/>
          <a:lstStyle/>
          <a:p>
            <a:fld id="{50FE64C8-EA27-42EB-A4CB-3DF044BD5789}" type="slidenum">
              <a:rPr lang="en-GB" smtClean="0"/>
              <a:t>‹#›</a:t>
            </a:fld>
            <a:endParaRPr lang="en-GB"/>
          </a:p>
        </p:txBody>
      </p:sp>
    </p:spTree>
    <p:extLst>
      <p:ext uri="{BB962C8B-B14F-4D97-AF65-F5344CB8AC3E}">
        <p14:creationId xmlns:p14="http://schemas.microsoft.com/office/powerpoint/2010/main" val="56958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C5912-D162-4739-B100-7CCCB04534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CF0EE1-C8B5-46D6-972B-934D711279A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F5F640-515C-4523-BC0F-6C1AA1317AB6}"/>
              </a:ext>
            </a:extLst>
          </p:cNvPr>
          <p:cNvSpPr>
            <a:spLocks noGrp="1"/>
          </p:cNvSpPr>
          <p:nvPr>
            <p:ph type="dt" sz="half" idx="10"/>
          </p:nvPr>
        </p:nvSpPr>
        <p:spPr/>
        <p:txBody>
          <a:bodyPr/>
          <a:lstStyle/>
          <a:p>
            <a:fld id="{BF425391-7B0C-47E4-92FE-3E21D7398754}" type="datetimeFigureOut">
              <a:rPr lang="en-GB" smtClean="0"/>
              <a:t>13/04/2021</a:t>
            </a:fld>
            <a:endParaRPr lang="en-GB"/>
          </a:p>
        </p:txBody>
      </p:sp>
      <p:sp>
        <p:nvSpPr>
          <p:cNvPr id="5" name="Footer Placeholder 4">
            <a:extLst>
              <a:ext uri="{FF2B5EF4-FFF2-40B4-BE49-F238E27FC236}">
                <a16:creationId xmlns:a16="http://schemas.microsoft.com/office/drawing/2014/main" id="{4F540B06-D3FF-417E-881C-8626AE902F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EAD26D-73F3-4737-AE83-91E31A3DECA9}"/>
              </a:ext>
            </a:extLst>
          </p:cNvPr>
          <p:cNvSpPr>
            <a:spLocks noGrp="1"/>
          </p:cNvSpPr>
          <p:nvPr>
            <p:ph type="sldNum" sz="quarter" idx="12"/>
          </p:nvPr>
        </p:nvSpPr>
        <p:spPr/>
        <p:txBody>
          <a:bodyPr/>
          <a:lstStyle/>
          <a:p>
            <a:fld id="{50FE64C8-EA27-42EB-A4CB-3DF044BD5789}" type="slidenum">
              <a:rPr lang="en-GB" smtClean="0"/>
              <a:t>‹#›</a:t>
            </a:fld>
            <a:endParaRPr lang="en-GB"/>
          </a:p>
        </p:txBody>
      </p:sp>
    </p:spTree>
    <p:extLst>
      <p:ext uri="{BB962C8B-B14F-4D97-AF65-F5344CB8AC3E}">
        <p14:creationId xmlns:p14="http://schemas.microsoft.com/office/powerpoint/2010/main" val="725700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B98E9-35A3-4780-8D8B-A2462B1A425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B6F359B-47DF-438C-BB9D-13ABE4EEE61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F7A1DF3-92AE-4B97-8DDE-973204A105A1}"/>
              </a:ext>
            </a:extLst>
          </p:cNvPr>
          <p:cNvSpPr>
            <a:spLocks noGrp="1"/>
          </p:cNvSpPr>
          <p:nvPr>
            <p:ph type="dt" sz="half" idx="10"/>
          </p:nvPr>
        </p:nvSpPr>
        <p:spPr/>
        <p:txBody>
          <a:bodyPr/>
          <a:lstStyle/>
          <a:p>
            <a:fld id="{BF425391-7B0C-47E4-92FE-3E21D7398754}" type="datetimeFigureOut">
              <a:rPr lang="en-GB" smtClean="0"/>
              <a:t>13/04/2021</a:t>
            </a:fld>
            <a:endParaRPr lang="en-GB"/>
          </a:p>
        </p:txBody>
      </p:sp>
      <p:sp>
        <p:nvSpPr>
          <p:cNvPr id="5" name="Footer Placeholder 4">
            <a:extLst>
              <a:ext uri="{FF2B5EF4-FFF2-40B4-BE49-F238E27FC236}">
                <a16:creationId xmlns:a16="http://schemas.microsoft.com/office/drawing/2014/main" id="{A4D464A4-7CF6-4324-84A4-1739CC9875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63F4BD-79B9-4D96-844A-4F108757E602}"/>
              </a:ext>
            </a:extLst>
          </p:cNvPr>
          <p:cNvSpPr>
            <a:spLocks noGrp="1"/>
          </p:cNvSpPr>
          <p:nvPr>
            <p:ph type="sldNum" sz="quarter" idx="12"/>
          </p:nvPr>
        </p:nvSpPr>
        <p:spPr/>
        <p:txBody>
          <a:bodyPr/>
          <a:lstStyle/>
          <a:p>
            <a:fld id="{50FE64C8-EA27-42EB-A4CB-3DF044BD5789}" type="slidenum">
              <a:rPr lang="en-GB" smtClean="0"/>
              <a:t>‹#›</a:t>
            </a:fld>
            <a:endParaRPr lang="en-GB"/>
          </a:p>
        </p:txBody>
      </p:sp>
    </p:spTree>
    <p:extLst>
      <p:ext uri="{BB962C8B-B14F-4D97-AF65-F5344CB8AC3E}">
        <p14:creationId xmlns:p14="http://schemas.microsoft.com/office/powerpoint/2010/main" val="210446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219F6-644E-4387-8E5B-9CC2875755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0FE6FF-B72F-4025-84F8-B9EC467F507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8710BB-C33F-4356-96B8-C2B3496397C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0E32AE-3B0B-461B-9640-B41C03F24C77}"/>
              </a:ext>
            </a:extLst>
          </p:cNvPr>
          <p:cNvSpPr>
            <a:spLocks noGrp="1"/>
          </p:cNvSpPr>
          <p:nvPr>
            <p:ph type="dt" sz="half" idx="10"/>
          </p:nvPr>
        </p:nvSpPr>
        <p:spPr/>
        <p:txBody>
          <a:bodyPr/>
          <a:lstStyle/>
          <a:p>
            <a:fld id="{BF425391-7B0C-47E4-92FE-3E21D7398754}" type="datetimeFigureOut">
              <a:rPr lang="en-GB" smtClean="0"/>
              <a:t>13/04/2021</a:t>
            </a:fld>
            <a:endParaRPr lang="en-GB"/>
          </a:p>
        </p:txBody>
      </p:sp>
      <p:sp>
        <p:nvSpPr>
          <p:cNvPr id="6" name="Footer Placeholder 5">
            <a:extLst>
              <a:ext uri="{FF2B5EF4-FFF2-40B4-BE49-F238E27FC236}">
                <a16:creationId xmlns:a16="http://schemas.microsoft.com/office/drawing/2014/main" id="{7AB70FFB-9A0E-44A1-AC28-EE0CE03B54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F6E60D-B59A-4970-8975-18AA055BF7FD}"/>
              </a:ext>
            </a:extLst>
          </p:cNvPr>
          <p:cNvSpPr>
            <a:spLocks noGrp="1"/>
          </p:cNvSpPr>
          <p:nvPr>
            <p:ph type="sldNum" sz="quarter" idx="12"/>
          </p:nvPr>
        </p:nvSpPr>
        <p:spPr/>
        <p:txBody>
          <a:bodyPr/>
          <a:lstStyle/>
          <a:p>
            <a:fld id="{50FE64C8-EA27-42EB-A4CB-3DF044BD5789}" type="slidenum">
              <a:rPr lang="en-GB" smtClean="0"/>
              <a:t>‹#›</a:t>
            </a:fld>
            <a:endParaRPr lang="en-GB"/>
          </a:p>
        </p:txBody>
      </p:sp>
    </p:spTree>
    <p:extLst>
      <p:ext uri="{BB962C8B-B14F-4D97-AF65-F5344CB8AC3E}">
        <p14:creationId xmlns:p14="http://schemas.microsoft.com/office/powerpoint/2010/main" val="1658823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B7139-B5C6-4754-B49F-42CC41FFC3B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A8312F-7F03-4449-95D9-E58BBF7F2F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7643958-8A4C-4E65-B0B6-CD6F575E9C0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04DC127-75E8-45FB-8999-A8427185C9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C3618C-CD65-4EC9-B24B-16A2ED2013D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66E7A5-5311-47DC-92FC-2437649AFE8B}"/>
              </a:ext>
            </a:extLst>
          </p:cNvPr>
          <p:cNvSpPr>
            <a:spLocks noGrp="1"/>
          </p:cNvSpPr>
          <p:nvPr>
            <p:ph type="dt" sz="half" idx="10"/>
          </p:nvPr>
        </p:nvSpPr>
        <p:spPr/>
        <p:txBody>
          <a:bodyPr/>
          <a:lstStyle/>
          <a:p>
            <a:fld id="{BF425391-7B0C-47E4-92FE-3E21D7398754}" type="datetimeFigureOut">
              <a:rPr lang="en-GB" smtClean="0"/>
              <a:t>13/04/2021</a:t>
            </a:fld>
            <a:endParaRPr lang="en-GB"/>
          </a:p>
        </p:txBody>
      </p:sp>
      <p:sp>
        <p:nvSpPr>
          <p:cNvPr id="8" name="Footer Placeholder 7">
            <a:extLst>
              <a:ext uri="{FF2B5EF4-FFF2-40B4-BE49-F238E27FC236}">
                <a16:creationId xmlns:a16="http://schemas.microsoft.com/office/drawing/2014/main" id="{49584EB6-F586-4F7E-8A72-18D2ED43EFF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B694D83-145A-484E-90BF-15272052052D}"/>
              </a:ext>
            </a:extLst>
          </p:cNvPr>
          <p:cNvSpPr>
            <a:spLocks noGrp="1"/>
          </p:cNvSpPr>
          <p:nvPr>
            <p:ph type="sldNum" sz="quarter" idx="12"/>
          </p:nvPr>
        </p:nvSpPr>
        <p:spPr/>
        <p:txBody>
          <a:bodyPr/>
          <a:lstStyle/>
          <a:p>
            <a:fld id="{50FE64C8-EA27-42EB-A4CB-3DF044BD5789}" type="slidenum">
              <a:rPr lang="en-GB" smtClean="0"/>
              <a:t>‹#›</a:t>
            </a:fld>
            <a:endParaRPr lang="en-GB"/>
          </a:p>
        </p:txBody>
      </p:sp>
    </p:spTree>
    <p:extLst>
      <p:ext uri="{BB962C8B-B14F-4D97-AF65-F5344CB8AC3E}">
        <p14:creationId xmlns:p14="http://schemas.microsoft.com/office/powerpoint/2010/main" val="3036243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A4CE5-066D-4F88-9D48-E739D092DCB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15A8341-07DA-4BA7-A6B6-C9BCE55F9E5E}"/>
              </a:ext>
            </a:extLst>
          </p:cNvPr>
          <p:cNvSpPr>
            <a:spLocks noGrp="1"/>
          </p:cNvSpPr>
          <p:nvPr>
            <p:ph type="dt" sz="half" idx="10"/>
          </p:nvPr>
        </p:nvSpPr>
        <p:spPr/>
        <p:txBody>
          <a:bodyPr/>
          <a:lstStyle/>
          <a:p>
            <a:fld id="{BF425391-7B0C-47E4-92FE-3E21D7398754}" type="datetimeFigureOut">
              <a:rPr lang="en-GB" smtClean="0"/>
              <a:t>13/04/2021</a:t>
            </a:fld>
            <a:endParaRPr lang="en-GB"/>
          </a:p>
        </p:txBody>
      </p:sp>
      <p:sp>
        <p:nvSpPr>
          <p:cNvPr id="4" name="Footer Placeholder 3">
            <a:extLst>
              <a:ext uri="{FF2B5EF4-FFF2-40B4-BE49-F238E27FC236}">
                <a16:creationId xmlns:a16="http://schemas.microsoft.com/office/drawing/2014/main" id="{FEF5F84C-42FB-40AF-882D-BB91B218E17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35DA80-FF0A-436F-AE7F-ABF31C4FBC5F}"/>
              </a:ext>
            </a:extLst>
          </p:cNvPr>
          <p:cNvSpPr>
            <a:spLocks noGrp="1"/>
          </p:cNvSpPr>
          <p:nvPr>
            <p:ph type="sldNum" sz="quarter" idx="12"/>
          </p:nvPr>
        </p:nvSpPr>
        <p:spPr/>
        <p:txBody>
          <a:bodyPr/>
          <a:lstStyle/>
          <a:p>
            <a:fld id="{50FE64C8-EA27-42EB-A4CB-3DF044BD5789}" type="slidenum">
              <a:rPr lang="en-GB" smtClean="0"/>
              <a:t>‹#›</a:t>
            </a:fld>
            <a:endParaRPr lang="en-GB"/>
          </a:p>
        </p:txBody>
      </p:sp>
    </p:spTree>
    <p:extLst>
      <p:ext uri="{BB962C8B-B14F-4D97-AF65-F5344CB8AC3E}">
        <p14:creationId xmlns:p14="http://schemas.microsoft.com/office/powerpoint/2010/main" val="448377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EDF698-6EAF-4F5D-83C6-FFB519BA5848}"/>
              </a:ext>
            </a:extLst>
          </p:cNvPr>
          <p:cNvSpPr>
            <a:spLocks noGrp="1"/>
          </p:cNvSpPr>
          <p:nvPr>
            <p:ph type="dt" sz="half" idx="10"/>
          </p:nvPr>
        </p:nvSpPr>
        <p:spPr/>
        <p:txBody>
          <a:bodyPr/>
          <a:lstStyle/>
          <a:p>
            <a:fld id="{BF425391-7B0C-47E4-92FE-3E21D7398754}" type="datetimeFigureOut">
              <a:rPr lang="en-GB" smtClean="0"/>
              <a:t>13/04/2021</a:t>
            </a:fld>
            <a:endParaRPr lang="en-GB"/>
          </a:p>
        </p:txBody>
      </p:sp>
      <p:sp>
        <p:nvSpPr>
          <p:cNvPr id="3" name="Footer Placeholder 2">
            <a:extLst>
              <a:ext uri="{FF2B5EF4-FFF2-40B4-BE49-F238E27FC236}">
                <a16:creationId xmlns:a16="http://schemas.microsoft.com/office/drawing/2014/main" id="{0020F4E9-DC14-4FB8-9E6D-08310D1A3A6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4A7367-C26C-4E27-977B-643E8E80B674}"/>
              </a:ext>
            </a:extLst>
          </p:cNvPr>
          <p:cNvSpPr>
            <a:spLocks noGrp="1"/>
          </p:cNvSpPr>
          <p:nvPr>
            <p:ph type="sldNum" sz="quarter" idx="12"/>
          </p:nvPr>
        </p:nvSpPr>
        <p:spPr/>
        <p:txBody>
          <a:bodyPr/>
          <a:lstStyle/>
          <a:p>
            <a:fld id="{50FE64C8-EA27-42EB-A4CB-3DF044BD5789}" type="slidenum">
              <a:rPr lang="en-GB" smtClean="0"/>
              <a:t>‹#›</a:t>
            </a:fld>
            <a:endParaRPr lang="en-GB"/>
          </a:p>
        </p:txBody>
      </p:sp>
    </p:spTree>
    <p:extLst>
      <p:ext uri="{BB962C8B-B14F-4D97-AF65-F5344CB8AC3E}">
        <p14:creationId xmlns:p14="http://schemas.microsoft.com/office/powerpoint/2010/main" val="168347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500D4-BD15-4FED-BB80-BDD3689D4C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2CC281F-0B2B-4C54-AED3-3D28ADD777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DF7101-2827-403C-8D3A-0AEA865D4E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F8022B-B25F-45C7-A072-CC454275E79E}"/>
              </a:ext>
            </a:extLst>
          </p:cNvPr>
          <p:cNvSpPr>
            <a:spLocks noGrp="1"/>
          </p:cNvSpPr>
          <p:nvPr>
            <p:ph type="dt" sz="half" idx="10"/>
          </p:nvPr>
        </p:nvSpPr>
        <p:spPr/>
        <p:txBody>
          <a:bodyPr/>
          <a:lstStyle/>
          <a:p>
            <a:fld id="{BF425391-7B0C-47E4-92FE-3E21D7398754}" type="datetimeFigureOut">
              <a:rPr lang="en-GB" smtClean="0"/>
              <a:t>13/04/2021</a:t>
            </a:fld>
            <a:endParaRPr lang="en-GB"/>
          </a:p>
        </p:txBody>
      </p:sp>
      <p:sp>
        <p:nvSpPr>
          <p:cNvPr id="6" name="Footer Placeholder 5">
            <a:extLst>
              <a:ext uri="{FF2B5EF4-FFF2-40B4-BE49-F238E27FC236}">
                <a16:creationId xmlns:a16="http://schemas.microsoft.com/office/drawing/2014/main" id="{0ED68481-F5A9-417D-AC67-B7611AD6AD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119F97-8D09-4922-8161-643EF0C048AF}"/>
              </a:ext>
            </a:extLst>
          </p:cNvPr>
          <p:cNvSpPr>
            <a:spLocks noGrp="1"/>
          </p:cNvSpPr>
          <p:nvPr>
            <p:ph type="sldNum" sz="quarter" idx="12"/>
          </p:nvPr>
        </p:nvSpPr>
        <p:spPr/>
        <p:txBody>
          <a:bodyPr/>
          <a:lstStyle/>
          <a:p>
            <a:fld id="{50FE64C8-EA27-42EB-A4CB-3DF044BD5789}" type="slidenum">
              <a:rPr lang="en-GB" smtClean="0"/>
              <a:t>‹#›</a:t>
            </a:fld>
            <a:endParaRPr lang="en-GB"/>
          </a:p>
        </p:txBody>
      </p:sp>
    </p:spTree>
    <p:extLst>
      <p:ext uri="{BB962C8B-B14F-4D97-AF65-F5344CB8AC3E}">
        <p14:creationId xmlns:p14="http://schemas.microsoft.com/office/powerpoint/2010/main" val="10775427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B7D2E-0066-432A-8FA6-6BA671D6C4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230DC2-042F-479B-AE8A-E0DAF898B8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7548B06-5160-4767-BF08-3B4E6D3FD1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A1EAA0-4ED7-4834-BF15-144FE0D2F11A}"/>
              </a:ext>
            </a:extLst>
          </p:cNvPr>
          <p:cNvSpPr>
            <a:spLocks noGrp="1"/>
          </p:cNvSpPr>
          <p:nvPr>
            <p:ph type="dt" sz="half" idx="10"/>
          </p:nvPr>
        </p:nvSpPr>
        <p:spPr/>
        <p:txBody>
          <a:bodyPr/>
          <a:lstStyle/>
          <a:p>
            <a:fld id="{BF425391-7B0C-47E4-92FE-3E21D7398754}" type="datetimeFigureOut">
              <a:rPr lang="en-GB" smtClean="0"/>
              <a:t>13/04/2021</a:t>
            </a:fld>
            <a:endParaRPr lang="en-GB"/>
          </a:p>
        </p:txBody>
      </p:sp>
      <p:sp>
        <p:nvSpPr>
          <p:cNvPr id="6" name="Footer Placeholder 5">
            <a:extLst>
              <a:ext uri="{FF2B5EF4-FFF2-40B4-BE49-F238E27FC236}">
                <a16:creationId xmlns:a16="http://schemas.microsoft.com/office/drawing/2014/main" id="{EC9D1A48-E7DE-46AA-9005-5131B4E231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71F6AC-38F2-4739-8824-37E947B5D07C}"/>
              </a:ext>
            </a:extLst>
          </p:cNvPr>
          <p:cNvSpPr>
            <a:spLocks noGrp="1"/>
          </p:cNvSpPr>
          <p:nvPr>
            <p:ph type="sldNum" sz="quarter" idx="12"/>
          </p:nvPr>
        </p:nvSpPr>
        <p:spPr/>
        <p:txBody>
          <a:bodyPr/>
          <a:lstStyle/>
          <a:p>
            <a:fld id="{50FE64C8-EA27-42EB-A4CB-3DF044BD5789}" type="slidenum">
              <a:rPr lang="en-GB" smtClean="0"/>
              <a:t>‹#›</a:t>
            </a:fld>
            <a:endParaRPr lang="en-GB"/>
          </a:p>
        </p:txBody>
      </p:sp>
    </p:spTree>
    <p:extLst>
      <p:ext uri="{BB962C8B-B14F-4D97-AF65-F5344CB8AC3E}">
        <p14:creationId xmlns:p14="http://schemas.microsoft.com/office/powerpoint/2010/main" val="29754257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6470B-81CC-4D39-8A07-8D1E1F4789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1AED14-7F82-4570-8ADD-F8592DE5B6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B270BE-4F36-4847-BB5D-601FE2FFADF1}"/>
              </a:ext>
            </a:extLst>
          </p:cNvPr>
          <p:cNvSpPr>
            <a:spLocks noGrp="1"/>
          </p:cNvSpPr>
          <p:nvPr>
            <p:ph type="dt" sz="half" idx="10"/>
          </p:nvPr>
        </p:nvSpPr>
        <p:spPr/>
        <p:txBody>
          <a:bodyPr/>
          <a:lstStyle/>
          <a:p>
            <a:fld id="{BF425391-7B0C-47E4-92FE-3E21D7398754}" type="datetimeFigureOut">
              <a:rPr lang="en-GB" smtClean="0"/>
              <a:t>13/04/2021</a:t>
            </a:fld>
            <a:endParaRPr lang="en-GB"/>
          </a:p>
        </p:txBody>
      </p:sp>
      <p:sp>
        <p:nvSpPr>
          <p:cNvPr id="5" name="Footer Placeholder 4">
            <a:extLst>
              <a:ext uri="{FF2B5EF4-FFF2-40B4-BE49-F238E27FC236}">
                <a16:creationId xmlns:a16="http://schemas.microsoft.com/office/drawing/2014/main" id="{63712035-EF0C-452F-88A9-57730A43C9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07809E-308D-447C-AD5B-302CCA7EF05D}"/>
              </a:ext>
            </a:extLst>
          </p:cNvPr>
          <p:cNvSpPr>
            <a:spLocks noGrp="1"/>
          </p:cNvSpPr>
          <p:nvPr>
            <p:ph type="sldNum" sz="quarter" idx="12"/>
          </p:nvPr>
        </p:nvSpPr>
        <p:spPr/>
        <p:txBody>
          <a:bodyPr/>
          <a:lstStyle/>
          <a:p>
            <a:fld id="{50FE64C8-EA27-42EB-A4CB-3DF044BD5789}" type="slidenum">
              <a:rPr lang="en-GB" smtClean="0"/>
              <a:t>‹#›</a:t>
            </a:fld>
            <a:endParaRPr lang="en-GB"/>
          </a:p>
        </p:txBody>
      </p:sp>
    </p:spTree>
    <p:extLst>
      <p:ext uri="{BB962C8B-B14F-4D97-AF65-F5344CB8AC3E}">
        <p14:creationId xmlns:p14="http://schemas.microsoft.com/office/powerpoint/2010/main" val="40034251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73BA95-B815-4E96-A06B-6540118622C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9AED14-5037-4D16-90B4-7F1174B7000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D0EFEE-61E9-4447-95BC-DA003C8B19EF}"/>
              </a:ext>
            </a:extLst>
          </p:cNvPr>
          <p:cNvSpPr>
            <a:spLocks noGrp="1"/>
          </p:cNvSpPr>
          <p:nvPr>
            <p:ph type="dt" sz="half" idx="10"/>
          </p:nvPr>
        </p:nvSpPr>
        <p:spPr/>
        <p:txBody>
          <a:bodyPr/>
          <a:lstStyle/>
          <a:p>
            <a:fld id="{BF425391-7B0C-47E4-92FE-3E21D7398754}" type="datetimeFigureOut">
              <a:rPr lang="en-GB" smtClean="0"/>
              <a:t>13/04/2021</a:t>
            </a:fld>
            <a:endParaRPr lang="en-GB"/>
          </a:p>
        </p:txBody>
      </p:sp>
      <p:sp>
        <p:nvSpPr>
          <p:cNvPr id="5" name="Footer Placeholder 4">
            <a:extLst>
              <a:ext uri="{FF2B5EF4-FFF2-40B4-BE49-F238E27FC236}">
                <a16:creationId xmlns:a16="http://schemas.microsoft.com/office/drawing/2014/main" id="{07BB19A8-0EB9-4D63-A723-1775AFBE0D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AA4893-3DD7-4035-B1A9-FF57C163D11F}"/>
              </a:ext>
            </a:extLst>
          </p:cNvPr>
          <p:cNvSpPr>
            <a:spLocks noGrp="1"/>
          </p:cNvSpPr>
          <p:nvPr>
            <p:ph type="sldNum" sz="quarter" idx="12"/>
          </p:nvPr>
        </p:nvSpPr>
        <p:spPr/>
        <p:txBody>
          <a:bodyPr/>
          <a:lstStyle/>
          <a:p>
            <a:fld id="{50FE64C8-EA27-42EB-A4CB-3DF044BD5789}" type="slidenum">
              <a:rPr lang="en-GB" smtClean="0"/>
              <a:t>‹#›</a:t>
            </a:fld>
            <a:endParaRPr lang="en-GB"/>
          </a:p>
        </p:txBody>
      </p:sp>
    </p:spTree>
    <p:extLst>
      <p:ext uri="{BB962C8B-B14F-4D97-AF65-F5344CB8AC3E}">
        <p14:creationId xmlns:p14="http://schemas.microsoft.com/office/powerpoint/2010/main" val="3664501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6C521D8-EE56-4039-8CE5-8E763A8885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D273BE-BB7C-4018-BE48-38E2074E3AB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8C88E0-82D4-42E8-8B41-EC9230AE73D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425391-7B0C-47E4-92FE-3E21D7398754}" type="datetimeFigureOut">
              <a:rPr lang="en-GB" smtClean="0"/>
              <a:t>13/04/2021</a:t>
            </a:fld>
            <a:endParaRPr lang="en-GB"/>
          </a:p>
        </p:txBody>
      </p:sp>
      <p:sp>
        <p:nvSpPr>
          <p:cNvPr id="5" name="Footer Placeholder 4">
            <a:extLst>
              <a:ext uri="{FF2B5EF4-FFF2-40B4-BE49-F238E27FC236}">
                <a16:creationId xmlns:a16="http://schemas.microsoft.com/office/drawing/2014/main" id="{7D8C7F88-289E-42B2-A30C-923E09195E3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064A94D-6F46-4842-892D-162727A299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0FE64C8-EA27-42EB-A4CB-3DF044BD5789}" type="slidenum">
              <a:rPr lang="en-GB" smtClean="0"/>
              <a:t>‹#›</a:t>
            </a:fld>
            <a:endParaRPr lang="en-GB"/>
          </a:p>
        </p:txBody>
      </p:sp>
    </p:spTree>
    <p:extLst>
      <p:ext uri="{BB962C8B-B14F-4D97-AF65-F5344CB8AC3E}">
        <p14:creationId xmlns:p14="http://schemas.microsoft.com/office/powerpoint/2010/main" val="9691176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healthblog.uofmhealth.org/childrens-health/national-poll-pandemic-negatively-impacted-teens-mental-health"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revisesociology.com/2015/05/09/toxic-childhood/" TargetMode="Externa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ncbi.nlm.nih.gov/pmc/articles/PMC2804629/"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shutterstock.com/blog/creativity-mental-health#:~:text=The%20link%20between%20creativity%20and%20mental%20health%20has,to%20maintenance%20or%20reconstruction%20of%20a%20positive%20identity.%E2%80%9D" TargetMode="External"/><Relationship Id="rId3" Type="http://schemas.openxmlformats.org/officeDocument/2006/relationships/hyperlink" Target="https://revisesociology.com/2015/05/09/toxic-childhood/" TargetMode="External"/><Relationship Id="rId7" Type="http://schemas.openxmlformats.org/officeDocument/2006/relationships/hyperlink" Target="https://www.mindcharity.co.uk/advice-information/how-to-look-after-your-mental-health/five-ways-to-wellbeing/" TargetMode="External"/><Relationship Id="rId2" Type="http://schemas.openxmlformats.org/officeDocument/2006/relationships/hyperlink" Target="https://www.healthline.com/health-news/impact-of-covid-19-lockdown-on-teens-mental-health" TargetMode="External"/><Relationship Id="rId1" Type="http://schemas.openxmlformats.org/officeDocument/2006/relationships/slideLayout" Target="../slideLayouts/slideLayout2.xml"/><Relationship Id="rId6" Type="http://schemas.openxmlformats.org/officeDocument/2006/relationships/hyperlink" Target="https://www.mentalhealth.org.uk/blog/top-tips-looking-after-your-mental-health-creativity" TargetMode="External"/><Relationship Id="rId11" Type="http://schemas.openxmlformats.org/officeDocument/2006/relationships/hyperlink" Target="https://reba.global/content/how-to-harness-the-positive-power-of-language-to-support-mental-health" TargetMode="External"/><Relationship Id="rId5" Type="http://schemas.openxmlformats.org/officeDocument/2006/relationships/hyperlink" Target="https://www.nationalgeographic.co.uk/history-and-civilisation/2019/01/new-report-highlights-importance-outdoor-play" TargetMode="External"/><Relationship Id="rId10" Type="http://schemas.openxmlformats.org/officeDocument/2006/relationships/hyperlink" Target="https://courtneyharriscoaching.com/talking-to-teenagers-about-having-fun/" TargetMode="External"/><Relationship Id="rId4" Type="http://schemas.openxmlformats.org/officeDocument/2006/relationships/hyperlink" Target="https://www.bbc.co.uk/news/business-51706225" TargetMode="External"/><Relationship Id="rId9" Type="http://schemas.openxmlformats.org/officeDocument/2006/relationships/hyperlink" Target="https://greatergood.berkeley.edu/article/item/is_screen_time_toxic_for_teenagers"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Rectangle 11">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26B0C8-9BA8-4E91-849B-F594F6A47F58}"/>
              </a:ext>
            </a:extLst>
          </p:cNvPr>
          <p:cNvSpPr>
            <a:spLocks noGrp="1"/>
          </p:cNvSpPr>
          <p:nvPr>
            <p:ph type="title"/>
          </p:nvPr>
        </p:nvSpPr>
        <p:spPr>
          <a:xfrm>
            <a:off x="3371787" y="1741337"/>
            <a:ext cx="5448730" cy="2387918"/>
          </a:xfrm>
        </p:spPr>
        <p:txBody>
          <a:bodyPr vert="horz" lIns="91440" tIns="45720" rIns="91440" bIns="45720" rtlCol="0" anchor="ctr">
            <a:normAutofit fontScale="90000"/>
          </a:bodyPr>
          <a:lstStyle/>
          <a:p>
            <a:pPr algn="ctr"/>
            <a:r>
              <a:rPr lang="en-US" sz="5200" b="1" kern="1200" dirty="0">
                <a:solidFill>
                  <a:schemeClr val="tx2"/>
                </a:solidFill>
                <a:latin typeface="+mj-lt"/>
                <a:ea typeface="+mj-ea"/>
                <a:cs typeface="+mj-cs"/>
              </a:rPr>
              <a:t>Helping Young People durin</a:t>
            </a:r>
            <a:r>
              <a:rPr lang="en-US" sz="5200" b="1" dirty="0">
                <a:solidFill>
                  <a:schemeClr val="tx2"/>
                </a:solidFill>
              </a:rPr>
              <a:t>g LOCKDOWN and COVID-19</a:t>
            </a:r>
            <a:endParaRPr lang="en-US" sz="5200" b="1" kern="1200" dirty="0">
              <a:solidFill>
                <a:schemeClr val="tx2"/>
              </a:solidFill>
              <a:latin typeface="+mj-lt"/>
              <a:ea typeface="+mj-ea"/>
              <a:cs typeface="+mj-cs"/>
            </a:endParaRPr>
          </a:p>
        </p:txBody>
      </p:sp>
      <p:grpSp>
        <p:nvGrpSpPr>
          <p:cNvPr id="14" name="Group 13">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15" name="Freeform: Shape 14">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1" name="Freeform: Shape 20">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4" name="Freeform: Shape 23">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55CF997D-85E3-44E4-92BA-2C8BF96ECA15}"/>
              </a:ext>
            </a:extLst>
          </p:cNvPr>
          <p:cNvSpPr txBox="1"/>
          <p:nvPr/>
        </p:nvSpPr>
        <p:spPr>
          <a:xfrm>
            <a:off x="4058756" y="4129255"/>
            <a:ext cx="3928970" cy="369332"/>
          </a:xfrm>
          <a:prstGeom prst="rect">
            <a:avLst/>
          </a:prstGeom>
          <a:noFill/>
        </p:spPr>
        <p:txBody>
          <a:bodyPr wrap="square" rtlCol="0">
            <a:spAutoFit/>
          </a:bodyPr>
          <a:lstStyle/>
          <a:p>
            <a:pPr algn="ctr"/>
            <a:r>
              <a:rPr lang="en-GB" dirty="0">
                <a:latin typeface="+mj-lt"/>
              </a:rPr>
              <a:t>By Paul Brewer </a:t>
            </a:r>
          </a:p>
        </p:txBody>
      </p:sp>
    </p:spTree>
    <p:extLst>
      <p:ext uri="{BB962C8B-B14F-4D97-AF65-F5344CB8AC3E}">
        <p14:creationId xmlns:p14="http://schemas.microsoft.com/office/powerpoint/2010/main" val="19621952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2FB12AE-71D1-47FD-9AC3-EE2C074245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8BED0A-1267-4EE7-8822-0599DDF4BE1E}"/>
              </a:ext>
            </a:extLst>
          </p:cNvPr>
          <p:cNvSpPr>
            <a:spLocks noGrp="1"/>
          </p:cNvSpPr>
          <p:nvPr>
            <p:ph type="title"/>
          </p:nvPr>
        </p:nvSpPr>
        <p:spPr>
          <a:xfrm>
            <a:off x="643468" y="621792"/>
            <a:ext cx="4989890" cy="5413248"/>
          </a:xfrm>
        </p:spPr>
        <p:txBody>
          <a:bodyPr>
            <a:normAutofit/>
          </a:bodyPr>
          <a:lstStyle/>
          <a:p>
            <a:pPr algn="ctr"/>
            <a:r>
              <a:rPr lang="en-GB" sz="3600" b="1" dirty="0"/>
              <a:t>Introduction </a:t>
            </a:r>
          </a:p>
        </p:txBody>
      </p:sp>
      <p:sp>
        <p:nvSpPr>
          <p:cNvPr id="10" name="Freeform: Shape 9">
            <a:extLst>
              <a:ext uri="{FF2B5EF4-FFF2-40B4-BE49-F238E27FC236}">
                <a16:creationId xmlns:a16="http://schemas.microsoft.com/office/drawing/2014/main" id="{64853C7E-3CBA-4464-865F-6044D94B1B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8487" y="2994212"/>
            <a:ext cx="1345385" cy="668410"/>
          </a:xfrm>
          <a:custGeom>
            <a:avLst/>
            <a:gdLst>
              <a:gd name="connsiteX0" fmla="*/ 0 w 1345385"/>
              <a:gd name="connsiteY0" fmla="*/ 668410 h 668410"/>
              <a:gd name="connsiteX1" fmla="*/ 672692 w 1345385"/>
              <a:gd name="connsiteY1" fmla="*/ 0 h 668410"/>
              <a:gd name="connsiteX2" fmla="*/ 1345385 w 1345385"/>
              <a:gd name="connsiteY2" fmla="*/ 668410 h 668410"/>
            </a:gdLst>
            <a:ahLst/>
            <a:cxnLst>
              <a:cxn ang="0">
                <a:pos x="connsiteX0" y="connsiteY0"/>
              </a:cxn>
              <a:cxn ang="0">
                <a:pos x="connsiteX1" y="connsiteY1"/>
              </a:cxn>
              <a:cxn ang="0">
                <a:pos x="connsiteX2" y="connsiteY2"/>
              </a:cxn>
            </a:cxnLst>
            <a:rect l="l" t="t" r="r" b="b"/>
            <a:pathLst>
              <a:path w="1345385" h="668410">
                <a:moveTo>
                  <a:pt x="0" y="668410"/>
                </a:moveTo>
                <a:lnTo>
                  <a:pt x="672692" y="0"/>
                </a:lnTo>
                <a:lnTo>
                  <a:pt x="1345385" y="668410"/>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11">
            <a:extLst>
              <a:ext uri="{FF2B5EF4-FFF2-40B4-BE49-F238E27FC236}">
                <a16:creationId xmlns:a16="http://schemas.microsoft.com/office/drawing/2014/main" id="{55EFEC59-B929-4851-9DEF-9106F2797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3480" y="2760304"/>
            <a:ext cx="418137" cy="41813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C132392-D5FF-4588-8FA1-5BAD77BF6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08836" y="4124955"/>
            <a:ext cx="635336" cy="63533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7EAC045-695C-4E73-9B7C-AFD6FB22D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36522" y="4621062"/>
            <a:ext cx="224347" cy="22434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404A7A3A-BEAE-4BC6-A163-5D0E5F8C4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10175676" y="5597890"/>
            <a:ext cx="2982940" cy="1481975"/>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2ED3B7D-405D-4DFA-8608-B6DE74671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46240" y="5280494"/>
            <a:ext cx="841505" cy="841505"/>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FF4AFE0-9E32-44D4-97F2-01895E3BC1B6}"/>
              </a:ext>
            </a:extLst>
          </p:cNvPr>
          <p:cNvSpPr>
            <a:spLocks noGrp="1"/>
          </p:cNvSpPr>
          <p:nvPr>
            <p:ph idx="1"/>
          </p:nvPr>
        </p:nvSpPr>
        <p:spPr>
          <a:xfrm>
            <a:off x="6096000" y="643466"/>
            <a:ext cx="5452532" cy="5571065"/>
          </a:xfrm>
          <a:noFill/>
        </p:spPr>
        <p:txBody>
          <a:bodyPr anchor="t">
            <a:normAutofit fontScale="92500"/>
          </a:bodyPr>
          <a:lstStyle/>
          <a:p>
            <a:pPr marL="0" indent="0">
              <a:buNone/>
            </a:pPr>
            <a:r>
              <a:rPr lang="en-GB" sz="2000" dirty="0"/>
              <a:t>This seminar is going to be exploring a situation that is very relevant to young people this year: </a:t>
            </a:r>
          </a:p>
          <a:p>
            <a:pPr marL="0" indent="0">
              <a:buNone/>
            </a:pPr>
            <a:endParaRPr lang="en-GB" sz="2000" dirty="0"/>
          </a:p>
          <a:p>
            <a:pPr marL="0" indent="0">
              <a:buNone/>
            </a:pPr>
            <a:r>
              <a:rPr lang="en-GB" sz="2000" dirty="0"/>
              <a:t>COVID-19 and LOCKDOWN</a:t>
            </a:r>
          </a:p>
          <a:p>
            <a:pPr marL="0" indent="0">
              <a:buNone/>
            </a:pPr>
            <a:endParaRPr lang="en-GB" sz="2000" dirty="0"/>
          </a:p>
          <a:p>
            <a:pPr marL="0" indent="0">
              <a:buNone/>
            </a:pPr>
            <a:endParaRPr lang="en-GB" sz="2000" dirty="0"/>
          </a:p>
          <a:p>
            <a:pPr marL="0" indent="0" algn="ctr">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‘students are required to design an advisory leaflet for parents and guardians focusing on an issue faced by young people in contemporary society. Students will be required to ‘present’ their advisory leaflet, ensuring they demonstrate how youth workers and other young people practitioners can best support at risk young people. Your presentation should be supported by wider reading, and linked to the Youth Work National Occupational Standards (CLD Standards Council Scotland, 2019).’</a:t>
            </a:r>
            <a:endParaRPr lang="en-GB" sz="2000" dirty="0"/>
          </a:p>
          <a:p>
            <a:pPr marL="0" indent="0">
              <a:buNone/>
            </a:pPr>
            <a:endParaRPr lang="en-GB" sz="2000" dirty="0"/>
          </a:p>
          <a:p>
            <a:pPr marL="0" indent="0">
              <a:buNone/>
            </a:pPr>
            <a:r>
              <a:rPr lang="en-GB" sz="2000" dirty="0"/>
              <a:t>We will be exploring the flyer page by page and going more in-depth with the information provided on it. </a:t>
            </a:r>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112687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Isosceles Triangle 35">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10;&#10;Description automatically generated with low confidence">
            <a:extLst>
              <a:ext uri="{FF2B5EF4-FFF2-40B4-BE49-F238E27FC236}">
                <a16:creationId xmlns:a16="http://schemas.microsoft.com/office/drawing/2014/main" id="{858C5DD6-43A3-4D97-AC26-430AAB360E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97949" y="322215"/>
            <a:ext cx="4396101" cy="6213570"/>
          </a:xfrm>
          <a:prstGeom prst="rect">
            <a:avLst/>
          </a:prstGeom>
          <a:pattFill prst="pct5">
            <a:fgClr>
              <a:schemeClr val="tx1">
                <a:lumMod val="50000"/>
                <a:lumOff val="50000"/>
              </a:schemeClr>
            </a:fgClr>
            <a:bgClr>
              <a:schemeClr val="bg1"/>
            </a:bgClr>
          </a:pattFill>
          <a:ln>
            <a:noFill/>
          </a:ln>
        </p:spPr>
      </p:pic>
      <p:sp>
        <p:nvSpPr>
          <p:cNvPr id="38" name="Isosceles Triangle 37">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12AE193D-B270-4747-BBFE-1ED35E4044F0}"/>
              </a:ext>
            </a:extLst>
          </p:cNvPr>
          <p:cNvSpPr/>
          <p:nvPr/>
        </p:nvSpPr>
        <p:spPr>
          <a:xfrm>
            <a:off x="776906" y="1978091"/>
            <a:ext cx="2637187" cy="16178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49BC767C-1204-49FC-8D6C-C1BE41AC066E}"/>
              </a:ext>
            </a:extLst>
          </p:cNvPr>
          <p:cNvSpPr txBox="1"/>
          <p:nvPr/>
        </p:nvSpPr>
        <p:spPr>
          <a:xfrm>
            <a:off x="757980" y="2028058"/>
            <a:ext cx="2656114" cy="1477328"/>
          </a:xfrm>
          <a:prstGeom prst="rect">
            <a:avLst/>
          </a:prstGeom>
          <a:noFill/>
        </p:spPr>
        <p:txBody>
          <a:bodyPr wrap="square" rtlCol="0">
            <a:spAutoFit/>
          </a:bodyPr>
          <a:lstStyle/>
          <a:p>
            <a:r>
              <a:rPr lang="en-GB" b="1" u="sng" dirty="0"/>
              <a:t>Title</a:t>
            </a:r>
          </a:p>
          <a:p>
            <a:r>
              <a:rPr lang="en-GB" dirty="0"/>
              <a:t>I picked this topic as it is very relevant to young people not only within the UK, but globally</a:t>
            </a:r>
          </a:p>
        </p:txBody>
      </p:sp>
      <p:cxnSp>
        <p:nvCxnSpPr>
          <p:cNvPr id="22" name="Straight Connector 21">
            <a:extLst>
              <a:ext uri="{FF2B5EF4-FFF2-40B4-BE49-F238E27FC236}">
                <a16:creationId xmlns:a16="http://schemas.microsoft.com/office/drawing/2014/main" id="{039EBF18-713F-4B50-BF58-EEFDA194503F}"/>
              </a:ext>
            </a:extLst>
          </p:cNvPr>
          <p:cNvCxnSpPr>
            <a:stCxn id="7" idx="0"/>
          </p:cNvCxnSpPr>
          <p:nvPr/>
        </p:nvCxnSpPr>
        <p:spPr>
          <a:xfrm flipV="1">
            <a:off x="2095500" y="1300065"/>
            <a:ext cx="6998" cy="678026"/>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52859CF5-1174-4F73-9FE6-161C7DF2F627}"/>
              </a:ext>
            </a:extLst>
          </p:cNvPr>
          <p:cNvCxnSpPr/>
          <p:nvPr/>
        </p:nvCxnSpPr>
        <p:spPr>
          <a:xfrm>
            <a:off x="2102498" y="1300065"/>
            <a:ext cx="168573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8A47B238-78A1-4C0E-8BCD-06AE564D175E}"/>
              </a:ext>
            </a:extLst>
          </p:cNvPr>
          <p:cNvSpPr txBox="1"/>
          <p:nvPr/>
        </p:nvSpPr>
        <p:spPr>
          <a:xfrm>
            <a:off x="8937863" y="1867678"/>
            <a:ext cx="2898710" cy="2862322"/>
          </a:xfrm>
          <a:prstGeom prst="rect">
            <a:avLst/>
          </a:prstGeom>
          <a:noFill/>
        </p:spPr>
        <p:txBody>
          <a:bodyPr wrap="square" rtlCol="0">
            <a:spAutoFit/>
          </a:bodyPr>
          <a:lstStyle/>
          <a:p>
            <a:r>
              <a:rPr lang="en-GB" dirty="0"/>
              <a:t>In summary from the BBC (2020) COVID-19 has impacted greatly on the worlds economy, hospitality sectors, unemployment has risen, mental health calls and has tested the limits the United Kingdoms NHS and health services around the world. </a:t>
            </a:r>
          </a:p>
        </p:txBody>
      </p:sp>
    </p:spTree>
    <p:extLst>
      <p:ext uri="{BB962C8B-B14F-4D97-AF65-F5344CB8AC3E}">
        <p14:creationId xmlns:p14="http://schemas.microsoft.com/office/powerpoint/2010/main" val="6704954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A2A696ED-31C9-474F-870B-CB52334F3D9F}"/>
              </a:ext>
            </a:extLst>
          </p:cNvPr>
          <p:cNvSpPr/>
          <p:nvPr/>
        </p:nvSpPr>
        <p:spPr>
          <a:xfrm>
            <a:off x="343553" y="1632466"/>
            <a:ext cx="3429463" cy="227010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72D4F46C-00B4-404F-8823-A60CEBF8602A}"/>
              </a:ext>
            </a:extLst>
          </p:cNvPr>
          <p:cNvSpPr txBox="1"/>
          <p:nvPr/>
        </p:nvSpPr>
        <p:spPr>
          <a:xfrm>
            <a:off x="343553" y="1594248"/>
            <a:ext cx="3429463" cy="2308324"/>
          </a:xfrm>
          <a:prstGeom prst="rect">
            <a:avLst/>
          </a:prstGeom>
          <a:noFill/>
        </p:spPr>
        <p:txBody>
          <a:bodyPr wrap="square" rtlCol="0">
            <a:spAutoFit/>
          </a:bodyPr>
          <a:lstStyle/>
          <a:p>
            <a:r>
              <a:rPr lang="en-US" dirty="0">
                <a:solidFill>
                  <a:srgbClr val="231F20"/>
                </a:solidFill>
                <a:latin typeface="+mj-lt"/>
              </a:rPr>
              <a:t>‘</a:t>
            </a:r>
            <a:r>
              <a:rPr lang="en-US" b="0" i="0" dirty="0">
                <a:solidFill>
                  <a:srgbClr val="231F20"/>
                </a:solidFill>
                <a:effectLst/>
                <a:latin typeface="+mj-lt"/>
              </a:rPr>
              <a:t>national poll shows that </a:t>
            </a:r>
            <a:r>
              <a:rPr lang="en-US" b="0" i="0" u="none" strike="noStrike" dirty="0">
                <a:solidFill>
                  <a:srgbClr val="01ADB9"/>
                </a:solidFill>
                <a:effectLst/>
                <a:latin typeface="+mj-lt"/>
                <a:hlinkClick r:id="rId3"/>
              </a:rPr>
              <a:t>46 percent</a:t>
            </a:r>
            <a:r>
              <a:rPr lang="en-US" b="0" i="0" dirty="0">
                <a:solidFill>
                  <a:srgbClr val="231F20"/>
                </a:solidFill>
                <a:effectLst/>
                <a:latin typeface="+mj-lt"/>
              </a:rPr>
              <a:t> of parents say their teen had shown signs of a new or worsening mental health condition since the beginning of the pandemic in March 2020.’</a:t>
            </a:r>
          </a:p>
          <a:p>
            <a:endParaRPr lang="en-US" dirty="0">
              <a:solidFill>
                <a:srgbClr val="231F20"/>
              </a:solidFill>
              <a:latin typeface="+mj-lt"/>
            </a:endParaRPr>
          </a:p>
          <a:p>
            <a:r>
              <a:rPr lang="en-US" dirty="0">
                <a:solidFill>
                  <a:srgbClr val="231F20"/>
                </a:solidFill>
                <a:latin typeface="+mj-lt"/>
              </a:rPr>
              <a:t>(</a:t>
            </a:r>
            <a:r>
              <a:rPr lang="en-US" dirty="0" err="1">
                <a:solidFill>
                  <a:srgbClr val="231F20"/>
                </a:solidFill>
                <a:latin typeface="+mj-lt"/>
              </a:rPr>
              <a:t>Drillinger</a:t>
            </a:r>
            <a:r>
              <a:rPr lang="en-US" dirty="0">
                <a:solidFill>
                  <a:srgbClr val="231F20"/>
                </a:solidFill>
                <a:latin typeface="+mj-lt"/>
              </a:rPr>
              <a:t>, 2015)</a:t>
            </a:r>
            <a:endParaRPr lang="en-GB" dirty="0">
              <a:latin typeface="+mj-lt"/>
            </a:endParaRPr>
          </a:p>
        </p:txBody>
      </p:sp>
      <p:cxnSp>
        <p:nvCxnSpPr>
          <p:cNvPr id="15" name="Straight Connector 14">
            <a:extLst>
              <a:ext uri="{FF2B5EF4-FFF2-40B4-BE49-F238E27FC236}">
                <a16:creationId xmlns:a16="http://schemas.microsoft.com/office/drawing/2014/main" id="{17AB92B1-24DF-4CE6-BD7C-8AEF2A59571A}"/>
              </a:ext>
            </a:extLst>
          </p:cNvPr>
          <p:cNvCxnSpPr>
            <a:stCxn id="11" idx="0"/>
          </p:cNvCxnSpPr>
          <p:nvPr/>
        </p:nvCxnSpPr>
        <p:spPr>
          <a:xfrm flipV="1">
            <a:off x="2058285" y="1337388"/>
            <a:ext cx="670" cy="25686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C8F47304-5B32-4750-8FF4-DC862730A0DF}"/>
              </a:ext>
            </a:extLst>
          </p:cNvPr>
          <p:cNvCxnSpPr/>
          <p:nvPr/>
        </p:nvCxnSpPr>
        <p:spPr>
          <a:xfrm>
            <a:off x="2058285" y="1337388"/>
            <a:ext cx="171473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4" name="Picture 23" descr="Graphical user interface, application&#10;&#10;Description automatically generated">
            <a:extLst>
              <a:ext uri="{FF2B5EF4-FFF2-40B4-BE49-F238E27FC236}">
                <a16:creationId xmlns:a16="http://schemas.microsoft.com/office/drawing/2014/main" id="{A9D59A7E-84E7-47FB-B995-A01EC327EB4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83259" y="299239"/>
            <a:ext cx="4425481" cy="6259521"/>
          </a:xfrm>
          <a:prstGeom prst="rect">
            <a:avLst/>
          </a:prstGeom>
        </p:spPr>
      </p:pic>
      <p:sp>
        <p:nvSpPr>
          <p:cNvPr id="25" name="TextBox 24">
            <a:extLst>
              <a:ext uri="{FF2B5EF4-FFF2-40B4-BE49-F238E27FC236}">
                <a16:creationId xmlns:a16="http://schemas.microsoft.com/office/drawing/2014/main" id="{A4CD5035-4DEC-4932-BFED-C8BC32269E32}"/>
              </a:ext>
            </a:extLst>
          </p:cNvPr>
          <p:cNvSpPr txBox="1"/>
          <p:nvPr/>
        </p:nvSpPr>
        <p:spPr>
          <a:xfrm>
            <a:off x="9106677" y="2152402"/>
            <a:ext cx="2052734" cy="1754326"/>
          </a:xfrm>
          <a:prstGeom prst="rect">
            <a:avLst/>
          </a:prstGeom>
          <a:noFill/>
        </p:spPr>
        <p:txBody>
          <a:bodyPr wrap="square" rtlCol="0">
            <a:spAutoFit/>
          </a:bodyPr>
          <a:lstStyle/>
          <a:p>
            <a:r>
              <a:rPr lang="en-GB" dirty="0"/>
              <a:t>Decline in outdoor play and increased screen saturation are concepts developed by Sue Palmer (2015). </a:t>
            </a:r>
          </a:p>
        </p:txBody>
      </p:sp>
      <p:sp>
        <p:nvSpPr>
          <p:cNvPr id="26" name="Rectangle 25">
            <a:extLst>
              <a:ext uri="{FF2B5EF4-FFF2-40B4-BE49-F238E27FC236}">
                <a16:creationId xmlns:a16="http://schemas.microsoft.com/office/drawing/2014/main" id="{00E769AD-686B-4B61-B3D1-C623BB2D7039}"/>
              </a:ext>
            </a:extLst>
          </p:cNvPr>
          <p:cNvSpPr/>
          <p:nvPr/>
        </p:nvSpPr>
        <p:spPr>
          <a:xfrm>
            <a:off x="9047869" y="2148246"/>
            <a:ext cx="2052734" cy="175432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8" name="Straight Arrow Connector 27">
            <a:extLst>
              <a:ext uri="{FF2B5EF4-FFF2-40B4-BE49-F238E27FC236}">
                <a16:creationId xmlns:a16="http://schemas.microsoft.com/office/drawing/2014/main" id="{F749C1F0-96AE-4CF2-8A6C-B35B9401A33C}"/>
              </a:ext>
            </a:extLst>
          </p:cNvPr>
          <p:cNvCxnSpPr>
            <a:cxnSpLocks/>
            <a:stCxn id="26" idx="1"/>
          </p:cNvCxnSpPr>
          <p:nvPr/>
        </p:nvCxnSpPr>
        <p:spPr>
          <a:xfrm flipH="1" flipV="1">
            <a:off x="8308740" y="2830286"/>
            <a:ext cx="739129" cy="1951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5743ADF1-FCB4-4237-B3A5-F506DB968D1E}"/>
              </a:ext>
            </a:extLst>
          </p:cNvPr>
          <p:cNvCxnSpPr/>
          <p:nvPr/>
        </p:nvCxnSpPr>
        <p:spPr>
          <a:xfrm flipH="1">
            <a:off x="8340704" y="3607837"/>
            <a:ext cx="707165" cy="2947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4354F459-9F04-452A-B5E8-9E7CBD445708}"/>
              </a:ext>
            </a:extLst>
          </p:cNvPr>
          <p:cNvSpPr txBox="1"/>
          <p:nvPr/>
        </p:nvSpPr>
        <p:spPr>
          <a:xfrm>
            <a:off x="9156441" y="4348065"/>
            <a:ext cx="1866122" cy="646331"/>
          </a:xfrm>
          <a:prstGeom prst="rect">
            <a:avLst/>
          </a:prstGeom>
          <a:noFill/>
        </p:spPr>
        <p:txBody>
          <a:bodyPr wrap="square" rtlCol="0">
            <a:spAutoFit/>
          </a:bodyPr>
          <a:lstStyle/>
          <a:p>
            <a:endParaRPr lang="en-GB" dirty="0">
              <a:hlinkClick r:id="rId5"/>
            </a:endParaRPr>
          </a:p>
          <a:p>
            <a:endParaRPr lang="en-GB" dirty="0"/>
          </a:p>
        </p:txBody>
      </p:sp>
    </p:spTree>
    <p:extLst>
      <p:ext uri="{BB962C8B-B14F-4D97-AF65-F5344CB8AC3E}">
        <p14:creationId xmlns:p14="http://schemas.microsoft.com/office/powerpoint/2010/main" val="14423619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agram&#10;&#10;Description automatically generated">
            <a:extLst>
              <a:ext uri="{FF2B5EF4-FFF2-40B4-BE49-F238E27FC236}">
                <a16:creationId xmlns:a16="http://schemas.microsoft.com/office/drawing/2014/main" id="{D3C43516-3765-4389-9D73-D811143ED4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06770" y="334683"/>
            <a:ext cx="4378459" cy="6188634"/>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0552486-D3DE-4584-A277-6E819B3E4ACE}"/>
              </a:ext>
            </a:extLst>
          </p:cNvPr>
          <p:cNvSpPr txBox="1"/>
          <p:nvPr/>
        </p:nvSpPr>
        <p:spPr>
          <a:xfrm>
            <a:off x="845976" y="1654629"/>
            <a:ext cx="2637453" cy="1754326"/>
          </a:xfrm>
          <a:prstGeom prst="rect">
            <a:avLst/>
          </a:prstGeom>
          <a:noFill/>
        </p:spPr>
        <p:txBody>
          <a:bodyPr wrap="square" rtlCol="0">
            <a:spAutoFit/>
          </a:bodyPr>
          <a:lstStyle/>
          <a:p>
            <a:r>
              <a:rPr lang="en-US" b="0" i="0" dirty="0">
                <a:solidFill>
                  <a:srgbClr val="000000"/>
                </a:solidFill>
                <a:effectLst/>
                <a:latin typeface="+mj-lt"/>
              </a:rPr>
              <a:t>‘Giving children the freedom to play outside is vital for their skills and social development’ </a:t>
            </a:r>
          </a:p>
          <a:p>
            <a:endParaRPr lang="en-US" dirty="0">
              <a:solidFill>
                <a:srgbClr val="000000"/>
              </a:solidFill>
              <a:latin typeface="+mj-lt"/>
            </a:endParaRPr>
          </a:p>
          <a:p>
            <a:r>
              <a:rPr lang="en-GB" b="0" i="0" dirty="0">
                <a:solidFill>
                  <a:srgbClr val="000000"/>
                </a:solidFill>
                <a:effectLst/>
                <a:latin typeface="+mj-lt"/>
              </a:rPr>
              <a:t>(Manning, 2020)</a:t>
            </a:r>
            <a:endParaRPr lang="en-US" b="0" i="0" dirty="0">
              <a:solidFill>
                <a:srgbClr val="000000"/>
              </a:solidFill>
              <a:effectLst/>
              <a:latin typeface="+mj-lt"/>
            </a:endParaRPr>
          </a:p>
        </p:txBody>
      </p:sp>
      <p:sp>
        <p:nvSpPr>
          <p:cNvPr id="7" name="TextBox 6">
            <a:extLst>
              <a:ext uri="{FF2B5EF4-FFF2-40B4-BE49-F238E27FC236}">
                <a16:creationId xmlns:a16="http://schemas.microsoft.com/office/drawing/2014/main" id="{7BE76B03-B776-48C2-AAF6-BA189FD0F526}"/>
              </a:ext>
            </a:extLst>
          </p:cNvPr>
          <p:cNvSpPr txBox="1"/>
          <p:nvPr/>
        </p:nvSpPr>
        <p:spPr>
          <a:xfrm>
            <a:off x="8814318" y="2463282"/>
            <a:ext cx="2835357" cy="2585323"/>
          </a:xfrm>
          <a:prstGeom prst="rect">
            <a:avLst/>
          </a:prstGeom>
          <a:noFill/>
        </p:spPr>
        <p:txBody>
          <a:bodyPr wrap="square" rtlCol="0">
            <a:spAutoFit/>
          </a:bodyPr>
          <a:lstStyle/>
          <a:p>
            <a:r>
              <a:rPr lang="en-US" i="0" dirty="0">
                <a:solidFill>
                  <a:srgbClr val="3F3F42"/>
                </a:solidFill>
                <a:effectLst/>
                <a:latin typeface="+mj-lt"/>
              </a:rPr>
              <a:t>‘Reduced face-to-face contact among teenagers and their friends during the pandemic could have damaging long-term consequences, neuroscientists say.’ </a:t>
            </a:r>
          </a:p>
          <a:p>
            <a:endParaRPr lang="en-US" dirty="0">
              <a:solidFill>
                <a:srgbClr val="3F3F42"/>
              </a:solidFill>
              <a:latin typeface="+mj-lt"/>
            </a:endParaRPr>
          </a:p>
          <a:p>
            <a:r>
              <a:rPr lang="en-US" dirty="0">
                <a:solidFill>
                  <a:srgbClr val="3F3F42"/>
                </a:solidFill>
                <a:latin typeface="+mj-lt"/>
              </a:rPr>
              <a:t>(BBC, 2020). </a:t>
            </a:r>
            <a:endParaRPr lang="en-GB" dirty="0">
              <a:latin typeface="+mj-lt"/>
            </a:endParaRPr>
          </a:p>
        </p:txBody>
      </p:sp>
      <p:sp>
        <p:nvSpPr>
          <p:cNvPr id="2" name="Rectangle 1">
            <a:extLst>
              <a:ext uri="{FF2B5EF4-FFF2-40B4-BE49-F238E27FC236}">
                <a16:creationId xmlns:a16="http://schemas.microsoft.com/office/drawing/2014/main" id="{5F947DF4-DDE3-4BBE-BB30-A169DF389103}"/>
              </a:ext>
            </a:extLst>
          </p:cNvPr>
          <p:cNvSpPr/>
          <p:nvPr/>
        </p:nvSpPr>
        <p:spPr>
          <a:xfrm>
            <a:off x="845976" y="1723053"/>
            <a:ext cx="2581469" cy="1772699"/>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 name="Straight Arrow Connector 3">
            <a:extLst>
              <a:ext uri="{FF2B5EF4-FFF2-40B4-BE49-F238E27FC236}">
                <a16:creationId xmlns:a16="http://schemas.microsoft.com/office/drawing/2014/main" id="{E8A71AF9-455A-4EF2-BC0E-5F2C2E897D8A}"/>
              </a:ext>
            </a:extLst>
          </p:cNvPr>
          <p:cNvCxnSpPr>
            <a:stCxn id="6" idx="3"/>
          </p:cNvCxnSpPr>
          <p:nvPr/>
        </p:nvCxnSpPr>
        <p:spPr>
          <a:xfrm>
            <a:off x="3483429" y="2531792"/>
            <a:ext cx="360783" cy="61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53113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7" name="Freeform: Shape 16">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Diagram&#10;&#10;Description automatically generated">
            <a:extLst>
              <a:ext uri="{FF2B5EF4-FFF2-40B4-BE49-F238E27FC236}">
                <a16:creationId xmlns:a16="http://schemas.microsoft.com/office/drawing/2014/main" id="{7F9A9DCA-2ABF-4573-9811-AABECDEB28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01215" y="326831"/>
            <a:ext cx="4389570" cy="6204338"/>
          </a:xfrm>
          <a:prstGeom prst="rect">
            <a:avLst/>
          </a:prstGeom>
          <a:ln>
            <a:noFill/>
          </a:ln>
        </p:spPr>
      </p:pic>
      <p:sp>
        <p:nvSpPr>
          <p:cNvPr id="11" name="TextBox 10">
            <a:extLst>
              <a:ext uri="{FF2B5EF4-FFF2-40B4-BE49-F238E27FC236}">
                <a16:creationId xmlns:a16="http://schemas.microsoft.com/office/drawing/2014/main" id="{3707D5E1-E7EE-4459-B462-E6573010E8BF}"/>
              </a:ext>
            </a:extLst>
          </p:cNvPr>
          <p:cNvSpPr txBox="1"/>
          <p:nvPr/>
        </p:nvSpPr>
        <p:spPr>
          <a:xfrm>
            <a:off x="8854740" y="1974579"/>
            <a:ext cx="2665456" cy="1754326"/>
          </a:xfrm>
          <a:prstGeom prst="rect">
            <a:avLst/>
          </a:prstGeom>
          <a:noFill/>
        </p:spPr>
        <p:txBody>
          <a:bodyPr wrap="square" rtlCol="0">
            <a:spAutoFit/>
          </a:bodyPr>
          <a:lstStyle/>
          <a:p>
            <a:pPr algn="l"/>
            <a:r>
              <a:rPr lang="en-US" b="0" i="0" dirty="0">
                <a:solidFill>
                  <a:srgbClr val="000000"/>
                </a:solidFill>
                <a:effectLst/>
                <a:latin typeface="FreightText Pro"/>
              </a:rPr>
              <a:t>‘Screen time is a likely cause of the ongoing surge in teen depression, anxiety, and suicide.’</a:t>
            </a:r>
          </a:p>
          <a:p>
            <a:pPr algn="l"/>
            <a:endParaRPr lang="en-US" dirty="0">
              <a:solidFill>
                <a:srgbClr val="000000"/>
              </a:solidFill>
              <a:latin typeface="FreightText Pro"/>
            </a:endParaRPr>
          </a:p>
          <a:p>
            <a:pPr algn="l"/>
            <a:r>
              <a:rPr lang="en-US" b="0" i="0" dirty="0">
                <a:solidFill>
                  <a:srgbClr val="000000"/>
                </a:solidFill>
                <a:effectLst/>
                <a:latin typeface="FreightText Pro"/>
              </a:rPr>
              <a:t>(Carter, 2018)</a:t>
            </a:r>
          </a:p>
        </p:txBody>
      </p:sp>
      <p:sp>
        <p:nvSpPr>
          <p:cNvPr id="2" name="TextBox 1">
            <a:extLst>
              <a:ext uri="{FF2B5EF4-FFF2-40B4-BE49-F238E27FC236}">
                <a16:creationId xmlns:a16="http://schemas.microsoft.com/office/drawing/2014/main" id="{009FB435-0497-40B8-A8BB-D693393EC069}"/>
              </a:ext>
            </a:extLst>
          </p:cNvPr>
          <p:cNvSpPr txBox="1"/>
          <p:nvPr/>
        </p:nvSpPr>
        <p:spPr>
          <a:xfrm>
            <a:off x="886909" y="2121890"/>
            <a:ext cx="2261965" cy="1477328"/>
          </a:xfrm>
          <a:prstGeom prst="rect">
            <a:avLst/>
          </a:prstGeom>
          <a:noFill/>
        </p:spPr>
        <p:txBody>
          <a:bodyPr wrap="square" rtlCol="0">
            <a:spAutoFit/>
          </a:bodyPr>
          <a:lstStyle/>
          <a:p>
            <a:r>
              <a:rPr lang="en-US" b="0" i="0" dirty="0">
                <a:solidFill>
                  <a:srgbClr val="000000"/>
                </a:solidFill>
                <a:effectLst/>
                <a:latin typeface="FreightText Pro"/>
              </a:rPr>
              <a:t>‘More screen time means more time alone’</a:t>
            </a:r>
          </a:p>
          <a:p>
            <a:endParaRPr lang="en-GB" dirty="0"/>
          </a:p>
          <a:p>
            <a:r>
              <a:rPr lang="en-GB" dirty="0"/>
              <a:t>(Carter, 2018)</a:t>
            </a:r>
          </a:p>
        </p:txBody>
      </p:sp>
    </p:spTree>
    <p:extLst>
      <p:ext uri="{BB962C8B-B14F-4D97-AF65-F5344CB8AC3E}">
        <p14:creationId xmlns:p14="http://schemas.microsoft.com/office/powerpoint/2010/main" val="4246048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3" name="Freeform: Shape 12">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10;&#10;Description automatically generated">
            <a:extLst>
              <a:ext uri="{FF2B5EF4-FFF2-40B4-BE49-F238E27FC236}">
                <a16:creationId xmlns:a16="http://schemas.microsoft.com/office/drawing/2014/main" id="{B58DCAA1-15BB-4221-A90A-3D308775D07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6732" y="405300"/>
            <a:ext cx="4334236" cy="6126129"/>
          </a:xfrm>
          <a:prstGeom prst="rect">
            <a:avLst/>
          </a:prstGeom>
          <a:ln>
            <a:noFill/>
          </a:ln>
        </p:spPr>
      </p:pic>
      <p:sp>
        <p:nvSpPr>
          <p:cNvPr id="6" name="TextBox 5">
            <a:extLst>
              <a:ext uri="{FF2B5EF4-FFF2-40B4-BE49-F238E27FC236}">
                <a16:creationId xmlns:a16="http://schemas.microsoft.com/office/drawing/2014/main" id="{8DB68991-3EF8-4004-B1B7-84658280905F}"/>
              </a:ext>
            </a:extLst>
          </p:cNvPr>
          <p:cNvSpPr txBox="1"/>
          <p:nvPr/>
        </p:nvSpPr>
        <p:spPr>
          <a:xfrm>
            <a:off x="8833398" y="4797778"/>
            <a:ext cx="2587690" cy="923330"/>
          </a:xfrm>
          <a:prstGeom prst="rect">
            <a:avLst/>
          </a:prstGeom>
          <a:noFill/>
        </p:spPr>
        <p:txBody>
          <a:bodyPr wrap="square" rtlCol="0">
            <a:spAutoFit/>
          </a:bodyPr>
          <a:lstStyle/>
          <a:p>
            <a:r>
              <a:rPr lang="en-GB" dirty="0"/>
              <a:t>The same can be said for us youth workers- signposting!</a:t>
            </a:r>
          </a:p>
        </p:txBody>
      </p:sp>
      <p:sp>
        <p:nvSpPr>
          <p:cNvPr id="7" name="Rectangle 6">
            <a:extLst>
              <a:ext uri="{FF2B5EF4-FFF2-40B4-BE49-F238E27FC236}">
                <a16:creationId xmlns:a16="http://schemas.microsoft.com/office/drawing/2014/main" id="{F8839709-967C-43F2-B61A-ED5474F7070F}"/>
              </a:ext>
            </a:extLst>
          </p:cNvPr>
          <p:cNvSpPr/>
          <p:nvPr/>
        </p:nvSpPr>
        <p:spPr>
          <a:xfrm>
            <a:off x="8833398" y="4802212"/>
            <a:ext cx="2457061" cy="87356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B9865F86-CE51-469A-ACDC-D29F48832D3C}"/>
              </a:ext>
            </a:extLst>
          </p:cNvPr>
          <p:cNvSpPr txBox="1"/>
          <p:nvPr/>
        </p:nvSpPr>
        <p:spPr>
          <a:xfrm>
            <a:off x="728717" y="1256522"/>
            <a:ext cx="2946038" cy="2308324"/>
          </a:xfrm>
          <a:prstGeom prst="rect">
            <a:avLst/>
          </a:prstGeom>
          <a:noFill/>
        </p:spPr>
        <p:txBody>
          <a:bodyPr wrap="square" rtlCol="0">
            <a:spAutoFit/>
          </a:bodyPr>
          <a:lstStyle/>
          <a:p>
            <a:r>
              <a:rPr lang="en-US" b="0" i="0" dirty="0">
                <a:solidFill>
                  <a:srgbClr val="222222"/>
                </a:solidFill>
                <a:effectLst/>
                <a:latin typeface="Lato"/>
              </a:rPr>
              <a:t>‘Talking about mental health is an important step in tackling it and using negative words can stop people wanting to talk about it altogether.’</a:t>
            </a:r>
          </a:p>
          <a:p>
            <a:endParaRPr lang="en-US" dirty="0">
              <a:solidFill>
                <a:srgbClr val="222222"/>
              </a:solidFill>
              <a:latin typeface="Lato"/>
            </a:endParaRPr>
          </a:p>
          <a:p>
            <a:r>
              <a:rPr lang="en-US" dirty="0">
                <a:solidFill>
                  <a:srgbClr val="222222"/>
                </a:solidFill>
                <a:latin typeface="Lato"/>
              </a:rPr>
              <a:t>(Reba, 2018)</a:t>
            </a:r>
            <a:endParaRPr lang="en-GB" dirty="0"/>
          </a:p>
        </p:txBody>
      </p:sp>
      <p:pic>
        <p:nvPicPr>
          <p:cNvPr id="2" name="Picture 1">
            <a:extLst>
              <a:ext uri="{FF2B5EF4-FFF2-40B4-BE49-F238E27FC236}">
                <a16:creationId xmlns:a16="http://schemas.microsoft.com/office/drawing/2014/main" id="{5225362E-C2EF-46CD-8F29-018D58ADA9E8}"/>
              </a:ext>
            </a:extLst>
          </p:cNvPr>
          <p:cNvPicPr>
            <a:picLocks noChangeAspect="1"/>
          </p:cNvPicPr>
          <p:nvPr/>
        </p:nvPicPr>
        <p:blipFill>
          <a:blip r:embed="rId4"/>
          <a:stretch>
            <a:fillRect/>
          </a:stretch>
        </p:blipFill>
        <p:spPr>
          <a:xfrm>
            <a:off x="8829452" y="1889147"/>
            <a:ext cx="2824064" cy="1412032"/>
          </a:xfrm>
          <a:prstGeom prst="rect">
            <a:avLst/>
          </a:prstGeom>
        </p:spPr>
      </p:pic>
    </p:spTree>
    <p:extLst>
      <p:ext uri="{BB962C8B-B14F-4D97-AF65-F5344CB8AC3E}">
        <p14:creationId xmlns:p14="http://schemas.microsoft.com/office/powerpoint/2010/main" val="5467322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text&#10;&#10;Description automatically generated">
            <a:extLst>
              <a:ext uri="{FF2B5EF4-FFF2-40B4-BE49-F238E27FC236}">
                <a16:creationId xmlns:a16="http://schemas.microsoft.com/office/drawing/2014/main" id="{6C07BF17-378D-4C20-93E0-12C1034DF0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14934" y="346222"/>
            <a:ext cx="4362131" cy="6165556"/>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02230EE5-589A-4DB3-9E5D-599BD60EB8AD}"/>
              </a:ext>
            </a:extLst>
          </p:cNvPr>
          <p:cNvSpPr txBox="1"/>
          <p:nvPr/>
        </p:nvSpPr>
        <p:spPr>
          <a:xfrm>
            <a:off x="9043609" y="2967335"/>
            <a:ext cx="2687217" cy="2585323"/>
          </a:xfrm>
          <a:prstGeom prst="rect">
            <a:avLst/>
          </a:prstGeom>
          <a:noFill/>
        </p:spPr>
        <p:txBody>
          <a:bodyPr wrap="square" rtlCol="0">
            <a:spAutoFit/>
          </a:bodyPr>
          <a:lstStyle/>
          <a:p>
            <a:r>
              <a:rPr lang="en-US" b="0" i="0" dirty="0">
                <a:solidFill>
                  <a:srgbClr val="222222"/>
                </a:solidFill>
                <a:effectLst/>
                <a:latin typeface="Tahoma" panose="020B0604030504040204" pitchFamily="34" charset="0"/>
              </a:rPr>
              <a:t>But evidence shows that continuing to learn throughout life can help improve and maintain our mental wellbeing. Mental wellbeing means feeling good</a:t>
            </a:r>
          </a:p>
          <a:p>
            <a:endParaRPr lang="en-US" dirty="0">
              <a:solidFill>
                <a:srgbClr val="222222"/>
              </a:solidFill>
              <a:latin typeface="Tahoma" panose="020B0604030504040204" pitchFamily="34" charset="0"/>
            </a:endParaRPr>
          </a:p>
          <a:p>
            <a:r>
              <a:rPr lang="en-US" dirty="0">
                <a:solidFill>
                  <a:srgbClr val="222222"/>
                </a:solidFill>
                <a:latin typeface="Tahoma" panose="020B0604030504040204" pitchFamily="34" charset="0"/>
              </a:rPr>
              <a:t>(Mind, no date). </a:t>
            </a:r>
            <a:endParaRPr lang="en-GB" dirty="0"/>
          </a:p>
        </p:txBody>
      </p:sp>
      <p:sp>
        <p:nvSpPr>
          <p:cNvPr id="8" name="TextBox 7">
            <a:extLst>
              <a:ext uri="{FF2B5EF4-FFF2-40B4-BE49-F238E27FC236}">
                <a16:creationId xmlns:a16="http://schemas.microsoft.com/office/drawing/2014/main" id="{4C2225E2-4730-43CF-830E-BFF92F1F22E3}"/>
              </a:ext>
            </a:extLst>
          </p:cNvPr>
          <p:cNvSpPr txBox="1"/>
          <p:nvPr/>
        </p:nvSpPr>
        <p:spPr>
          <a:xfrm>
            <a:off x="537663" y="2136338"/>
            <a:ext cx="3170270" cy="3416320"/>
          </a:xfrm>
          <a:prstGeom prst="rect">
            <a:avLst/>
          </a:prstGeom>
          <a:noFill/>
        </p:spPr>
        <p:txBody>
          <a:bodyPr wrap="square" rtlCol="0">
            <a:spAutoFit/>
          </a:bodyPr>
          <a:lstStyle/>
          <a:p>
            <a:r>
              <a:rPr lang="en-US" b="0" i="0" dirty="0">
                <a:solidFill>
                  <a:srgbClr val="242424"/>
                </a:solidFill>
                <a:effectLst/>
                <a:latin typeface="Roboto"/>
              </a:rPr>
              <a:t>‘Creativity has been proven to reduce anxiety, depression, and stress, and also helps process trauma and crisis. Another </a:t>
            </a:r>
            <a:r>
              <a:rPr lang="en-US" b="0" i="0" u="none" strike="noStrike" dirty="0">
                <a:solidFill>
                  <a:srgbClr val="298AAE"/>
                </a:solidFill>
                <a:effectLst/>
                <a:latin typeface="Roboto"/>
                <a:hlinkClick r:id="rId4"/>
              </a:rPr>
              <a:t>study</a:t>
            </a:r>
            <a:r>
              <a:rPr lang="en-US" b="0" i="0" dirty="0">
                <a:solidFill>
                  <a:srgbClr val="242424"/>
                </a:solidFill>
                <a:effectLst/>
                <a:latin typeface="Roboto"/>
              </a:rPr>
              <a:t> states that “artistic self-expression can contribute to maintenance or reconstruction of a positive identity.”’ </a:t>
            </a:r>
          </a:p>
          <a:p>
            <a:endParaRPr lang="en-GB" dirty="0"/>
          </a:p>
          <a:p>
            <a:r>
              <a:rPr lang="en-GB" dirty="0"/>
              <a:t>(Dyck, 2020)</a:t>
            </a:r>
          </a:p>
        </p:txBody>
      </p:sp>
    </p:spTree>
    <p:extLst>
      <p:ext uri="{BB962C8B-B14F-4D97-AF65-F5344CB8AC3E}">
        <p14:creationId xmlns:p14="http://schemas.microsoft.com/office/powerpoint/2010/main" val="831233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3" name="Freeform: Shape 12">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10;&#10;Description automatically generated">
            <a:extLst>
              <a:ext uri="{FF2B5EF4-FFF2-40B4-BE49-F238E27FC236}">
                <a16:creationId xmlns:a16="http://schemas.microsoft.com/office/drawing/2014/main" id="{14065886-EB9A-451D-922A-B7FBA06E1A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65318" y="276093"/>
            <a:ext cx="4461363" cy="6305813"/>
          </a:xfrm>
          <a:prstGeom prst="rect">
            <a:avLst/>
          </a:prstGeom>
          <a:ln>
            <a:noFill/>
          </a:ln>
        </p:spPr>
      </p:pic>
      <p:sp>
        <p:nvSpPr>
          <p:cNvPr id="15" name="TextBox 14">
            <a:extLst>
              <a:ext uri="{FF2B5EF4-FFF2-40B4-BE49-F238E27FC236}">
                <a16:creationId xmlns:a16="http://schemas.microsoft.com/office/drawing/2014/main" id="{B958C1EF-9573-435E-B486-1FB1F3C55C42}"/>
              </a:ext>
            </a:extLst>
          </p:cNvPr>
          <p:cNvSpPr txBox="1"/>
          <p:nvPr/>
        </p:nvSpPr>
        <p:spPr>
          <a:xfrm>
            <a:off x="615820" y="1853682"/>
            <a:ext cx="2687217" cy="646331"/>
          </a:xfrm>
          <a:prstGeom prst="rect">
            <a:avLst/>
          </a:prstGeom>
          <a:noFill/>
        </p:spPr>
        <p:txBody>
          <a:bodyPr wrap="square" rtlCol="0">
            <a:spAutoFit/>
          </a:bodyPr>
          <a:lstStyle/>
          <a:p>
            <a:pPr algn="ctr"/>
            <a:r>
              <a:rPr lang="en-US" b="1" dirty="0"/>
              <a:t>Putting the ‘F-word’ back into youth work!</a:t>
            </a:r>
            <a:endParaRPr lang="en-GB" b="1" dirty="0"/>
          </a:p>
        </p:txBody>
      </p:sp>
    </p:spTree>
    <p:extLst>
      <p:ext uri="{BB962C8B-B14F-4D97-AF65-F5344CB8AC3E}">
        <p14:creationId xmlns:p14="http://schemas.microsoft.com/office/powerpoint/2010/main" val="3138707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10;&#10;Description automatically generated">
            <a:extLst>
              <a:ext uri="{FF2B5EF4-FFF2-40B4-BE49-F238E27FC236}">
                <a16:creationId xmlns:a16="http://schemas.microsoft.com/office/drawing/2014/main" id="{6C6CC038-EA81-4B36-8A19-3CEA82CCCC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73061" y="428380"/>
            <a:ext cx="4245878" cy="6001240"/>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A2A74CDE-968C-401F-97DE-669541E437BB}"/>
              </a:ext>
            </a:extLst>
          </p:cNvPr>
          <p:cNvSpPr txBox="1"/>
          <p:nvPr/>
        </p:nvSpPr>
        <p:spPr>
          <a:xfrm>
            <a:off x="615820" y="1853682"/>
            <a:ext cx="2687217" cy="369332"/>
          </a:xfrm>
          <a:prstGeom prst="rect">
            <a:avLst/>
          </a:prstGeom>
          <a:noFill/>
        </p:spPr>
        <p:txBody>
          <a:bodyPr wrap="square" rtlCol="0">
            <a:spAutoFit/>
          </a:bodyPr>
          <a:lstStyle/>
          <a:p>
            <a:r>
              <a:rPr lang="en-GB" dirty="0"/>
              <a:t>5</a:t>
            </a:r>
            <a:r>
              <a:rPr lang="en-GB" baseline="30000" dirty="0"/>
              <a:t>th</a:t>
            </a:r>
            <a:r>
              <a:rPr lang="en-GB" dirty="0"/>
              <a:t> way to wellbeing</a:t>
            </a:r>
          </a:p>
        </p:txBody>
      </p:sp>
    </p:spTree>
    <p:extLst>
      <p:ext uri="{BB962C8B-B14F-4D97-AF65-F5344CB8AC3E}">
        <p14:creationId xmlns:p14="http://schemas.microsoft.com/office/powerpoint/2010/main" val="24298783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3" name="Freeform: Shape 12">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10;&#10;Description automatically generated">
            <a:extLst>
              <a:ext uri="{FF2B5EF4-FFF2-40B4-BE49-F238E27FC236}">
                <a16:creationId xmlns:a16="http://schemas.microsoft.com/office/drawing/2014/main" id="{774243AA-3002-440B-B699-28F3CFA9DB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01215" y="326831"/>
            <a:ext cx="4389570" cy="6204338"/>
          </a:xfrm>
          <a:prstGeom prst="rect">
            <a:avLst/>
          </a:prstGeom>
          <a:ln>
            <a:noFill/>
          </a:ln>
        </p:spPr>
      </p:pic>
    </p:spTree>
    <p:extLst>
      <p:ext uri="{BB962C8B-B14F-4D97-AF65-F5344CB8AC3E}">
        <p14:creationId xmlns:p14="http://schemas.microsoft.com/office/powerpoint/2010/main" val="8940946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618C664A-87D3-4145-AD00-ABFEC7876E83}"/>
              </a:ext>
            </a:extLst>
          </p:cNvPr>
          <p:cNvSpPr>
            <a:spLocks noGrp="1"/>
          </p:cNvSpPr>
          <p:nvPr>
            <p:ph type="title"/>
          </p:nvPr>
        </p:nvSpPr>
        <p:spPr>
          <a:xfrm>
            <a:off x="3204642" y="276105"/>
            <a:ext cx="5782716" cy="2150719"/>
          </a:xfrm>
          <a:noFill/>
        </p:spPr>
        <p:txBody>
          <a:bodyPr vert="horz" lIns="91440" tIns="45720" rIns="91440" bIns="45720" rtlCol="0" anchor="ctr">
            <a:normAutofit/>
          </a:bodyPr>
          <a:lstStyle/>
          <a:p>
            <a:pPr algn="ctr"/>
            <a:r>
              <a:rPr lang="en-US" sz="3000" u="sng" kern="1200" dirty="0">
                <a:solidFill>
                  <a:srgbClr val="080808"/>
                </a:solidFill>
                <a:latin typeface="+mj-lt"/>
                <a:ea typeface="+mj-ea"/>
                <a:cs typeface="+mj-cs"/>
              </a:rPr>
              <a:t>What can Youth Workers do? </a:t>
            </a:r>
            <a:r>
              <a:rPr lang="en-US" sz="3000" kern="1200" dirty="0">
                <a:solidFill>
                  <a:srgbClr val="080808"/>
                </a:solidFill>
                <a:latin typeface="+mj-lt"/>
                <a:ea typeface="+mj-ea"/>
                <a:cs typeface="+mj-cs"/>
              </a:rPr>
              <a:t> </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0252226B-5B80-47BC-B9D4-2DAF5DC75C61}"/>
              </a:ext>
            </a:extLst>
          </p:cNvPr>
          <p:cNvSpPr txBox="1"/>
          <p:nvPr/>
        </p:nvSpPr>
        <p:spPr>
          <a:xfrm>
            <a:off x="1530220" y="2270449"/>
            <a:ext cx="8400072" cy="4247317"/>
          </a:xfrm>
          <a:prstGeom prst="rect">
            <a:avLst/>
          </a:prstGeom>
          <a:noFill/>
        </p:spPr>
        <p:txBody>
          <a:bodyPr wrap="square" rtlCol="0">
            <a:spAutoFit/>
          </a:bodyPr>
          <a:lstStyle/>
          <a:p>
            <a:r>
              <a:rPr lang="en-GB" dirty="0"/>
              <a:t>Many of the ideas mentioned in the leaflet can be used and or adapted by youth workers when working with young people. </a:t>
            </a:r>
          </a:p>
          <a:p>
            <a:endParaRPr lang="en-GB" dirty="0"/>
          </a:p>
          <a:p>
            <a:r>
              <a:rPr lang="en-GB" dirty="0"/>
              <a:t>Such as:</a:t>
            </a:r>
          </a:p>
          <a:p>
            <a:r>
              <a:rPr lang="en-GB" b="1" dirty="0"/>
              <a:t>Wellbeing packs: </a:t>
            </a:r>
            <a:r>
              <a:rPr lang="en-GB" dirty="0"/>
              <a:t>wellbeing packs can be distributed to young people at their homes or collected safely from a youth club/ Drop-in. Wellbeing packs can consist of materials for creative activities such as arts and crafts. Instead could supply young people with ingredients for cooking a meal or sweet treats. Wellbeing packs also can have helpful tips and advice in raising wellbeing such as following the Five Ways to Wellbeing and can include fidget toys as a way of relieving stress and anxiety. </a:t>
            </a:r>
          </a:p>
          <a:p>
            <a:endParaRPr lang="en-GB" dirty="0"/>
          </a:p>
          <a:p>
            <a:r>
              <a:rPr lang="en-GB" b="1" dirty="0"/>
              <a:t>Wellbeing charts: </a:t>
            </a:r>
            <a:r>
              <a:rPr lang="en-GB" dirty="0"/>
              <a:t>a wellbeing chart turns following the Five Ways to Wellbeing into a bit of a game and challenge for young people. Young people are to do at least one of the Ways to wellbeing every day for a month, and at the end, should they complete it or have had a really decent attempt at it can get a prize </a:t>
            </a:r>
            <a:endParaRPr lang="en-GB" b="1" dirty="0"/>
          </a:p>
        </p:txBody>
      </p:sp>
    </p:spTree>
    <p:extLst>
      <p:ext uri="{BB962C8B-B14F-4D97-AF65-F5344CB8AC3E}">
        <p14:creationId xmlns:p14="http://schemas.microsoft.com/office/powerpoint/2010/main" val="11226546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618C664A-87D3-4145-AD00-ABFEC7876E83}"/>
              </a:ext>
            </a:extLst>
          </p:cNvPr>
          <p:cNvSpPr>
            <a:spLocks noGrp="1"/>
          </p:cNvSpPr>
          <p:nvPr>
            <p:ph type="title"/>
          </p:nvPr>
        </p:nvSpPr>
        <p:spPr>
          <a:xfrm>
            <a:off x="3204642" y="276105"/>
            <a:ext cx="5782716" cy="2150719"/>
          </a:xfrm>
          <a:noFill/>
        </p:spPr>
        <p:txBody>
          <a:bodyPr vert="horz" lIns="91440" tIns="45720" rIns="91440" bIns="45720" rtlCol="0" anchor="ctr">
            <a:normAutofit/>
          </a:bodyPr>
          <a:lstStyle/>
          <a:p>
            <a:pPr algn="ctr"/>
            <a:r>
              <a:rPr lang="en-US" sz="3000" u="sng" kern="1200" dirty="0">
                <a:solidFill>
                  <a:srgbClr val="080808"/>
                </a:solidFill>
                <a:latin typeface="+mj-lt"/>
                <a:ea typeface="+mj-ea"/>
                <a:cs typeface="+mj-cs"/>
              </a:rPr>
              <a:t>Conclusion</a:t>
            </a:r>
            <a:r>
              <a:rPr lang="en-US" sz="3000" kern="1200" dirty="0">
                <a:solidFill>
                  <a:srgbClr val="080808"/>
                </a:solidFill>
                <a:latin typeface="+mj-lt"/>
                <a:ea typeface="+mj-ea"/>
                <a:cs typeface="+mj-cs"/>
              </a:rPr>
              <a:t> </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4BE4272F-8B79-487F-9B84-6365EC51E815}"/>
              </a:ext>
            </a:extLst>
          </p:cNvPr>
          <p:cNvSpPr txBox="1"/>
          <p:nvPr/>
        </p:nvSpPr>
        <p:spPr>
          <a:xfrm>
            <a:off x="2096278" y="1828800"/>
            <a:ext cx="7960401" cy="3416320"/>
          </a:xfrm>
          <a:prstGeom prst="rect">
            <a:avLst/>
          </a:prstGeom>
          <a:noFill/>
        </p:spPr>
        <p:txBody>
          <a:bodyPr wrap="square" rtlCol="0">
            <a:spAutoFit/>
          </a:bodyPr>
          <a:lstStyle/>
          <a:p>
            <a:r>
              <a:rPr lang="en-GB" dirty="0"/>
              <a:t>COVID-19 and LOCKDOWN have had big impacts around the world, especially on our young people. </a:t>
            </a:r>
          </a:p>
          <a:p>
            <a:endParaRPr lang="en-GB" dirty="0"/>
          </a:p>
          <a:p>
            <a:r>
              <a:rPr lang="en-GB" dirty="0"/>
              <a:t>With the increase in young people using screens for schools and keeping in touch with friends, and with the decrease in young people being able to spend time outside, especially with their friends in a face-to-face manner, it has had a huge impact on young peoples social development and mental wellbeing. </a:t>
            </a:r>
          </a:p>
          <a:p>
            <a:endParaRPr lang="en-GB" dirty="0"/>
          </a:p>
          <a:p>
            <a:endParaRPr lang="en-GB" dirty="0"/>
          </a:p>
          <a:p>
            <a:r>
              <a:rPr lang="en-GB" dirty="0"/>
              <a:t>Fortunately, there are things youth workers, parents and guardians can do to encourage young people to take time away from their screens and to get active and safeguard their wellbeing during this difficult time. </a:t>
            </a:r>
          </a:p>
        </p:txBody>
      </p:sp>
    </p:spTree>
    <p:extLst>
      <p:ext uri="{BB962C8B-B14F-4D97-AF65-F5344CB8AC3E}">
        <p14:creationId xmlns:p14="http://schemas.microsoft.com/office/powerpoint/2010/main" val="33871561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618C664A-87D3-4145-AD00-ABFEC7876E83}"/>
              </a:ext>
            </a:extLst>
          </p:cNvPr>
          <p:cNvSpPr>
            <a:spLocks noGrp="1"/>
          </p:cNvSpPr>
          <p:nvPr>
            <p:ph type="title"/>
          </p:nvPr>
        </p:nvSpPr>
        <p:spPr>
          <a:xfrm>
            <a:off x="3204642" y="2353640"/>
            <a:ext cx="5782716" cy="2150719"/>
          </a:xfrm>
          <a:noFill/>
        </p:spPr>
        <p:txBody>
          <a:bodyPr vert="horz" lIns="91440" tIns="45720" rIns="91440" bIns="45720" rtlCol="0" anchor="ctr">
            <a:normAutofit/>
          </a:bodyPr>
          <a:lstStyle/>
          <a:p>
            <a:pPr algn="ctr"/>
            <a:r>
              <a:rPr lang="en-US" sz="3000" u="sng" kern="1200" dirty="0">
                <a:solidFill>
                  <a:srgbClr val="080808"/>
                </a:solidFill>
                <a:latin typeface="+mj-lt"/>
                <a:ea typeface="+mj-ea"/>
                <a:cs typeface="+mj-cs"/>
              </a:rPr>
              <a:t>Thank You! </a:t>
            </a:r>
            <a:r>
              <a:rPr lang="en-US" sz="3000" kern="1200" dirty="0">
                <a:solidFill>
                  <a:srgbClr val="080808"/>
                </a:solidFill>
                <a:latin typeface="+mj-lt"/>
                <a:ea typeface="+mj-ea"/>
                <a:cs typeface="+mj-cs"/>
              </a:rPr>
              <a:t> </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238980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47A0A0-1F00-4B14-9B3A-ED47FB58ABA3}"/>
              </a:ext>
            </a:extLst>
          </p:cNvPr>
          <p:cNvSpPr>
            <a:spLocks noGrp="1"/>
          </p:cNvSpPr>
          <p:nvPr>
            <p:ph idx="1"/>
          </p:nvPr>
        </p:nvSpPr>
        <p:spPr>
          <a:xfrm>
            <a:off x="304799" y="161731"/>
            <a:ext cx="11756571" cy="6612293"/>
          </a:xfrm>
        </p:spPr>
        <p:txBody>
          <a:bodyPr>
            <a:normAutofit fontScale="55000" lnSpcReduction="20000"/>
          </a:bodyPr>
          <a:lstStyle/>
          <a:p>
            <a:pPr marL="0" indent="0">
              <a:buNone/>
            </a:pPr>
            <a:r>
              <a:rPr lang="en-GB" sz="2500" b="1" dirty="0"/>
              <a:t>References</a:t>
            </a:r>
          </a:p>
          <a:p>
            <a:pPr marL="0" indent="0">
              <a:buNone/>
            </a:pPr>
            <a:r>
              <a:rPr lang="en-US" sz="2600" dirty="0" err="1">
                <a:latin typeface="+mj-lt"/>
              </a:rPr>
              <a:t>Drillinger</a:t>
            </a:r>
            <a:r>
              <a:rPr lang="en-US" sz="2600" dirty="0">
                <a:latin typeface="+mj-lt"/>
              </a:rPr>
              <a:t>, M. (2021) </a:t>
            </a:r>
            <a:r>
              <a:rPr lang="en-US" sz="2600" i="1" dirty="0">
                <a:latin typeface="+mj-lt"/>
              </a:rPr>
              <a:t>Impact of COVID-19 Lockdown on Teens’ Mental Health. </a:t>
            </a:r>
            <a:r>
              <a:rPr lang="en-US" sz="2600" dirty="0">
                <a:latin typeface="+mj-lt"/>
              </a:rPr>
              <a:t>Available at: </a:t>
            </a:r>
            <a:r>
              <a:rPr lang="en-US" sz="2600" dirty="0">
                <a:latin typeface="+mj-lt"/>
                <a:hlinkClick r:id="rId2"/>
              </a:rPr>
              <a:t>COVID-19 Lockdown Impacts Teens' Mental Health (healthline.com)</a:t>
            </a:r>
            <a:r>
              <a:rPr lang="en-US" sz="2600" dirty="0">
                <a:latin typeface="+mj-lt"/>
              </a:rPr>
              <a:t> (Accessed: 13</a:t>
            </a:r>
            <a:r>
              <a:rPr lang="en-US" sz="2600" baseline="30000" dirty="0">
                <a:latin typeface="+mj-lt"/>
              </a:rPr>
              <a:t>th</a:t>
            </a:r>
            <a:r>
              <a:rPr lang="en-US" sz="2600" dirty="0">
                <a:latin typeface="+mj-lt"/>
              </a:rPr>
              <a:t> April 2021). </a:t>
            </a:r>
          </a:p>
          <a:p>
            <a:pPr marL="0" indent="0">
              <a:buNone/>
            </a:pPr>
            <a:endParaRPr lang="en-GB" sz="2600" b="1" dirty="0">
              <a:latin typeface="+mj-lt"/>
            </a:endParaRPr>
          </a:p>
          <a:p>
            <a:pPr marL="0" indent="0">
              <a:buNone/>
            </a:pPr>
            <a:r>
              <a:rPr lang="en-GB" sz="2600" dirty="0">
                <a:latin typeface="+mj-lt"/>
              </a:rPr>
              <a:t>Thompson, Karl. (2015) </a:t>
            </a:r>
            <a:r>
              <a:rPr lang="en-GB" sz="2600" i="1" dirty="0">
                <a:latin typeface="+mj-lt"/>
              </a:rPr>
              <a:t>Toxic Childhood</a:t>
            </a:r>
            <a:r>
              <a:rPr lang="en-GB" sz="2600" dirty="0">
                <a:latin typeface="+mj-lt"/>
              </a:rPr>
              <a:t>. Available at: </a:t>
            </a:r>
            <a:r>
              <a:rPr lang="en-GB" sz="2600" dirty="0">
                <a:latin typeface="+mj-lt"/>
                <a:hlinkClick r:id="rId3"/>
              </a:rPr>
              <a:t>Toxic Childhood – </a:t>
            </a:r>
            <a:r>
              <a:rPr lang="en-GB" sz="2600" dirty="0" err="1">
                <a:latin typeface="+mj-lt"/>
                <a:hlinkClick r:id="rId3"/>
              </a:rPr>
              <a:t>ReviseSociology</a:t>
            </a:r>
            <a:r>
              <a:rPr lang="en-GB" sz="2600" dirty="0">
                <a:latin typeface="+mj-lt"/>
              </a:rPr>
              <a:t> </a:t>
            </a:r>
            <a:r>
              <a:rPr lang="en-US" sz="2600" dirty="0">
                <a:latin typeface="+mj-lt"/>
              </a:rPr>
              <a:t>(Accessed: 13</a:t>
            </a:r>
            <a:r>
              <a:rPr lang="en-US" sz="2600" baseline="30000" dirty="0">
                <a:latin typeface="+mj-lt"/>
              </a:rPr>
              <a:t>th</a:t>
            </a:r>
            <a:r>
              <a:rPr lang="en-US" sz="2600" dirty="0">
                <a:latin typeface="+mj-lt"/>
              </a:rPr>
              <a:t> April 2021). </a:t>
            </a:r>
          </a:p>
          <a:p>
            <a:pPr marL="0" indent="0">
              <a:buNone/>
            </a:pPr>
            <a:endParaRPr lang="en-GB" sz="2600" dirty="0">
              <a:latin typeface="+mj-lt"/>
            </a:endParaRPr>
          </a:p>
          <a:p>
            <a:pPr marL="0" indent="0">
              <a:buNone/>
            </a:pPr>
            <a:r>
              <a:rPr lang="en-GB" sz="2600" dirty="0">
                <a:latin typeface="+mj-lt"/>
              </a:rPr>
              <a:t>Jones, L., Palumbo, D., Brown, D. (2021) </a:t>
            </a:r>
            <a:r>
              <a:rPr lang="en-GB" sz="2600" i="1" dirty="0">
                <a:latin typeface="+mj-lt"/>
              </a:rPr>
              <a:t>Coronavirus: How the pandemic has changed the world economy.</a:t>
            </a:r>
            <a:r>
              <a:rPr lang="en-GB" sz="2600" dirty="0">
                <a:latin typeface="+mj-lt"/>
              </a:rPr>
              <a:t> Available at: </a:t>
            </a:r>
            <a:r>
              <a:rPr lang="en-US" sz="2600" dirty="0">
                <a:latin typeface="+mj-lt"/>
                <a:hlinkClick r:id="rId4"/>
              </a:rPr>
              <a:t>Coronavirus: How the pandemic has changed the world economy - BBC News</a:t>
            </a:r>
            <a:r>
              <a:rPr lang="en-GB" sz="2600" dirty="0">
                <a:latin typeface="+mj-lt"/>
              </a:rPr>
              <a:t> (Accessed: 13</a:t>
            </a:r>
            <a:r>
              <a:rPr lang="en-GB" sz="2600" baseline="30000" dirty="0">
                <a:latin typeface="+mj-lt"/>
              </a:rPr>
              <a:t>th</a:t>
            </a:r>
            <a:r>
              <a:rPr lang="en-GB" sz="2600" dirty="0">
                <a:latin typeface="+mj-lt"/>
              </a:rPr>
              <a:t> April 2021). </a:t>
            </a:r>
          </a:p>
          <a:p>
            <a:pPr marL="0" indent="0">
              <a:buNone/>
            </a:pPr>
            <a:endParaRPr lang="en-GB" sz="2600" dirty="0">
              <a:latin typeface="+mj-lt"/>
            </a:endParaRPr>
          </a:p>
          <a:p>
            <a:pPr marL="0" indent="0">
              <a:buNone/>
            </a:pPr>
            <a:r>
              <a:rPr lang="en-US" sz="2600" dirty="0">
                <a:latin typeface="+mj-lt"/>
              </a:rPr>
              <a:t>Manning, J. (2020) </a:t>
            </a:r>
            <a:r>
              <a:rPr lang="en-US" sz="2600" i="1" dirty="0">
                <a:latin typeface="+mj-lt"/>
              </a:rPr>
              <a:t>New report highlights the importance of outdoor play. </a:t>
            </a:r>
            <a:r>
              <a:rPr lang="en-US" sz="2600" dirty="0">
                <a:latin typeface="+mj-lt"/>
              </a:rPr>
              <a:t>Available at: </a:t>
            </a:r>
            <a:r>
              <a:rPr lang="en-US" sz="2600" dirty="0">
                <a:latin typeface="+mj-lt"/>
                <a:hlinkClick r:id="rId5"/>
              </a:rPr>
              <a:t>New report highlights the importance of outdoor play | National Geographic</a:t>
            </a:r>
            <a:r>
              <a:rPr lang="en-US" sz="2600" dirty="0">
                <a:latin typeface="+mj-lt"/>
              </a:rPr>
              <a:t> (Accessed: 13</a:t>
            </a:r>
            <a:r>
              <a:rPr lang="en-US" sz="2600" baseline="30000" dirty="0">
                <a:latin typeface="+mj-lt"/>
              </a:rPr>
              <a:t>th</a:t>
            </a:r>
            <a:r>
              <a:rPr lang="en-US" sz="2600" dirty="0">
                <a:latin typeface="+mj-lt"/>
              </a:rPr>
              <a:t> April 2021). </a:t>
            </a:r>
          </a:p>
          <a:p>
            <a:pPr marL="0" indent="0">
              <a:buNone/>
            </a:pPr>
            <a:endParaRPr lang="en-US" sz="2600" dirty="0">
              <a:latin typeface="+mj-lt"/>
            </a:endParaRPr>
          </a:p>
          <a:p>
            <a:pPr marL="0" indent="0">
              <a:buNone/>
            </a:pPr>
            <a:r>
              <a:rPr lang="en-GB" sz="2600" dirty="0">
                <a:latin typeface="+mj-lt"/>
              </a:rPr>
              <a:t>Mental Health Foundation (2019) </a:t>
            </a:r>
            <a:r>
              <a:rPr lang="en-GB" sz="2600" i="1" dirty="0">
                <a:latin typeface="+mj-lt"/>
              </a:rPr>
              <a:t>Top tips: looking after your mental health with creativity.</a:t>
            </a:r>
            <a:r>
              <a:rPr lang="en-GB" sz="2600" dirty="0">
                <a:latin typeface="+mj-lt"/>
              </a:rPr>
              <a:t> Available at: </a:t>
            </a:r>
            <a:r>
              <a:rPr lang="en-GB" sz="2600" dirty="0">
                <a:latin typeface="+mj-lt"/>
                <a:hlinkClick r:id="rId6"/>
              </a:rPr>
              <a:t>Creativity | Mental Health Foundation</a:t>
            </a:r>
            <a:r>
              <a:rPr lang="en-GB" sz="2600" dirty="0">
                <a:latin typeface="+mj-lt"/>
              </a:rPr>
              <a:t> (Accessed: 13</a:t>
            </a:r>
            <a:r>
              <a:rPr lang="en-GB" sz="2600" baseline="30000" dirty="0">
                <a:latin typeface="+mj-lt"/>
              </a:rPr>
              <a:t>th</a:t>
            </a:r>
            <a:r>
              <a:rPr lang="en-GB" sz="2600" dirty="0">
                <a:latin typeface="+mj-lt"/>
              </a:rPr>
              <a:t> April 2021). </a:t>
            </a:r>
          </a:p>
          <a:p>
            <a:pPr marL="0" indent="0">
              <a:buNone/>
            </a:pPr>
            <a:endParaRPr lang="en-GB" sz="2600" dirty="0">
              <a:latin typeface="+mj-lt"/>
            </a:endParaRPr>
          </a:p>
          <a:p>
            <a:pPr marL="0" indent="0">
              <a:buNone/>
            </a:pPr>
            <a:r>
              <a:rPr lang="en-GB" sz="2600" dirty="0">
                <a:latin typeface="+mj-lt"/>
              </a:rPr>
              <a:t>Mind (no date) </a:t>
            </a:r>
            <a:r>
              <a:rPr lang="en-GB" sz="2600" i="1" dirty="0">
                <a:latin typeface="+mj-lt"/>
              </a:rPr>
              <a:t>Five Ways to Wellbeing. </a:t>
            </a:r>
            <a:r>
              <a:rPr lang="en-GB" sz="2600" dirty="0">
                <a:latin typeface="+mj-lt"/>
              </a:rPr>
              <a:t>Available at: </a:t>
            </a:r>
            <a:r>
              <a:rPr lang="en-US" sz="2600" dirty="0">
                <a:latin typeface="+mj-lt"/>
                <a:hlinkClick r:id="rId7"/>
              </a:rPr>
              <a:t>Five Ways to Wellbeing - Mind in Brighton &amp; Hove (mindcharity.co.uk)</a:t>
            </a:r>
            <a:r>
              <a:rPr lang="en-GB" sz="2600" dirty="0">
                <a:latin typeface="+mj-lt"/>
              </a:rPr>
              <a:t> (Accessed: 13</a:t>
            </a:r>
            <a:r>
              <a:rPr lang="en-GB" sz="2600" baseline="30000" dirty="0">
                <a:latin typeface="+mj-lt"/>
              </a:rPr>
              <a:t>th</a:t>
            </a:r>
            <a:r>
              <a:rPr lang="en-GB" sz="2600" dirty="0">
                <a:latin typeface="+mj-lt"/>
              </a:rPr>
              <a:t> April 2021). </a:t>
            </a:r>
          </a:p>
          <a:p>
            <a:pPr marL="0" indent="0">
              <a:buNone/>
            </a:pPr>
            <a:endParaRPr lang="en-US" sz="2600" dirty="0">
              <a:latin typeface="+mj-lt"/>
              <a:hlinkClick r:id="rId8"/>
            </a:endParaRPr>
          </a:p>
          <a:p>
            <a:pPr marL="0" indent="0">
              <a:buNone/>
            </a:pPr>
            <a:r>
              <a:rPr lang="en-GB" sz="2600" dirty="0">
                <a:latin typeface="+mj-lt"/>
              </a:rPr>
              <a:t>Dyck, J. (2020) </a:t>
            </a:r>
            <a:r>
              <a:rPr lang="en-GB" sz="2600" i="1" dirty="0">
                <a:latin typeface="+mj-lt"/>
              </a:rPr>
              <a:t>Coping with Crisis: Ways to Maintain Your Creativity and Mental Health. </a:t>
            </a:r>
            <a:r>
              <a:rPr lang="en-GB" sz="2600" dirty="0">
                <a:latin typeface="+mj-lt"/>
              </a:rPr>
              <a:t>Available at: </a:t>
            </a:r>
            <a:r>
              <a:rPr lang="en-US" sz="2600" dirty="0">
                <a:latin typeface="+mj-lt"/>
                <a:hlinkClick r:id="rId8"/>
              </a:rPr>
              <a:t>Coping with Crisis: Ways to Maintain Your Creativity and Mental Health (shutterstock.com)</a:t>
            </a:r>
            <a:r>
              <a:rPr lang="en-GB" sz="2600" dirty="0">
                <a:latin typeface="+mj-lt"/>
              </a:rPr>
              <a:t> (Accessed: 13</a:t>
            </a:r>
            <a:r>
              <a:rPr lang="en-GB" sz="2600" baseline="30000" dirty="0">
                <a:latin typeface="+mj-lt"/>
              </a:rPr>
              <a:t>th</a:t>
            </a:r>
            <a:r>
              <a:rPr lang="en-GB" sz="2600" dirty="0">
                <a:latin typeface="+mj-lt"/>
              </a:rPr>
              <a:t> April 2021).  </a:t>
            </a:r>
          </a:p>
          <a:p>
            <a:pPr marL="0" indent="0">
              <a:buNone/>
            </a:pPr>
            <a:endParaRPr lang="en-GB" sz="2600" dirty="0">
              <a:latin typeface="+mj-lt"/>
            </a:endParaRPr>
          </a:p>
          <a:p>
            <a:pPr marL="0" indent="0">
              <a:buNone/>
            </a:pPr>
            <a:r>
              <a:rPr lang="en-GB" sz="2600" dirty="0">
                <a:latin typeface="+mj-lt"/>
              </a:rPr>
              <a:t>Carter, C. (2018) </a:t>
            </a:r>
            <a:r>
              <a:rPr lang="en-GB" sz="2600" i="1" dirty="0">
                <a:latin typeface="+mj-lt"/>
              </a:rPr>
              <a:t>Is Screen Time Toxic for Teenagers? </a:t>
            </a:r>
            <a:r>
              <a:rPr lang="en-GB" sz="2600" dirty="0">
                <a:latin typeface="+mj-lt"/>
              </a:rPr>
              <a:t>Available at: </a:t>
            </a:r>
            <a:r>
              <a:rPr lang="en-US" sz="2600" dirty="0">
                <a:latin typeface="+mj-lt"/>
                <a:hlinkClick r:id="rId9"/>
              </a:rPr>
              <a:t>Is Screen Time Toxic for Teenagers? (berkeley.edu)</a:t>
            </a:r>
            <a:r>
              <a:rPr lang="en-GB" sz="2600" dirty="0">
                <a:latin typeface="+mj-lt"/>
              </a:rPr>
              <a:t> (Accessed: 13</a:t>
            </a:r>
            <a:r>
              <a:rPr lang="en-GB" sz="2600" baseline="30000" dirty="0">
                <a:latin typeface="+mj-lt"/>
              </a:rPr>
              <a:t>th</a:t>
            </a:r>
            <a:r>
              <a:rPr lang="en-GB" sz="2600" dirty="0">
                <a:latin typeface="+mj-lt"/>
              </a:rPr>
              <a:t> April 2021).  </a:t>
            </a:r>
          </a:p>
          <a:p>
            <a:pPr marL="0" indent="0">
              <a:buNone/>
            </a:pPr>
            <a:endParaRPr lang="en-GB" sz="2600" b="1" dirty="0">
              <a:latin typeface="+mj-lt"/>
            </a:endParaRPr>
          </a:p>
          <a:p>
            <a:pPr marL="0" indent="0">
              <a:buNone/>
            </a:pPr>
            <a:r>
              <a:rPr lang="en-GB" sz="2600" dirty="0">
                <a:latin typeface="+mj-lt"/>
              </a:rPr>
              <a:t>Harris, C. (2020) </a:t>
            </a:r>
            <a:r>
              <a:rPr lang="en-GB" sz="2600" i="1" dirty="0">
                <a:latin typeface="+mj-lt"/>
              </a:rPr>
              <a:t>The </a:t>
            </a:r>
            <a:r>
              <a:rPr lang="en-GB" sz="2600" i="1" dirty="0" err="1">
                <a:latin typeface="+mj-lt"/>
              </a:rPr>
              <a:t>Importnce</a:t>
            </a:r>
            <a:r>
              <a:rPr lang="en-GB" sz="2600" i="1" dirty="0">
                <a:latin typeface="+mj-lt"/>
              </a:rPr>
              <a:t> of Hanging Fun WUTH Your Teen. </a:t>
            </a:r>
            <a:r>
              <a:rPr lang="en-GB" sz="2600" dirty="0">
                <a:latin typeface="+mj-lt"/>
              </a:rPr>
              <a:t>Available at: </a:t>
            </a:r>
            <a:r>
              <a:rPr lang="en-US" sz="2600" dirty="0">
                <a:latin typeface="+mj-lt"/>
                <a:hlinkClick r:id="rId10"/>
              </a:rPr>
              <a:t>The Importance of Having Fun WITH Your Teen: 4 Tips for Parents (courtneyharriscoaching.com)</a:t>
            </a:r>
            <a:r>
              <a:rPr lang="en-GB" sz="2600" dirty="0">
                <a:latin typeface="+mj-lt"/>
              </a:rPr>
              <a:t> (Accessed: 13</a:t>
            </a:r>
            <a:r>
              <a:rPr lang="en-GB" sz="2600" baseline="30000" dirty="0">
                <a:latin typeface="+mj-lt"/>
              </a:rPr>
              <a:t>th</a:t>
            </a:r>
            <a:r>
              <a:rPr lang="en-GB" sz="2600" dirty="0">
                <a:latin typeface="+mj-lt"/>
              </a:rPr>
              <a:t> April 2021). </a:t>
            </a:r>
          </a:p>
          <a:p>
            <a:pPr marL="0" indent="0">
              <a:buNone/>
            </a:pPr>
            <a:endParaRPr lang="en-GB" sz="2600" dirty="0">
              <a:latin typeface="+mj-lt"/>
            </a:endParaRPr>
          </a:p>
          <a:p>
            <a:pPr marL="0" indent="0">
              <a:buNone/>
            </a:pPr>
            <a:r>
              <a:rPr lang="en-GB" sz="2800" dirty="0">
                <a:latin typeface="+mj-lt"/>
              </a:rPr>
              <a:t>Reba (2018) </a:t>
            </a:r>
            <a:r>
              <a:rPr lang="en-GB" sz="2800" i="1" dirty="0">
                <a:latin typeface="+mj-lt"/>
              </a:rPr>
              <a:t>How to Harness the positive power of language to support mental health. </a:t>
            </a:r>
            <a:r>
              <a:rPr lang="en-GB" sz="2800" dirty="0">
                <a:latin typeface="+mj-lt"/>
              </a:rPr>
              <a:t>Available at: </a:t>
            </a:r>
            <a:r>
              <a:rPr lang="en-US" sz="2800" dirty="0">
                <a:latin typeface="+mj-lt"/>
                <a:hlinkClick r:id="rId11"/>
              </a:rPr>
              <a:t>How to harness the positive power of language to support mental health (</a:t>
            </a:r>
            <a:r>
              <a:rPr lang="en-US" sz="2800" dirty="0" err="1">
                <a:latin typeface="+mj-lt"/>
                <a:hlinkClick r:id="rId11"/>
              </a:rPr>
              <a:t>reba.global</a:t>
            </a:r>
            <a:r>
              <a:rPr lang="en-US" sz="2800" dirty="0">
                <a:latin typeface="+mj-lt"/>
                <a:hlinkClick r:id="rId11"/>
              </a:rPr>
              <a:t>)</a:t>
            </a:r>
            <a:r>
              <a:rPr lang="en-GB" sz="2800" dirty="0">
                <a:latin typeface="+mj-lt"/>
              </a:rPr>
              <a:t> (Accessed: 13</a:t>
            </a:r>
            <a:r>
              <a:rPr lang="en-GB" sz="2800" baseline="30000" dirty="0">
                <a:latin typeface="+mj-lt"/>
              </a:rPr>
              <a:t>th</a:t>
            </a:r>
            <a:r>
              <a:rPr lang="en-GB" sz="2800" dirty="0">
                <a:latin typeface="+mj-lt"/>
              </a:rPr>
              <a:t> April 2021). </a:t>
            </a:r>
          </a:p>
          <a:p>
            <a:pPr marL="0" indent="0">
              <a:buNone/>
            </a:pPr>
            <a:endParaRPr lang="en-GB" sz="2600" dirty="0">
              <a:latin typeface="+mj-lt"/>
            </a:endParaRPr>
          </a:p>
        </p:txBody>
      </p:sp>
    </p:spTree>
    <p:extLst>
      <p:ext uri="{BB962C8B-B14F-4D97-AF65-F5344CB8AC3E}">
        <p14:creationId xmlns:p14="http://schemas.microsoft.com/office/powerpoint/2010/main" val="42336616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1DE06F-E5EF-445F-B33A-B6F16766A262}"/>
              </a:ext>
            </a:extLst>
          </p:cNvPr>
          <p:cNvSpPr>
            <a:spLocks noGrp="1"/>
          </p:cNvSpPr>
          <p:nvPr>
            <p:ph idx="1"/>
          </p:nvPr>
        </p:nvSpPr>
        <p:spPr>
          <a:xfrm>
            <a:off x="838200" y="410547"/>
            <a:ext cx="10515600" cy="5766416"/>
          </a:xfrm>
        </p:spPr>
        <p:txBody>
          <a:bodyPr>
            <a:normAutofit/>
          </a:bodyPr>
          <a:lstStyle/>
          <a:p>
            <a:pPr marL="0" indent="0">
              <a:buNone/>
            </a:pPr>
            <a:r>
              <a:rPr lang="en-GB" sz="1400" dirty="0"/>
              <a:t>Palmer S. (2015) </a:t>
            </a:r>
            <a:r>
              <a:rPr lang="en-GB" sz="1400" i="1" dirty="0"/>
              <a:t>Toxic Childhood. </a:t>
            </a:r>
            <a:r>
              <a:rPr lang="en-GB" sz="1400" dirty="0"/>
              <a:t>2</a:t>
            </a:r>
            <a:r>
              <a:rPr lang="en-GB" sz="1400" baseline="30000" dirty="0"/>
              <a:t>nd</a:t>
            </a:r>
            <a:r>
              <a:rPr lang="en-GB" sz="1400" dirty="0"/>
              <a:t> </a:t>
            </a:r>
            <a:r>
              <a:rPr lang="en-GB" sz="1400" dirty="0" err="1"/>
              <a:t>edn</a:t>
            </a:r>
            <a:r>
              <a:rPr lang="en-GB" sz="1400" dirty="0"/>
              <a:t>. London: Orion Books. </a:t>
            </a:r>
            <a:r>
              <a:rPr lang="en-GB" sz="1400" i="1" dirty="0"/>
              <a:t> </a:t>
            </a:r>
            <a:endParaRPr lang="en-GB" sz="1400" dirty="0"/>
          </a:p>
        </p:txBody>
      </p:sp>
    </p:spTree>
    <p:extLst>
      <p:ext uri="{BB962C8B-B14F-4D97-AF65-F5344CB8AC3E}">
        <p14:creationId xmlns:p14="http://schemas.microsoft.com/office/powerpoint/2010/main" val="32675797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304</TotalTime>
  <Words>1862</Words>
  <Application>Microsoft Office PowerPoint</Application>
  <PresentationFormat>Widescreen</PresentationFormat>
  <Paragraphs>136</Paragraphs>
  <Slides>16</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Calibri</vt:lpstr>
      <vt:lpstr>Calibri Light</vt:lpstr>
      <vt:lpstr>FreightText Pro</vt:lpstr>
      <vt:lpstr>Lato</vt:lpstr>
      <vt:lpstr>Roboto</vt:lpstr>
      <vt:lpstr>Tahoma</vt:lpstr>
      <vt:lpstr>Office Theme</vt:lpstr>
      <vt:lpstr>Helping Young People during LOCKDOWN and COVID-19</vt:lpstr>
      <vt:lpstr>Introduction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can Youth Workers do?  </vt:lpstr>
      <vt:lpstr>Conclusion </vt:lpstr>
      <vt:lpstr>Thank You!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Helping Young People during LOCKDOWN and COVID-19</dc:title>
  <dc:creator>Paul Brewer</dc:creator>
  <cp:lastModifiedBy>Paul Brewer</cp:lastModifiedBy>
  <cp:revision>9</cp:revision>
  <dcterms:created xsi:type="dcterms:W3CDTF">2021-04-12T21:03:58Z</dcterms:created>
  <dcterms:modified xsi:type="dcterms:W3CDTF">2021-04-13T11:32:10Z</dcterms:modified>
</cp:coreProperties>
</file>