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6"/>
  </p:notesMasterIdLst>
  <p:sldIdLst>
    <p:sldId id="266" r:id="rId5"/>
    <p:sldId id="308" r:id="rId6"/>
    <p:sldId id="309" r:id="rId7"/>
    <p:sldId id="310" r:id="rId8"/>
    <p:sldId id="311" r:id="rId9"/>
    <p:sldId id="312" r:id="rId10"/>
    <p:sldId id="313" r:id="rId11"/>
    <p:sldId id="314" r:id="rId12"/>
    <p:sldId id="315" r:id="rId13"/>
    <p:sldId id="316" r:id="rId14"/>
    <p:sldId id="31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3" autoAdjust="0"/>
    <p:restoredTop sz="75587" autoAdjust="0"/>
  </p:normalViewPr>
  <p:slideViewPr>
    <p:cSldViewPr snapToGrid="0">
      <p:cViewPr varScale="1">
        <p:scale>
          <a:sx n="78" d="100"/>
          <a:sy n="78" d="100"/>
        </p:scale>
        <p:origin x="6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9B7466-62DA-46B4-ACBD-62BA98994980}" type="datetimeFigureOut">
              <a:rPr lang="en-GB" smtClean="0"/>
              <a:t>11/05/2023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3EAB4F-E88D-4F27-B91B-180153D9669E}" type="slidenum">
              <a:rPr lang="en-GB" smtClean="0"/>
              <a:t>‹#›</a:t>
            </a:fld>
            <a:endParaRPr lang="en-GB"/>
          </a:p>
        </p:txBody>
      </p:sp>
    </p:spTree>
    <p:extLst>
      <p:ext uri="{BB962C8B-B14F-4D97-AF65-F5344CB8AC3E}">
        <p14:creationId xmlns:p14="http://schemas.microsoft.com/office/powerpoint/2010/main" val="2860570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Mullins (2005), in chapter 22, identifies that *organisational conflict* is an essential part of improved organisational performance. </a:t>
            </a:r>
          </a:p>
          <a:p>
            <a:endParaRPr lang="en-GB" dirty="0"/>
          </a:p>
          <a:p>
            <a:r>
              <a:rPr lang="en-GB" dirty="0"/>
              <a:t>The six features of organisational conflict are shown on the next slide. </a:t>
            </a:r>
          </a:p>
        </p:txBody>
      </p:sp>
      <p:sp>
        <p:nvSpPr>
          <p:cNvPr id="4" name="Slide Number Placeholder 3"/>
          <p:cNvSpPr>
            <a:spLocks noGrp="1"/>
          </p:cNvSpPr>
          <p:nvPr>
            <p:ph type="sldNum" sz="quarter" idx="5"/>
          </p:nvPr>
        </p:nvSpPr>
        <p:spPr/>
        <p:txBody>
          <a:bodyPr/>
          <a:lstStyle/>
          <a:p>
            <a:fld id="{453EAB4F-E88D-4F27-B91B-180153D9669E}" type="slidenum">
              <a:rPr lang="en-GB" smtClean="0"/>
              <a:t>3</a:t>
            </a:fld>
            <a:endParaRPr lang="en-GB"/>
          </a:p>
        </p:txBody>
      </p:sp>
    </p:spTree>
    <p:extLst>
      <p:ext uri="{BB962C8B-B14F-4D97-AF65-F5344CB8AC3E}">
        <p14:creationId xmlns:p14="http://schemas.microsoft.com/office/powerpoint/2010/main" val="5046393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should be encouraged to view conflict as an integral part of the process of management and development. </a:t>
            </a:r>
          </a:p>
        </p:txBody>
      </p:sp>
      <p:sp>
        <p:nvSpPr>
          <p:cNvPr id="4" name="Slide Number Placeholder 3"/>
          <p:cNvSpPr>
            <a:spLocks noGrp="1"/>
          </p:cNvSpPr>
          <p:nvPr>
            <p:ph type="sldNum" sz="quarter" idx="5"/>
          </p:nvPr>
        </p:nvSpPr>
        <p:spPr/>
        <p:txBody>
          <a:bodyPr/>
          <a:lstStyle/>
          <a:p>
            <a:fld id="{453EAB4F-E88D-4F27-B91B-180153D9669E}" type="slidenum">
              <a:rPr lang="en-GB" smtClean="0"/>
              <a:t>4</a:t>
            </a:fld>
            <a:endParaRPr lang="en-GB"/>
          </a:p>
        </p:txBody>
      </p:sp>
    </p:spTree>
    <p:extLst>
      <p:ext uri="{BB962C8B-B14F-4D97-AF65-F5344CB8AC3E}">
        <p14:creationId xmlns:p14="http://schemas.microsoft.com/office/powerpoint/2010/main" val="2245092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Often a healthy organisation is viewed as being one in perfect harmony with no differing opinions and persistent agreement. However, </a:t>
            </a:r>
          </a:p>
        </p:txBody>
      </p:sp>
      <p:sp>
        <p:nvSpPr>
          <p:cNvPr id="4" name="Slide Number Placeholder 3"/>
          <p:cNvSpPr>
            <a:spLocks noGrp="1"/>
          </p:cNvSpPr>
          <p:nvPr>
            <p:ph type="sldNum" sz="quarter" idx="5"/>
          </p:nvPr>
        </p:nvSpPr>
        <p:spPr/>
        <p:txBody>
          <a:bodyPr/>
          <a:lstStyle/>
          <a:p>
            <a:fld id="{453EAB4F-E88D-4F27-B91B-180153D9669E}" type="slidenum">
              <a:rPr lang="en-GB" smtClean="0"/>
              <a:t>5</a:t>
            </a:fld>
            <a:endParaRPr lang="en-GB"/>
          </a:p>
        </p:txBody>
      </p:sp>
    </p:spTree>
    <p:extLst>
      <p:ext uri="{BB962C8B-B14F-4D97-AF65-F5344CB8AC3E}">
        <p14:creationId xmlns:p14="http://schemas.microsoft.com/office/powerpoint/2010/main" val="32549268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each positive and negative in turn. </a:t>
            </a:r>
          </a:p>
          <a:p>
            <a:endParaRPr lang="en-GB" dirty="0"/>
          </a:p>
          <a:p>
            <a:r>
              <a:rPr lang="en-GB" dirty="0"/>
              <a:t>This type of balanced view of conflict, allows us to maintain a critical view on its role. </a:t>
            </a:r>
          </a:p>
        </p:txBody>
      </p:sp>
      <p:sp>
        <p:nvSpPr>
          <p:cNvPr id="4" name="Slide Number Placeholder 3"/>
          <p:cNvSpPr>
            <a:spLocks noGrp="1"/>
          </p:cNvSpPr>
          <p:nvPr>
            <p:ph type="sldNum" sz="quarter" idx="5"/>
          </p:nvPr>
        </p:nvSpPr>
        <p:spPr/>
        <p:txBody>
          <a:bodyPr/>
          <a:lstStyle/>
          <a:p>
            <a:fld id="{453EAB4F-E88D-4F27-B91B-180153D9669E}" type="slidenum">
              <a:rPr lang="en-GB" smtClean="0"/>
              <a:t>6</a:t>
            </a:fld>
            <a:endParaRPr lang="en-GB"/>
          </a:p>
        </p:txBody>
      </p:sp>
    </p:spTree>
    <p:extLst>
      <p:ext uri="{BB962C8B-B14F-4D97-AF65-F5344CB8AC3E}">
        <p14:creationId xmlns:p14="http://schemas.microsoft.com/office/powerpoint/2010/main" val="1732259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need again, to view conflict as a predictable and integral part of organisational management. </a:t>
            </a:r>
          </a:p>
          <a:p>
            <a:endParaRPr lang="en-GB" dirty="0"/>
          </a:p>
          <a:p>
            <a:r>
              <a:rPr lang="en-GB" dirty="0"/>
              <a:t>You may need to define the terms ‘apathy’ and ‘groupthink’. </a:t>
            </a:r>
          </a:p>
        </p:txBody>
      </p:sp>
      <p:sp>
        <p:nvSpPr>
          <p:cNvPr id="4" name="Slide Number Placeholder 3"/>
          <p:cNvSpPr>
            <a:spLocks noGrp="1"/>
          </p:cNvSpPr>
          <p:nvPr>
            <p:ph type="sldNum" sz="quarter" idx="5"/>
          </p:nvPr>
        </p:nvSpPr>
        <p:spPr/>
        <p:txBody>
          <a:bodyPr/>
          <a:lstStyle/>
          <a:p>
            <a:fld id="{453EAB4F-E88D-4F27-B91B-180153D9669E}" type="slidenum">
              <a:rPr lang="en-GB" smtClean="0"/>
              <a:t>7</a:t>
            </a:fld>
            <a:endParaRPr lang="en-GB"/>
          </a:p>
        </p:txBody>
      </p:sp>
    </p:spTree>
    <p:extLst>
      <p:ext uri="{BB962C8B-B14F-4D97-AF65-F5344CB8AC3E}">
        <p14:creationId xmlns:p14="http://schemas.microsoft.com/office/powerpoint/2010/main" val="3768995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and discuss in turn. </a:t>
            </a:r>
          </a:p>
          <a:p>
            <a:endParaRPr lang="en-GB" dirty="0"/>
          </a:p>
          <a:p>
            <a:r>
              <a:rPr lang="en-GB" dirty="0"/>
              <a:t>Differences of Perception – result in different people attaching different meanings to the same stimuli. For example the allocation of additional staff or funds to a department</a:t>
            </a:r>
          </a:p>
          <a:p>
            <a:endParaRPr lang="en-GB" dirty="0"/>
          </a:p>
          <a:p>
            <a:r>
              <a:rPr lang="en-GB" dirty="0"/>
              <a:t>Limited Resources – Most organisational resources are limited and individuals and departments have to fight for their share, for example at times of the allocation of next years budget or when cutbacks are made. The greater the limitation of resources the greater the potential for conflict. – consider this is today’s economic climate. </a:t>
            </a:r>
          </a:p>
          <a:p>
            <a:endParaRPr lang="en-GB" dirty="0"/>
          </a:p>
          <a:p>
            <a:r>
              <a:rPr lang="en-GB" dirty="0"/>
              <a:t>Departmentalisation and specialisation – When departments are required to co-operate with each other this is a frequent source of conflict. Differing goals and internal environments are also potential sources of conflict – consider if departments are merged. </a:t>
            </a:r>
          </a:p>
          <a:p>
            <a:endParaRPr lang="en-GB" dirty="0"/>
          </a:p>
          <a:p>
            <a:r>
              <a:rPr lang="en-GB" dirty="0"/>
              <a:t>The nature of work activities – Where the task of one person is dependent upon the work of others there is potential for conflict, for example if a worker is expected to complete the assembly of a given number of components in a week but the person forwarding the part-assembled components does not supply a sufficient number. </a:t>
            </a:r>
          </a:p>
          <a:p>
            <a:endParaRPr lang="en-GB" dirty="0"/>
          </a:p>
          <a:p>
            <a:r>
              <a:rPr lang="en-GB" dirty="0"/>
              <a:t>Role conflict – A role is the expected pattern of behaviours associated with members occupying a particular position within the structure of an organisation. However, in reality people often do not behave in the manner people expect within a role, if the responsibilities and remits of two roles (individual or departmental) overlap or are unclear then conflict may occur. </a:t>
            </a:r>
          </a:p>
          <a:p>
            <a:endParaRPr lang="en-GB" dirty="0"/>
          </a:p>
          <a:p>
            <a:r>
              <a:rPr lang="en-GB" dirty="0"/>
              <a:t>Environmental Change – Changes in an organisations external environment – such as shifts in demand, increased competition, government intervention, new technology or change in social values can cause conflict. </a:t>
            </a:r>
          </a:p>
        </p:txBody>
      </p:sp>
      <p:sp>
        <p:nvSpPr>
          <p:cNvPr id="4" name="Slide Number Placeholder 3"/>
          <p:cNvSpPr>
            <a:spLocks noGrp="1"/>
          </p:cNvSpPr>
          <p:nvPr>
            <p:ph type="sldNum" sz="quarter" idx="5"/>
          </p:nvPr>
        </p:nvSpPr>
        <p:spPr/>
        <p:txBody>
          <a:bodyPr/>
          <a:lstStyle/>
          <a:p>
            <a:fld id="{453EAB4F-E88D-4F27-B91B-180153D9669E}" type="slidenum">
              <a:rPr lang="en-GB" smtClean="0"/>
              <a:t>8</a:t>
            </a:fld>
            <a:endParaRPr lang="en-GB"/>
          </a:p>
        </p:txBody>
      </p:sp>
    </p:spTree>
    <p:extLst>
      <p:ext uri="{BB962C8B-B14F-4D97-AF65-F5344CB8AC3E}">
        <p14:creationId xmlns:p14="http://schemas.microsoft.com/office/powerpoint/2010/main" val="281230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moving to the answers, allow students to make there own suggestions. </a:t>
            </a:r>
          </a:p>
        </p:txBody>
      </p:sp>
      <p:sp>
        <p:nvSpPr>
          <p:cNvPr id="4" name="Slide Number Placeholder 3"/>
          <p:cNvSpPr>
            <a:spLocks noGrp="1"/>
          </p:cNvSpPr>
          <p:nvPr>
            <p:ph type="sldNum" sz="quarter" idx="5"/>
          </p:nvPr>
        </p:nvSpPr>
        <p:spPr/>
        <p:txBody>
          <a:bodyPr/>
          <a:lstStyle/>
          <a:p>
            <a:fld id="{453EAB4F-E88D-4F27-B91B-180153D9669E}" type="slidenum">
              <a:rPr lang="en-GB" smtClean="0"/>
              <a:t>9</a:t>
            </a:fld>
            <a:endParaRPr lang="en-GB"/>
          </a:p>
        </p:txBody>
      </p:sp>
    </p:spTree>
    <p:extLst>
      <p:ext uri="{BB962C8B-B14F-4D97-AF65-F5344CB8AC3E}">
        <p14:creationId xmlns:p14="http://schemas.microsoft.com/office/powerpoint/2010/main" val="11926668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not an exhaustive list – HRM, development of personal/group skills, socio-technical approach can also be used. </a:t>
            </a:r>
          </a:p>
          <a:p>
            <a:endParaRPr lang="en-GB" dirty="0"/>
          </a:p>
          <a:p>
            <a:r>
              <a:rPr lang="en-GB" dirty="0"/>
              <a:t>Clarification of goals and objectives – may continually emphasising and clarifying goals and objectives, it will aid to avoid misunderstandings – focus attention on the goals shared between departments to build areas of shared focus. </a:t>
            </a:r>
          </a:p>
          <a:p>
            <a:endParaRPr lang="en-GB" dirty="0"/>
          </a:p>
          <a:p>
            <a:r>
              <a:rPr lang="en-GB" dirty="0"/>
              <a:t>Resource Distribution – It is not always possible to increase budget without consequence but by making compromised choices budgets and resources can be managed to try and avoid conflict, for example the recruitment of a new role in one department could be delayed so that the budget of a different department could be given more funds. </a:t>
            </a:r>
          </a:p>
          <a:p>
            <a:endParaRPr lang="en-GB" dirty="0"/>
          </a:p>
          <a:p>
            <a:r>
              <a:rPr lang="en-GB" dirty="0"/>
              <a:t>Group activities – When putting teams together, an informed manager can consider the skillset, experience and personalities involved and manage team membership accordingly. Having over-lapping group members, where a member of staff is on two or more teams offers a ‘linking pin’ to connect and improve communication between teams. </a:t>
            </a:r>
          </a:p>
          <a:p>
            <a:endParaRPr lang="en-GB" dirty="0"/>
          </a:p>
          <a:p>
            <a:r>
              <a:rPr lang="en-GB" dirty="0"/>
              <a:t>Leadership and management – the style of leadership and management can have a huge affect on the conflict within a workplace, encouraging a collaborative and transparent culture offers opportunity to prevent challenging and potentially disruptive conflict. </a:t>
            </a:r>
          </a:p>
          <a:p>
            <a:endParaRPr lang="en-GB" dirty="0"/>
          </a:p>
          <a:p>
            <a:r>
              <a:rPr lang="en-GB" dirty="0" err="1"/>
              <a:t>Orgaisational</a:t>
            </a:r>
            <a:r>
              <a:rPr lang="en-GB" dirty="0"/>
              <a:t> Processes – Conflict situations may be reduced by attention to such features as: the nature of the authority structure, work organisations, patterns of communication and sharing of information (transparency), democratic functioning of the org, level of bureaucratic adherence to rules and regulations. </a:t>
            </a:r>
          </a:p>
        </p:txBody>
      </p:sp>
      <p:sp>
        <p:nvSpPr>
          <p:cNvPr id="4" name="Slide Number Placeholder 3"/>
          <p:cNvSpPr>
            <a:spLocks noGrp="1"/>
          </p:cNvSpPr>
          <p:nvPr>
            <p:ph type="sldNum" sz="quarter" idx="5"/>
          </p:nvPr>
        </p:nvSpPr>
        <p:spPr/>
        <p:txBody>
          <a:bodyPr/>
          <a:lstStyle/>
          <a:p>
            <a:fld id="{453EAB4F-E88D-4F27-B91B-180153D9669E}" type="slidenum">
              <a:rPr lang="en-GB" smtClean="0"/>
              <a:t>10</a:t>
            </a:fld>
            <a:endParaRPr lang="en-GB"/>
          </a:p>
        </p:txBody>
      </p:sp>
    </p:spTree>
    <p:extLst>
      <p:ext uri="{BB962C8B-B14F-4D97-AF65-F5344CB8AC3E}">
        <p14:creationId xmlns:p14="http://schemas.microsoft.com/office/powerpoint/2010/main" val="788663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Consider printing off this slide for students to discuss in groups. </a:t>
            </a:r>
          </a:p>
        </p:txBody>
      </p:sp>
      <p:sp>
        <p:nvSpPr>
          <p:cNvPr id="4" name="Slide Number Placeholder 3"/>
          <p:cNvSpPr>
            <a:spLocks noGrp="1"/>
          </p:cNvSpPr>
          <p:nvPr>
            <p:ph type="sldNum" sz="quarter" idx="5"/>
          </p:nvPr>
        </p:nvSpPr>
        <p:spPr/>
        <p:txBody>
          <a:bodyPr/>
          <a:lstStyle/>
          <a:p>
            <a:fld id="{453EAB4F-E88D-4F27-B91B-180153D9669E}" type="slidenum">
              <a:rPr lang="en-GB" smtClean="0"/>
              <a:t>11</a:t>
            </a:fld>
            <a:endParaRPr lang="en-GB"/>
          </a:p>
        </p:txBody>
      </p:sp>
    </p:spTree>
    <p:extLst>
      <p:ext uri="{BB962C8B-B14F-4D97-AF65-F5344CB8AC3E}">
        <p14:creationId xmlns:p14="http://schemas.microsoft.com/office/powerpoint/2010/main" val="1320770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5/11/2023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5/11/2023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5/11/2023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5/11/2023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5/11/2023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5/11/2023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5/11/2023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5/11/2023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5/11/2023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5/11/2023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a:bodyPr>
          <a:lstStyle/>
          <a:p>
            <a:r>
              <a:rPr lang="en-US" dirty="0"/>
              <a:t>Managing Conflict</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lnSpcReduction="10000"/>
          </a:bodyPr>
          <a:lstStyle/>
          <a:p>
            <a:r>
              <a:rPr lang="en-US" dirty="0"/>
              <a:t>Week 4 – BMSW5101 Developing workplace critical thinking</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During this session </a:t>
            </a:r>
          </a:p>
        </p:txBody>
      </p:sp>
      <p:grpSp>
        <p:nvGrpSpPr>
          <p:cNvPr id="14" name="Group 13">
            <a:extLst>
              <a:ext uri="{FF2B5EF4-FFF2-40B4-BE49-F238E27FC236}">
                <a16:creationId xmlns:a16="http://schemas.microsoft.com/office/drawing/2014/main" id="{96E38988-5A0A-4AA7-B6F9-34C7396D7AF0}"/>
              </a:ext>
            </a:extLst>
          </p:cNvPr>
          <p:cNvGrpSpPr/>
          <p:nvPr/>
        </p:nvGrpSpPr>
        <p:grpSpPr>
          <a:xfrm>
            <a:off x="1132569" y="2439054"/>
            <a:ext cx="2981250" cy="3105001"/>
            <a:chOff x="1132569" y="2439054"/>
            <a:chExt cx="2981250" cy="3105001"/>
          </a:xfrm>
        </p:grpSpPr>
        <p:sp>
          <p:nvSpPr>
            <p:cNvPr id="5" name="Oval 4">
              <a:extLst>
                <a:ext uri="{FF2B5EF4-FFF2-40B4-BE49-F238E27FC236}">
                  <a16:creationId xmlns:a16="http://schemas.microsoft.com/office/drawing/2014/main" id="{CEA1579B-892C-48D3-8654-4A3CF9B53D6E}"/>
                </a:ext>
              </a:extLst>
            </p:cNvPr>
            <p:cNvSpPr/>
            <p:nvPr/>
          </p:nvSpPr>
          <p:spPr>
            <a:xfrm>
              <a:off x="1713912" y="2439054"/>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Questions with solid fill">
              <a:extLst>
                <a:ext uri="{FF2B5EF4-FFF2-40B4-BE49-F238E27FC236}">
                  <a16:creationId xmlns:a16="http://schemas.microsoft.com/office/drawing/2014/main" id="{FCFD384D-22D8-4B51-9B0E-1E50623725A9}"/>
                </a:ext>
              </a:extLst>
            </p:cNvPr>
            <p:cNvSpPr/>
            <p:nvPr/>
          </p:nvSpPr>
          <p:spPr>
            <a:xfrm>
              <a:off x="2101475" y="2826617"/>
              <a:ext cx="1043437" cy="1043437"/>
            </a:xfrm>
            <a:prstGeom prst="rect">
              <a:avLst/>
            </a:prstGeom>
            <a:blipFill>
              <a:blip r:embed="rId3">
                <a:extLst>
                  <a:ext uri="{96DAC541-7B7A-43D3-8B79-37D633B846F1}">
                    <asvg:svgBlip xmlns:asvg="http://schemas.microsoft.com/office/drawing/2016/SVG/main" r:embed="rId4"/>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75AC9B1B-84CC-4536-B993-FBFDFFC20BE7}"/>
                </a:ext>
              </a:extLst>
            </p:cNvPr>
            <p:cNvSpPr/>
            <p:nvPr/>
          </p:nvSpPr>
          <p:spPr>
            <a:xfrm>
              <a:off x="1132569"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Define what organizational conflict can be. </a:t>
              </a:r>
            </a:p>
          </p:txBody>
        </p:sp>
      </p:grpSp>
      <p:grpSp>
        <p:nvGrpSpPr>
          <p:cNvPr id="15" name="Group 14">
            <a:extLst>
              <a:ext uri="{FF2B5EF4-FFF2-40B4-BE49-F238E27FC236}">
                <a16:creationId xmlns:a16="http://schemas.microsoft.com/office/drawing/2014/main" id="{0EC24127-8670-4085-87B7-C20696BB4354}"/>
              </a:ext>
            </a:extLst>
          </p:cNvPr>
          <p:cNvGrpSpPr/>
          <p:nvPr/>
        </p:nvGrpSpPr>
        <p:grpSpPr>
          <a:xfrm>
            <a:off x="4635537" y="2439054"/>
            <a:ext cx="2981250" cy="3105001"/>
            <a:chOff x="4635537" y="2439054"/>
            <a:chExt cx="2981250" cy="3105001"/>
          </a:xfrm>
        </p:grpSpPr>
        <p:sp>
          <p:nvSpPr>
            <p:cNvPr id="8" name="Oval 7">
              <a:extLst>
                <a:ext uri="{FF2B5EF4-FFF2-40B4-BE49-F238E27FC236}">
                  <a16:creationId xmlns:a16="http://schemas.microsoft.com/office/drawing/2014/main" id="{8DBFDDE5-C793-43D9-A892-C51C6A6706D0}"/>
                </a:ext>
              </a:extLst>
            </p:cNvPr>
            <p:cNvSpPr/>
            <p:nvPr/>
          </p:nvSpPr>
          <p:spPr>
            <a:xfrm>
              <a:off x="5216881" y="2439054"/>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Target Audience with solid fill">
              <a:extLst>
                <a:ext uri="{FF2B5EF4-FFF2-40B4-BE49-F238E27FC236}">
                  <a16:creationId xmlns:a16="http://schemas.microsoft.com/office/drawing/2014/main" id="{BF37F244-F26D-4B89-AC96-536CA6E83C72}"/>
                </a:ext>
              </a:extLst>
            </p:cNvPr>
            <p:cNvSpPr/>
            <p:nvPr/>
          </p:nvSpPr>
          <p:spPr>
            <a:xfrm>
              <a:off x="5604444" y="2826617"/>
              <a:ext cx="1043437" cy="1043437"/>
            </a:xfrm>
            <a:prstGeom prst="rect">
              <a:avLst/>
            </a:prstGeom>
            <a:blipFill>
              <a:blip r:embed="rId5">
                <a:extLst>
                  <a:ext uri="{96DAC541-7B7A-43D3-8B79-37D633B846F1}">
                    <asvg:svgBlip xmlns:asvg="http://schemas.microsoft.com/office/drawing/2016/SVG/main" r:embed="rId6"/>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DAD5D2D0-A8E1-47DD-B2A1-4FB2D23DC6D0}"/>
                </a:ext>
              </a:extLst>
            </p:cNvPr>
            <p:cNvSpPr/>
            <p:nvPr/>
          </p:nvSpPr>
          <p:spPr>
            <a:xfrm>
              <a:off x="4635537"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Identify sources of organizational conflict</a:t>
              </a:r>
            </a:p>
          </p:txBody>
        </p:sp>
      </p:grpSp>
      <p:grpSp>
        <p:nvGrpSpPr>
          <p:cNvPr id="16" name="Group 15">
            <a:extLst>
              <a:ext uri="{FF2B5EF4-FFF2-40B4-BE49-F238E27FC236}">
                <a16:creationId xmlns:a16="http://schemas.microsoft.com/office/drawing/2014/main" id="{79333B70-D417-49AF-80A7-37DDC79FF7D1}"/>
              </a:ext>
            </a:extLst>
          </p:cNvPr>
          <p:cNvGrpSpPr/>
          <p:nvPr/>
        </p:nvGrpSpPr>
        <p:grpSpPr>
          <a:xfrm>
            <a:off x="8138506" y="2439054"/>
            <a:ext cx="2981250" cy="3105001"/>
            <a:chOff x="8138506" y="2439054"/>
            <a:chExt cx="2981250" cy="3105001"/>
          </a:xfrm>
        </p:grpSpPr>
        <p:sp>
          <p:nvSpPr>
            <p:cNvPr id="11" name="Oval 10">
              <a:extLst>
                <a:ext uri="{FF2B5EF4-FFF2-40B4-BE49-F238E27FC236}">
                  <a16:creationId xmlns:a16="http://schemas.microsoft.com/office/drawing/2014/main" id="{C650E895-37B0-4719-B0CC-849C1EF4057F}"/>
                </a:ext>
              </a:extLst>
            </p:cNvPr>
            <p:cNvSpPr/>
            <p:nvPr/>
          </p:nvSpPr>
          <p:spPr>
            <a:xfrm>
              <a:off x="8719850" y="2439054"/>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Meeting with solid fill">
              <a:extLst>
                <a:ext uri="{FF2B5EF4-FFF2-40B4-BE49-F238E27FC236}">
                  <a16:creationId xmlns:a16="http://schemas.microsoft.com/office/drawing/2014/main" id="{069B523C-9A46-4A91-BED6-DFB168B3602B}"/>
                </a:ext>
              </a:extLst>
            </p:cNvPr>
            <p:cNvSpPr/>
            <p:nvPr/>
          </p:nvSpPr>
          <p:spPr>
            <a:xfrm>
              <a:off x="9107413" y="2826617"/>
              <a:ext cx="1043437" cy="1043437"/>
            </a:xfrm>
            <a:prstGeom prst="rect">
              <a:avLst/>
            </a:prstGeom>
            <a:blipFill>
              <a:blip r:embed="rId7">
                <a:extLst>
                  <a:ext uri="{96DAC541-7B7A-43D3-8B79-37D633B846F1}">
                    <asvg:svgBlip xmlns:asvg="http://schemas.microsoft.com/office/drawing/2016/SVG/main" r:embed="rId8"/>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52834E8A-0EBA-48B5-A61E-5C3BFCF4A2E1}"/>
                </a:ext>
              </a:extLst>
            </p:cNvPr>
            <p:cNvSpPr/>
            <p:nvPr/>
          </p:nvSpPr>
          <p:spPr>
            <a:xfrm>
              <a:off x="8138506"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Explore strategies for dealing with conflict</a:t>
              </a:r>
            </a:p>
          </p:txBody>
        </p:sp>
      </p:grpSp>
    </p:spTree>
    <p:extLst>
      <p:ext uri="{BB962C8B-B14F-4D97-AF65-F5344CB8AC3E}">
        <p14:creationId xmlns:p14="http://schemas.microsoft.com/office/powerpoint/2010/main" val="265522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548B4202-DCD5-4F8C-B481-743A989A9D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14245A-0521-4671-8424-2FC5E3461193}"/>
              </a:ext>
            </a:extLst>
          </p:cNvPr>
          <p:cNvSpPr>
            <a:spLocks noGrp="1"/>
          </p:cNvSpPr>
          <p:nvPr>
            <p:ph type="title"/>
          </p:nvPr>
        </p:nvSpPr>
        <p:spPr>
          <a:xfrm>
            <a:off x="2610675" y="4410842"/>
            <a:ext cx="7593497" cy="957902"/>
          </a:xfrm>
        </p:spPr>
        <p:txBody>
          <a:bodyPr vert="horz" lIns="91440" tIns="45720" rIns="91440" bIns="45720" rtlCol="0" anchor="b">
            <a:normAutofit fontScale="90000"/>
          </a:bodyPr>
          <a:lstStyle/>
          <a:p>
            <a:r>
              <a:rPr lang="en-US" sz="6000" dirty="0">
                <a:solidFill>
                  <a:schemeClr val="tx1">
                    <a:lumMod val="85000"/>
                    <a:lumOff val="15000"/>
                  </a:schemeClr>
                </a:solidFill>
                <a:latin typeface="Arial" panose="020B0604020202020204" pitchFamily="34" charset="0"/>
                <a:cs typeface="Arial" panose="020B0604020202020204" pitchFamily="34" charset="0"/>
              </a:rPr>
              <a:t>Organisational Conflict </a:t>
            </a:r>
          </a:p>
        </p:txBody>
      </p:sp>
      <p:pic>
        <p:nvPicPr>
          <p:cNvPr id="7" name="Picture 6" descr="Young business woman hands on head">
            <a:extLst>
              <a:ext uri="{FF2B5EF4-FFF2-40B4-BE49-F238E27FC236}">
                <a16:creationId xmlns:a16="http://schemas.microsoft.com/office/drawing/2014/main" id="{4A275891-32ED-4B59-AED1-3AE4601FAF6D}"/>
              </a:ext>
            </a:extLst>
          </p:cNvPr>
          <p:cNvPicPr>
            <a:picLocks noChangeAspect="1"/>
          </p:cNvPicPr>
          <p:nvPr/>
        </p:nvPicPr>
        <p:blipFill>
          <a:blip r:embed="rId3"/>
          <a:stretch>
            <a:fillRect/>
          </a:stretch>
        </p:blipFill>
        <p:spPr>
          <a:xfrm>
            <a:off x="1746936" y="640080"/>
            <a:ext cx="1089827" cy="3602736"/>
          </a:xfrm>
          <a:prstGeom prst="rect">
            <a:avLst/>
          </a:prstGeom>
        </p:spPr>
      </p:pic>
      <p:cxnSp>
        <p:nvCxnSpPr>
          <p:cNvPr id="20" name="Straight Connector 19">
            <a:extLst>
              <a:ext uri="{FF2B5EF4-FFF2-40B4-BE49-F238E27FC236}">
                <a16:creationId xmlns:a16="http://schemas.microsoft.com/office/drawing/2014/main" id="{4FA8A11A-E0A0-4672-A17E-32CC5B422C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90558" y="1298448"/>
            <a:ext cx="0" cy="228600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9" name="Picture 8" descr="Business woman hand on head">
            <a:extLst>
              <a:ext uri="{FF2B5EF4-FFF2-40B4-BE49-F238E27FC236}">
                <a16:creationId xmlns:a16="http://schemas.microsoft.com/office/drawing/2014/main" id="{E360D19B-8D2A-484D-8E29-18261E77D112}"/>
              </a:ext>
            </a:extLst>
          </p:cNvPr>
          <p:cNvPicPr>
            <a:picLocks noChangeAspect="1"/>
          </p:cNvPicPr>
          <p:nvPr/>
        </p:nvPicPr>
        <p:blipFill>
          <a:blip r:embed="rId4"/>
          <a:stretch>
            <a:fillRect/>
          </a:stretch>
        </p:blipFill>
        <p:spPr>
          <a:xfrm>
            <a:off x="5395740" y="640080"/>
            <a:ext cx="1387053" cy="3602736"/>
          </a:xfrm>
          <a:prstGeom prst="rect">
            <a:avLst/>
          </a:prstGeom>
        </p:spPr>
      </p:pic>
      <p:cxnSp>
        <p:nvCxnSpPr>
          <p:cNvPr id="22" name="Straight Connector 21">
            <a:extLst>
              <a:ext uri="{FF2B5EF4-FFF2-40B4-BE49-F238E27FC236}">
                <a16:creationId xmlns:a16="http://schemas.microsoft.com/office/drawing/2014/main" id="{292D7FC5-B427-4FF7-8FC7-9DA3C276DA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87975" y="1298448"/>
            <a:ext cx="0" cy="228600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Content Placeholder 4" descr="Businessman thumbs down">
            <a:extLst>
              <a:ext uri="{FF2B5EF4-FFF2-40B4-BE49-F238E27FC236}">
                <a16:creationId xmlns:a16="http://schemas.microsoft.com/office/drawing/2014/main" id="{D1C9D4C8-EBF9-4839-B7CE-4D2253FF36C4}"/>
              </a:ext>
            </a:extLst>
          </p:cNvPr>
          <p:cNvPicPr>
            <a:picLocks noGrp="1" noChangeAspect="1"/>
          </p:cNvPicPr>
          <p:nvPr>
            <p:ph idx="1"/>
          </p:nvPr>
        </p:nvPicPr>
        <p:blipFill>
          <a:blip r:embed="rId5"/>
          <a:stretch>
            <a:fillRect/>
          </a:stretch>
        </p:blipFill>
        <p:spPr>
          <a:xfrm>
            <a:off x="9242692" y="640080"/>
            <a:ext cx="1287977" cy="3602736"/>
          </a:xfrm>
          <a:prstGeom prst="rect">
            <a:avLst/>
          </a:prstGeom>
        </p:spPr>
      </p:pic>
      <p:cxnSp>
        <p:nvCxnSpPr>
          <p:cNvPr id="24" name="Straight Connector 23">
            <a:extLst>
              <a:ext uri="{FF2B5EF4-FFF2-40B4-BE49-F238E27FC236}">
                <a16:creationId xmlns:a16="http://schemas.microsoft.com/office/drawing/2014/main" id="{F7F57F6B-E621-4E40-A34D-2FE12902AA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086" y="5645296"/>
            <a:ext cx="10515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8EE702CF-91CE-4661-ACBF-3C8160D1B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a:extLst>
              <a:ext uri="{FF2B5EF4-FFF2-40B4-BE49-F238E27FC236}">
                <a16:creationId xmlns:a16="http://schemas.microsoft.com/office/drawing/2014/main" id="{A72082E0-4BC2-4A62-8694-26AF68AC252E}"/>
              </a:ext>
            </a:extLst>
          </p:cNvPr>
          <p:cNvSpPr txBox="1"/>
          <p:nvPr/>
        </p:nvSpPr>
        <p:spPr>
          <a:xfrm>
            <a:off x="5068953" y="5813970"/>
            <a:ext cx="2676939"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What is it? </a:t>
            </a:r>
          </a:p>
        </p:txBody>
      </p:sp>
    </p:spTree>
    <p:extLst>
      <p:ext uri="{BB962C8B-B14F-4D97-AF65-F5344CB8AC3E}">
        <p14:creationId xmlns:p14="http://schemas.microsoft.com/office/powerpoint/2010/main" val="3686072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51268F5-33BE-40AE-8C72-ECA6427611CF}"/>
              </a:ext>
            </a:extLst>
          </p:cNvPr>
          <p:cNvSpPr>
            <a:spLocks noGrp="1"/>
          </p:cNvSpPr>
          <p:nvPr>
            <p:ph type="title"/>
          </p:nvPr>
        </p:nvSpPr>
        <p:spPr>
          <a:xfrm>
            <a:off x="492370" y="516835"/>
            <a:ext cx="3084844" cy="5772840"/>
          </a:xfrm>
        </p:spPr>
        <p:txBody>
          <a:bodyPr anchor="ctr">
            <a:normAutofit/>
          </a:bodyPr>
          <a:lstStyle/>
          <a:p>
            <a:r>
              <a:rPr lang="en-GB" sz="3600">
                <a:solidFill>
                  <a:schemeClr val="bg1"/>
                </a:solidFill>
              </a:rPr>
              <a:t>Organisational Development </a:t>
            </a:r>
          </a:p>
        </p:txBody>
      </p:sp>
      <p:sp>
        <p:nvSpPr>
          <p:cNvPr id="10" name="Freeform: Shape 9">
            <a:extLst>
              <a:ext uri="{FF2B5EF4-FFF2-40B4-BE49-F238E27FC236}">
                <a16:creationId xmlns:a16="http://schemas.microsoft.com/office/drawing/2014/main" id="{F8A40BFA-65A7-4176-AAEE-839F2828E270}"/>
              </a:ext>
            </a:extLst>
          </p:cNvPr>
          <p:cNvSpPr/>
          <p:nvPr/>
        </p:nvSpPr>
        <p:spPr>
          <a:xfrm>
            <a:off x="9835188" y="3764266"/>
            <a:ext cx="2345635" cy="1624946"/>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Organisational Conflict</a:t>
            </a:r>
          </a:p>
        </p:txBody>
      </p:sp>
      <p:grpSp>
        <p:nvGrpSpPr>
          <p:cNvPr id="20" name="Group 19">
            <a:extLst>
              <a:ext uri="{FF2B5EF4-FFF2-40B4-BE49-F238E27FC236}">
                <a16:creationId xmlns:a16="http://schemas.microsoft.com/office/drawing/2014/main" id="{3115DDCD-426F-467C-AD86-04F371E2DA55}"/>
              </a:ext>
            </a:extLst>
          </p:cNvPr>
          <p:cNvGrpSpPr/>
          <p:nvPr/>
        </p:nvGrpSpPr>
        <p:grpSpPr>
          <a:xfrm>
            <a:off x="4537492" y="123092"/>
            <a:ext cx="7507970" cy="6594230"/>
            <a:chOff x="4537492" y="123092"/>
            <a:chExt cx="7507970" cy="6594230"/>
          </a:xfrm>
        </p:grpSpPr>
        <p:grpSp>
          <p:nvGrpSpPr>
            <p:cNvPr id="18" name="Group 17">
              <a:extLst>
                <a:ext uri="{FF2B5EF4-FFF2-40B4-BE49-F238E27FC236}">
                  <a16:creationId xmlns:a16="http://schemas.microsoft.com/office/drawing/2014/main" id="{29157D7C-4D7B-4820-9882-F5B2579A1A3E}"/>
                </a:ext>
              </a:extLst>
            </p:cNvPr>
            <p:cNvGrpSpPr/>
            <p:nvPr/>
          </p:nvGrpSpPr>
          <p:grpSpPr>
            <a:xfrm>
              <a:off x="4537492" y="123092"/>
              <a:ext cx="7507970" cy="6594230"/>
              <a:chOff x="4537492" y="123092"/>
              <a:chExt cx="7507970" cy="6594230"/>
            </a:xfrm>
          </p:grpSpPr>
          <p:sp>
            <p:nvSpPr>
              <p:cNvPr id="6" name="Freeform: Shape 5">
                <a:extLst>
                  <a:ext uri="{FF2B5EF4-FFF2-40B4-BE49-F238E27FC236}">
                    <a16:creationId xmlns:a16="http://schemas.microsoft.com/office/drawing/2014/main" id="{047309EF-EE79-4B20-9225-A47929E556A5}"/>
                  </a:ext>
                </a:extLst>
              </p:cNvPr>
              <p:cNvSpPr/>
              <p:nvPr/>
            </p:nvSpPr>
            <p:spPr>
              <a:xfrm>
                <a:off x="7074818" y="123092"/>
                <a:ext cx="2335121" cy="1656447"/>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Organisational Climate</a:t>
                </a:r>
              </a:p>
            </p:txBody>
          </p:sp>
          <p:sp>
            <p:nvSpPr>
              <p:cNvPr id="7" name="Freeform: Shape 6">
                <a:extLst>
                  <a:ext uri="{FF2B5EF4-FFF2-40B4-BE49-F238E27FC236}">
                    <a16:creationId xmlns:a16="http://schemas.microsoft.com/office/drawing/2014/main" id="{6478A857-9EA1-48D8-999B-50455B6DC153}"/>
                  </a:ext>
                </a:extLst>
              </p:cNvPr>
              <p:cNvSpPr/>
              <p:nvPr/>
            </p:nvSpPr>
            <p:spPr>
              <a:xfrm rot="1800000">
                <a:off x="9356638" y="1397054"/>
                <a:ext cx="553543" cy="544329"/>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0" y="63402"/>
                    </a:moveTo>
                    <a:lnTo>
                      <a:pt x="124628" y="63402"/>
                    </a:lnTo>
                    <a:lnTo>
                      <a:pt x="124628" y="0"/>
                    </a:lnTo>
                    <a:lnTo>
                      <a:pt x="249255" y="158505"/>
                    </a:lnTo>
                    <a:lnTo>
                      <a:pt x="124628" y="317010"/>
                    </a:lnTo>
                    <a:lnTo>
                      <a:pt x="124628" y="253608"/>
                    </a:lnTo>
                    <a:lnTo>
                      <a:pt x="0" y="253608"/>
                    </a:lnTo>
                    <a:lnTo>
                      <a:pt x="0" y="63402"/>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63401" rIns="74776" bIns="63402" numCol="1" spcCol="1270" anchor="ctr" anchorCtr="0">
                <a:noAutofit/>
              </a:bodyPr>
              <a:lstStyle/>
              <a:p>
                <a:pPr marL="0" lvl="0" indent="0" algn="ctr" defTabSz="266700">
                  <a:lnSpc>
                    <a:spcPct val="90000"/>
                  </a:lnSpc>
                  <a:spcBef>
                    <a:spcPct val="0"/>
                  </a:spcBef>
                  <a:spcAft>
                    <a:spcPct val="35000"/>
                  </a:spcAft>
                  <a:buNone/>
                </a:pPr>
                <a:endParaRPr lang="en-GB" sz="600" kern="1200"/>
              </a:p>
            </p:txBody>
          </p:sp>
          <p:sp>
            <p:nvSpPr>
              <p:cNvPr id="8" name="Freeform: Shape 7">
                <a:extLst>
                  <a:ext uri="{FF2B5EF4-FFF2-40B4-BE49-F238E27FC236}">
                    <a16:creationId xmlns:a16="http://schemas.microsoft.com/office/drawing/2014/main" id="{67F5497E-218B-46CD-9192-AA58C7518CB9}"/>
                  </a:ext>
                </a:extLst>
              </p:cNvPr>
              <p:cNvSpPr/>
              <p:nvPr/>
            </p:nvSpPr>
            <p:spPr>
              <a:xfrm>
                <a:off x="9959494" y="1473949"/>
                <a:ext cx="2085968" cy="1612831"/>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Employee Commitment</a:t>
                </a:r>
              </a:p>
            </p:txBody>
          </p:sp>
          <p:sp>
            <p:nvSpPr>
              <p:cNvPr id="9" name="Freeform: Shape 8">
                <a:extLst>
                  <a:ext uri="{FF2B5EF4-FFF2-40B4-BE49-F238E27FC236}">
                    <a16:creationId xmlns:a16="http://schemas.microsoft.com/office/drawing/2014/main" id="{54FAED38-7C97-4A9D-8FAD-E47EECDEB6FC}"/>
                  </a:ext>
                </a:extLst>
              </p:cNvPr>
              <p:cNvSpPr/>
              <p:nvPr/>
            </p:nvSpPr>
            <p:spPr>
              <a:xfrm rot="5400000">
                <a:off x="10788481" y="3126427"/>
                <a:ext cx="427989" cy="704013"/>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0" y="63402"/>
                    </a:moveTo>
                    <a:lnTo>
                      <a:pt x="124628" y="63402"/>
                    </a:lnTo>
                    <a:lnTo>
                      <a:pt x="124628" y="0"/>
                    </a:lnTo>
                    <a:lnTo>
                      <a:pt x="249255" y="158505"/>
                    </a:lnTo>
                    <a:lnTo>
                      <a:pt x="124628" y="317010"/>
                    </a:lnTo>
                    <a:lnTo>
                      <a:pt x="124628" y="253608"/>
                    </a:lnTo>
                    <a:lnTo>
                      <a:pt x="0" y="253608"/>
                    </a:lnTo>
                    <a:lnTo>
                      <a:pt x="0" y="63402"/>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63401" rIns="74776" bIns="63402" numCol="1" spcCol="1270" anchor="ctr" anchorCtr="0">
                <a:noAutofit/>
              </a:bodyPr>
              <a:lstStyle/>
              <a:p>
                <a:pPr marL="0" lvl="0" indent="0" algn="ctr" defTabSz="266700">
                  <a:lnSpc>
                    <a:spcPct val="90000"/>
                  </a:lnSpc>
                  <a:spcBef>
                    <a:spcPct val="0"/>
                  </a:spcBef>
                  <a:spcAft>
                    <a:spcPct val="35000"/>
                  </a:spcAft>
                  <a:buNone/>
                </a:pPr>
                <a:endParaRPr lang="en-GB" sz="600" kern="1200"/>
              </a:p>
            </p:txBody>
          </p:sp>
          <p:sp>
            <p:nvSpPr>
              <p:cNvPr id="11" name="Freeform: Shape 10">
                <a:extLst>
                  <a:ext uri="{FF2B5EF4-FFF2-40B4-BE49-F238E27FC236}">
                    <a16:creationId xmlns:a16="http://schemas.microsoft.com/office/drawing/2014/main" id="{8DD11A0B-846E-4DA0-9587-69578A699805}"/>
                  </a:ext>
                </a:extLst>
              </p:cNvPr>
              <p:cNvSpPr/>
              <p:nvPr/>
            </p:nvSpPr>
            <p:spPr>
              <a:xfrm rot="19800000">
                <a:off x="9383772" y="5027593"/>
                <a:ext cx="553543" cy="544331"/>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249255" y="253608"/>
                    </a:moveTo>
                    <a:lnTo>
                      <a:pt x="124627" y="253608"/>
                    </a:lnTo>
                    <a:lnTo>
                      <a:pt x="124627" y="317010"/>
                    </a:lnTo>
                    <a:lnTo>
                      <a:pt x="0" y="158505"/>
                    </a:lnTo>
                    <a:lnTo>
                      <a:pt x="124627" y="0"/>
                    </a:lnTo>
                    <a:lnTo>
                      <a:pt x="124627" y="63402"/>
                    </a:lnTo>
                    <a:lnTo>
                      <a:pt x="249255" y="63402"/>
                    </a:lnTo>
                    <a:lnTo>
                      <a:pt x="249255" y="25360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4775" tIns="63403" rIns="0" bIns="63401" numCol="1" spcCol="1270" anchor="ctr" anchorCtr="0">
                <a:noAutofit/>
              </a:bodyPr>
              <a:lstStyle/>
              <a:p>
                <a:pPr marL="0" lvl="0" indent="0" algn="ctr" defTabSz="266700">
                  <a:lnSpc>
                    <a:spcPct val="90000"/>
                  </a:lnSpc>
                  <a:spcBef>
                    <a:spcPct val="0"/>
                  </a:spcBef>
                  <a:spcAft>
                    <a:spcPct val="35000"/>
                  </a:spcAft>
                  <a:buNone/>
                </a:pPr>
                <a:endParaRPr lang="en-GB" sz="600" kern="1200"/>
              </a:p>
            </p:txBody>
          </p:sp>
          <p:sp>
            <p:nvSpPr>
              <p:cNvPr id="12" name="Freeform: Shape 11">
                <a:extLst>
                  <a:ext uri="{FF2B5EF4-FFF2-40B4-BE49-F238E27FC236}">
                    <a16:creationId xmlns:a16="http://schemas.microsoft.com/office/drawing/2014/main" id="{431A91F7-0109-4644-BA98-0ED4C463D5CD}"/>
                  </a:ext>
                </a:extLst>
              </p:cNvPr>
              <p:cNvSpPr/>
              <p:nvPr/>
            </p:nvSpPr>
            <p:spPr>
              <a:xfrm>
                <a:off x="7248493" y="5104491"/>
                <a:ext cx="2085968" cy="1612831"/>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Management of Change</a:t>
                </a:r>
              </a:p>
            </p:txBody>
          </p:sp>
          <p:sp>
            <p:nvSpPr>
              <p:cNvPr id="13" name="Freeform: Shape 12">
                <a:extLst>
                  <a:ext uri="{FF2B5EF4-FFF2-40B4-BE49-F238E27FC236}">
                    <a16:creationId xmlns:a16="http://schemas.microsoft.com/office/drawing/2014/main" id="{A4BC5E56-BAB6-4AFF-958D-06C6BF5D6B7C}"/>
                  </a:ext>
                </a:extLst>
              </p:cNvPr>
              <p:cNvSpPr/>
              <p:nvPr/>
            </p:nvSpPr>
            <p:spPr>
              <a:xfrm rot="1800000">
                <a:off x="6672773" y="5039706"/>
                <a:ext cx="553543" cy="544331"/>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249255" y="253608"/>
                    </a:moveTo>
                    <a:lnTo>
                      <a:pt x="124627" y="253608"/>
                    </a:lnTo>
                    <a:lnTo>
                      <a:pt x="124627" y="317010"/>
                    </a:lnTo>
                    <a:lnTo>
                      <a:pt x="0" y="158505"/>
                    </a:lnTo>
                    <a:lnTo>
                      <a:pt x="124627" y="0"/>
                    </a:lnTo>
                    <a:lnTo>
                      <a:pt x="124627" y="63402"/>
                    </a:lnTo>
                    <a:lnTo>
                      <a:pt x="249255" y="63402"/>
                    </a:lnTo>
                    <a:lnTo>
                      <a:pt x="249255" y="25360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4776" tIns="63402" rIns="-1" bIns="63402" numCol="1" spcCol="1270" anchor="ctr" anchorCtr="0">
                <a:noAutofit/>
              </a:bodyPr>
              <a:lstStyle/>
              <a:p>
                <a:pPr marL="0" lvl="0" indent="0" algn="ctr" defTabSz="266700">
                  <a:lnSpc>
                    <a:spcPct val="90000"/>
                  </a:lnSpc>
                  <a:spcBef>
                    <a:spcPct val="0"/>
                  </a:spcBef>
                  <a:spcAft>
                    <a:spcPct val="35000"/>
                  </a:spcAft>
                  <a:buNone/>
                </a:pPr>
                <a:endParaRPr lang="en-GB" sz="600" kern="1200"/>
              </a:p>
            </p:txBody>
          </p:sp>
          <p:sp>
            <p:nvSpPr>
              <p:cNvPr id="14" name="Freeform: Shape 13">
                <a:extLst>
                  <a:ext uri="{FF2B5EF4-FFF2-40B4-BE49-F238E27FC236}">
                    <a16:creationId xmlns:a16="http://schemas.microsoft.com/office/drawing/2014/main" id="{9A2A4814-B172-4669-A9F8-953784CF40C9}"/>
                  </a:ext>
                </a:extLst>
              </p:cNvPr>
              <p:cNvSpPr/>
              <p:nvPr/>
            </p:nvSpPr>
            <p:spPr>
              <a:xfrm>
                <a:off x="4537492" y="3894310"/>
                <a:ext cx="2237408" cy="1612831"/>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Management Development </a:t>
                </a:r>
              </a:p>
            </p:txBody>
          </p:sp>
          <p:sp>
            <p:nvSpPr>
              <p:cNvPr id="15" name="Freeform: Shape 14">
                <a:extLst>
                  <a:ext uri="{FF2B5EF4-FFF2-40B4-BE49-F238E27FC236}">
                    <a16:creationId xmlns:a16="http://schemas.microsoft.com/office/drawing/2014/main" id="{70332636-557D-4710-953D-FE02EBEE9A60}"/>
                  </a:ext>
                </a:extLst>
              </p:cNvPr>
              <p:cNvSpPr/>
              <p:nvPr/>
            </p:nvSpPr>
            <p:spPr>
              <a:xfrm rot="16200000">
                <a:off x="5366482" y="3150651"/>
                <a:ext cx="427989" cy="704013"/>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0" y="63402"/>
                    </a:moveTo>
                    <a:lnTo>
                      <a:pt x="124628" y="63402"/>
                    </a:lnTo>
                    <a:lnTo>
                      <a:pt x="124628" y="0"/>
                    </a:lnTo>
                    <a:lnTo>
                      <a:pt x="249255" y="158505"/>
                    </a:lnTo>
                    <a:lnTo>
                      <a:pt x="124628" y="317010"/>
                    </a:lnTo>
                    <a:lnTo>
                      <a:pt x="124628" y="253608"/>
                    </a:lnTo>
                    <a:lnTo>
                      <a:pt x="0" y="253608"/>
                    </a:lnTo>
                    <a:lnTo>
                      <a:pt x="0" y="63402"/>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63402" rIns="74776" bIns="63401" numCol="1" spcCol="1270" anchor="ctr" anchorCtr="0">
                <a:noAutofit/>
              </a:bodyPr>
              <a:lstStyle/>
              <a:p>
                <a:pPr marL="0" lvl="0" indent="0" algn="ctr" defTabSz="266700">
                  <a:lnSpc>
                    <a:spcPct val="90000"/>
                  </a:lnSpc>
                  <a:spcBef>
                    <a:spcPct val="0"/>
                  </a:spcBef>
                  <a:spcAft>
                    <a:spcPct val="35000"/>
                  </a:spcAft>
                  <a:buNone/>
                </a:pPr>
                <a:endParaRPr lang="en-GB" sz="600" kern="1200"/>
              </a:p>
            </p:txBody>
          </p:sp>
          <p:sp>
            <p:nvSpPr>
              <p:cNvPr id="16" name="Freeform: Shape 15">
                <a:extLst>
                  <a:ext uri="{FF2B5EF4-FFF2-40B4-BE49-F238E27FC236}">
                    <a16:creationId xmlns:a16="http://schemas.microsoft.com/office/drawing/2014/main" id="{97A845D6-17EC-426A-8E1B-A470884B6C52}"/>
                  </a:ext>
                </a:extLst>
              </p:cNvPr>
              <p:cNvSpPr/>
              <p:nvPr/>
            </p:nvSpPr>
            <p:spPr>
              <a:xfrm>
                <a:off x="4537492" y="1473949"/>
                <a:ext cx="2335120" cy="1656447"/>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Organisational Culture </a:t>
                </a:r>
              </a:p>
            </p:txBody>
          </p:sp>
          <p:sp>
            <p:nvSpPr>
              <p:cNvPr id="17" name="Freeform: Shape 16">
                <a:extLst>
                  <a:ext uri="{FF2B5EF4-FFF2-40B4-BE49-F238E27FC236}">
                    <a16:creationId xmlns:a16="http://schemas.microsoft.com/office/drawing/2014/main" id="{4F5C8BF2-1B22-420D-A466-61C6FE67D9E5}"/>
                  </a:ext>
                </a:extLst>
              </p:cNvPr>
              <p:cNvSpPr/>
              <p:nvPr/>
            </p:nvSpPr>
            <p:spPr>
              <a:xfrm rot="19800000">
                <a:off x="6645637" y="1409166"/>
                <a:ext cx="553543" cy="544329"/>
              </a:xfrm>
              <a:custGeom>
                <a:avLst/>
                <a:gdLst>
                  <a:gd name="connsiteX0" fmla="*/ 0 w 249255"/>
                  <a:gd name="connsiteY0" fmla="*/ 63402 h 317010"/>
                  <a:gd name="connsiteX1" fmla="*/ 124628 w 249255"/>
                  <a:gd name="connsiteY1" fmla="*/ 63402 h 317010"/>
                  <a:gd name="connsiteX2" fmla="*/ 124628 w 249255"/>
                  <a:gd name="connsiteY2" fmla="*/ 0 h 317010"/>
                  <a:gd name="connsiteX3" fmla="*/ 249255 w 249255"/>
                  <a:gd name="connsiteY3" fmla="*/ 158505 h 317010"/>
                  <a:gd name="connsiteX4" fmla="*/ 124628 w 249255"/>
                  <a:gd name="connsiteY4" fmla="*/ 317010 h 317010"/>
                  <a:gd name="connsiteX5" fmla="*/ 124628 w 249255"/>
                  <a:gd name="connsiteY5" fmla="*/ 253608 h 317010"/>
                  <a:gd name="connsiteX6" fmla="*/ 0 w 249255"/>
                  <a:gd name="connsiteY6" fmla="*/ 253608 h 317010"/>
                  <a:gd name="connsiteX7" fmla="*/ 0 w 249255"/>
                  <a:gd name="connsiteY7" fmla="*/ 63402 h 31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255" h="317010">
                    <a:moveTo>
                      <a:pt x="0" y="63402"/>
                    </a:moveTo>
                    <a:lnTo>
                      <a:pt x="124628" y="63402"/>
                    </a:lnTo>
                    <a:lnTo>
                      <a:pt x="124628" y="0"/>
                    </a:lnTo>
                    <a:lnTo>
                      <a:pt x="249255" y="158505"/>
                    </a:lnTo>
                    <a:lnTo>
                      <a:pt x="124628" y="317010"/>
                    </a:lnTo>
                    <a:lnTo>
                      <a:pt x="124628" y="253608"/>
                    </a:lnTo>
                    <a:lnTo>
                      <a:pt x="0" y="253608"/>
                    </a:lnTo>
                    <a:lnTo>
                      <a:pt x="0" y="63402"/>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63402" rIns="74776" bIns="63401" numCol="1" spcCol="1270" anchor="ctr" anchorCtr="0">
                <a:noAutofit/>
              </a:bodyPr>
              <a:lstStyle/>
              <a:p>
                <a:pPr marL="0" lvl="0" indent="0" algn="ctr" defTabSz="266700">
                  <a:lnSpc>
                    <a:spcPct val="90000"/>
                  </a:lnSpc>
                  <a:spcBef>
                    <a:spcPct val="0"/>
                  </a:spcBef>
                  <a:spcAft>
                    <a:spcPct val="35000"/>
                  </a:spcAft>
                  <a:buNone/>
                </a:pPr>
                <a:endParaRPr lang="en-GB" sz="600" kern="1200"/>
              </a:p>
            </p:txBody>
          </p:sp>
        </p:grpSp>
        <p:sp>
          <p:nvSpPr>
            <p:cNvPr id="19" name="TextBox 18">
              <a:extLst>
                <a:ext uri="{FF2B5EF4-FFF2-40B4-BE49-F238E27FC236}">
                  <a16:creationId xmlns:a16="http://schemas.microsoft.com/office/drawing/2014/main" id="{3E995443-FB3F-4492-9994-33B2D0575E3F}"/>
                </a:ext>
              </a:extLst>
            </p:cNvPr>
            <p:cNvSpPr txBox="1"/>
            <p:nvPr/>
          </p:nvSpPr>
          <p:spPr>
            <a:xfrm>
              <a:off x="7248939" y="2544417"/>
              <a:ext cx="2345635" cy="1846659"/>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Major Topics Associated with Organisational Development </a:t>
              </a:r>
              <a:r>
                <a:rPr lang="en-GB" dirty="0"/>
                <a:t>(Mullins, 2005, p889) </a:t>
              </a:r>
            </a:p>
          </p:txBody>
        </p:sp>
      </p:grpSp>
    </p:spTree>
    <p:extLst>
      <p:ext uri="{BB962C8B-B14F-4D97-AF65-F5344CB8AC3E}">
        <p14:creationId xmlns:p14="http://schemas.microsoft.com/office/powerpoint/2010/main" val="27512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6B5334-12D6-43A9-B3C3-64F78821BF1E}"/>
              </a:ext>
            </a:extLst>
          </p:cNvPr>
          <p:cNvSpPr>
            <a:spLocks noGrp="1"/>
          </p:cNvSpPr>
          <p:nvPr>
            <p:ph idx="1"/>
          </p:nvPr>
        </p:nvSpPr>
        <p:spPr>
          <a:xfrm>
            <a:off x="318052" y="2108201"/>
            <a:ext cx="11708296" cy="4242903"/>
          </a:xfrm>
        </p:spPr>
        <p:txBody>
          <a:bodyPr>
            <a:normAutofit/>
          </a:bodyPr>
          <a:lstStyle/>
          <a:p>
            <a:r>
              <a:rPr lang="en-GB" dirty="0">
                <a:latin typeface="Arial" panose="020B0604020202020204" pitchFamily="34" charset="0"/>
                <a:cs typeface="Arial" panose="020B0604020202020204" pitchFamily="34" charset="0"/>
              </a:rPr>
              <a:t>Organisational conflict can be defined as:</a:t>
            </a:r>
          </a:p>
          <a:p>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behaviour intended to obstruct the achievement of another person’s/department’s goals. </a:t>
            </a:r>
          </a:p>
          <a:p>
            <a:endParaRPr lang="en-GB"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Drucker (1989) stated that an organisation should be “without friction” and that a manager should be consider ineffective if there is discord within a workforce as this shows a lack of unity and teamwork. </a:t>
            </a:r>
          </a:p>
          <a:p>
            <a:r>
              <a:rPr lang="en-GB" b="1" dirty="0">
                <a:latin typeface="Arial" panose="020B0604020202020204" pitchFamily="34" charset="0"/>
                <a:cs typeface="Arial" panose="020B0604020202020204" pitchFamily="34" charset="0"/>
              </a:rPr>
              <a:t>Do you agree with Drucker?</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This view is consider to be a </a:t>
            </a:r>
            <a:r>
              <a:rPr lang="en-GB" b="1" dirty="0">
                <a:latin typeface="Arial" panose="020B0604020202020204" pitchFamily="34" charset="0"/>
                <a:cs typeface="Arial" panose="020B0604020202020204" pitchFamily="34" charset="0"/>
              </a:rPr>
              <a:t>unitary perspective</a:t>
            </a:r>
            <a:r>
              <a:rPr lang="en-GB" dirty="0">
                <a:latin typeface="Arial" panose="020B0604020202020204" pitchFamily="34" charset="0"/>
                <a:cs typeface="Arial" panose="020B0604020202020204" pitchFamily="34" charset="0"/>
              </a:rPr>
              <a:t> and conflict is seen as dysfunction. </a:t>
            </a:r>
          </a:p>
        </p:txBody>
      </p:sp>
      <p:sp>
        <p:nvSpPr>
          <p:cNvPr id="4" name="Freeform: Shape 3">
            <a:extLst>
              <a:ext uri="{FF2B5EF4-FFF2-40B4-BE49-F238E27FC236}">
                <a16:creationId xmlns:a16="http://schemas.microsoft.com/office/drawing/2014/main" id="{24916CD0-1234-4489-A990-7FD975CEFAB6}"/>
              </a:ext>
            </a:extLst>
          </p:cNvPr>
          <p:cNvSpPr/>
          <p:nvPr/>
        </p:nvSpPr>
        <p:spPr>
          <a:xfrm>
            <a:off x="631553" y="199508"/>
            <a:ext cx="2345635" cy="1624946"/>
          </a:xfrm>
          <a:custGeom>
            <a:avLst/>
            <a:gdLst>
              <a:gd name="connsiteX0" fmla="*/ 0 w 939291"/>
              <a:gd name="connsiteY0" fmla="*/ 469646 h 939291"/>
              <a:gd name="connsiteX1" fmla="*/ 469646 w 939291"/>
              <a:gd name="connsiteY1" fmla="*/ 0 h 939291"/>
              <a:gd name="connsiteX2" fmla="*/ 939292 w 939291"/>
              <a:gd name="connsiteY2" fmla="*/ 469646 h 939291"/>
              <a:gd name="connsiteX3" fmla="*/ 469646 w 939291"/>
              <a:gd name="connsiteY3" fmla="*/ 939292 h 939291"/>
              <a:gd name="connsiteX4" fmla="*/ 0 w 939291"/>
              <a:gd name="connsiteY4" fmla="*/ 469646 h 939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9291" h="939291">
                <a:moveTo>
                  <a:pt x="0" y="469646"/>
                </a:moveTo>
                <a:cubicBezTo>
                  <a:pt x="0" y="210268"/>
                  <a:pt x="210268" y="0"/>
                  <a:pt x="469646" y="0"/>
                </a:cubicBezTo>
                <a:cubicBezTo>
                  <a:pt x="729024" y="0"/>
                  <a:pt x="939292" y="210268"/>
                  <a:pt x="939292" y="469646"/>
                </a:cubicBezTo>
                <a:cubicBezTo>
                  <a:pt x="939292" y="729024"/>
                  <a:pt x="729024" y="939292"/>
                  <a:pt x="469646" y="939292"/>
                </a:cubicBezTo>
                <a:cubicBezTo>
                  <a:pt x="210268" y="939292"/>
                  <a:pt x="0" y="729024"/>
                  <a:pt x="0" y="469646"/>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716" tIns="147716" rIns="147716" bIns="147716" numCol="1" spcCol="1270" anchor="ctr" anchorCtr="0">
            <a:normAutofit/>
          </a:bodyPr>
          <a:lstStyle/>
          <a:p>
            <a:pPr marL="0" lvl="0" indent="0" algn="ctr" defTabSz="3556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Organisational Conflict</a:t>
            </a:r>
          </a:p>
        </p:txBody>
      </p:sp>
    </p:spTree>
    <p:extLst>
      <p:ext uri="{BB962C8B-B14F-4D97-AF65-F5344CB8AC3E}">
        <p14:creationId xmlns:p14="http://schemas.microsoft.com/office/powerpoint/2010/main" val="2344331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961692-5A4A-4829-B7CC-BC08BBAFE1AF}"/>
              </a:ext>
            </a:extLst>
          </p:cNvPr>
          <p:cNvSpPr>
            <a:spLocks noGrp="1"/>
          </p:cNvSpPr>
          <p:nvPr>
            <p:ph idx="1"/>
          </p:nvPr>
        </p:nvSpPr>
        <p:spPr>
          <a:xfrm>
            <a:off x="3154679" y="640153"/>
            <a:ext cx="8742459" cy="982869"/>
          </a:xfrm>
        </p:spPr>
        <p:txBody>
          <a:bodyPr/>
          <a:lstStyle/>
          <a:p>
            <a:r>
              <a:rPr lang="en-GB" dirty="0">
                <a:latin typeface="Arial" panose="020B0604020202020204" pitchFamily="34" charset="0"/>
                <a:cs typeface="Arial" panose="020B0604020202020204" pitchFamily="34" charset="0"/>
              </a:rPr>
              <a:t>Schmidt (1974) put forward the idea of organisational conflict as having positive and negative points. </a:t>
            </a:r>
          </a:p>
          <a:p>
            <a:endParaRPr lang="en-GB" dirty="0"/>
          </a:p>
        </p:txBody>
      </p:sp>
      <p:grpSp>
        <p:nvGrpSpPr>
          <p:cNvPr id="39" name="Group 38">
            <a:extLst>
              <a:ext uri="{FF2B5EF4-FFF2-40B4-BE49-F238E27FC236}">
                <a16:creationId xmlns:a16="http://schemas.microsoft.com/office/drawing/2014/main" id="{4B87E79F-EB86-49CC-ACC5-1A4FD6CED4F7}"/>
              </a:ext>
            </a:extLst>
          </p:cNvPr>
          <p:cNvGrpSpPr/>
          <p:nvPr/>
        </p:nvGrpSpPr>
        <p:grpSpPr>
          <a:xfrm>
            <a:off x="2564890" y="1572466"/>
            <a:ext cx="1279213" cy="4023386"/>
            <a:chOff x="1334571" y="1496033"/>
            <a:chExt cx="1279213" cy="4023386"/>
          </a:xfrm>
        </p:grpSpPr>
        <p:grpSp>
          <p:nvGrpSpPr>
            <p:cNvPr id="36" name="Group 35">
              <a:extLst>
                <a:ext uri="{FF2B5EF4-FFF2-40B4-BE49-F238E27FC236}">
                  <a16:creationId xmlns:a16="http://schemas.microsoft.com/office/drawing/2014/main" id="{59066DC8-5F8E-4181-9729-A1454D29B6D7}"/>
                </a:ext>
              </a:extLst>
            </p:cNvPr>
            <p:cNvGrpSpPr/>
            <p:nvPr/>
          </p:nvGrpSpPr>
          <p:grpSpPr>
            <a:xfrm>
              <a:off x="1334571" y="1496033"/>
              <a:ext cx="710501" cy="4023386"/>
              <a:chOff x="1329997" y="1973772"/>
              <a:chExt cx="710501" cy="4023386"/>
            </a:xfrm>
          </p:grpSpPr>
          <p:sp>
            <p:nvSpPr>
              <p:cNvPr id="20" name="Freeform: Shape 19">
                <a:extLst>
                  <a:ext uri="{FF2B5EF4-FFF2-40B4-BE49-F238E27FC236}">
                    <a16:creationId xmlns:a16="http://schemas.microsoft.com/office/drawing/2014/main" id="{955437CE-192E-4B2F-B96F-4FBEB1B2EC8C}"/>
                  </a:ext>
                </a:extLst>
              </p:cNvPr>
              <p:cNvSpPr/>
              <p:nvPr/>
            </p:nvSpPr>
            <p:spPr>
              <a:xfrm>
                <a:off x="1913102" y="1973772"/>
                <a:ext cx="127396" cy="3862154"/>
              </a:xfrm>
              <a:custGeom>
                <a:avLst/>
                <a:gdLst/>
                <a:ahLst/>
                <a:cxnLst/>
                <a:rect l="0" t="0" r="0" b="0"/>
                <a:pathLst>
                  <a:path>
                    <a:moveTo>
                      <a:pt x="0" y="0"/>
                    </a:moveTo>
                    <a:lnTo>
                      <a:pt x="0" y="4458890"/>
                    </a:lnTo>
                    <a:lnTo>
                      <a:pt x="127396" y="445889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Shape 17">
                <a:extLst>
                  <a:ext uri="{FF2B5EF4-FFF2-40B4-BE49-F238E27FC236}">
                    <a16:creationId xmlns:a16="http://schemas.microsoft.com/office/drawing/2014/main" id="{698EBC18-F344-4AB6-AE06-A97026719B4A}"/>
                  </a:ext>
                </a:extLst>
              </p:cNvPr>
              <p:cNvSpPr/>
              <p:nvPr/>
            </p:nvSpPr>
            <p:spPr>
              <a:xfrm flipH="1">
                <a:off x="1329997" y="2334498"/>
                <a:ext cx="592686" cy="3662660"/>
              </a:xfrm>
              <a:custGeom>
                <a:avLst/>
                <a:gdLst/>
                <a:ahLst/>
                <a:cxnLst/>
                <a:rect l="0" t="0" r="0" b="0"/>
                <a:pathLst>
                  <a:path>
                    <a:moveTo>
                      <a:pt x="0" y="0"/>
                    </a:moveTo>
                    <a:lnTo>
                      <a:pt x="0" y="3662660"/>
                    </a:lnTo>
                    <a:lnTo>
                      <a:pt x="127396" y="366266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grpSp>
          <p:nvGrpSpPr>
            <p:cNvPr id="38" name="Group 37">
              <a:extLst>
                <a:ext uri="{FF2B5EF4-FFF2-40B4-BE49-F238E27FC236}">
                  <a16:creationId xmlns:a16="http://schemas.microsoft.com/office/drawing/2014/main" id="{367D43EB-734B-44A4-ABB4-141395E19924}"/>
                </a:ext>
              </a:extLst>
            </p:cNvPr>
            <p:cNvGrpSpPr/>
            <p:nvPr/>
          </p:nvGrpSpPr>
          <p:grpSpPr>
            <a:xfrm>
              <a:off x="1339816" y="1958617"/>
              <a:ext cx="1273968" cy="2903597"/>
              <a:chOff x="1339816" y="1958617"/>
              <a:chExt cx="1273968" cy="2903597"/>
            </a:xfrm>
          </p:grpSpPr>
          <p:grpSp>
            <p:nvGrpSpPr>
              <p:cNvPr id="35" name="Group 34">
                <a:extLst>
                  <a:ext uri="{FF2B5EF4-FFF2-40B4-BE49-F238E27FC236}">
                    <a16:creationId xmlns:a16="http://schemas.microsoft.com/office/drawing/2014/main" id="{BADD61F3-EE94-43CB-9812-AF84F63B7CD2}"/>
                  </a:ext>
                </a:extLst>
              </p:cNvPr>
              <p:cNvGrpSpPr/>
              <p:nvPr/>
            </p:nvGrpSpPr>
            <p:grpSpPr>
              <a:xfrm>
                <a:off x="1812235" y="1995785"/>
                <a:ext cx="255273" cy="2866429"/>
                <a:chOff x="1804386" y="2690379"/>
                <a:chExt cx="255273" cy="2866429"/>
              </a:xfrm>
            </p:grpSpPr>
            <p:sp>
              <p:nvSpPr>
                <p:cNvPr id="10" name="Freeform: Shape 9">
                  <a:extLst>
                    <a:ext uri="{FF2B5EF4-FFF2-40B4-BE49-F238E27FC236}">
                      <a16:creationId xmlns:a16="http://schemas.microsoft.com/office/drawing/2014/main" id="{1A32C4A3-1731-4AD1-A792-8AB091783960}"/>
                    </a:ext>
                  </a:extLst>
                </p:cNvPr>
                <p:cNvSpPr/>
                <p:nvPr/>
              </p:nvSpPr>
              <p:spPr>
                <a:xfrm flipH="1">
                  <a:off x="1804386" y="3554335"/>
                  <a:ext cx="127877" cy="500829"/>
                </a:xfrm>
                <a:custGeom>
                  <a:avLst/>
                  <a:gdLst/>
                  <a:ahLst/>
                  <a:cxnLst/>
                  <a:rect l="0" t="0" r="0" b="0"/>
                  <a:pathLst>
                    <a:path>
                      <a:moveTo>
                        <a:pt x="0" y="0"/>
                      </a:moveTo>
                      <a:lnTo>
                        <a:pt x="0" y="477738"/>
                      </a:lnTo>
                      <a:lnTo>
                        <a:pt x="127396" y="47773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DC5990BF-AE76-45D4-8FD2-5666AA46C9FF}"/>
                    </a:ext>
                  </a:extLst>
                </p:cNvPr>
                <p:cNvSpPr/>
                <p:nvPr/>
              </p:nvSpPr>
              <p:spPr>
                <a:xfrm>
                  <a:off x="1912621" y="3185310"/>
                  <a:ext cx="127396" cy="1273968"/>
                </a:xfrm>
                <a:custGeom>
                  <a:avLst/>
                  <a:gdLst/>
                  <a:ahLst/>
                  <a:cxnLst/>
                  <a:rect l="0" t="0" r="0" b="0"/>
                  <a:pathLst>
                    <a:path>
                      <a:moveTo>
                        <a:pt x="0" y="0"/>
                      </a:moveTo>
                      <a:lnTo>
                        <a:pt x="0" y="1273968"/>
                      </a:lnTo>
                      <a:lnTo>
                        <a:pt x="127396" y="127396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Shape 13">
                  <a:extLst>
                    <a:ext uri="{FF2B5EF4-FFF2-40B4-BE49-F238E27FC236}">
                      <a16:creationId xmlns:a16="http://schemas.microsoft.com/office/drawing/2014/main" id="{F2AB3BDB-9BCF-45CD-A320-5D9EEE392D82}"/>
                    </a:ext>
                  </a:extLst>
                </p:cNvPr>
                <p:cNvSpPr/>
                <p:nvPr/>
              </p:nvSpPr>
              <p:spPr>
                <a:xfrm flipH="1">
                  <a:off x="1804386" y="2929249"/>
                  <a:ext cx="127396" cy="2149822"/>
                </a:xfrm>
                <a:custGeom>
                  <a:avLst/>
                  <a:gdLst/>
                  <a:ahLst/>
                  <a:cxnLst/>
                  <a:rect l="0" t="0" r="0" b="0"/>
                  <a:pathLst>
                    <a:path>
                      <a:moveTo>
                        <a:pt x="0" y="0"/>
                      </a:moveTo>
                      <a:lnTo>
                        <a:pt x="0" y="2070199"/>
                      </a:lnTo>
                      <a:lnTo>
                        <a:pt x="127396" y="207019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Shape 15">
                  <a:extLst>
                    <a:ext uri="{FF2B5EF4-FFF2-40B4-BE49-F238E27FC236}">
                      <a16:creationId xmlns:a16="http://schemas.microsoft.com/office/drawing/2014/main" id="{4946CFB6-1426-4A03-BCFD-2ABCA83E5171}"/>
                    </a:ext>
                  </a:extLst>
                </p:cNvPr>
                <p:cNvSpPr/>
                <p:nvPr/>
              </p:nvSpPr>
              <p:spPr>
                <a:xfrm>
                  <a:off x="1932263" y="2690379"/>
                  <a:ext cx="127396" cy="2866429"/>
                </a:xfrm>
                <a:custGeom>
                  <a:avLst/>
                  <a:gdLst/>
                  <a:ahLst/>
                  <a:cxnLst/>
                  <a:rect l="0" t="0" r="0" b="0"/>
                  <a:pathLst>
                    <a:path>
                      <a:moveTo>
                        <a:pt x="0" y="0"/>
                      </a:moveTo>
                      <a:lnTo>
                        <a:pt x="0" y="2866429"/>
                      </a:lnTo>
                      <a:lnTo>
                        <a:pt x="127396" y="286642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sp>
            <p:nvSpPr>
              <p:cNvPr id="9" name="Freeform: Shape 8">
                <a:extLst>
                  <a:ext uri="{FF2B5EF4-FFF2-40B4-BE49-F238E27FC236}">
                    <a16:creationId xmlns:a16="http://schemas.microsoft.com/office/drawing/2014/main" id="{AE59D1F2-5421-4D9B-9DF6-E046AB7148F2}"/>
                  </a:ext>
                </a:extLst>
              </p:cNvPr>
              <p:cNvSpPr/>
              <p:nvPr/>
            </p:nvSpPr>
            <p:spPr>
              <a:xfrm>
                <a:off x="1339816" y="1958617"/>
                <a:ext cx="1273968" cy="636984"/>
              </a:xfrm>
              <a:custGeom>
                <a:avLst/>
                <a:gdLst>
                  <a:gd name="connsiteX0" fmla="*/ 0 w 1273968"/>
                  <a:gd name="connsiteY0" fmla="*/ 63698 h 636984"/>
                  <a:gd name="connsiteX1" fmla="*/ 63698 w 1273968"/>
                  <a:gd name="connsiteY1" fmla="*/ 0 h 636984"/>
                  <a:gd name="connsiteX2" fmla="*/ 1210270 w 1273968"/>
                  <a:gd name="connsiteY2" fmla="*/ 0 h 636984"/>
                  <a:gd name="connsiteX3" fmla="*/ 1273968 w 1273968"/>
                  <a:gd name="connsiteY3" fmla="*/ 63698 h 636984"/>
                  <a:gd name="connsiteX4" fmla="*/ 1273968 w 1273968"/>
                  <a:gd name="connsiteY4" fmla="*/ 573286 h 636984"/>
                  <a:gd name="connsiteX5" fmla="*/ 1210270 w 1273968"/>
                  <a:gd name="connsiteY5" fmla="*/ 636984 h 636984"/>
                  <a:gd name="connsiteX6" fmla="*/ 63698 w 1273968"/>
                  <a:gd name="connsiteY6" fmla="*/ 636984 h 636984"/>
                  <a:gd name="connsiteX7" fmla="*/ 0 w 1273968"/>
                  <a:gd name="connsiteY7" fmla="*/ 573286 h 636984"/>
                  <a:gd name="connsiteX8" fmla="*/ 0 w 1273968"/>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73968" h="636984">
                    <a:moveTo>
                      <a:pt x="0" y="63698"/>
                    </a:moveTo>
                    <a:cubicBezTo>
                      <a:pt x="0" y="28519"/>
                      <a:pt x="28519" y="0"/>
                      <a:pt x="63698" y="0"/>
                    </a:cubicBezTo>
                    <a:lnTo>
                      <a:pt x="1210270" y="0"/>
                    </a:lnTo>
                    <a:cubicBezTo>
                      <a:pt x="1245449" y="0"/>
                      <a:pt x="1273968" y="28519"/>
                      <a:pt x="1273968" y="63698"/>
                    </a:cubicBezTo>
                    <a:lnTo>
                      <a:pt x="1273968" y="573286"/>
                    </a:lnTo>
                    <a:cubicBezTo>
                      <a:pt x="1273968" y="608465"/>
                      <a:pt x="1245449" y="636984"/>
                      <a:pt x="1210270" y="636984"/>
                    </a:cubicBezTo>
                    <a:lnTo>
                      <a:pt x="63698" y="636984"/>
                    </a:lnTo>
                    <a:cubicBezTo>
                      <a:pt x="28519" y="636984"/>
                      <a:pt x="0" y="608465"/>
                      <a:pt x="0" y="573286"/>
                    </a:cubicBezTo>
                    <a:lnTo>
                      <a:pt x="0" y="6369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6282" tIns="50407" rIns="66282" bIns="50407" numCol="1" spcCol="1270" anchor="ctr" anchorCtr="0">
                <a:noAutofit/>
              </a:bodyPr>
              <a:lstStyle/>
              <a:p>
                <a:pPr marL="0" lvl="0" indent="0" algn="ctr" defTabSz="1111250">
                  <a:lnSpc>
                    <a:spcPct val="90000"/>
                  </a:lnSpc>
                  <a:spcBef>
                    <a:spcPct val="0"/>
                  </a:spcBef>
                  <a:spcAft>
                    <a:spcPct val="35000"/>
                  </a:spcAft>
                  <a:buNone/>
                </a:pPr>
                <a:r>
                  <a:rPr lang="en-GB" sz="2500" kern="1200" dirty="0"/>
                  <a:t>Positive </a:t>
                </a:r>
              </a:p>
            </p:txBody>
          </p:sp>
        </p:grpSp>
      </p:grpSp>
      <p:sp>
        <p:nvSpPr>
          <p:cNvPr id="11" name="Freeform: Shape 10">
            <a:extLst>
              <a:ext uri="{FF2B5EF4-FFF2-40B4-BE49-F238E27FC236}">
                <a16:creationId xmlns:a16="http://schemas.microsoft.com/office/drawing/2014/main" id="{867312DB-1E71-4D12-9850-E2C2D29625D9}"/>
              </a:ext>
            </a:extLst>
          </p:cNvPr>
          <p:cNvSpPr/>
          <p:nvPr/>
        </p:nvSpPr>
        <p:spPr>
          <a:xfrm>
            <a:off x="407504" y="2857777"/>
            <a:ext cx="2510123" cy="636984"/>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Better ideas produced</a:t>
            </a:r>
          </a:p>
        </p:txBody>
      </p:sp>
      <p:sp>
        <p:nvSpPr>
          <p:cNvPr id="13" name="Freeform: Shape 12">
            <a:extLst>
              <a:ext uri="{FF2B5EF4-FFF2-40B4-BE49-F238E27FC236}">
                <a16:creationId xmlns:a16="http://schemas.microsoft.com/office/drawing/2014/main" id="{63355492-793B-4223-89F7-06D6F8CC58DA}"/>
              </a:ext>
            </a:extLst>
          </p:cNvPr>
          <p:cNvSpPr/>
          <p:nvPr/>
        </p:nvSpPr>
        <p:spPr>
          <a:xfrm>
            <a:off x="3306146" y="3380335"/>
            <a:ext cx="2369097" cy="636984"/>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People forced to search for new approaches</a:t>
            </a:r>
          </a:p>
        </p:txBody>
      </p:sp>
      <p:sp>
        <p:nvSpPr>
          <p:cNvPr id="15" name="Freeform: Shape 14">
            <a:extLst>
              <a:ext uri="{FF2B5EF4-FFF2-40B4-BE49-F238E27FC236}">
                <a16:creationId xmlns:a16="http://schemas.microsoft.com/office/drawing/2014/main" id="{2335B255-47A1-4362-A3FE-DC0EBEEAFC8B}"/>
              </a:ext>
            </a:extLst>
          </p:cNvPr>
          <p:cNvSpPr/>
          <p:nvPr/>
        </p:nvSpPr>
        <p:spPr>
          <a:xfrm>
            <a:off x="407505" y="3877935"/>
            <a:ext cx="2599330" cy="803020"/>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Long-standing problems brought to surface and resolved.</a:t>
            </a:r>
          </a:p>
        </p:txBody>
      </p:sp>
      <p:sp>
        <p:nvSpPr>
          <p:cNvPr id="17" name="Freeform: Shape 16">
            <a:extLst>
              <a:ext uri="{FF2B5EF4-FFF2-40B4-BE49-F238E27FC236}">
                <a16:creationId xmlns:a16="http://schemas.microsoft.com/office/drawing/2014/main" id="{C55A75EF-CB40-4637-82DA-A116A18342D5}"/>
              </a:ext>
            </a:extLst>
          </p:cNvPr>
          <p:cNvSpPr/>
          <p:nvPr/>
        </p:nvSpPr>
        <p:spPr>
          <a:xfrm>
            <a:off x="3297826" y="4487456"/>
            <a:ext cx="2377417" cy="636984"/>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Clarification of individual views. </a:t>
            </a:r>
          </a:p>
        </p:txBody>
      </p:sp>
      <p:sp>
        <p:nvSpPr>
          <p:cNvPr id="19" name="Freeform: Shape 18">
            <a:extLst>
              <a:ext uri="{FF2B5EF4-FFF2-40B4-BE49-F238E27FC236}">
                <a16:creationId xmlns:a16="http://schemas.microsoft.com/office/drawing/2014/main" id="{CE2659AE-C2F0-44FA-B729-301E1BD6CCB5}"/>
              </a:ext>
            </a:extLst>
          </p:cNvPr>
          <p:cNvSpPr/>
          <p:nvPr/>
        </p:nvSpPr>
        <p:spPr>
          <a:xfrm>
            <a:off x="407504" y="5127862"/>
            <a:ext cx="2599329" cy="636984"/>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Stimulation of interests and creativity</a:t>
            </a:r>
          </a:p>
        </p:txBody>
      </p:sp>
      <p:sp>
        <p:nvSpPr>
          <p:cNvPr id="21" name="Freeform: Shape 20">
            <a:extLst>
              <a:ext uri="{FF2B5EF4-FFF2-40B4-BE49-F238E27FC236}">
                <a16:creationId xmlns:a16="http://schemas.microsoft.com/office/drawing/2014/main" id="{3769F9A4-10CA-4049-A0A1-55E3025E2344}"/>
              </a:ext>
            </a:extLst>
          </p:cNvPr>
          <p:cNvSpPr/>
          <p:nvPr/>
        </p:nvSpPr>
        <p:spPr>
          <a:xfrm>
            <a:off x="3297826" y="5636432"/>
            <a:ext cx="2377417" cy="636984"/>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A chance for people to test their capabilities </a:t>
            </a:r>
          </a:p>
        </p:txBody>
      </p:sp>
      <p:sp>
        <p:nvSpPr>
          <p:cNvPr id="24" name="Freeform: Shape 23">
            <a:extLst>
              <a:ext uri="{FF2B5EF4-FFF2-40B4-BE49-F238E27FC236}">
                <a16:creationId xmlns:a16="http://schemas.microsoft.com/office/drawing/2014/main" id="{93D07702-4705-4E94-9DB9-78BAA39C04AF}"/>
              </a:ext>
            </a:extLst>
          </p:cNvPr>
          <p:cNvSpPr/>
          <p:nvPr/>
        </p:nvSpPr>
        <p:spPr>
          <a:xfrm>
            <a:off x="9105170" y="2606904"/>
            <a:ext cx="2679325" cy="709837"/>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Some people feel defeated and demeaned. </a:t>
            </a:r>
          </a:p>
        </p:txBody>
      </p:sp>
      <p:sp>
        <p:nvSpPr>
          <p:cNvPr id="26" name="Freeform: Shape 25">
            <a:extLst>
              <a:ext uri="{FF2B5EF4-FFF2-40B4-BE49-F238E27FC236}">
                <a16:creationId xmlns:a16="http://schemas.microsoft.com/office/drawing/2014/main" id="{3530B1AE-77A4-4E9E-B3F0-F1FBA75FCB8C}"/>
              </a:ext>
            </a:extLst>
          </p:cNvPr>
          <p:cNvSpPr/>
          <p:nvPr/>
        </p:nvSpPr>
        <p:spPr>
          <a:xfrm>
            <a:off x="6389976" y="3000749"/>
            <a:ext cx="2429178" cy="838120"/>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The distance between people is increased. </a:t>
            </a:r>
          </a:p>
        </p:txBody>
      </p:sp>
      <p:sp>
        <p:nvSpPr>
          <p:cNvPr id="28" name="Freeform: Shape 27">
            <a:extLst>
              <a:ext uri="{FF2B5EF4-FFF2-40B4-BE49-F238E27FC236}">
                <a16:creationId xmlns:a16="http://schemas.microsoft.com/office/drawing/2014/main" id="{A53D94A8-EB19-4F77-8485-4C9177180CAD}"/>
              </a:ext>
            </a:extLst>
          </p:cNvPr>
          <p:cNvSpPr/>
          <p:nvPr/>
        </p:nvSpPr>
        <p:spPr>
          <a:xfrm>
            <a:off x="9110161" y="3764594"/>
            <a:ext cx="2674334" cy="683751"/>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A climate of mistrust and suspicion developed. </a:t>
            </a:r>
          </a:p>
        </p:txBody>
      </p:sp>
      <p:sp>
        <p:nvSpPr>
          <p:cNvPr id="30" name="Freeform: Shape 29">
            <a:extLst>
              <a:ext uri="{FF2B5EF4-FFF2-40B4-BE49-F238E27FC236}">
                <a16:creationId xmlns:a16="http://schemas.microsoft.com/office/drawing/2014/main" id="{EC5F663A-744C-42A0-A317-DA2B1DFA629B}"/>
              </a:ext>
            </a:extLst>
          </p:cNvPr>
          <p:cNvSpPr/>
          <p:nvPr/>
        </p:nvSpPr>
        <p:spPr>
          <a:xfrm>
            <a:off x="6377601" y="4245986"/>
            <a:ext cx="2462373" cy="838120"/>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Individuals and groups concentrated on own narrow interests</a:t>
            </a:r>
          </a:p>
        </p:txBody>
      </p:sp>
      <p:sp>
        <p:nvSpPr>
          <p:cNvPr id="32" name="Freeform: Shape 31">
            <a:extLst>
              <a:ext uri="{FF2B5EF4-FFF2-40B4-BE49-F238E27FC236}">
                <a16:creationId xmlns:a16="http://schemas.microsoft.com/office/drawing/2014/main" id="{B5431D91-C7C6-4CA3-A9A5-8FCDE196DCF7}"/>
              </a:ext>
            </a:extLst>
          </p:cNvPr>
          <p:cNvSpPr/>
          <p:nvPr/>
        </p:nvSpPr>
        <p:spPr>
          <a:xfrm>
            <a:off x="9105170" y="5271174"/>
            <a:ext cx="2791967" cy="717002"/>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Resistance developed rather that teamwork</a:t>
            </a:r>
          </a:p>
        </p:txBody>
      </p:sp>
      <p:grpSp>
        <p:nvGrpSpPr>
          <p:cNvPr id="37" name="Group 36">
            <a:extLst>
              <a:ext uri="{FF2B5EF4-FFF2-40B4-BE49-F238E27FC236}">
                <a16:creationId xmlns:a16="http://schemas.microsoft.com/office/drawing/2014/main" id="{0CA8C7E3-9C29-410D-8E0F-23A940D005E1}"/>
              </a:ext>
            </a:extLst>
          </p:cNvPr>
          <p:cNvGrpSpPr/>
          <p:nvPr/>
        </p:nvGrpSpPr>
        <p:grpSpPr>
          <a:xfrm>
            <a:off x="8594152" y="1956648"/>
            <a:ext cx="491033" cy="4458890"/>
            <a:chOff x="9030561" y="1973772"/>
            <a:chExt cx="491033" cy="4458890"/>
          </a:xfrm>
        </p:grpSpPr>
        <p:sp>
          <p:nvSpPr>
            <p:cNvPr id="23" name="Freeform: Shape 22">
              <a:extLst>
                <a:ext uri="{FF2B5EF4-FFF2-40B4-BE49-F238E27FC236}">
                  <a16:creationId xmlns:a16="http://schemas.microsoft.com/office/drawing/2014/main" id="{78FCCACE-A337-4B75-8231-7FBBD9A8B68F}"/>
                </a:ext>
              </a:extLst>
            </p:cNvPr>
            <p:cNvSpPr/>
            <p:nvPr/>
          </p:nvSpPr>
          <p:spPr>
            <a:xfrm>
              <a:off x="9387198" y="2308247"/>
              <a:ext cx="127396" cy="477738"/>
            </a:xfrm>
            <a:custGeom>
              <a:avLst/>
              <a:gdLst/>
              <a:ahLst/>
              <a:cxnLst/>
              <a:rect l="0" t="0" r="0" b="0"/>
              <a:pathLst>
                <a:path>
                  <a:moveTo>
                    <a:pt x="0" y="0"/>
                  </a:moveTo>
                  <a:lnTo>
                    <a:pt x="0" y="477738"/>
                  </a:lnTo>
                  <a:lnTo>
                    <a:pt x="127396" y="47773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5" name="Freeform: Shape 24">
              <a:extLst>
                <a:ext uri="{FF2B5EF4-FFF2-40B4-BE49-F238E27FC236}">
                  <a16:creationId xmlns:a16="http://schemas.microsoft.com/office/drawing/2014/main" id="{2AF2CFB9-FDAD-4835-B272-077ADA735D45}"/>
                </a:ext>
              </a:extLst>
            </p:cNvPr>
            <p:cNvSpPr/>
            <p:nvPr/>
          </p:nvSpPr>
          <p:spPr>
            <a:xfrm flipH="1">
              <a:off x="9030561" y="2241579"/>
              <a:ext cx="362800" cy="1273968"/>
            </a:xfrm>
            <a:custGeom>
              <a:avLst/>
              <a:gdLst/>
              <a:ahLst/>
              <a:cxnLst/>
              <a:rect l="0" t="0" r="0" b="0"/>
              <a:pathLst>
                <a:path>
                  <a:moveTo>
                    <a:pt x="0" y="0"/>
                  </a:moveTo>
                  <a:lnTo>
                    <a:pt x="0" y="1273968"/>
                  </a:lnTo>
                  <a:lnTo>
                    <a:pt x="127396" y="127396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7" name="Freeform: Shape 26">
              <a:extLst>
                <a:ext uri="{FF2B5EF4-FFF2-40B4-BE49-F238E27FC236}">
                  <a16:creationId xmlns:a16="http://schemas.microsoft.com/office/drawing/2014/main" id="{0A5FC5FA-D957-493E-B177-7B73C3688993}"/>
                </a:ext>
              </a:extLst>
            </p:cNvPr>
            <p:cNvSpPr/>
            <p:nvPr/>
          </p:nvSpPr>
          <p:spPr>
            <a:xfrm>
              <a:off x="9393361" y="2252618"/>
              <a:ext cx="127396" cy="2070199"/>
            </a:xfrm>
            <a:custGeom>
              <a:avLst/>
              <a:gdLst/>
              <a:ahLst/>
              <a:cxnLst/>
              <a:rect l="0" t="0" r="0" b="0"/>
              <a:pathLst>
                <a:path>
                  <a:moveTo>
                    <a:pt x="0" y="0"/>
                  </a:moveTo>
                  <a:lnTo>
                    <a:pt x="0" y="2070199"/>
                  </a:lnTo>
                  <a:lnTo>
                    <a:pt x="127396" y="207019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9" name="Freeform: Shape 28">
              <a:extLst>
                <a:ext uri="{FF2B5EF4-FFF2-40B4-BE49-F238E27FC236}">
                  <a16:creationId xmlns:a16="http://schemas.microsoft.com/office/drawing/2014/main" id="{35716420-6FB2-4D3D-9B24-C17AA31866C3}"/>
                </a:ext>
              </a:extLst>
            </p:cNvPr>
            <p:cNvSpPr/>
            <p:nvPr/>
          </p:nvSpPr>
          <p:spPr>
            <a:xfrm flipH="1">
              <a:off x="9253947" y="2133018"/>
              <a:ext cx="149353" cy="2866429"/>
            </a:xfrm>
            <a:custGeom>
              <a:avLst/>
              <a:gdLst/>
              <a:ahLst/>
              <a:cxnLst/>
              <a:rect l="0" t="0" r="0" b="0"/>
              <a:pathLst>
                <a:path>
                  <a:moveTo>
                    <a:pt x="0" y="0"/>
                  </a:moveTo>
                  <a:lnTo>
                    <a:pt x="0" y="2866429"/>
                  </a:lnTo>
                  <a:lnTo>
                    <a:pt x="127396" y="286642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Shape 30">
              <a:extLst>
                <a:ext uri="{FF2B5EF4-FFF2-40B4-BE49-F238E27FC236}">
                  <a16:creationId xmlns:a16="http://schemas.microsoft.com/office/drawing/2014/main" id="{2D8F92AC-2B83-4D03-900D-9150163805C2}"/>
                </a:ext>
              </a:extLst>
            </p:cNvPr>
            <p:cNvSpPr/>
            <p:nvPr/>
          </p:nvSpPr>
          <p:spPr>
            <a:xfrm>
              <a:off x="9394198" y="2292264"/>
              <a:ext cx="127396" cy="3662660"/>
            </a:xfrm>
            <a:custGeom>
              <a:avLst/>
              <a:gdLst/>
              <a:ahLst/>
              <a:cxnLst/>
              <a:rect l="0" t="0" r="0" b="0"/>
              <a:pathLst>
                <a:path>
                  <a:moveTo>
                    <a:pt x="0" y="0"/>
                  </a:moveTo>
                  <a:lnTo>
                    <a:pt x="0" y="3662660"/>
                  </a:lnTo>
                  <a:lnTo>
                    <a:pt x="127396" y="366266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3" name="Freeform: Shape 32">
              <a:extLst>
                <a:ext uri="{FF2B5EF4-FFF2-40B4-BE49-F238E27FC236}">
                  <a16:creationId xmlns:a16="http://schemas.microsoft.com/office/drawing/2014/main" id="{FACB4E83-C68F-40C6-9A40-C2550642249E}"/>
                </a:ext>
              </a:extLst>
            </p:cNvPr>
            <p:cNvSpPr/>
            <p:nvPr/>
          </p:nvSpPr>
          <p:spPr>
            <a:xfrm>
              <a:off x="9394198" y="1973772"/>
              <a:ext cx="127396" cy="4458890"/>
            </a:xfrm>
            <a:custGeom>
              <a:avLst/>
              <a:gdLst/>
              <a:ahLst/>
              <a:cxnLst/>
              <a:rect l="0" t="0" r="0" b="0"/>
              <a:pathLst>
                <a:path>
                  <a:moveTo>
                    <a:pt x="0" y="0"/>
                  </a:moveTo>
                  <a:lnTo>
                    <a:pt x="0" y="4458890"/>
                  </a:lnTo>
                  <a:lnTo>
                    <a:pt x="127396" y="4458890"/>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sp>
        <p:nvSpPr>
          <p:cNvPr id="34" name="Freeform: Shape 33">
            <a:extLst>
              <a:ext uri="{FF2B5EF4-FFF2-40B4-BE49-F238E27FC236}">
                <a16:creationId xmlns:a16="http://schemas.microsoft.com/office/drawing/2014/main" id="{1FB4B898-8785-486B-A962-33BC3CF7AA72}"/>
              </a:ext>
            </a:extLst>
          </p:cNvPr>
          <p:cNvSpPr/>
          <p:nvPr/>
        </p:nvSpPr>
        <p:spPr>
          <a:xfrm>
            <a:off x="6377601" y="5629675"/>
            <a:ext cx="2439937" cy="707058"/>
          </a:xfrm>
          <a:custGeom>
            <a:avLst/>
            <a:gdLst>
              <a:gd name="connsiteX0" fmla="*/ 0 w 1019175"/>
              <a:gd name="connsiteY0" fmla="*/ 63698 h 636984"/>
              <a:gd name="connsiteX1" fmla="*/ 63698 w 1019175"/>
              <a:gd name="connsiteY1" fmla="*/ 0 h 636984"/>
              <a:gd name="connsiteX2" fmla="*/ 955477 w 1019175"/>
              <a:gd name="connsiteY2" fmla="*/ 0 h 636984"/>
              <a:gd name="connsiteX3" fmla="*/ 1019175 w 1019175"/>
              <a:gd name="connsiteY3" fmla="*/ 63698 h 636984"/>
              <a:gd name="connsiteX4" fmla="*/ 1019175 w 1019175"/>
              <a:gd name="connsiteY4" fmla="*/ 573286 h 636984"/>
              <a:gd name="connsiteX5" fmla="*/ 955477 w 1019175"/>
              <a:gd name="connsiteY5" fmla="*/ 636984 h 636984"/>
              <a:gd name="connsiteX6" fmla="*/ 63698 w 1019175"/>
              <a:gd name="connsiteY6" fmla="*/ 636984 h 636984"/>
              <a:gd name="connsiteX7" fmla="*/ 0 w 1019175"/>
              <a:gd name="connsiteY7" fmla="*/ 573286 h 636984"/>
              <a:gd name="connsiteX8" fmla="*/ 0 w 1019175"/>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9175" h="636984">
                <a:moveTo>
                  <a:pt x="0" y="63698"/>
                </a:moveTo>
                <a:cubicBezTo>
                  <a:pt x="0" y="28519"/>
                  <a:pt x="28519" y="0"/>
                  <a:pt x="63698" y="0"/>
                </a:cubicBezTo>
                <a:lnTo>
                  <a:pt x="955477" y="0"/>
                </a:lnTo>
                <a:cubicBezTo>
                  <a:pt x="990656" y="0"/>
                  <a:pt x="1019175" y="28519"/>
                  <a:pt x="1019175" y="63698"/>
                </a:cubicBezTo>
                <a:lnTo>
                  <a:pt x="1019175" y="573286"/>
                </a:lnTo>
                <a:cubicBezTo>
                  <a:pt x="1019175" y="608465"/>
                  <a:pt x="990656" y="636984"/>
                  <a:pt x="955477" y="636984"/>
                </a:cubicBezTo>
                <a:lnTo>
                  <a:pt x="63698" y="636984"/>
                </a:lnTo>
                <a:cubicBezTo>
                  <a:pt x="28519" y="636984"/>
                  <a:pt x="0" y="608465"/>
                  <a:pt x="0" y="573286"/>
                </a:cubicBezTo>
                <a:lnTo>
                  <a:pt x="0" y="63698"/>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3897" tIns="28817" rIns="33897" bIns="28817" numCol="1" spcCol="1270" anchor="ctr" anchorCtr="0">
            <a:noAutofit/>
          </a:bodyPr>
          <a:lstStyle/>
          <a:p>
            <a:pPr marL="0" lvl="0" indent="0" algn="ctr"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An increase in employee turnover. </a:t>
            </a:r>
          </a:p>
        </p:txBody>
      </p:sp>
      <p:sp>
        <p:nvSpPr>
          <p:cNvPr id="22" name="Freeform: Shape 21">
            <a:extLst>
              <a:ext uri="{FF2B5EF4-FFF2-40B4-BE49-F238E27FC236}">
                <a16:creationId xmlns:a16="http://schemas.microsoft.com/office/drawing/2014/main" id="{A4419E6A-822D-41C3-88DA-BEC239A294C4}"/>
              </a:ext>
            </a:extLst>
          </p:cNvPr>
          <p:cNvSpPr/>
          <p:nvPr/>
        </p:nvSpPr>
        <p:spPr>
          <a:xfrm>
            <a:off x="8243057" y="1956648"/>
            <a:ext cx="1273968" cy="636984"/>
          </a:xfrm>
          <a:custGeom>
            <a:avLst/>
            <a:gdLst>
              <a:gd name="connsiteX0" fmla="*/ 0 w 1273968"/>
              <a:gd name="connsiteY0" fmla="*/ 63698 h 636984"/>
              <a:gd name="connsiteX1" fmla="*/ 63698 w 1273968"/>
              <a:gd name="connsiteY1" fmla="*/ 0 h 636984"/>
              <a:gd name="connsiteX2" fmla="*/ 1210270 w 1273968"/>
              <a:gd name="connsiteY2" fmla="*/ 0 h 636984"/>
              <a:gd name="connsiteX3" fmla="*/ 1273968 w 1273968"/>
              <a:gd name="connsiteY3" fmla="*/ 63698 h 636984"/>
              <a:gd name="connsiteX4" fmla="*/ 1273968 w 1273968"/>
              <a:gd name="connsiteY4" fmla="*/ 573286 h 636984"/>
              <a:gd name="connsiteX5" fmla="*/ 1210270 w 1273968"/>
              <a:gd name="connsiteY5" fmla="*/ 636984 h 636984"/>
              <a:gd name="connsiteX6" fmla="*/ 63698 w 1273968"/>
              <a:gd name="connsiteY6" fmla="*/ 636984 h 636984"/>
              <a:gd name="connsiteX7" fmla="*/ 0 w 1273968"/>
              <a:gd name="connsiteY7" fmla="*/ 573286 h 636984"/>
              <a:gd name="connsiteX8" fmla="*/ 0 w 1273968"/>
              <a:gd name="connsiteY8" fmla="*/ 63698 h 63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73968" h="636984">
                <a:moveTo>
                  <a:pt x="0" y="63698"/>
                </a:moveTo>
                <a:cubicBezTo>
                  <a:pt x="0" y="28519"/>
                  <a:pt x="28519" y="0"/>
                  <a:pt x="63698" y="0"/>
                </a:cubicBezTo>
                <a:lnTo>
                  <a:pt x="1210270" y="0"/>
                </a:lnTo>
                <a:cubicBezTo>
                  <a:pt x="1245449" y="0"/>
                  <a:pt x="1273968" y="28519"/>
                  <a:pt x="1273968" y="63698"/>
                </a:cubicBezTo>
                <a:lnTo>
                  <a:pt x="1273968" y="573286"/>
                </a:lnTo>
                <a:cubicBezTo>
                  <a:pt x="1273968" y="608465"/>
                  <a:pt x="1245449" y="636984"/>
                  <a:pt x="1210270" y="636984"/>
                </a:cubicBezTo>
                <a:lnTo>
                  <a:pt x="63698" y="636984"/>
                </a:lnTo>
                <a:cubicBezTo>
                  <a:pt x="28519" y="636984"/>
                  <a:pt x="0" y="608465"/>
                  <a:pt x="0" y="573286"/>
                </a:cubicBezTo>
                <a:lnTo>
                  <a:pt x="0" y="63698"/>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6282" tIns="50407" rIns="66282" bIns="50407" numCol="1" spcCol="1270" anchor="ctr" anchorCtr="0">
            <a:noAutofit/>
          </a:bodyPr>
          <a:lstStyle/>
          <a:p>
            <a:pPr marL="0" lvl="0" indent="0" algn="ctr" defTabSz="1111250">
              <a:lnSpc>
                <a:spcPct val="90000"/>
              </a:lnSpc>
              <a:spcBef>
                <a:spcPct val="0"/>
              </a:spcBef>
              <a:spcAft>
                <a:spcPct val="35000"/>
              </a:spcAft>
              <a:buNone/>
            </a:pPr>
            <a:r>
              <a:rPr lang="en-GB" sz="2500" kern="1200" dirty="0"/>
              <a:t>Negative</a:t>
            </a:r>
          </a:p>
        </p:txBody>
      </p:sp>
      <p:pic>
        <p:nvPicPr>
          <p:cNvPr id="6" name="Picture 5">
            <a:extLst>
              <a:ext uri="{FF2B5EF4-FFF2-40B4-BE49-F238E27FC236}">
                <a16:creationId xmlns:a16="http://schemas.microsoft.com/office/drawing/2014/main" id="{930178D2-73CC-4798-B254-14A05A3AFCE6}"/>
              </a:ext>
            </a:extLst>
          </p:cNvPr>
          <p:cNvPicPr>
            <a:picLocks noChangeAspect="1"/>
          </p:cNvPicPr>
          <p:nvPr/>
        </p:nvPicPr>
        <p:blipFill>
          <a:blip r:embed="rId3"/>
          <a:stretch>
            <a:fillRect/>
          </a:stretch>
        </p:blipFill>
        <p:spPr>
          <a:xfrm>
            <a:off x="599026" y="154052"/>
            <a:ext cx="2426418" cy="1639966"/>
          </a:xfrm>
          <a:prstGeom prst="rect">
            <a:avLst/>
          </a:prstGeom>
        </p:spPr>
      </p:pic>
    </p:spTree>
    <p:extLst>
      <p:ext uri="{BB962C8B-B14F-4D97-AF65-F5344CB8AC3E}">
        <p14:creationId xmlns:p14="http://schemas.microsoft.com/office/powerpoint/2010/main" val="266463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par>
                                <p:cTn id="18" presetID="10" presetClass="entr" presetSubtype="0"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animBg="1"/>
      <p:bldP spid="13" grpId="0" animBg="1"/>
      <p:bldP spid="15" grpId="0" animBg="1"/>
      <p:bldP spid="17" grpId="0" animBg="1"/>
      <p:bldP spid="19" grpId="0" animBg="1"/>
      <p:bldP spid="21" grpId="0" animBg="1"/>
      <p:bldP spid="24" grpId="0" animBg="1"/>
      <p:bldP spid="26" grpId="0" animBg="1"/>
      <p:bldP spid="28" grpId="0" animBg="1"/>
      <p:bldP spid="30" grpId="0" animBg="1"/>
      <p:bldP spid="32" grpId="0" animBg="1"/>
      <p:bldP spid="34"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0D85C-AC23-40B0-9164-A05A7310CF4E}"/>
              </a:ext>
            </a:extLst>
          </p:cNvPr>
          <p:cNvSpPr>
            <a:spLocks noGrp="1"/>
          </p:cNvSpPr>
          <p:nvPr>
            <p:ph type="title"/>
          </p:nvPr>
        </p:nvSpPr>
        <p:spPr/>
        <p:txBody>
          <a:bodyPr/>
          <a:lstStyle/>
          <a:p>
            <a:r>
              <a:rPr lang="en-GB" dirty="0"/>
              <a:t>Interactionalist View</a:t>
            </a:r>
          </a:p>
        </p:txBody>
      </p:sp>
      <p:sp>
        <p:nvSpPr>
          <p:cNvPr id="3" name="Content Placeholder 2">
            <a:extLst>
              <a:ext uri="{FF2B5EF4-FFF2-40B4-BE49-F238E27FC236}">
                <a16:creationId xmlns:a16="http://schemas.microsoft.com/office/drawing/2014/main" id="{45E48858-9D51-479E-98E2-4E9BEF7593FF}"/>
              </a:ext>
            </a:extLst>
          </p:cNvPr>
          <p:cNvSpPr>
            <a:spLocks noGrp="1"/>
          </p:cNvSpPr>
          <p:nvPr>
            <p:ph idx="1"/>
          </p:nvPr>
        </p:nvSpPr>
        <p:spPr>
          <a:xfrm>
            <a:off x="1097280" y="2108201"/>
            <a:ext cx="5770659" cy="3760891"/>
          </a:xfrm>
        </p:spPr>
        <p:txBody>
          <a:bodyPr>
            <a:normAutofit/>
          </a:bodyPr>
          <a:lstStyle/>
          <a:p>
            <a:r>
              <a:rPr lang="en-GB" sz="2400" dirty="0">
                <a:latin typeface="Arial" panose="020B0604020202020204" pitchFamily="34" charset="0"/>
                <a:cs typeface="Arial" panose="020B0604020202020204" pitchFamily="34" charset="0"/>
              </a:rPr>
              <a:t>The Interactionalist view of conflict is more recent and progressive. It views conflict as a positive force that is an essential ingredient for organisation performance.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minimal</a:t>
            </a:r>
            <a:r>
              <a:rPr lang="en-GB" sz="2400" dirty="0">
                <a:latin typeface="Arial" panose="020B0604020202020204" pitchFamily="34" charset="0"/>
                <a:cs typeface="Arial" panose="020B0604020202020204" pitchFamily="34" charset="0"/>
              </a:rPr>
              <a:t> level of conflict aids to prevent apathy and groupthink. </a:t>
            </a:r>
          </a:p>
        </p:txBody>
      </p:sp>
      <p:pic>
        <p:nvPicPr>
          <p:cNvPr id="20" name="Picture 19">
            <a:extLst>
              <a:ext uri="{FF2B5EF4-FFF2-40B4-BE49-F238E27FC236}">
                <a16:creationId xmlns:a16="http://schemas.microsoft.com/office/drawing/2014/main" id="{343D8154-53FF-4964-A158-1F869D8D4B7B}"/>
              </a:ext>
            </a:extLst>
          </p:cNvPr>
          <p:cNvPicPr>
            <a:picLocks noChangeAspect="1"/>
          </p:cNvPicPr>
          <p:nvPr/>
        </p:nvPicPr>
        <p:blipFill>
          <a:blip r:embed="rId3"/>
          <a:stretch>
            <a:fillRect/>
          </a:stretch>
        </p:blipFill>
        <p:spPr>
          <a:xfrm>
            <a:off x="7612752" y="2596819"/>
            <a:ext cx="4165117" cy="3525891"/>
          </a:xfrm>
          <a:prstGeom prst="rect">
            <a:avLst/>
          </a:prstGeom>
        </p:spPr>
      </p:pic>
    </p:spTree>
    <p:extLst>
      <p:ext uri="{BB962C8B-B14F-4D97-AF65-F5344CB8AC3E}">
        <p14:creationId xmlns:p14="http://schemas.microsoft.com/office/powerpoint/2010/main" val="167442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B44C9-17A4-4AB3-A40A-DE57DD34E30D}"/>
              </a:ext>
            </a:extLst>
          </p:cNvPr>
          <p:cNvSpPr>
            <a:spLocks noGrp="1"/>
          </p:cNvSpPr>
          <p:nvPr>
            <p:ph type="title"/>
          </p:nvPr>
        </p:nvSpPr>
        <p:spPr/>
        <p:txBody>
          <a:bodyPr/>
          <a:lstStyle/>
          <a:p>
            <a:r>
              <a:rPr lang="en-GB" dirty="0"/>
              <a:t>Source of conflict</a:t>
            </a:r>
          </a:p>
        </p:txBody>
      </p:sp>
      <p:grpSp>
        <p:nvGrpSpPr>
          <p:cNvPr id="18" name="Group 17">
            <a:extLst>
              <a:ext uri="{FF2B5EF4-FFF2-40B4-BE49-F238E27FC236}">
                <a16:creationId xmlns:a16="http://schemas.microsoft.com/office/drawing/2014/main" id="{9E2698A2-F3E6-4C45-8F78-ABB07DD270DE}"/>
              </a:ext>
            </a:extLst>
          </p:cNvPr>
          <p:cNvGrpSpPr/>
          <p:nvPr/>
        </p:nvGrpSpPr>
        <p:grpSpPr>
          <a:xfrm>
            <a:off x="1096963" y="2121273"/>
            <a:ext cx="10058399" cy="559440"/>
            <a:chOff x="1096963" y="2121273"/>
            <a:chExt cx="10058399" cy="559440"/>
          </a:xfrm>
        </p:grpSpPr>
        <p:sp>
          <p:nvSpPr>
            <p:cNvPr id="6" name="Rectangle 5">
              <a:extLst>
                <a:ext uri="{FF2B5EF4-FFF2-40B4-BE49-F238E27FC236}">
                  <a16:creationId xmlns:a16="http://schemas.microsoft.com/office/drawing/2014/main" id="{775EBCA8-A046-4B40-8F73-A1795E5840B9}"/>
                </a:ext>
              </a:extLst>
            </p:cNvPr>
            <p:cNvSpPr/>
            <p:nvPr/>
          </p:nvSpPr>
          <p:spPr>
            <a:xfrm>
              <a:off x="1096963" y="2327913"/>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B932E513-9A36-4174-80F4-21C7AF3442E9}"/>
                </a:ext>
              </a:extLst>
            </p:cNvPr>
            <p:cNvSpPr/>
            <p:nvPr/>
          </p:nvSpPr>
          <p:spPr>
            <a:xfrm>
              <a:off x="1599883" y="2121273"/>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Differences in Perception</a:t>
              </a:r>
            </a:p>
          </p:txBody>
        </p:sp>
      </p:grpSp>
      <p:grpSp>
        <p:nvGrpSpPr>
          <p:cNvPr id="19" name="Group 18">
            <a:extLst>
              <a:ext uri="{FF2B5EF4-FFF2-40B4-BE49-F238E27FC236}">
                <a16:creationId xmlns:a16="http://schemas.microsoft.com/office/drawing/2014/main" id="{9471193C-122C-40DE-A820-6C9C9E1D34AE}"/>
              </a:ext>
            </a:extLst>
          </p:cNvPr>
          <p:cNvGrpSpPr/>
          <p:nvPr/>
        </p:nvGrpSpPr>
        <p:grpSpPr>
          <a:xfrm>
            <a:off x="1096963" y="2756313"/>
            <a:ext cx="10058399" cy="559441"/>
            <a:chOff x="1096963" y="2756313"/>
            <a:chExt cx="10058399" cy="559441"/>
          </a:xfrm>
        </p:grpSpPr>
        <p:sp>
          <p:nvSpPr>
            <p:cNvPr id="8" name="Rectangle 7">
              <a:extLst>
                <a:ext uri="{FF2B5EF4-FFF2-40B4-BE49-F238E27FC236}">
                  <a16:creationId xmlns:a16="http://schemas.microsoft.com/office/drawing/2014/main" id="{2ECEF600-0E49-4059-B08A-6247F23E6F4A}"/>
                </a:ext>
              </a:extLst>
            </p:cNvPr>
            <p:cNvSpPr/>
            <p:nvPr/>
          </p:nvSpPr>
          <p:spPr>
            <a:xfrm>
              <a:off x="1096963" y="2962954"/>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D6039580-C059-4AF8-9471-014001D81AFC}"/>
                </a:ext>
              </a:extLst>
            </p:cNvPr>
            <p:cNvSpPr/>
            <p:nvPr/>
          </p:nvSpPr>
          <p:spPr>
            <a:xfrm>
              <a:off x="1599883" y="2756313"/>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Limited Resources</a:t>
              </a:r>
            </a:p>
          </p:txBody>
        </p:sp>
      </p:grpSp>
      <p:grpSp>
        <p:nvGrpSpPr>
          <p:cNvPr id="20" name="Group 19">
            <a:extLst>
              <a:ext uri="{FF2B5EF4-FFF2-40B4-BE49-F238E27FC236}">
                <a16:creationId xmlns:a16="http://schemas.microsoft.com/office/drawing/2014/main" id="{4DAD34E7-1514-4193-AFF7-958E83FA4458}"/>
              </a:ext>
            </a:extLst>
          </p:cNvPr>
          <p:cNvGrpSpPr/>
          <p:nvPr/>
        </p:nvGrpSpPr>
        <p:grpSpPr>
          <a:xfrm>
            <a:off x="1096963" y="3391354"/>
            <a:ext cx="10058399" cy="559440"/>
            <a:chOff x="1096963" y="3391354"/>
            <a:chExt cx="10058399" cy="559440"/>
          </a:xfrm>
        </p:grpSpPr>
        <p:sp>
          <p:nvSpPr>
            <p:cNvPr id="10" name="Rectangle 9">
              <a:extLst>
                <a:ext uri="{FF2B5EF4-FFF2-40B4-BE49-F238E27FC236}">
                  <a16:creationId xmlns:a16="http://schemas.microsoft.com/office/drawing/2014/main" id="{3314D7FE-F8B2-42E6-9F43-D97937BEABF1}"/>
                </a:ext>
              </a:extLst>
            </p:cNvPr>
            <p:cNvSpPr/>
            <p:nvPr/>
          </p:nvSpPr>
          <p:spPr>
            <a:xfrm>
              <a:off x="1096963" y="3597994"/>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7B2CF3E7-4431-4348-8E90-501BE21CBFAD}"/>
                </a:ext>
              </a:extLst>
            </p:cNvPr>
            <p:cNvSpPr/>
            <p:nvPr/>
          </p:nvSpPr>
          <p:spPr>
            <a:xfrm>
              <a:off x="1599883" y="3391354"/>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Departmentalisation and Specialism </a:t>
              </a:r>
            </a:p>
          </p:txBody>
        </p:sp>
      </p:grpSp>
      <p:grpSp>
        <p:nvGrpSpPr>
          <p:cNvPr id="21" name="Group 20">
            <a:extLst>
              <a:ext uri="{FF2B5EF4-FFF2-40B4-BE49-F238E27FC236}">
                <a16:creationId xmlns:a16="http://schemas.microsoft.com/office/drawing/2014/main" id="{A40A6869-8478-4C0D-AE45-03048B81714C}"/>
              </a:ext>
            </a:extLst>
          </p:cNvPr>
          <p:cNvGrpSpPr/>
          <p:nvPr/>
        </p:nvGrpSpPr>
        <p:grpSpPr>
          <a:xfrm>
            <a:off x="1096963" y="4026394"/>
            <a:ext cx="10058399" cy="559440"/>
            <a:chOff x="1096963" y="4026394"/>
            <a:chExt cx="10058399" cy="559440"/>
          </a:xfrm>
        </p:grpSpPr>
        <p:sp>
          <p:nvSpPr>
            <p:cNvPr id="12" name="Rectangle 11">
              <a:extLst>
                <a:ext uri="{FF2B5EF4-FFF2-40B4-BE49-F238E27FC236}">
                  <a16:creationId xmlns:a16="http://schemas.microsoft.com/office/drawing/2014/main" id="{70567006-80B7-48B1-97A2-46C8AB75E6D8}"/>
                </a:ext>
              </a:extLst>
            </p:cNvPr>
            <p:cNvSpPr/>
            <p:nvPr/>
          </p:nvSpPr>
          <p:spPr>
            <a:xfrm>
              <a:off x="1096963" y="4233034"/>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40946329-B335-4AB0-86FB-FC951D59D3EE}"/>
                </a:ext>
              </a:extLst>
            </p:cNvPr>
            <p:cNvSpPr/>
            <p:nvPr/>
          </p:nvSpPr>
          <p:spPr>
            <a:xfrm>
              <a:off x="1599883" y="4026394"/>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The nature of work activities</a:t>
              </a:r>
            </a:p>
          </p:txBody>
        </p:sp>
      </p:grpSp>
      <p:grpSp>
        <p:nvGrpSpPr>
          <p:cNvPr id="22" name="Group 21">
            <a:extLst>
              <a:ext uri="{FF2B5EF4-FFF2-40B4-BE49-F238E27FC236}">
                <a16:creationId xmlns:a16="http://schemas.microsoft.com/office/drawing/2014/main" id="{BDE14AF9-58A5-4C74-A8DA-FCC6CF86ED33}"/>
              </a:ext>
            </a:extLst>
          </p:cNvPr>
          <p:cNvGrpSpPr/>
          <p:nvPr/>
        </p:nvGrpSpPr>
        <p:grpSpPr>
          <a:xfrm>
            <a:off x="1096963" y="4661434"/>
            <a:ext cx="10058399" cy="559440"/>
            <a:chOff x="1096963" y="4661434"/>
            <a:chExt cx="10058399" cy="559440"/>
          </a:xfrm>
        </p:grpSpPr>
        <p:sp>
          <p:nvSpPr>
            <p:cNvPr id="14" name="Rectangle 13">
              <a:extLst>
                <a:ext uri="{FF2B5EF4-FFF2-40B4-BE49-F238E27FC236}">
                  <a16:creationId xmlns:a16="http://schemas.microsoft.com/office/drawing/2014/main" id="{AE8849B6-87DB-4AFD-BA15-07C728CFBF39}"/>
                </a:ext>
              </a:extLst>
            </p:cNvPr>
            <p:cNvSpPr/>
            <p:nvPr/>
          </p:nvSpPr>
          <p:spPr>
            <a:xfrm>
              <a:off x="1096963" y="4868074"/>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5" name="Freeform: Shape 14">
              <a:extLst>
                <a:ext uri="{FF2B5EF4-FFF2-40B4-BE49-F238E27FC236}">
                  <a16:creationId xmlns:a16="http://schemas.microsoft.com/office/drawing/2014/main" id="{F60EF6CF-E8BB-4E9A-AC02-F286F1E50A5A}"/>
                </a:ext>
              </a:extLst>
            </p:cNvPr>
            <p:cNvSpPr/>
            <p:nvPr/>
          </p:nvSpPr>
          <p:spPr>
            <a:xfrm>
              <a:off x="1599883" y="4661434"/>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Role Conflict</a:t>
              </a:r>
            </a:p>
          </p:txBody>
        </p:sp>
      </p:grpSp>
      <p:grpSp>
        <p:nvGrpSpPr>
          <p:cNvPr id="23" name="Group 22">
            <a:extLst>
              <a:ext uri="{FF2B5EF4-FFF2-40B4-BE49-F238E27FC236}">
                <a16:creationId xmlns:a16="http://schemas.microsoft.com/office/drawing/2014/main" id="{C6507211-F206-4624-82F3-58FE9AEE8B13}"/>
              </a:ext>
            </a:extLst>
          </p:cNvPr>
          <p:cNvGrpSpPr/>
          <p:nvPr/>
        </p:nvGrpSpPr>
        <p:grpSpPr>
          <a:xfrm>
            <a:off x="1096963" y="5296473"/>
            <a:ext cx="10058399" cy="559441"/>
            <a:chOff x="1096963" y="5296473"/>
            <a:chExt cx="10058399" cy="559441"/>
          </a:xfrm>
        </p:grpSpPr>
        <p:sp>
          <p:nvSpPr>
            <p:cNvPr id="16" name="Rectangle 15">
              <a:extLst>
                <a:ext uri="{FF2B5EF4-FFF2-40B4-BE49-F238E27FC236}">
                  <a16:creationId xmlns:a16="http://schemas.microsoft.com/office/drawing/2014/main" id="{B381E9E7-9880-4646-9D59-6FCFCE50C667}"/>
                </a:ext>
              </a:extLst>
            </p:cNvPr>
            <p:cNvSpPr/>
            <p:nvPr/>
          </p:nvSpPr>
          <p:spPr>
            <a:xfrm>
              <a:off x="1096963" y="5503114"/>
              <a:ext cx="10058399" cy="352800"/>
            </a:xfrm>
            <a:prstGeom prst="rect">
              <a:avLst/>
            </a:prstGeom>
          </p:spPr>
          <p:style>
            <a:lnRef idx="2">
              <a:schemeClr val="dk2">
                <a:hueOff val="0"/>
                <a:satOff val="0"/>
                <a:lumOff val="0"/>
                <a:alphaOff val="0"/>
              </a:schemeClr>
            </a:lnRef>
            <a:fillRef idx="1">
              <a:schemeClr val="lt2">
                <a:alpha val="90000"/>
                <a:hueOff val="0"/>
                <a:satOff val="0"/>
                <a:lumOff val="0"/>
                <a:alphaOff val="0"/>
              </a:schemeClr>
            </a:fillRef>
            <a:effectRef idx="0">
              <a:schemeClr val="lt2">
                <a:alpha val="90000"/>
                <a:hueOff val="0"/>
                <a:satOff val="0"/>
                <a:lumOff val="0"/>
                <a:alphaOff val="0"/>
              </a:schemeClr>
            </a:effectRef>
            <a:fontRef idx="minor">
              <a:schemeClr val="dk1">
                <a:hueOff val="0"/>
                <a:satOff val="0"/>
                <a:lumOff val="0"/>
                <a:alphaOff val="0"/>
              </a:schemeClr>
            </a:fontRef>
          </p:style>
        </p:sp>
        <p:sp>
          <p:nvSpPr>
            <p:cNvPr id="17" name="Freeform: Shape 16">
              <a:extLst>
                <a:ext uri="{FF2B5EF4-FFF2-40B4-BE49-F238E27FC236}">
                  <a16:creationId xmlns:a16="http://schemas.microsoft.com/office/drawing/2014/main" id="{05E9B33A-88FA-4BA9-AC2F-90F9822A1F5C}"/>
                </a:ext>
              </a:extLst>
            </p:cNvPr>
            <p:cNvSpPr/>
            <p:nvPr/>
          </p:nvSpPr>
          <p:spPr>
            <a:xfrm>
              <a:off x="1599883" y="5296473"/>
              <a:ext cx="7040880" cy="413280"/>
            </a:xfrm>
            <a:custGeom>
              <a:avLst/>
              <a:gdLst>
                <a:gd name="connsiteX0" fmla="*/ 0 w 7040880"/>
                <a:gd name="connsiteY0" fmla="*/ 68881 h 413280"/>
                <a:gd name="connsiteX1" fmla="*/ 68881 w 7040880"/>
                <a:gd name="connsiteY1" fmla="*/ 0 h 413280"/>
                <a:gd name="connsiteX2" fmla="*/ 6971999 w 7040880"/>
                <a:gd name="connsiteY2" fmla="*/ 0 h 413280"/>
                <a:gd name="connsiteX3" fmla="*/ 7040880 w 7040880"/>
                <a:gd name="connsiteY3" fmla="*/ 68881 h 413280"/>
                <a:gd name="connsiteX4" fmla="*/ 7040880 w 7040880"/>
                <a:gd name="connsiteY4" fmla="*/ 344399 h 413280"/>
                <a:gd name="connsiteX5" fmla="*/ 6971999 w 7040880"/>
                <a:gd name="connsiteY5" fmla="*/ 413280 h 413280"/>
                <a:gd name="connsiteX6" fmla="*/ 68881 w 7040880"/>
                <a:gd name="connsiteY6" fmla="*/ 413280 h 413280"/>
                <a:gd name="connsiteX7" fmla="*/ 0 w 7040880"/>
                <a:gd name="connsiteY7" fmla="*/ 344399 h 413280"/>
                <a:gd name="connsiteX8" fmla="*/ 0 w 7040880"/>
                <a:gd name="connsiteY8" fmla="*/ 68881 h 4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413280">
                  <a:moveTo>
                    <a:pt x="0" y="68881"/>
                  </a:moveTo>
                  <a:cubicBezTo>
                    <a:pt x="0" y="30839"/>
                    <a:pt x="30839" y="0"/>
                    <a:pt x="68881" y="0"/>
                  </a:cubicBezTo>
                  <a:lnTo>
                    <a:pt x="6971999" y="0"/>
                  </a:lnTo>
                  <a:cubicBezTo>
                    <a:pt x="7010041" y="0"/>
                    <a:pt x="7040880" y="30839"/>
                    <a:pt x="7040880" y="68881"/>
                  </a:cubicBezTo>
                  <a:lnTo>
                    <a:pt x="7040880" y="344399"/>
                  </a:lnTo>
                  <a:cubicBezTo>
                    <a:pt x="7040880" y="382441"/>
                    <a:pt x="7010041" y="413280"/>
                    <a:pt x="6971999" y="413280"/>
                  </a:cubicBezTo>
                  <a:lnTo>
                    <a:pt x="68881" y="413280"/>
                  </a:lnTo>
                  <a:cubicBezTo>
                    <a:pt x="30839" y="413280"/>
                    <a:pt x="0" y="382441"/>
                    <a:pt x="0" y="344399"/>
                  </a:cubicBezTo>
                  <a:lnTo>
                    <a:pt x="0" y="68881"/>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86304" tIns="20175" rIns="286304" bIns="20175"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Environmental Change</a:t>
              </a:r>
            </a:p>
          </p:txBody>
        </p:sp>
      </p:grpSp>
    </p:spTree>
    <p:extLst>
      <p:ext uri="{BB962C8B-B14F-4D97-AF65-F5344CB8AC3E}">
        <p14:creationId xmlns:p14="http://schemas.microsoft.com/office/powerpoint/2010/main" val="220026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39">
            <a:extLst>
              <a:ext uri="{FF2B5EF4-FFF2-40B4-BE49-F238E27FC236}">
                <a16:creationId xmlns:a16="http://schemas.microsoft.com/office/drawing/2014/main" id="{990D0034-F768-41E7-85D4-F38C4DE857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A2E049-9A3C-4D86-8D76-865627CB9567}"/>
              </a:ext>
            </a:extLst>
          </p:cNvPr>
          <p:cNvSpPr>
            <a:spLocks noGrp="1"/>
          </p:cNvSpPr>
          <p:nvPr>
            <p:ph type="title"/>
          </p:nvPr>
        </p:nvSpPr>
        <p:spPr>
          <a:xfrm>
            <a:off x="8089900" y="516836"/>
            <a:ext cx="3625022" cy="1960234"/>
          </a:xfrm>
        </p:spPr>
        <p:txBody>
          <a:bodyPr vert="horz" lIns="91440" tIns="45720" rIns="91440" bIns="45720" rtlCol="0" anchor="b">
            <a:normAutofit/>
          </a:bodyPr>
          <a:lstStyle/>
          <a:p>
            <a:r>
              <a:rPr lang="en-US" sz="6000" dirty="0">
                <a:solidFill>
                  <a:srgbClr val="594D3E"/>
                </a:solidFill>
              </a:rPr>
              <a:t>Managing Conflict</a:t>
            </a:r>
          </a:p>
        </p:txBody>
      </p:sp>
      <p:pic>
        <p:nvPicPr>
          <p:cNvPr id="5" name="Content Placeholder 4" descr="Businessman taking notes">
            <a:extLst>
              <a:ext uri="{FF2B5EF4-FFF2-40B4-BE49-F238E27FC236}">
                <a16:creationId xmlns:a16="http://schemas.microsoft.com/office/drawing/2014/main" id="{9F2160FB-265E-4448-B1B0-81E48953E053}"/>
              </a:ext>
            </a:extLst>
          </p:cNvPr>
          <p:cNvPicPr>
            <a:picLocks noGrp="1" noChangeAspect="1"/>
          </p:cNvPicPr>
          <p:nvPr>
            <p:ph idx="1"/>
          </p:nvPr>
        </p:nvPicPr>
        <p:blipFill>
          <a:blip r:embed="rId3"/>
          <a:stretch>
            <a:fillRect/>
          </a:stretch>
        </p:blipFill>
        <p:spPr>
          <a:xfrm>
            <a:off x="1417357" y="643467"/>
            <a:ext cx="2035660" cy="5577152"/>
          </a:xfrm>
          <a:prstGeom prst="rect">
            <a:avLst/>
          </a:prstGeom>
        </p:spPr>
      </p:pic>
      <p:pic>
        <p:nvPicPr>
          <p:cNvPr id="7" name="Picture 6" descr="Business woman raising hand">
            <a:extLst>
              <a:ext uri="{FF2B5EF4-FFF2-40B4-BE49-F238E27FC236}">
                <a16:creationId xmlns:a16="http://schemas.microsoft.com/office/drawing/2014/main" id="{FC4D3C20-871B-4803-9F7C-549A42031627}"/>
              </a:ext>
            </a:extLst>
          </p:cNvPr>
          <p:cNvPicPr>
            <a:picLocks noChangeAspect="1"/>
          </p:cNvPicPr>
          <p:nvPr/>
        </p:nvPicPr>
        <p:blipFill>
          <a:blip r:embed="rId4"/>
          <a:stretch>
            <a:fillRect/>
          </a:stretch>
        </p:blipFill>
        <p:spPr>
          <a:xfrm>
            <a:off x="5703877" y="643467"/>
            <a:ext cx="1272962" cy="2624664"/>
          </a:xfrm>
          <a:prstGeom prst="rect">
            <a:avLst/>
          </a:prstGeom>
        </p:spPr>
      </p:pic>
      <p:cxnSp>
        <p:nvCxnSpPr>
          <p:cNvPr id="46" name="Straight Connector 41">
            <a:extLst>
              <a:ext uri="{FF2B5EF4-FFF2-40B4-BE49-F238E27FC236}">
                <a16:creationId xmlns:a16="http://schemas.microsoft.com/office/drawing/2014/main" id="{5A0A5CF6-407C-4691-8122-49DF69D002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45961" y="2633962"/>
            <a:ext cx="28346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9" name="Picture 8" descr="Businessman shrugging">
            <a:extLst>
              <a:ext uri="{FF2B5EF4-FFF2-40B4-BE49-F238E27FC236}">
                <a16:creationId xmlns:a16="http://schemas.microsoft.com/office/drawing/2014/main" id="{AEBC6381-1AD3-4B29-A109-6B2250B53A95}"/>
              </a:ext>
            </a:extLst>
          </p:cNvPr>
          <p:cNvPicPr>
            <a:picLocks noChangeAspect="1"/>
          </p:cNvPicPr>
          <p:nvPr/>
        </p:nvPicPr>
        <p:blipFill>
          <a:blip r:embed="rId5"/>
          <a:stretch>
            <a:fillRect/>
          </a:stretch>
        </p:blipFill>
        <p:spPr>
          <a:xfrm>
            <a:off x="5747819" y="3566310"/>
            <a:ext cx="1185079" cy="2648223"/>
          </a:xfrm>
          <a:prstGeom prst="rect">
            <a:avLst/>
          </a:prstGeom>
        </p:spPr>
      </p:pic>
      <p:sp>
        <p:nvSpPr>
          <p:cNvPr id="10" name="TextBox 9">
            <a:extLst>
              <a:ext uri="{FF2B5EF4-FFF2-40B4-BE49-F238E27FC236}">
                <a16:creationId xmlns:a16="http://schemas.microsoft.com/office/drawing/2014/main" id="{D45A01DD-317B-4BD6-8061-FE64D40292C2}"/>
              </a:ext>
            </a:extLst>
          </p:cNvPr>
          <p:cNvSpPr txBox="1"/>
          <p:nvPr/>
        </p:nvSpPr>
        <p:spPr>
          <a:xfrm>
            <a:off x="8089900" y="2814143"/>
            <a:ext cx="3609730" cy="3288477"/>
          </a:xfrm>
          <a:prstGeom prst="rect">
            <a:avLst/>
          </a:prstGeom>
        </p:spPr>
        <p:txBody>
          <a:bodyPr vert="horz" lIns="0" tIns="45720" rIns="0" bIns="45720" rtlCol="0">
            <a:normAutofit/>
          </a:bodyPr>
          <a:lstStyle/>
          <a:p>
            <a:pPr>
              <a:spcAft>
                <a:spcPts val="600"/>
              </a:spcAft>
              <a:buFont typeface="Calibri" panose="020F0502020204030204" pitchFamily="34" charset="0"/>
            </a:pPr>
            <a:r>
              <a:rPr lang="en-US" sz="2400" dirty="0">
                <a:solidFill>
                  <a:schemeClr val="tx1">
                    <a:lumMod val="75000"/>
                    <a:lumOff val="25000"/>
                  </a:schemeClr>
                </a:solidFill>
                <a:latin typeface="Arial" panose="020B0604020202020204" pitchFamily="34" charset="0"/>
                <a:cs typeface="Arial" panose="020B0604020202020204" pitchFamily="34" charset="0"/>
              </a:rPr>
              <a:t>There are several ways that managers can attempt to avoid the harmful effects of conflict. </a:t>
            </a:r>
          </a:p>
          <a:p>
            <a:pPr>
              <a:spcAft>
                <a:spcPts val="600"/>
              </a:spcAft>
              <a:buFont typeface="Calibri" panose="020F0502020204030204" pitchFamily="34" charset="0"/>
            </a:pPr>
            <a:endParaRPr lang="en-US" sz="2400" dirty="0">
              <a:solidFill>
                <a:schemeClr val="tx1">
                  <a:lumMod val="75000"/>
                  <a:lumOff val="25000"/>
                </a:schemeClr>
              </a:solidFill>
              <a:latin typeface="Arial" panose="020B0604020202020204" pitchFamily="34" charset="0"/>
              <a:cs typeface="Arial" panose="020B0604020202020204" pitchFamily="34" charset="0"/>
            </a:endParaRPr>
          </a:p>
          <a:p>
            <a:pPr>
              <a:spcAft>
                <a:spcPts val="600"/>
              </a:spcAft>
              <a:buFont typeface="Calibri" panose="020F0502020204030204" pitchFamily="34" charset="0"/>
            </a:pPr>
            <a:r>
              <a:rPr lang="en-US" sz="2400" dirty="0">
                <a:solidFill>
                  <a:schemeClr val="tx1">
                    <a:lumMod val="75000"/>
                    <a:lumOff val="25000"/>
                  </a:schemeClr>
                </a:solidFill>
                <a:latin typeface="Arial" panose="020B0604020202020204" pitchFamily="34" charset="0"/>
                <a:cs typeface="Arial" panose="020B0604020202020204" pitchFamily="34" charset="0"/>
              </a:rPr>
              <a:t>What do you think these strategies might involve? </a:t>
            </a:r>
          </a:p>
        </p:txBody>
      </p:sp>
      <p:sp>
        <p:nvSpPr>
          <p:cNvPr id="44" name="Rectangle 43">
            <a:extLst>
              <a:ext uri="{FF2B5EF4-FFF2-40B4-BE49-F238E27FC236}">
                <a16:creationId xmlns:a16="http://schemas.microsoft.com/office/drawing/2014/main" id="{7A3E0404-86A9-40FA-8DB8-302414EE2D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209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F5281-A147-4D8E-8667-A2BF12A85A07}"/>
              </a:ext>
            </a:extLst>
          </p:cNvPr>
          <p:cNvSpPr>
            <a:spLocks noGrp="1"/>
          </p:cNvSpPr>
          <p:nvPr>
            <p:ph type="title"/>
          </p:nvPr>
        </p:nvSpPr>
        <p:spPr/>
        <p:txBody>
          <a:bodyPr/>
          <a:lstStyle/>
          <a:p>
            <a:r>
              <a:rPr lang="en-GB" dirty="0"/>
              <a:t>Managing Conflict</a:t>
            </a:r>
          </a:p>
        </p:txBody>
      </p:sp>
      <p:grpSp>
        <p:nvGrpSpPr>
          <p:cNvPr id="20" name="Group 19">
            <a:extLst>
              <a:ext uri="{FF2B5EF4-FFF2-40B4-BE49-F238E27FC236}">
                <a16:creationId xmlns:a16="http://schemas.microsoft.com/office/drawing/2014/main" id="{4D405E5E-E4DC-4043-A487-CDAF20F8F10D}"/>
              </a:ext>
            </a:extLst>
          </p:cNvPr>
          <p:cNvGrpSpPr/>
          <p:nvPr/>
        </p:nvGrpSpPr>
        <p:grpSpPr>
          <a:xfrm>
            <a:off x="-3154324" y="1455945"/>
            <a:ext cx="14259288" cy="5065299"/>
            <a:chOff x="-3154324" y="1455945"/>
            <a:chExt cx="14259288" cy="5065299"/>
          </a:xfrm>
        </p:grpSpPr>
        <p:sp>
          <p:nvSpPr>
            <p:cNvPr id="9" name="Block Arc 8">
              <a:extLst>
                <a:ext uri="{FF2B5EF4-FFF2-40B4-BE49-F238E27FC236}">
                  <a16:creationId xmlns:a16="http://schemas.microsoft.com/office/drawing/2014/main" id="{255D5118-1A2F-4FDB-837B-C6C566A23340}"/>
                </a:ext>
              </a:extLst>
            </p:cNvPr>
            <p:cNvSpPr/>
            <p:nvPr/>
          </p:nvSpPr>
          <p:spPr>
            <a:xfrm>
              <a:off x="-3154324" y="1455945"/>
              <a:ext cx="5065299" cy="5065299"/>
            </a:xfrm>
            <a:prstGeom prst="blockArc">
              <a:avLst>
                <a:gd name="adj1" fmla="val 18900000"/>
                <a:gd name="adj2" fmla="val 2700000"/>
                <a:gd name="adj3" fmla="val 426"/>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 name="Freeform: Shape 9">
              <a:extLst>
                <a:ext uri="{FF2B5EF4-FFF2-40B4-BE49-F238E27FC236}">
                  <a16:creationId xmlns:a16="http://schemas.microsoft.com/office/drawing/2014/main" id="{73DB06E0-EC3F-4F16-820C-44F4D2872F76}"/>
                </a:ext>
              </a:extLst>
            </p:cNvPr>
            <p:cNvSpPr/>
            <p:nvPr/>
          </p:nvSpPr>
          <p:spPr>
            <a:xfrm>
              <a:off x="1453482" y="2343174"/>
              <a:ext cx="9651482" cy="470248"/>
            </a:xfrm>
            <a:custGeom>
              <a:avLst/>
              <a:gdLst>
                <a:gd name="connsiteX0" fmla="*/ 0 w 9651482"/>
                <a:gd name="connsiteY0" fmla="*/ 0 h 470248"/>
                <a:gd name="connsiteX1" fmla="*/ 9651482 w 9651482"/>
                <a:gd name="connsiteY1" fmla="*/ 0 h 470248"/>
                <a:gd name="connsiteX2" fmla="*/ 9651482 w 9651482"/>
                <a:gd name="connsiteY2" fmla="*/ 470248 h 470248"/>
                <a:gd name="connsiteX3" fmla="*/ 0 w 9651482"/>
                <a:gd name="connsiteY3" fmla="*/ 470248 h 470248"/>
                <a:gd name="connsiteX4" fmla="*/ 0 w 9651482"/>
                <a:gd name="connsiteY4" fmla="*/ 0 h 470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1482" h="470248">
                  <a:moveTo>
                    <a:pt x="0" y="0"/>
                  </a:moveTo>
                  <a:lnTo>
                    <a:pt x="9651482" y="0"/>
                  </a:lnTo>
                  <a:lnTo>
                    <a:pt x="9651482" y="470248"/>
                  </a:lnTo>
                  <a:lnTo>
                    <a:pt x="0" y="47024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260"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Clarification of goals and objectives</a:t>
              </a:r>
            </a:p>
          </p:txBody>
        </p:sp>
        <p:sp>
          <p:nvSpPr>
            <p:cNvPr id="11" name="Oval 10">
              <a:extLst>
                <a:ext uri="{FF2B5EF4-FFF2-40B4-BE49-F238E27FC236}">
                  <a16:creationId xmlns:a16="http://schemas.microsoft.com/office/drawing/2014/main" id="{B6ADFE59-C42D-426F-AC0B-8091E885918A}"/>
                </a:ext>
              </a:extLst>
            </p:cNvPr>
            <p:cNvSpPr/>
            <p:nvPr/>
          </p:nvSpPr>
          <p:spPr>
            <a:xfrm>
              <a:off x="1159577" y="2284392"/>
              <a:ext cx="587811" cy="587811"/>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1" name="Group 20">
            <a:extLst>
              <a:ext uri="{FF2B5EF4-FFF2-40B4-BE49-F238E27FC236}">
                <a16:creationId xmlns:a16="http://schemas.microsoft.com/office/drawing/2014/main" id="{C29058F2-0CA2-4C65-8EF6-6B22F3CB67EE}"/>
              </a:ext>
            </a:extLst>
          </p:cNvPr>
          <p:cNvGrpSpPr/>
          <p:nvPr/>
        </p:nvGrpSpPr>
        <p:grpSpPr>
          <a:xfrm>
            <a:off x="1496543" y="2989540"/>
            <a:ext cx="9608422" cy="587811"/>
            <a:chOff x="1496543" y="2989540"/>
            <a:chExt cx="9608422" cy="587811"/>
          </a:xfrm>
        </p:grpSpPr>
        <p:sp>
          <p:nvSpPr>
            <p:cNvPr id="12" name="Freeform: Shape 11">
              <a:extLst>
                <a:ext uri="{FF2B5EF4-FFF2-40B4-BE49-F238E27FC236}">
                  <a16:creationId xmlns:a16="http://schemas.microsoft.com/office/drawing/2014/main" id="{B9180A09-3F09-4BD7-B12E-B3F97273A9AA}"/>
                </a:ext>
              </a:extLst>
            </p:cNvPr>
            <p:cNvSpPr/>
            <p:nvPr/>
          </p:nvSpPr>
          <p:spPr>
            <a:xfrm>
              <a:off x="1790449" y="3048321"/>
              <a:ext cx="9314516" cy="470248"/>
            </a:xfrm>
            <a:custGeom>
              <a:avLst/>
              <a:gdLst>
                <a:gd name="connsiteX0" fmla="*/ 0 w 9314516"/>
                <a:gd name="connsiteY0" fmla="*/ 0 h 470248"/>
                <a:gd name="connsiteX1" fmla="*/ 9314516 w 9314516"/>
                <a:gd name="connsiteY1" fmla="*/ 0 h 470248"/>
                <a:gd name="connsiteX2" fmla="*/ 9314516 w 9314516"/>
                <a:gd name="connsiteY2" fmla="*/ 470248 h 470248"/>
                <a:gd name="connsiteX3" fmla="*/ 0 w 9314516"/>
                <a:gd name="connsiteY3" fmla="*/ 470248 h 470248"/>
                <a:gd name="connsiteX4" fmla="*/ 0 w 9314516"/>
                <a:gd name="connsiteY4" fmla="*/ 0 h 470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4516" h="470248">
                  <a:moveTo>
                    <a:pt x="0" y="0"/>
                  </a:moveTo>
                  <a:lnTo>
                    <a:pt x="9314516" y="0"/>
                  </a:lnTo>
                  <a:lnTo>
                    <a:pt x="9314516" y="470248"/>
                  </a:lnTo>
                  <a:lnTo>
                    <a:pt x="0" y="47024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260"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Resource Distribution</a:t>
              </a:r>
            </a:p>
          </p:txBody>
        </p:sp>
        <p:sp>
          <p:nvSpPr>
            <p:cNvPr id="13" name="Oval 12">
              <a:extLst>
                <a:ext uri="{FF2B5EF4-FFF2-40B4-BE49-F238E27FC236}">
                  <a16:creationId xmlns:a16="http://schemas.microsoft.com/office/drawing/2014/main" id="{C333BC85-9389-4D7E-8EDC-5B7E79B8074C}"/>
                </a:ext>
              </a:extLst>
            </p:cNvPr>
            <p:cNvSpPr/>
            <p:nvPr/>
          </p:nvSpPr>
          <p:spPr>
            <a:xfrm>
              <a:off x="1496543" y="2989540"/>
              <a:ext cx="587811" cy="587811"/>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2" name="Group 21">
            <a:extLst>
              <a:ext uri="{FF2B5EF4-FFF2-40B4-BE49-F238E27FC236}">
                <a16:creationId xmlns:a16="http://schemas.microsoft.com/office/drawing/2014/main" id="{7D3F804B-2E43-440C-80E2-CBC0F639BAD3}"/>
              </a:ext>
            </a:extLst>
          </p:cNvPr>
          <p:cNvGrpSpPr/>
          <p:nvPr/>
        </p:nvGrpSpPr>
        <p:grpSpPr>
          <a:xfrm>
            <a:off x="1599965" y="3694688"/>
            <a:ext cx="9504999" cy="587811"/>
            <a:chOff x="1599965" y="3694688"/>
            <a:chExt cx="9504999" cy="587811"/>
          </a:xfrm>
        </p:grpSpPr>
        <p:sp>
          <p:nvSpPr>
            <p:cNvPr id="14" name="Freeform: Shape 13">
              <a:extLst>
                <a:ext uri="{FF2B5EF4-FFF2-40B4-BE49-F238E27FC236}">
                  <a16:creationId xmlns:a16="http://schemas.microsoft.com/office/drawing/2014/main" id="{8F3FCFEB-EB4B-4C90-9206-DF178C58F6A5}"/>
                </a:ext>
              </a:extLst>
            </p:cNvPr>
            <p:cNvSpPr/>
            <p:nvPr/>
          </p:nvSpPr>
          <p:spPr>
            <a:xfrm>
              <a:off x="1893870" y="3753469"/>
              <a:ext cx="9211094" cy="470248"/>
            </a:xfrm>
            <a:custGeom>
              <a:avLst/>
              <a:gdLst>
                <a:gd name="connsiteX0" fmla="*/ 0 w 9211094"/>
                <a:gd name="connsiteY0" fmla="*/ 0 h 470248"/>
                <a:gd name="connsiteX1" fmla="*/ 9211094 w 9211094"/>
                <a:gd name="connsiteY1" fmla="*/ 0 h 470248"/>
                <a:gd name="connsiteX2" fmla="*/ 9211094 w 9211094"/>
                <a:gd name="connsiteY2" fmla="*/ 470248 h 470248"/>
                <a:gd name="connsiteX3" fmla="*/ 0 w 9211094"/>
                <a:gd name="connsiteY3" fmla="*/ 470248 h 470248"/>
                <a:gd name="connsiteX4" fmla="*/ 0 w 9211094"/>
                <a:gd name="connsiteY4" fmla="*/ 0 h 470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1094" h="470248">
                  <a:moveTo>
                    <a:pt x="0" y="0"/>
                  </a:moveTo>
                  <a:lnTo>
                    <a:pt x="9211094" y="0"/>
                  </a:lnTo>
                  <a:lnTo>
                    <a:pt x="9211094" y="470248"/>
                  </a:lnTo>
                  <a:lnTo>
                    <a:pt x="0" y="47024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260"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Group Activities</a:t>
              </a:r>
            </a:p>
          </p:txBody>
        </p:sp>
        <p:sp>
          <p:nvSpPr>
            <p:cNvPr id="15" name="Oval 14">
              <a:extLst>
                <a:ext uri="{FF2B5EF4-FFF2-40B4-BE49-F238E27FC236}">
                  <a16:creationId xmlns:a16="http://schemas.microsoft.com/office/drawing/2014/main" id="{149E51B2-8167-4F4C-8331-2AEA119FD51F}"/>
                </a:ext>
              </a:extLst>
            </p:cNvPr>
            <p:cNvSpPr/>
            <p:nvPr/>
          </p:nvSpPr>
          <p:spPr>
            <a:xfrm>
              <a:off x="1599965" y="3694688"/>
              <a:ext cx="587811" cy="587811"/>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3" name="Group 22">
            <a:extLst>
              <a:ext uri="{FF2B5EF4-FFF2-40B4-BE49-F238E27FC236}">
                <a16:creationId xmlns:a16="http://schemas.microsoft.com/office/drawing/2014/main" id="{3B332444-4BFC-4A7C-AE56-3C36A1758F32}"/>
              </a:ext>
            </a:extLst>
          </p:cNvPr>
          <p:cNvGrpSpPr/>
          <p:nvPr/>
        </p:nvGrpSpPr>
        <p:grpSpPr>
          <a:xfrm>
            <a:off x="1496543" y="4399836"/>
            <a:ext cx="9608422" cy="587811"/>
            <a:chOff x="1496543" y="4399836"/>
            <a:chExt cx="9608422" cy="587811"/>
          </a:xfrm>
        </p:grpSpPr>
        <p:sp>
          <p:nvSpPr>
            <p:cNvPr id="16" name="Freeform: Shape 15">
              <a:extLst>
                <a:ext uri="{FF2B5EF4-FFF2-40B4-BE49-F238E27FC236}">
                  <a16:creationId xmlns:a16="http://schemas.microsoft.com/office/drawing/2014/main" id="{9F274750-451F-45AA-A2F4-5D399AFC6832}"/>
                </a:ext>
              </a:extLst>
            </p:cNvPr>
            <p:cNvSpPr/>
            <p:nvPr/>
          </p:nvSpPr>
          <p:spPr>
            <a:xfrm>
              <a:off x="1790449" y="4458617"/>
              <a:ext cx="9314516" cy="470248"/>
            </a:xfrm>
            <a:custGeom>
              <a:avLst/>
              <a:gdLst>
                <a:gd name="connsiteX0" fmla="*/ 0 w 9314516"/>
                <a:gd name="connsiteY0" fmla="*/ 0 h 470248"/>
                <a:gd name="connsiteX1" fmla="*/ 9314516 w 9314516"/>
                <a:gd name="connsiteY1" fmla="*/ 0 h 470248"/>
                <a:gd name="connsiteX2" fmla="*/ 9314516 w 9314516"/>
                <a:gd name="connsiteY2" fmla="*/ 470248 h 470248"/>
                <a:gd name="connsiteX3" fmla="*/ 0 w 9314516"/>
                <a:gd name="connsiteY3" fmla="*/ 470248 h 470248"/>
                <a:gd name="connsiteX4" fmla="*/ 0 w 9314516"/>
                <a:gd name="connsiteY4" fmla="*/ 0 h 470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4516" h="470248">
                  <a:moveTo>
                    <a:pt x="0" y="0"/>
                  </a:moveTo>
                  <a:lnTo>
                    <a:pt x="9314516" y="0"/>
                  </a:lnTo>
                  <a:lnTo>
                    <a:pt x="9314516" y="470248"/>
                  </a:lnTo>
                  <a:lnTo>
                    <a:pt x="0" y="47024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260"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Leadership and Management</a:t>
              </a:r>
            </a:p>
          </p:txBody>
        </p:sp>
        <p:sp>
          <p:nvSpPr>
            <p:cNvPr id="17" name="Oval 16">
              <a:extLst>
                <a:ext uri="{FF2B5EF4-FFF2-40B4-BE49-F238E27FC236}">
                  <a16:creationId xmlns:a16="http://schemas.microsoft.com/office/drawing/2014/main" id="{93F9E380-A36F-4180-9DF0-7A7445A97E56}"/>
                </a:ext>
              </a:extLst>
            </p:cNvPr>
            <p:cNvSpPr/>
            <p:nvPr/>
          </p:nvSpPr>
          <p:spPr>
            <a:xfrm>
              <a:off x="1496543" y="4399836"/>
              <a:ext cx="587811" cy="587811"/>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4" name="Group 23">
            <a:extLst>
              <a:ext uri="{FF2B5EF4-FFF2-40B4-BE49-F238E27FC236}">
                <a16:creationId xmlns:a16="http://schemas.microsoft.com/office/drawing/2014/main" id="{4044778F-57E1-497C-8109-926039C51DC6}"/>
              </a:ext>
            </a:extLst>
          </p:cNvPr>
          <p:cNvGrpSpPr/>
          <p:nvPr/>
        </p:nvGrpSpPr>
        <p:grpSpPr>
          <a:xfrm>
            <a:off x="1159577" y="5104983"/>
            <a:ext cx="9945387" cy="587811"/>
            <a:chOff x="1159577" y="5104983"/>
            <a:chExt cx="9945387" cy="587811"/>
          </a:xfrm>
        </p:grpSpPr>
        <p:sp>
          <p:nvSpPr>
            <p:cNvPr id="18" name="Freeform: Shape 17">
              <a:extLst>
                <a:ext uri="{FF2B5EF4-FFF2-40B4-BE49-F238E27FC236}">
                  <a16:creationId xmlns:a16="http://schemas.microsoft.com/office/drawing/2014/main" id="{96410992-676D-450C-8A1C-2E5EE1608F0C}"/>
                </a:ext>
              </a:extLst>
            </p:cNvPr>
            <p:cNvSpPr/>
            <p:nvPr/>
          </p:nvSpPr>
          <p:spPr>
            <a:xfrm>
              <a:off x="1453482" y="5163765"/>
              <a:ext cx="9651482" cy="470248"/>
            </a:xfrm>
            <a:custGeom>
              <a:avLst/>
              <a:gdLst>
                <a:gd name="connsiteX0" fmla="*/ 0 w 9651482"/>
                <a:gd name="connsiteY0" fmla="*/ 0 h 470248"/>
                <a:gd name="connsiteX1" fmla="*/ 9651482 w 9651482"/>
                <a:gd name="connsiteY1" fmla="*/ 0 h 470248"/>
                <a:gd name="connsiteX2" fmla="*/ 9651482 w 9651482"/>
                <a:gd name="connsiteY2" fmla="*/ 470248 h 470248"/>
                <a:gd name="connsiteX3" fmla="*/ 0 w 9651482"/>
                <a:gd name="connsiteY3" fmla="*/ 470248 h 470248"/>
                <a:gd name="connsiteX4" fmla="*/ 0 w 9651482"/>
                <a:gd name="connsiteY4" fmla="*/ 0 h 470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1482" h="470248">
                  <a:moveTo>
                    <a:pt x="0" y="0"/>
                  </a:moveTo>
                  <a:lnTo>
                    <a:pt x="9651482" y="0"/>
                  </a:lnTo>
                  <a:lnTo>
                    <a:pt x="9651482" y="470248"/>
                  </a:lnTo>
                  <a:lnTo>
                    <a:pt x="0" y="47024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3260"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dirty="0"/>
                <a:t>Organisational Processes</a:t>
              </a:r>
            </a:p>
          </p:txBody>
        </p:sp>
        <p:sp>
          <p:nvSpPr>
            <p:cNvPr id="19" name="Oval 18">
              <a:extLst>
                <a:ext uri="{FF2B5EF4-FFF2-40B4-BE49-F238E27FC236}">
                  <a16:creationId xmlns:a16="http://schemas.microsoft.com/office/drawing/2014/main" id="{97B34B86-DE73-49C8-B35C-952F2876ADEB}"/>
                </a:ext>
              </a:extLst>
            </p:cNvPr>
            <p:cNvSpPr/>
            <p:nvPr/>
          </p:nvSpPr>
          <p:spPr>
            <a:xfrm>
              <a:off x="1159577" y="5104983"/>
              <a:ext cx="587811" cy="587811"/>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pic>
        <p:nvPicPr>
          <p:cNvPr id="4" name="Content Placeholder 4" descr="Businessman taking notes">
            <a:extLst>
              <a:ext uri="{FF2B5EF4-FFF2-40B4-BE49-F238E27FC236}">
                <a16:creationId xmlns:a16="http://schemas.microsoft.com/office/drawing/2014/main" id="{2973ED13-52C2-4F68-9BB5-E1EFD13F3344}"/>
              </a:ext>
            </a:extLst>
          </p:cNvPr>
          <p:cNvPicPr>
            <a:picLocks noChangeAspect="1"/>
          </p:cNvPicPr>
          <p:nvPr/>
        </p:nvPicPr>
        <p:blipFill>
          <a:blip r:embed="rId3"/>
          <a:stretch>
            <a:fillRect/>
          </a:stretch>
        </p:blipFill>
        <p:spPr>
          <a:xfrm>
            <a:off x="8314225" y="0"/>
            <a:ext cx="697179" cy="1910081"/>
          </a:xfrm>
          <a:prstGeom prst="rect">
            <a:avLst/>
          </a:prstGeom>
        </p:spPr>
      </p:pic>
      <p:pic>
        <p:nvPicPr>
          <p:cNvPr id="5" name="Picture 4" descr="Business woman raising hand">
            <a:extLst>
              <a:ext uri="{FF2B5EF4-FFF2-40B4-BE49-F238E27FC236}">
                <a16:creationId xmlns:a16="http://schemas.microsoft.com/office/drawing/2014/main" id="{66288748-FEAD-47DE-9CE8-E229597E0E2F}"/>
              </a:ext>
            </a:extLst>
          </p:cNvPr>
          <p:cNvPicPr>
            <a:picLocks noChangeAspect="1"/>
          </p:cNvPicPr>
          <p:nvPr/>
        </p:nvPicPr>
        <p:blipFill>
          <a:blip r:embed="rId4"/>
          <a:stretch>
            <a:fillRect/>
          </a:stretch>
        </p:blipFill>
        <p:spPr>
          <a:xfrm>
            <a:off x="7244244" y="202154"/>
            <a:ext cx="825140" cy="1701320"/>
          </a:xfrm>
          <a:prstGeom prst="rect">
            <a:avLst/>
          </a:prstGeom>
        </p:spPr>
      </p:pic>
      <p:pic>
        <p:nvPicPr>
          <p:cNvPr id="6" name="Picture 5" descr="Businessman shrugging">
            <a:extLst>
              <a:ext uri="{FF2B5EF4-FFF2-40B4-BE49-F238E27FC236}">
                <a16:creationId xmlns:a16="http://schemas.microsoft.com/office/drawing/2014/main" id="{A5F7C9B6-58FC-4867-8A78-4F5ABC7E2FC8}"/>
              </a:ext>
            </a:extLst>
          </p:cNvPr>
          <p:cNvPicPr>
            <a:picLocks noChangeAspect="1"/>
          </p:cNvPicPr>
          <p:nvPr/>
        </p:nvPicPr>
        <p:blipFill>
          <a:blip r:embed="rId5"/>
          <a:stretch>
            <a:fillRect/>
          </a:stretch>
        </p:blipFill>
        <p:spPr>
          <a:xfrm>
            <a:off x="9501087" y="130869"/>
            <a:ext cx="825140" cy="1843890"/>
          </a:xfrm>
          <a:prstGeom prst="rect">
            <a:avLst/>
          </a:prstGeom>
        </p:spPr>
      </p:pic>
    </p:spTree>
    <p:extLst>
      <p:ext uri="{BB962C8B-B14F-4D97-AF65-F5344CB8AC3E}">
        <p14:creationId xmlns:p14="http://schemas.microsoft.com/office/powerpoint/2010/main" val="758201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9FEEF-E347-47E6-8245-3D8CB0F47602}"/>
              </a:ext>
            </a:extLst>
          </p:cNvPr>
          <p:cNvSpPr>
            <a:spLocks noGrp="1"/>
          </p:cNvSpPr>
          <p:nvPr>
            <p:ph type="title"/>
          </p:nvPr>
        </p:nvSpPr>
        <p:spPr/>
        <p:txBody>
          <a:bodyPr/>
          <a:lstStyle/>
          <a:p>
            <a:r>
              <a:rPr lang="en-GB" dirty="0"/>
              <a:t>Activity – group task </a:t>
            </a:r>
          </a:p>
        </p:txBody>
      </p:sp>
      <p:sp>
        <p:nvSpPr>
          <p:cNvPr id="3" name="Content Placeholder 2">
            <a:extLst>
              <a:ext uri="{FF2B5EF4-FFF2-40B4-BE49-F238E27FC236}">
                <a16:creationId xmlns:a16="http://schemas.microsoft.com/office/drawing/2014/main" id="{D55ED4B1-7622-42E6-A141-3512DA831D18}"/>
              </a:ext>
            </a:extLst>
          </p:cNvPr>
          <p:cNvSpPr>
            <a:spLocks noGrp="1"/>
          </p:cNvSpPr>
          <p:nvPr>
            <p:ph idx="1"/>
          </p:nvPr>
        </p:nvSpPr>
        <p:spPr>
          <a:xfrm>
            <a:off x="396240" y="2103120"/>
            <a:ext cx="11643360" cy="4135119"/>
          </a:xfrm>
          <a:ln w="38100"/>
        </p:spPr>
        <p:style>
          <a:lnRef idx="2">
            <a:schemeClr val="accent6"/>
          </a:lnRef>
          <a:fillRef idx="1">
            <a:schemeClr val="lt1"/>
          </a:fillRef>
          <a:effectRef idx="0">
            <a:schemeClr val="accent6"/>
          </a:effectRef>
          <a:fontRef idx="minor">
            <a:schemeClr val="dk1"/>
          </a:fontRef>
        </p:style>
        <p:txBody>
          <a:bodyPr>
            <a:normAutofit/>
          </a:bodyPr>
          <a:lstStyle/>
          <a:p>
            <a:r>
              <a:rPr lang="en-GB" dirty="0">
                <a:latin typeface="Arial" panose="020B0604020202020204" pitchFamily="34" charset="0"/>
                <a:cs typeface="Arial" panose="020B0604020202020204" pitchFamily="34" charset="0"/>
              </a:rPr>
              <a:t>Mary </a:t>
            </a:r>
            <a:r>
              <a:rPr lang="en-GB" dirty="0" err="1">
                <a:latin typeface="Arial" panose="020B0604020202020204" pitchFamily="34" charset="0"/>
                <a:cs typeface="Arial" panose="020B0604020202020204" pitchFamily="34" charset="0"/>
              </a:rPr>
              <a:t>Kellent</a:t>
            </a:r>
            <a:r>
              <a:rPr lang="en-GB" dirty="0">
                <a:latin typeface="Arial" panose="020B0604020202020204" pitchFamily="34" charset="0"/>
                <a:cs typeface="Arial" panose="020B0604020202020204" pitchFamily="34" charset="0"/>
              </a:rPr>
              <a:t> is </a:t>
            </a:r>
            <a:r>
              <a:rPr lang="en-GB" b="1" dirty="0">
                <a:latin typeface="Arial" panose="020B0604020202020204" pitchFamily="34" charset="0"/>
                <a:cs typeface="Arial" panose="020B0604020202020204" pitchFamily="34" charset="0"/>
              </a:rPr>
              <a:t>head of marketing </a:t>
            </a:r>
            <a:r>
              <a:rPr lang="en-GB" dirty="0">
                <a:latin typeface="Arial" panose="020B0604020202020204" pitchFamily="34" charset="0"/>
                <a:cs typeface="Arial" panose="020B0604020202020204" pitchFamily="34" charset="0"/>
              </a:rPr>
              <a:t>at 365FrozenFood, she has been informed that due to changes in the cost of energy the </a:t>
            </a:r>
            <a:r>
              <a:rPr lang="en-GB" b="1" dirty="0">
                <a:latin typeface="Arial" panose="020B0604020202020204" pitchFamily="34" charset="0"/>
                <a:cs typeface="Arial" panose="020B0604020202020204" pitchFamily="34" charset="0"/>
              </a:rPr>
              <a:t>marketing department will have a 25% reduction in its budget </a:t>
            </a:r>
            <a:r>
              <a:rPr lang="en-GB" dirty="0">
                <a:latin typeface="Arial" panose="020B0604020202020204" pitchFamily="34" charset="0"/>
                <a:cs typeface="Arial" panose="020B0604020202020204" pitchFamily="34" charset="0"/>
              </a:rPr>
              <a:t>for the final quarter of 2022. </a:t>
            </a:r>
            <a:r>
              <a:rPr lang="en-GB" b="1" dirty="0">
                <a:latin typeface="Arial" panose="020B0604020202020204" pitchFamily="34" charset="0"/>
                <a:cs typeface="Arial" panose="020B0604020202020204" pitchFamily="34" charset="0"/>
              </a:rPr>
              <a:t>12.5%</a:t>
            </a:r>
            <a:r>
              <a:rPr lang="en-GB" dirty="0">
                <a:latin typeface="Arial" panose="020B0604020202020204" pitchFamily="34" charset="0"/>
                <a:cs typeface="Arial" panose="020B0604020202020204" pitchFamily="34" charset="0"/>
              </a:rPr>
              <a:t> will </a:t>
            </a:r>
            <a:r>
              <a:rPr lang="en-GB" b="1" dirty="0">
                <a:latin typeface="Arial" panose="020B0604020202020204" pitchFamily="34" charset="0"/>
                <a:cs typeface="Arial" panose="020B0604020202020204" pitchFamily="34" charset="0"/>
              </a:rPr>
              <a:t>be allocated </a:t>
            </a:r>
            <a:r>
              <a:rPr lang="en-GB" dirty="0">
                <a:latin typeface="Arial" panose="020B0604020202020204" pitchFamily="34" charset="0"/>
                <a:cs typeface="Arial" panose="020B0604020202020204" pitchFamily="34" charset="0"/>
              </a:rPr>
              <a:t>to the </a:t>
            </a:r>
            <a:r>
              <a:rPr lang="en-GB" b="1" dirty="0">
                <a:latin typeface="Arial" panose="020B0604020202020204" pitchFamily="34" charset="0"/>
                <a:cs typeface="Arial" panose="020B0604020202020204" pitchFamily="34" charset="0"/>
              </a:rPr>
              <a:t>processing and storage department</a:t>
            </a:r>
            <a:r>
              <a:rPr lang="en-GB" dirty="0">
                <a:latin typeface="Arial" panose="020B0604020202020204" pitchFamily="34" charset="0"/>
                <a:cs typeface="Arial" panose="020B0604020202020204" pitchFamily="34" charset="0"/>
              </a:rPr>
              <a:t>, and </a:t>
            </a:r>
            <a:r>
              <a:rPr lang="en-GB" b="1" dirty="0">
                <a:latin typeface="Arial" panose="020B0604020202020204" pitchFamily="34" charset="0"/>
                <a:cs typeface="Arial" panose="020B0604020202020204" pitchFamily="34" charset="0"/>
              </a:rPr>
              <a:t>12.5% </a:t>
            </a:r>
            <a:r>
              <a:rPr lang="en-GB" dirty="0">
                <a:latin typeface="Arial" panose="020B0604020202020204" pitchFamily="34" charset="0"/>
                <a:cs typeface="Arial" panose="020B0604020202020204" pitchFamily="34" charset="0"/>
              </a:rPr>
              <a:t>will be</a:t>
            </a:r>
            <a:r>
              <a:rPr lang="en-GB" b="1" dirty="0">
                <a:latin typeface="Arial" panose="020B0604020202020204" pitchFamily="34" charset="0"/>
                <a:cs typeface="Arial" panose="020B0604020202020204" pitchFamily="34" charset="0"/>
              </a:rPr>
              <a:t> allocated </a:t>
            </a:r>
            <a:r>
              <a:rPr lang="en-GB" dirty="0">
                <a:latin typeface="Arial" panose="020B0604020202020204" pitchFamily="34" charset="0"/>
                <a:cs typeface="Arial" panose="020B0604020202020204" pitchFamily="34" charset="0"/>
              </a:rPr>
              <a:t>to the </a:t>
            </a:r>
            <a:r>
              <a:rPr lang="en-GB" b="1" dirty="0">
                <a:latin typeface="Arial" panose="020B0604020202020204" pitchFamily="34" charset="0"/>
                <a:cs typeface="Arial" panose="020B0604020202020204" pitchFamily="34" charset="0"/>
              </a:rPr>
              <a:t>customer services department. </a:t>
            </a:r>
          </a:p>
          <a:p>
            <a:r>
              <a:rPr lang="en-GB" dirty="0">
                <a:latin typeface="Arial" panose="020B0604020202020204" pitchFamily="34" charset="0"/>
                <a:cs typeface="Arial" panose="020B0604020202020204" pitchFamily="34" charset="0"/>
              </a:rPr>
              <a:t>Mary </a:t>
            </a:r>
            <a:r>
              <a:rPr lang="en-GB" b="1" dirty="0">
                <a:latin typeface="Arial" panose="020B0604020202020204" pitchFamily="34" charset="0"/>
                <a:cs typeface="Arial" panose="020B0604020202020204" pitchFamily="34" charset="0"/>
              </a:rPr>
              <a:t>disagrees </a:t>
            </a:r>
            <a:r>
              <a:rPr lang="en-GB" dirty="0">
                <a:latin typeface="Arial" panose="020B0604020202020204" pitchFamily="34" charset="0"/>
                <a:cs typeface="Arial" panose="020B0604020202020204" pitchFamily="34" charset="0"/>
              </a:rPr>
              <a:t>with the justification of the budget reallocation as she does not see why the customer service department would be affected by the increased in energy costs.  </a:t>
            </a:r>
          </a:p>
          <a:p>
            <a:r>
              <a:rPr lang="en-GB" dirty="0">
                <a:latin typeface="Arial" panose="020B0604020202020204" pitchFamily="34" charset="0"/>
                <a:cs typeface="Arial" panose="020B0604020202020204" pitchFamily="34" charset="0"/>
              </a:rPr>
              <a:t>Steve Acton, the head of transport has found out that some departments are having increases in budgets and annoyed that his department has not benefited. </a:t>
            </a:r>
          </a:p>
          <a:p>
            <a:r>
              <a:rPr lang="en-GB" dirty="0">
                <a:latin typeface="Arial" panose="020B0604020202020204" pitchFamily="34" charset="0"/>
                <a:cs typeface="Arial" panose="020B0604020202020204" pitchFamily="34" charset="0"/>
              </a:rPr>
              <a:t>As the Financial Director of 365FrozenFood, how would you approach the conflict that is occurring here? What are the causes and what strategies could be used? </a:t>
            </a:r>
          </a:p>
        </p:txBody>
      </p:sp>
    </p:spTree>
    <p:extLst>
      <p:ext uri="{BB962C8B-B14F-4D97-AF65-F5344CB8AC3E}">
        <p14:creationId xmlns:p14="http://schemas.microsoft.com/office/powerpoint/2010/main" val="88238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2.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{EB407620-54B2-47F8-A4DB-A67BBE2524DE}tf11437505_win32</Template>
  <TotalTime>0</TotalTime>
  <Words>1223</Words>
  <Application>Microsoft Office PowerPoint</Application>
  <PresentationFormat>Widescreen</PresentationFormat>
  <Paragraphs>110</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Georgia Pro Cond Light</vt:lpstr>
      <vt:lpstr>Speak Pro</vt:lpstr>
      <vt:lpstr>RetrospectVTI</vt:lpstr>
      <vt:lpstr>Managing Conflict</vt:lpstr>
      <vt:lpstr>During this session </vt:lpstr>
      <vt:lpstr>Organisational Conflict </vt:lpstr>
      <vt:lpstr>Organisational Development </vt:lpstr>
      <vt:lpstr>PowerPoint Presentation</vt:lpstr>
      <vt:lpstr>PowerPoint Presentation</vt:lpstr>
      <vt:lpstr>Interactionalist View</vt:lpstr>
      <vt:lpstr>Source of conflict</vt:lpstr>
      <vt:lpstr>Managing Conflict</vt:lpstr>
      <vt:lpstr>Managing Conflict</vt:lpstr>
      <vt:lpstr>Activity – group 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Conflict</dc:title>
  <dc:creator>Rebecca Stewart</dc:creator>
  <cp:lastModifiedBy>Rebecca Stewart</cp:lastModifiedBy>
  <cp:revision>8</cp:revision>
  <dcterms:created xsi:type="dcterms:W3CDTF">2022-10-19T20:32:15Z</dcterms:created>
  <dcterms:modified xsi:type="dcterms:W3CDTF">2023-05-11T13:58:53Z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