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9" r:id="rId3"/>
    <p:sldId id="261" r:id="rId4"/>
    <p:sldId id="257" r:id="rId5"/>
    <p:sldId id="260" r:id="rId6"/>
    <p:sldId id="258"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9FF"/>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5000" autoAdjust="0"/>
    <p:restoredTop sz="94660" autoAdjust="0"/>
  </p:normalViewPr>
  <p:slideViewPr>
    <p:cSldViewPr snapToGrid="0">
      <p:cViewPr varScale="1">
        <p:scale>
          <a:sx n="73" d="100"/>
          <a:sy n="73" d="100"/>
        </p:scale>
        <p:origin x="-624" y="-102"/>
      </p:cViewPr>
      <p:guideLst>
        <p:guide orient="horz" pos="2160"/>
        <p:guide pos="3840"/>
      </p:guideLst>
    </p:cSldViewPr>
  </p:slideViewPr>
  <p:outlineViewPr>
    <p:cViewPr>
      <p:scale>
        <a:sx n="33" d="100"/>
        <a:sy n="33" d="100"/>
      </p:scale>
      <p:origin x="0" y="312"/>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46661829-D738-49E8-87A8-367B9594C6BC}" type="datetimeFigureOut">
              <a:rPr lang="en-GB" smtClean="0"/>
              <a:pPr/>
              <a:t>14/01/2021</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7B406B7-05FC-4BC2-AB5E-AC6F3B87B6B1}" type="slidenum">
              <a:rPr lang="en-GB" smtClean="0"/>
              <a:pPr/>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762956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76332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406B7-05FC-4BC2-AB5E-AC6F3B87B6B1}" type="slidenum">
              <a:rPr lang="en-GB" smtClean="0"/>
              <a:pPr/>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607543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224587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1174764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3475304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468609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2998815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2993603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813619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61829-D738-49E8-87A8-367B9594C6BC}" type="datetimeFigureOut">
              <a:rPr lang="en-GB" smtClean="0"/>
              <a:pPr/>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1893596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46661829-D738-49E8-87A8-367B9594C6BC}" type="datetimeFigureOut">
              <a:rPr lang="en-GB" smtClean="0"/>
              <a:pPr/>
              <a:t>14/01/2021</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7B406B7-05FC-4BC2-AB5E-AC6F3B87B6B1}" type="slidenum">
              <a:rPr lang="en-GB" smtClean="0"/>
              <a:pPr/>
              <a:t>‹#›</a:t>
            </a:fld>
            <a:endParaRPr lang="en-GB"/>
          </a:p>
        </p:txBody>
      </p:sp>
    </p:spTree>
    <p:extLst>
      <p:ext uri="{BB962C8B-B14F-4D97-AF65-F5344CB8AC3E}">
        <p14:creationId xmlns="" xmlns:p14="http://schemas.microsoft.com/office/powerpoint/2010/main" val="1539310098"/>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B1DFF5F-E0DB-4FAD-9DB5-D40C73F85914}"/>
              </a:ext>
            </a:extLst>
          </p:cNvPr>
          <p:cNvSpPr>
            <a:spLocks noGrp="1"/>
          </p:cNvSpPr>
          <p:nvPr>
            <p:ph type="ctrTitle"/>
          </p:nvPr>
        </p:nvSpPr>
        <p:spPr>
          <a:xfrm>
            <a:off x="287383" y="1619809"/>
            <a:ext cx="9509759" cy="2338251"/>
          </a:xfrm>
        </p:spPr>
        <p:txBody>
          <a:bodyPr>
            <a:noAutofit/>
          </a:bodyPr>
          <a:lstStyle/>
          <a:p>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David </a:t>
            </a:r>
            <a:r>
              <a:rPr lang="en-GB" sz="4800" dirty="0" err="1" smtClean="0">
                <a:solidFill>
                  <a:schemeClr val="bg1"/>
                </a:solidFill>
                <a:latin typeface="Arial" panose="020B0604020202020204" pitchFamily="34" charset="0"/>
                <a:cs typeface="Arial" panose="020B0604020202020204" pitchFamily="34" charset="0"/>
              </a:rPr>
              <a:t>reimer</a:t>
            </a: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The John/</a:t>
            </a:r>
            <a:r>
              <a:rPr lang="en-GB" sz="4800" dirty="0" err="1" smtClean="0">
                <a:solidFill>
                  <a:schemeClr val="bg1"/>
                </a:solidFill>
                <a:latin typeface="Arial" panose="020B0604020202020204" pitchFamily="34" charset="0"/>
                <a:cs typeface="Arial" panose="020B0604020202020204" pitchFamily="34" charset="0"/>
              </a:rPr>
              <a:t>joan</a:t>
            </a:r>
            <a:r>
              <a:rPr lang="en-GB" sz="4800" dirty="0" smtClean="0">
                <a:solidFill>
                  <a:schemeClr val="bg1"/>
                </a:solidFill>
                <a:latin typeface="Arial" panose="020B0604020202020204" pitchFamily="34" charset="0"/>
                <a:cs typeface="Arial" panose="020B0604020202020204" pitchFamily="34" charset="0"/>
              </a:rPr>
              <a:t> case</a:t>
            </a:r>
            <a:br>
              <a:rPr lang="en-GB" sz="4800" dirty="0" smtClean="0">
                <a:solidFill>
                  <a:schemeClr val="bg1"/>
                </a:solidFill>
                <a:latin typeface="Arial" panose="020B0604020202020204" pitchFamily="34" charset="0"/>
                <a:cs typeface="Arial" panose="020B0604020202020204" pitchFamily="34" charset="0"/>
              </a:rPr>
            </a:br>
            <a:r>
              <a:rPr lang="en-GB" sz="4800" dirty="0" smtClean="0">
                <a:solidFill>
                  <a:schemeClr val="bg1"/>
                </a:solidFill>
                <a:latin typeface="Arial" panose="020B0604020202020204" pitchFamily="34" charset="0"/>
                <a:cs typeface="Arial" panose="020B0604020202020204" pitchFamily="34" charset="0"/>
              </a:rPr>
              <a:t/>
            </a:r>
            <a:br>
              <a:rPr lang="en-GB" sz="4800" dirty="0" smtClean="0">
                <a:solidFill>
                  <a:schemeClr val="bg1"/>
                </a:solidFill>
                <a:latin typeface="Arial" panose="020B0604020202020204" pitchFamily="34" charset="0"/>
                <a:cs typeface="Arial" panose="020B0604020202020204" pitchFamily="34" charset="0"/>
              </a:rPr>
            </a:br>
            <a:endParaRPr lang="en-GB" sz="32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 xmlns:a16="http://schemas.microsoft.com/office/drawing/2014/main" id="{C0155CF7-D797-44AE-83BD-CA38FD81A1A0}"/>
              </a:ext>
            </a:extLst>
          </p:cNvPr>
          <p:cNvSpPr>
            <a:spLocks noGrp="1"/>
          </p:cNvSpPr>
          <p:nvPr>
            <p:ph type="subTitle" idx="1"/>
          </p:nvPr>
        </p:nvSpPr>
        <p:spPr>
          <a:xfrm>
            <a:off x="300447" y="3801291"/>
            <a:ext cx="11599816" cy="2821578"/>
          </a:xfrm>
        </p:spPr>
        <p:txBody>
          <a:bodyPr>
            <a:normAutofit/>
          </a:bodyPr>
          <a:lstStyle/>
          <a:p>
            <a:endParaRPr lang="en-GB" sz="2400" dirty="0" smtClean="0">
              <a:solidFill>
                <a:schemeClr val="bg1"/>
              </a:solidFill>
              <a:latin typeface="Arial" pitchFamily="34" charset="0"/>
              <a:cs typeface="Arial" pitchFamily="34" charset="0"/>
            </a:endParaRPr>
          </a:p>
          <a:p>
            <a:r>
              <a:rPr lang="en-GB" sz="4800" b="1" dirty="0" smtClean="0">
                <a:solidFill>
                  <a:schemeClr val="bg1"/>
                </a:solidFill>
                <a:latin typeface="Arial" pitchFamily="34" charset="0"/>
                <a:cs typeface="Arial" pitchFamily="34" charset="0"/>
              </a:rPr>
              <a:t>Gender Reassignment Controversy</a:t>
            </a:r>
          </a:p>
          <a:p>
            <a:endParaRPr lang="en-GB" sz="2400" dirty="0" smtClean="0">
              <a:solidFill>
                <a:schemeClr val="bg1"/>
              </a:solidFill>
              <a:latin typeface="Arial" pitchFamily="34" charset="0"/>
              <a:cs typeface="Arial" pitchFamily="34" charset="0"/>
            </a:endParaRPr>
          </a:p>
          <a:p>
            <a:r>
              <a:rPr lang="en-GB" sz="2400" dirty="0" smtClean="0">
                <a:solidFill>
                  <a:schemeClr val="bg1"/>
                </a:solidFill>
                <a:latin typeface="Arial" pitchFamily="34" charset="0"/>
                <a:cs typeface="Arial" pitchFamily="34" charset="0"/>
              </a:rPr>
              <a:t>Catherine Joanne </a:t>
            </a:r>
            <a:r>
              <a:rPr lang="en-GB" sz="2400" dirty="0" err="1" smtClean="0">
                <a:solidFill>
                  <a:schemeClr val="bg1"/>
                </a:solidFill>
                <a:latin typeface="Arial" pitchFamily="34" charset="0"/>
                <a:cs typeface="Arial" pitchFamily="34" charset="0"/>
              </a:rPr>
              <a:t>Gourlay</a:t>
            </a:r>
            <a:r>
              <a:rPr lang="en-GB" sz="2400" dirty="0" smtClean="0">
                <a:solidFill>
                  <a:schemeClr val="bg1"/>
                </a:solidFill>
                <a:latin typeface="Arial" pitchFamily="34" charset="0"/>
                <a:cs typeface="Arial" pitchFamily="34" charset="0"/>
              </a:rPr>
              <a:t> (2006064)</a:t>
            </a:r>
          </a:p>
        </p:txBody>
      </p:sp>
      <p:pic>
        <p:nvPicPr>
          <p:cNvPr id="4" name="Picture 3" descr="Image - David Reimer.jpg"/>
          <p:cNvPicPr>
            <a:picLocks noChangeAspect="1"/>
          </p:cNvPicPr>
          <p:nvPr/>
        </p:nvPicPr>
        <p:blipFill>
          <a:blip r:embed="rId2"/>
          <a:stretch>
            <a:fillRect/>
          </a:stretch>
        </p:blipFill>
        <p:spPr>
          <a:xfrm>
            <a:off x="9759826" y="436330"/>
            <a:ext cx="1989730" cy="3096000"/>
          </a:xfrm>
          <a:prstGeom prst="rect">
            <a:avLst/>
          </a:prstGeom>
          <a:ln>
            <a:solidFill>
              <a:schemeClr val="bg1"/>
            </a:solidFill>
          </a:ln>
        </p:spPr>
      </p:pic>
    </p:spTree>
    <p:extLst>
      <p:ext uri="{BB962C8B-B14F-4D97-AF65-F5344CB8AC3E}">
        <p14:creationId xmlns="" xmlns:p14="http://schemas.microsoft.com/office/powerpoint/2010/main" val="2698914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498274"/>
            <a:ext cx="9875520" cy="749153"/>
          </a:xfrm>
        </p:spPr>
        <p:txBody>
          <a:bodyPr>
            <a:noAutofit/>
          </a:bodyPr>
          <a:lstStyle/>
          <a:p>
            <a:pPr algn="ctr"/>
            <a:r>
              <a:rPr lang="en-GB" sz="4800" b="1" dirty="0" smtClean="0">
                <a:latin typeface="Arial" pitchFamily="34" charset="0"/>
                <a:cs typeface="Arial" pitchFamily="34" charset="0"/>
              </a:rPr>
              <a:t>THE STORY OF DAVID REIMER</a:t>
            </a:r>
            <a:endParaRPr lang="en-US" sz="4800" dirty="0"/>
          </a:p>
        </p:txBody>
      </p:sp>
      <p:sp>
        <p:nvSpPr>
          <p:cNvPr id="3" name="Content Placeholder 2"/>
          <p:cNvSpPr>
            <a:spLocks noGrp="1"/>
          </p:cNvSpPr>
          <p:nvPr>
            <p:ph idx="1"/>
          </p:nvPr>
        </p:nvSpPr>
        <p:spPr>
          <a:xfrm>
            <a:off x="286439" y="1384664"/>
            <a:ext cx="11589744" cy="5421083"/>
          </a:xfrm>
        </p:spPr>
        <p:txBody>
          <a:bodyPr>
            <a:noAutofit/>
          </a:bodyPr>
          <a:lstStyle/>
          <a:p>
            <a:pPr>
              <a:lnSpc>
                <a:spcPct val="100000"/>
              </a:lnSpc>
              <a:spcBef>
                <a:spcPts val="0"/>
              </a:spcBef>
              <a:buSzPct val="100000"/>
              <a:buFont typeface="Arial" pitchFamily="34" charset="0"/>
              <a:buChar char="•"/>
            </a:pPr>
            <a:r>
              <a:rPr lang="en-GB" sz="2400" dirty="0" smtClean="0">
                <a:solidFill>
                  <a:schemeClr val="tx1"/>
                </a:solidFill>
                <a:latin typeface="Arial" panose="020B0604020202020204" pitchFamily="34" charset="0"/>
                <a:cs typeface="Arial" panose="020B0604020202020204" pitchFamily="34" charset="0"/>
              </a:rPr>
              <a:t>In 1965 David Reimer was born as a male identical twin</a:t>
            </a:r>
          </a:p>
          <a:p>
            <a:pPr>
              <a:lnSpc>
                <a:spcPct val="100000"/>
              </a:lnSpc>
              <a:spcBef>
                <a:spcPts val="0"/>
              </a:spcBef>
              <a:buSzPct val="100000"/>
              <a:buNone/>
            </a:pPr>
            <a:endParaRPr lang="en-GB" sz="1600" dirty="0" smtClean="0">
              <a:solidFill>
                <a:schemeClr val="tx1"/>
              </a:solidFill>
              <a:latin typeface="Arial" panose="020B0604020202020204" pitchFamily="34" charset="0"/>
              <a:cs typeface="Arial" panose="020B0604020202020204" pitchFamily="34" charset="0"/>
            </a:endParaRPr>
          </a:p>
          <a:p>
            <a:pPr>
              <a:lnSpc>
                <a:spcPct val="100000"/>
              </a:lnSpc>
              <a:spcBef>
                <a:spcPts val="0"/>
              </a:spcBef>
              <a:buSzPct val="100000"/>
              <a:buFont typeface="Arial" pitchFamily="34" charset="0"/>
              <a:buChar char="•"/>
            </a:pPr>
            <a:r>
              <a:rPr lang="en-GB" sz="2400" dirty="0" smtClean="0">
                <a:solidFill>
                  <a:schemeClr val="tx1"/>
                </a:solidFill>
                <a:latin typeface="Arial" panose="020B0604020202020204" pitchFamily="34" charset="0"/>
                <a:cs typeface="Arial" panose="020B0604020202020204" pitchFamily="34" charset="0"/>
              </a:rPr>
              <a:t>The twins were named Bruce Peter Reimer and </a:t>
            </a:r>
          </a:p>
          <a:p>
            <a:pPr lvl="1">
              <a:lnSpc>
                <a:spcPct val="100000"/>
              </a:lnSpc>
              <a:spcBef>
                <a:spcPts val="0"/>
              </a:spcBef>
              <a:buSzPct val="100000"/>
              <a:buNone/>
            </a:pPr>
            <a:r>
              <a:rPr lang="en-GB" sz="2400" dirty="0" smtClean="0">
                <a:solidFill>
                  <a:schemeClr val="tx1"/>
                </a:solidFill>
                <a:latin typeface="Arial" panose="020B0604020202020204" pitchFamily="34" charset="0"/>
                <a:cs typeface="Arial" panose="020B0604020202020204" pitchFamily="34" charset="0"/>
              </a:rPr>
              <a:t>Brian Henry Reimer </a:t>
            </a:r>
          </a:p>
          <a:p>
            <a:pPr>
              <a:lnSpc>
                <a:spcPct val="100000"/>
              </a:lnSpc>
              <a:spcBef>
                <a:spcPts val="0"/>
              </a:spcBef>
              <a:buSzPct val="100000"/>
              <a:buFont typeface="Arial" pitchFamily="34" charset="0"/>
              <a:buChar char="•"/>
            </a:pPr>
            <a:endParaRPr lang="en-GB" sz="1600" dirty="0" smtClean="0">
              <a:solidFill>
                <a:schemeClr val="tx1"/>
              </a:solidFill>
              <a:latin typeface="Arial" panose="020B0604020202020204" pitchFamily="34" charset="0"/>
              <a:cs typeface="Arial" panose="020B0604020202020204" pitchFamily="34" charset="0"/>
            </a:endParaRPr>
          </a:p>
          <a:p>
            <a:pPr>
              <a:lnSpc>
                <a:spcPct val="100000"/>
              </a:lnSpc>
              <a:spcBef>
                <a:spcPts val="0"/>
              </a:spcBef>
              <a:buSzPct val="100000"/>
              <a:buFont typeface="Arial" pitchFamily="34" charset="0"/>
              <a:buChar char="•"/>
            </a:pPr>
            <a:r>
              <a:rPr lang="en-GB" sz="2400" dirty="0" smtClean="0">
                <a:solidFill>
                  <a:schemeClr val="tx1"/>
                </a:solidFill>
                <a:latin typeface="Arial" panose="020B0604020202020204" pitchFamily="34" charset="0"/>
                <a:cs typeface="Arial" panose="020B0604020202020204" pitchFamily="34" charset="0"/>
              </a:rPr>
              <a:t>In 1966, at eight months old,  Bruce and Brian </a:t>
            </a:r>
          </a:p>
          <a:p>
            <a:pPr lvl="1">
              <a:lnSpc>
                <a:spcPct val="100000"/>
              </a:lnSpc>
              <a:spcBef>
                <a:spcPts val="0"/>
              </a:spcBef>
              <a:buSzPct val="100000"/>
              <a:buNone/>
            </a:pPr>
            <a:r>
              <a:rPr lang="en-GB" sz="2400" dirty="0" smtClean="0">
                <a:solidFill>
                  <a:schemeClr val="tx1"/>
                </a:solidFill>
                <a:latin typeface="Arial" panose="020B0604020202020204" pitchFamily="34" charset="0"/>
                <a:cs typeface="Arial" panose="020B0604020202020204" pitchFamily="34" charset="0"/>
              </a:rPr>
              <a:t>underwent a circumcision operation</a:t>
            </a:r>
            <a:r>
              <a:rPr lang="en-GB" dirty="0" smtClean="0">
                <a:solidFill>
                  <a:schemeClr val="tx1"/>
                </a:solidFill>
                <a:latin typeface="Arial" panose="020B0604020202020204" pitchFamily="34" charset="0"/>
                <a:cs typeface="Arial" panose="020B0604020202020204" pitchFamily="34" charset="0"/>
              </a:rPr>
              <a:t> </a:t>
            </a:r>
            <a:r>
              <a:rPr lang="en-GB" sz="1000" dirty="0" smtClean="0">
                <a:solidFill>
                  <a:schemeClr val="tx1"/>
                </a:solidFill>
                <a:latin typeface="Arial" panose="020B0604020202020204" pitchFamily="34" charset="0"/>
                <a:cs typeface="Arial" panose="020B0604020202020204" pitchFamily="34" charset="0"/>
              </a:rPr>
              <a:t>(</a:t>
            </a:r>
            <a:r>
              <a:rPr lang="en-GB" sz="1000" dirty="0" err="1" smtClean="0">
                <a:solidFill>
                  <a:schemeClr val="tx1"/>
                </a:solidFill>
                <a:latin typeface="Arial" panose="020B0604020202020204" pitchFamily="34" charset="0"/>
                <a:cs typeface="Arial" panose="020B0604020202020204" pitchFamily="34" charset="0"/>
              </a:rPr>
              <a:t>Warnke</a:t>
            </a:r>
            <a:r>
              <a:rPr lang="en-GB" sz="1000" dirty="0" smtClean="0">
                <a:solidFill>
                  <a:schemeClr val="tx1"/>
                </a:solidFill>
                <a:latin typeface="Arial" panose="020B0604020202020204" pitchFamily="34" charset="0"/>
                <a:cs typeface="Arial" panose="020B0604020202020204" pitchFamily="34" charset="0"/>
              </a:rPr>
              <a:t>, 2009)</a:t>
            </a:r>
          </a:p>
          <a:p>
            <a:pPr>
              <a:lnSpc>
                <a:spcPct val="100000"/>
              </a:lnSpc>
              <a:spcBef>
                <a:spcPts val="0"/>
              </a:spcBef>
              <a:buSzPct val="100000"/>
              <a:buFont typeface="Arial" pitchFamily="34" charset="0"/>
              <a:buChar char="•"/>
            </a:pPr>
            <a:endParaRPr lang="en-GB" sz="1600" dirty="0" smtClean="0">
              <a:solidFill>
                <a:schemeClr val="tx1"/>
              </a:solidFill>
              <a:latin typeface="Arial" panose="020B0604020202020204" pitchFamily="34" charset="0"/>
              <a:cs typeface="Arial" panose="020B0604020202020204" pitchFamily="34" charset="0"/>
            </a:endParaRPr>
          </a:p>
          <a:p>
            <a:pPr>
              <a:lnSpc>
                <a:spcPct val="100000"/>
              </a:lnSpc>
              <a:spcBef>
                <a:spcPts val="0"/>
              </a:spcBef>
              <a:buSzPct val="100000"/>
              <a:buFont typeface="Arial" pitchFamily="34" charset="0"/>
              <a:buChar char="•"/>
            </a:pPr>
            <a:r>
              <a:rPr lang="en-GB" sz="2400" dirty="0" smtClean="0">
                <a:solidFill>
                  <a:schemeClr val="tx1"/>
                </a:solidFill>
                <a:latin typeface="Arial" panose="020B0604020202020204" pitchFamily="34" charset="0"/>
                <a:cs typeface="Arial" panose="020B0604020202020204" pitchFamily="34" charset="0"/>
              </a:rPr>
              <a:t>Bruce’s operation was unsuccessful and resulted in the loss of his penis</a:t>
            </a:r>
          </a:p>
          <a:p>
            <a:pPr>
              <a:lnSpc>
                <a:spcPct val="100000"/>
              </a:lnSpc>
              <a:spcBef>
                <a:spcPts val="0"/>
              </a:spcBef>
              <a:buSzPct val="100000"/>
              <a:buNone/>
            </a:pPr>
            <a:endParaRPr lang="en-GB" sz="1600" dirty="0" smtClean="0">
              <a:solidFill>
                <a:schemeClr val="tx1"/>
              </a:solidFill>
              <a:latin typeface="Arial" panose="020B0604020202020204" pitchFamily="34" charset="0"/>
              <a:cs typeface="Arial" panose="020B0604020202020204" pitchFamily="34" charset="0"/>
            </a:endParaRPr>
          </a:p>
          <a:p>
            <a:pPr>
              <a:lnSpc>
                <a:spcPct val="100000"/>
              </a:lnSpc>
              <a:spcBef>
                <a:spcPts val="0"/>
              </a:spcBef>
              <a:buSzPct val="100000"/>
              <a:buFont typeface="Arial" pitchFamily="34" charset="0"/>
              <a:buChar char="•"/>
            </a:pPr>
            <a:r>
              <a:rPr lang="en-GB" sz="2400" dirty="0" smtClean="0">
                <a:solidFill>
                  <a:schemeClr val="tx1"/>
                </a:solidFill>
                <a:latin typeface="Arial" panose="020B0604020202020204" pitchFamily="34" charset="0"/>
                <a:cs typeface="Arial" panose="020B0604020202020204" pitchFamily="34" charset="0"/>
              </a:rPr>
              <a:t>His parents made contact with the Psychologist Dr. John Money </a:t>
            </a:r>
            <a:r>
              <a:rPr lang="en-GB" sz="1200" dirty="0" smtClean="0">
                <a:solidFill>
                  <a:schemeClr val="tx1"/>
                </a:solidFill>
                <a:latin typeface="Arial" panose="020B0604020202020204" pitchFamily="34" charset="0"/>
                <a:cs typeface="Arial" panose="020B0604020202020204" pitchFamily="34" charset="0"/>
              </a:rPr>
              <a:t>(</a:t>
            </a:r>
            <a:r>
              <a:rPr lang="en-GB" sz="1200" dirty="0" err="1" smtClean="0">
                <a:solidFill>
                  <a:schemeClr val="tx1"/>
                </a:solidFill>
                <a:latin typeface="Arial" panose="020B0604020202020204" pitchFamily="34" charset="0"/>
                <a:cs typeface="Arial" panose="020B0604020202020204" pitchFamily="34" charset="0"/>
              </a:rPr>
              <a:t>Colapinto</a:t>
            </a:r>
            <a:r>
              <a:rPr lang="en-GB" sz="1200" dirty="0" smtClean="0">
                <a:solidFill>
                  <a:schemeClr val="tx1"/>
                </a:solidFill>
                <a:latin typeface="Arial" panose="020B0604020202020204" pitchFamily="34" charset="0"/>
                <a:cs typeface="Arial" panose="020B0604020202020204" pitchFamily="34" charset="0"/>
              </a:rPr>
              <a:t>, 1998)</a:t>
            </a:r>
          </a:p>
          <a:p>
            <a:pPr>
              <a:lnSpc>
                <a:spcPct val="100000"/>
              </a:lnSpc>
              <a:spcBef>
                <a:spcPts val="0"/>
              </a:spcBef>
              <a:buSzPct val="100000"/>
              <a:buNone/>
            </a:pPr>
            <a:endParaRPr lang="en-GB" sz="1600" dirty="0" smtClean="0">
              <a:solidFill>
                <a:schemeClr val="tx1"/>
              </a:solidFill>
              <a:latin typeface="Arial" panose="020B0604020202020204" pitchFamily="34" charset="0"/>
              <a:cs typeface="Arial" panose="020B0604020202020204" pitchFamily="34" charset="0"/>
            </a:endParaRPr>
          </a:p>
          <a:p>
            <a:pPr>
              <a:lnSpc>
                <a:spcPct val="100000"/>
              </a:lnSpc>
              <a:spcBef>
                <a:spcPts val="0"/>
              </a:spcBef>
              <a:buSzPct val="100000"/>
              <a:buFont typeface="Arial" pitchFamily="34" charset="0"/>
              <a:buChar char="•"/>
            </a:pPr>
            <a:r>
              <a:rPr lang="en-GB" sz="2400" dirty="0" smtClean="0">
                <a:solidFill>
                  <a:schemeClr val="tx1"/>
                </a:solidFill>
                <a:latin typeface="Arial" panose="020B0604020202020204" pitchFamily="34" charset="0"/>
                <a:cs typeface="Arial" panose="020B0604020202020204" pitchFamily="34" charset="0"/>
              </a:rPr>
              <a:t>In 1967 he underwent gender reassignment and was renamed Brenda</a:t>
            </a:r>
          </a:p>
          <a:p>
            <a:pPr>
              <a:lnSpc>
                <a:spcPct val="100000"/>
              </a:lnSpc>
              <a:spcBef>
                <a:spcPts val="0"/>
              </a:spcBef>
              <a:buSzPct val="100000"/>
              <a:buNone/>
            </a:pPr>
            <a:endParaRPr lang="en-GB" sz="1600" dirty="0" smtClean="0">
              <a:solidFill>
                <a:schemeClr val="tx1"/>
              </a:solidFill>
              <a:latin typeface="Arial" panose="020B0604020202020204" pitchFamily="34" charset="0"/>
              <a:cs typeface="Arial" panose="020B0604020202020204" pitchFamily="34" charset="0"/>
            </a:endParaRPr>
          </a:p>
          <a:p>
            <a:pPr>
              <a:lnSpc>
                <a:spcPct val="100000"/>
              </a:lnSpc>
              <a:spcBef>
                <a:spcPts val="0"/>
              </a:spcBef>
              <a:buSzPct val="100000"/>
              <a:buFont typeface="Arial" pitchFamily="34" charset="0"/>
              <a:buChar char="•"/>
            </a:pPr>
            <a:r>
              <a:rPr lang="en-GB" sz="2400" dirty="0" smtClean="0">
                <a:solidFill>
                  <a:schemeClr val="tx1"/>
                </a:solidFill>
                <a:latin typeface="Arial" panose="020B0604020202020204" pitchFamily="34" charset="0"/>
                <a:cs typeface="Arial" panose="020B0604020202020204" pitchFamily="34" charset="0"/>
              </a:rPr>
              <a:t>David’s story became famously known as the John/Joan case </a:t>
            </a:r>
            <a:r>
              <a:rPr lang="en-GB" sz="1200" dirty="0" smtClean="0">
                <a:solidFill>
                  <a:schemeClr val="tx1"/>
                </a:solidFill>
                <a:latin typeface="Arial" panose="020B0604020202020204" pitchFamily="34" charset="0"/>
                <a:cs typeface="Arial" panose="020B0604020202020204" pitchFamily="34" charset="0"/>
              </a:rPr>
              <a:t>(</a:t>
            </a:r>
            <a:r>
              <a:rPr lang="en-GB" sz="1200" dirty="0" err="1" smtClean="0">
                <a:solidFill>
                  <a:schemeClr val="tx1"/>
                </a:solidFill>
                <a:latin typeface="Arial" panose="020B0604020202020204" pitchFamily="34" charset="0"/>
                <a:cs typeface="Arial" panose="020B0604020202020204" pitchFamily="34" charset="0"/>
              </a:rPr>
              <a:t>Gaetano</a:t>
            </a:r>
            <a:r>
              <a:rPr lang="en-GB" sz="1200" dirty="0" smtClean="0">
                <a:solidFill>
                  <a:schemeClr val="tx1"/>
                </a:solidFill>
                <a:latin typeface="Arial" panose="020B0604020202020204" pitchFamily="34" charset="0"/>
                <a:cs typeface="Arial" panose="020B0604020202020204" pitchFamily="34" charset="0"/>
              </a:rPr>
              <a:t>, 2017)</a:t>
            </a:r>
          </a:p>
        </p:txBody>
      </p:sp>
      <p:sp>
        <p:nvSpPr>
          <p:cNvPr id="6146" name="AutoShape 2" descr="The boy with no penis: David Reimer &amp; the question of what is innate |  4thWaveNow"/>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 name="Picture 4" descr="Image - David Reimer Child.jpg"/>
          <p:cNvPicPr>
            <a:picLocks noChangeAspect="1"/>
          </p:cNvPicPr>
          <p:nvPr/>
        </p:nvPicPr>
        <p:blipFill>
          <a:blip r:embed="rId2"/>
          <a:stretch>
            <a:fillRect/>
          </a:stretch>
        </p:blipFill>
        <p:spPr>
          <a:xfrm>
            <a:off x="7168570" y="1974376"/>
            <a:ext cx="4548658" cy="1980000"/>
          </a:xfrm>
          <a:prstGeom prst="rect">
            <a:avLst/>
          </a:prstGeom>
          <a:ln w="38100">
            <a:solidFill>
              <a:schemeClr val="accent1"/>
            </a:solidFill>
          </a:ln>
        </p:spPr>
      </p:pic>
      <p:sp>
        <p:nvSpPr>
          <p:cNvPr id="7" name="TextBox 6"/>
          <p:cNvSpPr txBox="1"/>
          <p:nvPr/>
        </p:nvSpPr>
        <p:spPr>
          <a:xfrm>
            <a:off x="10423511" y="3957621"/>
            <a:ext cx="1399142" cy="276999"/>
          </a:xfrm>
          <a:prstGeom prst="rect">
            <a:avLst/>
          </a:prstGeom>
          <a:noFill/>
        </p:spPr>
        <p:txBody>
          <a:bodyPr wrap="square" rtlCol="0">
            <a:spAutoFit/>
          </a:bodyPr>
          <a:lstStyle/>
          <a:p>
            <a:r>
              <a:rPr lang="en-GB" sz="1200" dirty="0" smtClean="0">
                <a:latin typeface="Arial" pitchFamily="34" charset="0"/>
                <a:cs typeface="Arial" pitchFamily="34" charset="0"/>
              </a:rPr>
              <a:t>(Brownian, 2017)</a:t>
            </a:r>
            <a:endParaRPr lang="en-US" sz="1200" dirty="0">
              <a:latin typeface="Arial" pitchFamily="34" charset="0"/>
              <a:cs typeface="Arial" pitchFamily="34" charset="0"/>
            </a:endParaRPr>
          </a:p>
        </p:txBody>
      </p:sp>
      <p:sp>
        <p:nvSpPr>
          <p:cNvPr id="8" name="TextBox 7"/>
          <p:cNvSpPr txBox="1"/>
          <p:nvPr/>
        </p:nvSpPr>
        <p:spPr>
          <a:xfrm>
            <a:off x="9300774" y="6400864"/>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0967"/>
            <a:ext cx="9875520" cy="866821"/>
          </a:xfrm>
        </p:spPr>
        <p:txBody>
          <a:bodyPr>
            <a:normAutofit/>
          </a:bodyPr>
          <a:lstStyle/>
          <a:p>
            <a:pPr algn="ctr"/>
            <a:r>
              <a:rPr lang="en-GB" sz="4800" b="1" dirty="0" smtClean="0">
                <a:latin typeface="Arial" pitchFamily="34" charset="0"/>
                <a:cs typeface="Arial" pitchFamily="34" charset="0"/>
              </a:rPr>
              <a:t>DR. JOHN MONEY</a:t>
            </a:r>
            <a:endParaRPr lang="en-US" sz="4800" b="1" dirty="0">
              <a:latin typeface="Arial" pitchFamily="34" charset="0"/>
              <a:cs typeface="Arial" pitchFamily="34" charset="0"/>
            </a:endParaRPr>
          </a:p>
        </p:txBody>
      </p:sp>
      <p:sp>
        <p:nvSpPr>
          <p:cNvPr id="3" name="Content Placeholder 2"/>
          <p:cNvSpPr>
            <a:spLocks noGrp="1"/>
          </p:cNvSpPr>
          <p:nvPr>
            <p:ph idx="1"/>
          </p:nvPr>
        </p:nvSpPr>
        <p:spPr>
          <a:xfrm>
            <a:off x="261257" y="971326"/>
            <a:ext cx="11652069" cy="5646933"/>
          </a:xfrm>
        </p:spPr>
        <p:txBody>
          <a:bodyPr>
            <a:noAutofit/>
          </a:bodyPr>
          <a:lstStyle/>
          <a:p>
            <a:pPr>
              <a:lnSpc>
                <a:spcPct val="100000"/>
              </a:lnSpc>
              <a:spcBef>
                <a:spcPts val="0"/>
              </a:spcBef>
              <a:buSzPct val="100000"/>
              <a:buFont typeface="Arial" pitchFamily="34" charset="0"/>
              <a:buChar char="•"/>
            </a:pPr>
            <a:r>
              <a:rPr lang="en-GB" sz="2400" dirty="0" smtClean="0">
                <a:solidFill>
                  <a:schemeClr val="tx1"/>
                </a:solidFill>
                <a:latin typeface="Arial" pitchFamily="34" charset="0"/>
                <a:cs typeface="Arial" pitchFamily="34" charset="0"/>
              </a:rPr>
              <a:t>Dr Money was a Psychologist originating from New Zealand </a:t>
            </a:r>
          </a:p>
          <a:p>
            <a:pPr lvl="1">
              <a:lnSpc>
                <a:spcPct val="100000"/>
              </a:lnSpc>
              <a:spcBef>
                <a:spcPts val="0"/>
              </a:spcBef>
              <a:buSzPct val="100000"/>
              <a:buNone/>
            </a:pPr>
            <a:r>
              <a:rPr lang="en-GB" sz="1200" dirty="0" smtClean="0">
                <a:solidFill>
                  <a:schemeClr val="tx1"/>
                </a:solidFill>
                <a:latin typeface="Arial" pitchFamily="34" charset="0"/>
                <a:cs typeface="Arial" pitchFamily="34" charset="0"/>
              </a:rPr>
              <a:t>(</a:t>
            </a:r>
            <a:r>
              <a:rPr lang="en-GB" sz="1200" dirty="0" err="1" smtClean="0">
                <a:solidFill>
                  <a:schemeClr val="tx1"/>
                </a:solidFill>
                <a:latin typeface="Arial" pitchFamily="34" charset="0"/>
                <a:cs typeface="Arial" pitchFamily="34" charset="0"/>
              </a:rPr>
              <a:t>Ehrhardt</a:t>
            </a:r>
            <a:r>
              <a:rPr lang="en-GB" sz="1200" dirty="0" smtClean="0">
                <a:solidFill>
                  <a:schemeClr val="tx1"/>
                </a:solidFill>
                <a:latin typeface="Arial" pitchFamily="34" charset="0"/>
                <a:cs typeface="Arial" pitchFamily="34" charset="0"/>
              </a:rPr>
              <a:t>, 2007)</a:t>
            </a:r>
          </a:p>
          <a:p>
            <a:pPr>
              <a:lnSpc>
                <a:spcPct val="100000"/>
              </a:lnSpc>
              <a:spcBef>
                <a:spcPts val="0"/>
              </a:spcBef>
              <a:buSzPct val="100000"/>
              <a:buFont typeface="Arial" pitchFamily="34" charset="0"/>
              <a:buChar char="•"/>
            </a:pPr>
            <a:r>
              <a:rPr lang="en-GB" sz="2400" dirty="0" smtClean="0">
                <a:solidFill>
                  <a:schemeClr val="tx1"/>
                </a:solidFill>
                <a:latin typeface="Arial" pitchFamily="34" charset="0"/>
                <a:cs typeface="Arial" pitchFamily="34" charset="0"/>
              </a:rPr>
              <a:t>Money referred to himself as a Sexologist rather than a Psychologist</a:t>
            </a:r>
          </a:p>
          <a:p>
            <a:pPr lvl="1">
              <a:lnSpc>
                <a:spcPct val="100000"/>
              </a:lnSpc>
              <a:spcBef>
                <a:spcPts val="0"/>
              </a:spcBef>
              <a:buSzPct val="100000"/>
              <a:buNone/>
            </a:pPr>
            <a:r>
              <a:rPr lang="en-GB" sz="1200" dirty="0" smtClean="0">
                <a:solidFill>
                  <a:schemeClr val="tx1"/>
                </a:solidFill>
                <a:latin typeface="Arial" pitchFamily="34" charset="0"/>
                <a:cs typeface="Arial" pitchFamily="34" charset="0"/>
              </a:rPr>
              <a:t>(Goldie, 2014)</a:t>
            </a:r>
          </a:p>
          <a:p>
            <a:pPr>
              <a:lnSpc>
                <a:spcPct val="100000"/>
              </a:lnSpc>
              <a:spcBef>
                <a:spcPts val="0"/>
              </a:spcBef>
              <a:buSzPct val="100000"/>
              <a:buFont typeface="Arial" pitchFamily="34" charset="0"/>
              <a:buChar char="•"/>
            </a:pPr>
            <a:r>
              <a:rPr lang="en-GB" sz="2400" dirty="0" smtClean="0">
                <a:solidFill>
                  <a:schemeClr val="tx1"/>
                </a:solidFill>
                <a:latin typeface="Arial" pitchFamily="34" charset="0"/>
                <a:cs typeface="Arial" pitchFamily="34" charset="0"/>
              </a:rPr>
              <a:t>In 1997, Money gained the accolade as “One of the greatest sex researchers of the century”</a:t>
            </a:r>
            <a:r>
              <a:rPr lang="en-GB" sz="1200" dirty="0" smtClean="0">
                <a:solidFill>
                  <a:schemeClr val="tx1"/>
                </a:solidFill>
                <a:latin typeface="Arial" pitchFamily="34" charset="0"/>
                <a:cs typeface="Arial" pitchFamily="34" charset="0"/>
              </a:rPr>
              <a:t> </a:t>
            </a:r>
          </a:p>
          <a:p>
            <a:pPr lvl="1">
              <a:lnSpc>
                <a:spcPct val="100000"/>
              </a:lnSpc>
              <a:spcBef>
                <a:spcPts val="0"/>
              </a:spcBef>
              <a:buSzPct val="100000"/>
              <a:buNone/>
            </a:pPr>
            <a:r>
              <a:rPr lang="en-GB" sz="1200" dirty="0" smtClean="0">
                <a:solidFill>
                  <a:schemeClr val="tx1"/>
                </a:solidFill>
                <a:latin typeface="Arial" pitchFamily="34" charset="0"/>
                <a:cs typeface="Arial" pitchFamily="34" charset="0"/>
              </a:rPr>
              <a:t>(</a:t>
            </a:r>
            <a:r>
              <a:rPr lang="en-GB" sz="1200" dirty="0" err="1" smtClean="0">
                <a:solidFill>
                  <a:schemeClr val="tx1"/>
                </a:solidFill>
                <a:latin typeface="Arial" pitchFamily="34" charset="0"/>
                <a:cs typeface="Arial" pitchFamily="34" charset="0"/>
              </a:rPr>
              <a:t>Colapinto</a:t>
            </a:r>
            <a:r>
              <a:rPr lang="en-GB" sz="1200" dirty="0" smtClean="0">
                <a:solidFill>
                  <a:schemeClr val="tx1"/>
                </a:solidFill>
                <a:latin typeface="Arial" pitchFamily="34" charset="0"/>
                <a:cs typeface="Arial" pitchFamily="34" charset="0"/>
              </a:rPr>
              <a:t>, 2013)</a:t>
            </a:r>
          </a:p>
          <a:p>
            <a:pPr>
              <a:lnSpc>
                <a:spcPct val="100000"/>
              </a:lnSpc>
              <a:spcBef>
                <a:spcPts val="0"/>
              </a:spcBef>
              <a:buSzPct val="100000"/>
              <a:buFont typeface="Arial" pitchFamily="34" charset="0"/>
              <a:buChar char="•"/>
            </a:pPr>
            <a:r>
              <a:rPr lang="en-GB" sz="2400" dirty="0" smtClean="0">
                <a:solidFill>
                  <a:schemeClr val="tx1"/>
                </a:solidFill>
                <a:latin typeface="Arial" pitchFamily="34" charset="0"/>
                <a:cs typeface="Arial" pitchFamily="34" charset="0"/>
              </a:rPr>
              <a:t>The experiment took place during the time of Behaviourism </a:t>
            </a:r>
          </a:p>
          <a:p>
            <a:pPr lvl="1">
              <a:lnSpc>
                <a:spcPct val="100000"/>
              </a:lnSpc>
              <a:spcBef>
                <a:spcPts val="0"/>
              </a:spcBef>
              <a:buSzPct val="100000"/>
              <a:buNone/>
            </a:pPr>
            <a:r>
              <a:rPr lang="en-GB" sz="1200" dirty="0" smtClean="0">
                <a:solidFill>
                  <a:schemeClr val="tx1"/>
                </a:solidFill>
                <a:latin typeface="Arial" pitchFamily="34" charset="0"/>
                <a:cs typeface="Arial" pitchFamily="34" charset="0"/>
              </a:rPr>
              <a:t>(</a:t>
            </a:r>
            <a:r>
              <a:rPr lang="en-GB" sz="1200" dirty="0" err="1" smtClean="0">
                <a:solidFill>
                  <a:schemeClr val="tx1"/>
                </a:solidFill>
                <a:latin typeface="Arial" pitchFamily="34" charset="0"/>
                <a:cs typeface="Arial" pitchFamily="34" charset="0"/>
              </a:rPr>
              <a:t>Roediger</a:t>
            </a:r>
            <a:r>
              <a:rPr lang="en-GB" sz="1200" dirty="0" smtClean="0">
                <a:solidFill>
                  <a:schemeClr val="tx1"/>
                </a:solidFill>
                <a:latin typeface="Arial" pitchFamily="34" charset="0"/>
                <a:cs typeface="Arial" pitchFamily="34" charset="0"/>
              </a:rPr>
              <a:t>, 2004)</a:t>
            </a:r>
          </a:p>
          <a:p>
            <a:pPr>
              <a:lnSpc>
                <a:spcPct val="100000"/>
              </a:lnSpc>
              <a:spcBef>
                <a:spcPts val="0"/>
              </a:spcBef>
              <a:buSzPct val="100000"/>
              <a:buFont typeface="Arial" pitchFamily="34" charset="0"/>
              <a:buChar char="•"/>
            </a:pPr>
            <a:r>
              <a:rPr lang="en-GB" sz="2400" dirty="0" smtClean="0">
                <a:solidFill>
                  <a:schemeClr val="tx1"/>
                </a:solidFill>
                <a:latin typeface="Arial" pitchFamily="34" charset="0"/>
                <a:cs typeface="Arial" pitchFamily="34" charset="0"/>
              </a:rPr>
              <a:t>Money was interested in Reimer’s case due to him being an </a:t>
            </a:r>
          </a:p>
          <a:p>
            <a:pPr lvl="1">
              <a:lnSpc>
                <a:spcPct val="100000"/>
              </a:lnSpc>
              <a:spcBef>
                <a:spcPts val="0"/>
              </a:spcBef>
              <a:buSzPct val="100000"/>
              <a:buNone/>
            </a:pPr>
            <a:r>
              <a:rPr lang="en-GB" sz="2400" dirty="0" smtClean="0">
                <a:solidFill>
                  <a:schemeClr val="tx1"/>
                </a:solidFill>
                <a:latin typeface="Arial" pitchFamily="34" charset="0"/>
                <a:cs typeface="Arial" pitchFamily="34" charset="0"/>
              </a:rPr>
              <a:t>identical twin</a:t>
            </a:r>
          </a:p>
          <a:p>
            <a:pPr lvl="1">
              <a:lnSpc>
                <a:spcPct val="100000"/>
              </a:lnSpc>
              <a:spcBef>
                <a:spcPts val="0"/>
              </a:spcBef>
              <a:buSzPct val="100000"/>
              <a:buNone/>
            </a:pPr>
            <a:r>
              <a:rPr lang="en-GB" sz="1200" dirty="0" smtClean="0">
                <a:solidFill>
                  <a:schemeClr val="tx1"/>
                </a:solidFill>
                <a:latin typeface="Arial" pitchFamily="34" charset="0"/>
                <a:cs typeface="Arial" pitchFamily="34" charset="0"/>
              </a:rPr>
              <a:t>(</a:t>
            </a:r>
            <a:r>
              <a:rPr lang="en-GB" sz="1200" dirty="0" err="1" smtClean="0">
                <a:solidFill>
                  <a:schemeClr val="tx1"/>
                </a:solidFill>
                <a:latin typeface="Arial" pitchFamily="34" charset="0"/>
                <a:cs typeface="Arial" pitchFamily="34" charset="0"/>
              </a:rPr>
              <a:t>Gaetano</a:t>
            </a:r>
            <a:r>
              <a:rPr lang="en-GB" sz="1200" dirty="0" smtClean="0">
                <a:solidFill>
                  <a:schemeClr val="tx1"/>
                </a:solidFill>
                <a:latin typeface="Arial" pitchFamily="34" charset="0"/>
                <a:cs typeface="Arial" pitchFamily="34" charset="0"/>
              </a:rPr>
              <a:t>, 2015)</a:t>
            </a:r>
          </a:p>
          <a:p>
            <a:pPr>
              <a:lnSpc>
                <a:spcPct val="100000"/>
              </a:lnSpc>
              <a:spcBef>
                <a:spcPts val="0"/>
              </a:spcBef>
              <a:buSzPct val="100000"/>
            </a:pPr>
            <a:r>
              <a:rPr lang="en-GB" sz="2400" dirty="0" smtClean="0">
                <a:solidFill>
                  <a:schemeClr val="tx1"/>
                </a:solidFill>
                <a:latin typeface="Arial" pitchFamily="34" charset="0"/>
                <a:cs typeface="Arial" pitchFamily="34" charset="0"/>
              </a:rPr>
              <a:t>During research, Money encouraged inappropriate </a:t>
            </a:r>
          </a:p>
          <a:p>
            <a:pPr lvl="1">
              <a:lnSpc>
                <a:spcPct val="100000"/>
              </a:lnSpc>
              <a:spcBef>
                <a:spcPts val="0"/>
              </a:spcBef>
              <a:buSzPct val="100000"/>
              <a:buNone/>
            </a:pPr>
            <a:r>
              <a:rPr lang="en-GB" sz="2400" dirty="0" smtClean="0">
                <a:solidFill>
                  <a:schemeClr val="tx1"/>
                </a:solidFill>
                <a:latin typeface="Arial" pitchFamily="34" charset="0"/>
                <a:cs typeface="Arial" pitchFamily="34" charset="0"/>
              </a:rPr>
              <a:t>behaviours between the twins</a:t>
            </a:r>
            <a:r>
              <a:rPr lang="en-GB" dirty="0" smtClean="0">
                <a:solidFill>
                  <a:schemeClr val="tx1"/>
                </a:solidFill>
                <a:latin typeface="Arial" pitchFamily="34" charset="0"/>
                <a:cs typeface="Arial" pitchFamily="34" charset="0"/>
              </a:rPr>
              <a:t> </a:t>
            </a:r>
          </a:p>
          <a:p>
            <a:pPr>
              <a:lnSpc>
                <a:spcPct val="100000"/>
              </a:lnSpc>
              <a:spcBef>
                <a:spcPts val="0"/>
              </a:spcBef>
              <a:buSzPct val="100000"/>
            </a:pPr>
            <a:r>
              <a:rPr lang="en-GB" sz="800" dirty="0" smtClean="0">
                <a:solidFill>
                  <a:schemeClr val="tx1"/>
                </a:solidFill>
                <a:latin typeface="Arial" pitchFamily="34" charset="0"/>
                <a:cs typeface="Arial" pitchFamily="34" charset="0"/>
              </a:rPr>
              <a:t>(</a:t>
            </a:r>
            <a:r>
              <a:rPr lang="en-GB" sz="800" dirty="0" err="1" smtClean="0">
                <a:solidFill>
                  <a:schemeClr val="tx1"/>
                </a:solidFill>
                <a:latin typeface="Arial" pitchFamily="34" charset="0"/>
                <a:cs typeface="Arial" pitchFamily="34" charset="0"/>
              </a:rPr>
              <a:t>Gaetano</a:t>
            </a:r>
            <a:r>
              <a:rPr lang="en-GB" sz="800" dirty="0" smtClean="0">
                <a:solidFill>
                  <a:schemeClr val="tx1"/>
                </a:solidFill>
                <a:latin typeface="Arial" pitchFamily="34" charset="0"/>
                <a:cs typeface="Arial" pitchFamily="34" charset="0"/>
              </a:rPr>
              <a:t>, 2015)</a:t>
            </a:r>
          </a:p>
          <a:p>
            <a:pPr>
              <a:lnSpc>
                <a:spcPct val="100000"/>
              </a:lnSpc>
              <a:spcBef>
                <a:spcPts val="0"/>
              </a:spcBef>
              <a:buSzPct val="100000"/>
              <a:buFont typeface="Arial" pitchFamily="34" charset="0"/>
              <a:buChar char="•"/>
            </a:pPr>
            <a:r>
              <a:rPr lang="en-GB" sz="2400" dirty="0" smtClean="0">
                <a:solidFill>
                  <a:schemeClr val="tx1"/>
                </a:solidFill>
                <a:latin typeface="Arial" pitchFamily="34" charset="0"/>
                <a:cs typeface="Arial" pitchFamily="34" charset="0"/>
              </a:rPr>
              <a:t>Money encouraged Reimer’s Mother to dress Brenda in girls</a:t>
            </a:r>
          </a:p>
          <a:p>
            <a:pPr lvl="1">
              <a:lnSpc>
                <a:spcPct val="100000"/>
              </a:lnSpc>
              <a:spcBef>
                <a:spcPts val="0"/>
              </a:spcBef>
              <a:spcAft>
                <a:spcPts val="0"/>
              </a:spcAft>
              <a:buSzPct val="100000"/>
              <a:buNone/>
            </a:pPr>
            <a:r>
              <a:rPr lang="en-GB" sz="2400" dirty="0" smtClean="0">
                <a:solidFill>
                  <a:schemeClr val="tx1"/>
                </a:solidFill>
                <a:latin typeface="Arial" pitchFamily="34" charset="0"/>
                <a:cs typeface="Arial" pitchFamily="34" charset="0"/>
              </a:rPr>
              <a:t>clothing and not allow her to play with boys toys</a:t>
            </a:r>
          </a:p>
        </p:txBody>
      </p:sp>
      <p:pic>
        <p:nvPicPr>
          <p:cNvPr id="4" name="Picture 3" descr="Image - John Money.jpg"/>
          <p:cNvPicPr>
            <a:picLocks noChangeAspect="1"/>
          </p:cNvPicPr>
          <p:nvPr/>
        </p:nvPicPr>
        <p:blipFill>
          <a:blip r:embed="rId2"/>
          <a:stretch>
            <a:fillRect/>
          </a:stretch>
        </p:blipFill>
        <p:spPr>
          <a:xfrm>
            <a:off x="8986657" y="2789199"/>
            <a:ext cx="2736000" cy="3098517"/>
          </a:xfrm>
          <a:prstGeom prst="rect">
            <a:avLst/>
          </a:prstGeom>
          <a:ln w="38100">
            <a:solidFill>
              <a:schemeClr val="accent1"/>
            </a:solidFill>
          </a:ln>
        </p:spPr>
      </p:pic>
      <p:sp>
        <p:nvSpPr>
          <p:cNvPr id="5" name="TextBox 4"/>
          <p:cNvSpPr txBox="1"/>
          <p:nvPr/>
        </p:nvSpPr>
        <p:spPr>
          <a:xfrm>
            <a:off x="9270357" y="5894095"/>
            <a:ext cx="2168433" cy="276999"/>
          </a:xfrm>
          <a:prstGeom prst="rect">
            <a:avLst/>
          </a:prstGeom>
          <a:noFill/>
        </p:spPr>
        <p:txBody>
          <a:bodyPr wrap="square" rtlCol="0">
            <a:spAutoFit/>
          </a:bodyPr>
          <a:lstStyle/>
          <a:p>
            <a:r>
              <a:rPr lang="en-GB" sz="1200" dirty="0" smtClean="0">
                <a:latin typeface="Arial" pitchFamily="34" charset="0"/>
                <a:cs typeface="Arial" pitchFamily="34" charset="0"/>
              </a:rPr>
              <a:t>(New Zealand Edge, 2015)</a:t>
            </a:r>
            <a:endParaRPr lang="en-US" sz="1200" dirty="0">
              <a:latin typeface="Arial" pitchFamily="34" charset="0"/>
              <a:cs typeface="Arial" pitchFamily="34" charset="0"/>
            </a:endParaRPr>
          </a:p>
        </p:txBody>
      </p:sp>
      <p:sp>
        <p:nvSpPr>
          <p:cNvPr id="6" name="TextBox 5"/>
          <p:cNvSpPr txBox="1"/>
          <p:nvPr/>
        </p:nvSpPr>
        <p:spPr>
          <a:xfrm>
            <a:off x="9300774" y="6387801"/>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945" y="178521"/>
            <a:ext cx="10884665" cy="1036324"/>
          </a:xfrm>
        </p:spPr>
        <p:txBody>
          <a:bodyPr>
            <a:normAutofit/>
          </a:bodyPr>
          <a:lstStyle/>
          <a:p>
            <a:pPr algn="ctr"/>
            <a:r>
              <a:rPr lang="en-GB" sz="4800" b="1" dirty="0" smtClean="0">
                <a:latin typeface="Arial" pitchFamily="34" charset="0"/>
                <a:cs typeface="Arial" pitchFamily="34" charset="0"/>
              </a:rPr>
              <a:t>PSYCHOLOGICAL CONTROVERSY</a:t>
            </a:r>
            <a:endParaRPr lang="en-US" sz="4800" b="1" dirty="0">
              <a:latin typeface="Arial" pitchFamily="34" charset="0"/>
              <a:cs typeface="Arial" pitchFamily="34" charset="0"/>
            </a:endParaRPr>
          </a:p>
        </p:txBody>
      </p:sp>
      <p:sp>
        <p:nvSpPr>
          <p:cNvPr id="3" name="Content Placeholder 2"/>
          <p:cNvSpPr>
            <a:spLocks noGrp="1"/>
          </p:cNvSpPr>
          <p:nvPr>
            <p:ph idx="1"/>
          </p:nvPr>
        </p:nvSpPr>
        <p:spPr>
          <a:xfrm>
            <a:off x="313509" y="1064611"/>
            <a:ext cx="11534502" cy="5375377"/>
          </a:xfrm>
        </p:spPr>
        <p:txBody>
          <a:bodyPr>
            <a:noAutofit/>
          </a:bodyPr>
          <a:lstStyle/>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buNone/>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endParaRPr lang="en-GB" sz="2400" dirty="0" smtClean="0">
              <a:solidFill>
                <a:schemeClr val="tx1"/>
              </a:solidFill>
              <a:latin typeface="Arial" pitchFamily="34" charset="0"/>
              <a:cs typeface="Arial" pitchFamily="34" charset="0"/>
            </a:endParaRPr>
          </a:p>
          <a:p>
            <a:pPr>
              <a:lnSpc>
                <a:spcPct val="100000"/>
              </a:lnSpc>
              <a:spcBef>
                <a:spcPts val="0"/>
              </a:spcBef>
              <a:buSzPct val="100000"/>
            </a:pPr>
            <a:r>
              <a:rPr lang="en-GB" sz="2400" dirty="0" smtClean="0">
                <a:latin typeface="Arial" pitchFamily="34" charset="0"/>
                <a:cs typeface="Arial" pitchFamily="34" charset="0"/>
              </a:rPr>
              <a:t>I</a:t>
            </a:r>
          </a:p>
          <a:p>
            <a:pPr>
              <a:lnSpc>
                <a:spcPct val="100000"/>
              </a:lnSpc>
              <a:spcBef>
                <a:spcPts val="0"/>
              </a:spcBef>
              <a:buSzPct val="100000"/>
            </a:pPr>
            <a:endParaRPr lang="en-GB" sz="2400" dirty="0" smtClean="0">
              <a:latin typeface="Arial" pitchFamily="34" charset="0"/>
              <a:cs typeface="Arial" pitchFamily="34" charset="0"/>
            </a:endParaRPr>
          </a:p>
          <a:p>
            <a:pPr>
              <a:lnSpc>
                <a:spcPct val="100000"/>
              </a:lnSpc>
              <a:spcBef>
                <a:spcPts val="0"/>
              </a:spcBef>
              <a:buSzPct val="100000"/>
            </a:pPr>
            <a:endParaRPr lang="en-GB" sz="2400" dirty="0" smtClean="0">
              <a:latin typeface="Arial" pitchFamily="34" charset="0"/>
              <a:cs typeface="Arial" pitchFamily="34" charset="0"/>
            </a:endParaRPr>
          </a:p>
        </p:txBody>
      </p:sp>
      <p:sp>
        <p:nvSpPr>
          <p:cNvPr id="4" name="TextBox 3"/>
          <p:cNvSpPr txBox="1"/>
          <p:nvPr/>
        </p:nvSpPr>
        <p:spPr>
          <a:xfrm>
            <a:off x="9300774" y="6387801"/>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
        <p:nvSpPr>
          <p:cNvPr id="5" name="TextBox 4"/>
          <p:cNvSpPr txBox="1"/>
          <p:nvPr/>
        </p:nvSpPr>
        <p:spPr>
          <a:xfrm>
            <a:off x="336000" y="1097289"/>
            <a:ext cx="11520000" cy="677108"/>
          </a:xfrm>
          <a:prstGeom prst="rect">
            <a:avLst/>
          </a:prstGeom>
          <a:solidFill>
            <a:schemeClr val="accent1">
              <a:lumMod val="40000"/>
              <a:lumOff val="60000"/>
            </a:schemeClr>
          </a:solidFill>
        </p:spPr>
        <p:txBody>
          <a:bodyPr wrap="square" rtlCol="0">
            <a:spAutoFit/>
          </a:bodyPr>
          <a:lstStyle/>
          <a:p>
            <a:endParaRPr lang="en-GB" sz="800" dirty="0" smtClean="0">
              <a:latin typeface="Arial" pitchFamily="34" charset="0"/>
              <a:cs typeface="Arial" pitchFamily="34" charset="0"/>
            </a:endParaRPr>
          </a:p>
          <a:p>
            <a:r>
              <a:rPr lang="en-GB" sz="2200" dirty="0" smtClean="0">
                <a:latin typeface="Arial" pitchFamily="34" charset="0"/>
                <a:cs typeface="Arial" pitchFamily="34" charset="0"/>
              </a:rPr>
              <a:t>Reimer’s story provided evidence supporting the role of genetics</a:t>
            </a:r>
          </a:p>
          <a:p>
            <a:endParaRPr lang="en-US" sz="800" dirty="0">
              <a:latin typeface="Arial" pitchFamily="34" charset="0"/>
              <a:cs typeface="Arial" pitchFamily="34" charset="0"/>
            </a:endParaRPr>
          </a:p>
        </p:txBody>
      </p:sp>
      <p:sp>
        <p:nvSpPr>
          <p:cNvPr id="6" name="TextBox 5"/>
          <p:cNvSpPr txBox="1"/>
          <p:nvPr/>
        </p:nvSpPr>
        <p:spPr>
          <a:xfrm>
            <a:off x="336000" y="1824461"/>
            <a:ext cx="11520000" cy="1015663"/>
          </a:xfrm>
          <a:prstGeom prst="rect">
            <a:avLst/>
          </a:prstGeom>
          <a:solidFill>
            <a:schemeClr val="accent1">
              <a:lumMod val="40000"/>
              <a:lumOff val="60000"/>
            </a:schemeClr>
          </a:solidFill>
        </p:spPr>
        <p:txBody>
          <a:bodyPr wrap="square" rtlCol="0">
            <a:spAutoFit/>
          </a:bodyPr>
          <a:lstStyle/>
          <a:p>
            <a:endParaRPr lang="en-GB" sz="800" dirty="0" smtClean="0">
              <a:latin typeface="Arial" pitchFamily="34" charset="0"/>
              <a:cs typeface="Arial" pitchFamily="34" charset="0"/>
            </a:endParaRPr>
          </a:p>
          <a:p>
            <a:r>
              <a:rPr lang="en-GB" sz="2200" dirty="0" smtClean="0">
                <a:latin typeface="Arial" pitchFamily="34" charset="0"/>
                <a:cs typeface="Arial" pitchFamily="34" charset="0"/>
              </a:rPr>
              <a:t>Though Reimer had endured years of surgical, hormonal and psychological treatment, he always felt that he was male</a:t>
            </a:r>
          </a:p>
          <a:p>
            <a:endParaRPr lang="en-GB" sz="800" dirty="0" smtClean="0">
              <a:latin typeface="Arial" pitchFamily="34" charset="0"/>
              <a:cs typeface="Arial" pitchFamily="34" charset="0"/>
            </a:endParaRPr>
          </a:p>
        </p:txBody>
      </p:sp>
      <p:sp>
        <p:nvSpPr>
          <p:cNvPr id="7" name="TextBox 6"/>
          <p:cNvSpPr txBox="1"/>
          <p:nvPr/>
        </p:nvSpPr>
        <p:spPr>
          <a:xfrm>
            <a:off x="336000" y="2891271"/>
            <a:ext cx="11520000" cy="1015663"/>
          </a:xfrm>
          <a:prstGeom prst="rect">
            <a:avLst/>
          </a:prstGeom>
          <a:solidFill>
            <a:schemeClr val="accent1">
              <a:lumMod val="40000"/>
              <a:lumOff val="60000"/>
            </a:schemeClr>
          </a:solidFill>
        </p:spPr>
        <p:txBody>
          <a:bodyPr wrap="square" rtlCol="0">
            <a:spAutoFit/>
          </a:bodyPr>
          <a:lstStyle/>
          <a:p>
            <a:endParaRPr lang="en-GB" sz="800" dirty="0" smtClean="0">
              <a:latin typeface="Arial" pitchFamily="34" charset="0"/>
              <a:cs typeface="Arial" pitchFamily="34" charset="0"/>
            </a:endParaRPr>
          </a:p>
          <a:p>
            <a:r>
              <a:rPr lang="en-GB" sz="2200" dirty="0" smtClean="0">
                <a:latin typeface="Arial" pitchFamily="34" charset="0"/>
                <a:cs typeface="Arial" pitchFamily="34" charset="0"/>
              </a:rPr>
              <a:t>Money’s theory that Reimer could be physically, socially and psychologically conditioned to be a female was proven incorrect </a:t>
            </a:r>
            <a:r>
              <a:rPr lang="en-GB" sz="1200" dirty="0" smtClean="0">
                <a:latin typeface="Arial" pitchFamily="34" charset="0"/>
                <a:cs typeface="Arial" pitchFamily="34" charset="0"/>
              </a:rPr>
              <a:t>(</a:t>
            </a:r>
            <a:r>
              <a:rPr lang="en-GB" sz="1200" dirty="0" err="1" smtClean="0">
                <a:latin typeface="Arial" pitchFamily="34" charset="0"/>
                <a:cs typeface="Arial" pitchFamily="34" charset="0"/>
              </a:rPr>
              <a:t>Colapinto</a:t>
            </a:r>
            <a:r>
              <a:rPr lang="en-GB" sz="1200" dirty="0" smtClean="0">
                <a:latin typeface="Arial" pitchFamily="34" charset="0"/>
                <a:cs typeface="Arial" pitchFamily="34" charset="0"/>
              </a:rPr>
              <a:t>, 2013)</a:t>
            </a:r>
          </a:p>
          <a:p>
            <a:endParaRPr lang="en-GB" sz="800" dirty="0" smtClean="0">
              <a:latin typeface="Arial" pitchFamily="34" charset="0"/>
              <a:cs typeface="Arial" pitchFamily="34" charset="0"/>
            </a:endParaRPr>
          </a:p>
        </p:txBody>
      </p:sp>
      <p:sp>
        <p:nvSpPr>
          <p:cNvPr id="9" name="TextBox 8"/>
          <p:cNvSpPr txBox="1"/>
          <p:nvPr/>
        </p:nvSpPr>
        <p:spPr>
          <a:xfrm>
            <a:off x="357770" y="3958081"/>
            <a:ext cx="11520000" cy="1015663"/>
          </a:xfrm>
          <a:prstGeom prst="rect">
            <a:avLst/>
          </a:prstGeom>
          <a:solidFill>
            <a:schemeClr val="accent1">
              <a:lumMod val="40000"/>
              <a:lumOff val="60000"/>
            </a:schemeClr>
          </a:solidFill>
        </p:spPr>
        <p:txBody>
          <a:bodyPr wrap="square" rtlCol="0">
            <a:spAutoFit/>
          </a:bodyPr>
          <a:lstStyle/>
          <a:p>
            <a:endParaRPr lang="en-GB" sz="800" dirty="0" smtClean="0">
              <a:latin typeface="Arial" pitchFamily="34" charset="0"/>
              <a:cs typeface="Arial" pitchFamily="34" charset="0"/>
            </a:endParaRPr>
          </a:p>
          <a:p>
            <a:r>
              <a:rPr lang="en-GB" sz="2200" dirty="0" smtClean="0">
                <a:latin typeface="Arial" pitchFamily="34" charset="0"/>
                <a:cs typeface="Arial" pitchFamily="34" charset="0"/>
              </a:rPr>
              <a:t>Money claimed that “there was a window of opportunity which last up to the age of two” to perform surgery, this was known as ‘Gender Gate’ (BBC, 2014)</a:t>
            </a:r>
          </a:p>
          <a:p>
            <a:endParaRPr lang="en-GB" sz="800" dirty="0" smtClean="0">
              <a:latin typeface="Arial" pitchFamily="34" charset="0"/>
              <a:cs typeface="Arial" pitchFamily="34" charset="0"/>
            </a:endParaRPr>
          </a:p>
        </p:txBody>
      </p:sp>
      <p:sp>
        <p:nvSpPr>
          <p:cNvPr id="10" name="TextBox 9"/>
          <p:cNvSpPr txBox="1"/>
          <p:nvPr/>
        </p:nvSpPr>
        <p:spPr>
          <a:xfrm>
            <a:off x="336000" y="5037954"/>
            <a:ext cx="11520000" cy="1354217"/>
          </a:xfrm>
          <a:prstGeom prst="rect">
            <a:avLst/>
          </a:prstGeom>
          <a:solidFill>
            <a:schemeClr val="accent1">
              <a:lumMod val="40000"/>
              <a:lumOff val="60000"/>
            </a:schemeClr>
          </a:solidFill>
        </p:spPr>
        <p:txBody>
          <a:bodyPr wrap="square" rtlCol="0">
            <a:spAutoFit/>
          </a:bodyPr>
          <a:lstStyle/>
          <a:p>
            <a:endParaRPr lang="en-GB" sz="800" dirty="0" smtClean="0">
              <a:latin typeface="Arial" pitchFamily="34" charset="0"/>
              <a:cs typeface="Arial" pitchFamily="34" charset="0"/>
            </a:endParaRPr>
          </a:p>
          <a:p>
            <a:r>
              <a:rPr lang="en-GB" sz="2200" dirty="0" smtClean="0">
                <a:latin typeface="Arial" pitchFamily="34" charset="0"/>
                <a:cs typeface="Arial" pitchFamily="34" charset="0"/>
              </a:rPr>
              <a:t>“None of the appearance-altering surgeries need be done urgently.  Surgery to normalise appearance without the consent of the patient lacks ethical justification in most cases – Hastings </a:t>
            </a:r>
            <a:r>
              <a:rPr lang="en-GB" sz="2200" dirty="0" err="1" smtClean="0">
                <a:latin typeface="Arial" pitchFamily="34" charset="0"/>
                <a:cs typeface="Arial" pitchFamily="34" charset="0"/>
              </a:rPr>
              <a:t>Center</a:t>
            </a:r>
            <a:r>
              <a:rPr lang="en-GB" sz="2200" dirty="0" smtClean="0">
                <a:latin typeface="Arial" pitchFamily="34" charset="0"/>
                <a:cs typeface="Arial" pitchFamily="34" charset="0"/>
              </a:rPr>
              <a:t>, 2004 (</a:t>
            </a:r>
            <a:r>
              <a:rPr lang="en-GB" sz="2200" dirty="0" err="1" smtClean="0">
                <a:latin typeface="Arial" pitchFamily="34" charset="0"/>
                <a:cs typeface="Arial" pitchFamily="34" charset="0"/>
              </a:rPr>
              <a:t>Beh</a:t>
            </a:r>
            <a:r>
              <a:rPr lang="en-GB" sz="2200" dirty="0" smtClean="0">
                <a:latin typeface="Arial" pitchFamily="34" charset="0"/>
                <a:cs typeface="Arial" pitchFamily="34" charset="0"/>
              </a:rPr>
              <a:t> et al., 2005)</a:t>
            </a:r>
          </a:p>
          <a:p>
            <a:endParaRPr lang="en-GB" sz="800" dirty="0" smtClean="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075" y="203111"/>
            <a:ext cx="11312434" cy="997135"/>
          </a:xfrm>
        </p:spPr>
        <p:txBody>
          <a:bodyPr>
            <a:noAutofit/>
          </a:bodyPr>
          <a:lstStyle/>
          <a:p>
            <a:pPr algn="ctr"/>
            <a:r>
              <a:rPr lang="en-GB" sz="4800" b="1" dirty="0" smtClean="0">
                <a:latin typeface="Arial" pitchFamily="34" charset="0"/>
                <a:cs typeface="Arial" pitchFamily="34" charset="0"/>
              </a:rPr>
              <a:t>IMPLICATIONS OF THE EXPERIMENT</a:t>
            </a:r>
            <a:endParaRPr lang="en-US" sz="4800" dirty="0"/>
          </a:p>
        </p:txBody>
      </p:sp>
      <p:sp>
        <p:nvSpPr>
          <p:cNvPr id="4" name="TextBox 3"/>
          <p:cNvSpPr txBox="1"/>
          <p:nvPr/>
        </p:nvSpPr>
        <p:spPr>
          <a:xfrm>
            <a:off x="336000" y="1057303"/>
            <a:ext cx="11520000" cy="769441"/>
          </a:xfrm>
          <a:prstGeom prst="rect">
            <a:avLst/>
          </a:prstGeom>
          <a:solidFill>
            <a:schemeClr val="accent1">
              <a:lumMod val="40000"/>
              <a:lumOff val="60000"/>
            </a:schemeClr>
          </a:solidFill>
        </p:spPr>
        <p:txBody>
          <a:bodyPr wrap="square" rtlCol="0">
            <a:spAutoFit/>
          </a:bodyPr>
          <a:lstStyle/>
          <a:p>
            <a:r>
              <a:rPr lang="en-GB" sz="2200" dirty="0" smtClean="0">
                <a:latin typeface="Arial" pitchFamily="34" charset="0"/>
                <a:cs typeface="Arial" pitchFamily="34" charset="0"/>
              </a:rPr>
              <a:t>David Reimer claimed that he never felt comfortable as a female, and was always drawn to masculine activities, behaviours and clothing </a:t>
            </a:r>
            <a:r>
              <a:rPr lang="en-GB" sz="1200" dirty="0" smtClean="0">
                <a:latin typeface="Arial" pitchFamily="34" charset="0"/>
                <a:cs typeface="Arial" pitchFamily="34" charset="0"/>
              </a:rPr>
              <a:t>(Smith, 2019)</a:t>
            </a:r>
            <a:r>
              <a:rPr lang="en-GB" sz="2200" dirty="0" smtClean="0">
                <a:latin typeface="Arial" pitchFamily="34" charset="0"/>
                <a:cs typeface="Arial" pitchFamily="34" charset="0"/>
              </a:rPr>
              <a:t> </a:t>
            </a:r>
            <a:endParaRPr lang="en-US" sz="2200" dirty="0">
              <a:latin typeface="Arial" pitchFamily="34" charset="0"/>
              <a:cs typeface="Arial" pitchFamily="34" charset="0"/>
            </a:endParaRPr>
          </a:p>
        </p:txBody>
      </p:sp>
      <p:sp>
        <p:nvSpPr>
          <p:cNvPr id="5" name="TextBox 4"/>
          <p:cNvSpPr txBox="1"/>
          <p:nvPr/>
        </p:nvSpPr>
        <p:spPr>
          <a:xfrm>
            <a:off x="336000" y="1953899"/>
            <a:ext cx="11520000" cy="769441"/>
          </a:xfrm>
          <a:prstGeom prst="rect">
            <a:avLst/>
          </a:prstGeom>
          <a:solidFill>
            <a:schemeClr val="accent1">
              <a:lumMod val="40000"/>
              <a:lumOff val="60000"/>
            </a:schemeClr>
          </a:solidFill>
        </p:spPr>
        <p:txBody>
          <a:bodyPr wrap="square" rtlCol="0">
            <a:spAutoFit/>
          </a:bodyPr>
          <a:lstStyle/>
          <a:p>
            <a:pPr>
              <a:buSzPct val="100000"/>
            </a:pPr>
            <a:r>
              <a:rPr lang="en-GB" sz="2200" dirty="0" smtClean="0">
                <a:latin typeface="Arial" pitchFamily="34" charset="0"/>
                <a:cs typeface="Arial" pitchFamily="34" charset="0"/>
              </a:rPr>
              <a:t>Reimer struggled to make friends, endured bullying behaviour and by the age of 13, was struggling with suicidal thoughts </a:t>
            </a:r>
            <a:r>
              <a:rPr lang="en-GB" sz="1200" dirty="0" smtClean="0">
                <a:latin typeface="Arial" pitchFamily="34" charset="0"/>
                <a:cs typeface="Arial" pitchFamily="34" charset="0"/>
              </a:rPr>
              <a:t>(Smith, 2019)</a:t>
            </a:r>
          </a:p>
        </p:txBody>
      </p:sp>
      <p:sp>
        <p:nvSpPr>
          <p:cNvPr id="7" name="TextBox 6"/>
          <p:cNvSpPr txBox="1"/>
          <p:nvPr/>
        </p:nvSpPr>
        <p:spPr>
          <a:xfrm>
            <a:off x="336000" y="2841410"/>
            <a:ext cx="11520000" cy="769441"/>
          </a:xfrm>
          <a:prstGeom prst="rect">
            <a:avLst/>
          </a:prstGeom>
          <a:solidFill>
            <a:schemeClr val="accent1">
              <a:lumMod val="40000"/>
              <a:lumOff val="60000"/>
            </a:schemeClr>
          </a:solidFill>
        </p:spPr>
        <p:txBody>
          <a:bodyPr wrap="square" rtlCol="0">
            <a:spAutoFit/>
          </a:bodyPr>
          <a:lstStyle/>
          <a:p>
            <a:pPr>
              <a:buSzPct val="100000"/>
            </a:pPr>
            <a:r>
              <a:rPr lang="en-GB" sz="2200" dirty="0" smtClean="0">
                <a:latin typeface="Arial" pitchFamily="34" charset="0"/>
                <a:cs typeface="Arial" pitchFamily="34" charset="0"/>
              </a:rPr>
              <a:t>Reimer’s father admitted the truth to Brenda at the age of 15, as the result of watching her physical and mental struggles </a:t>
            </a:r>
            <a:r>
              <a:rPr lang="en-GB" sz="1200" dirty="0" smtClean="0">
                <a:latin typeface="Arial" pitchFamily="34" charset="0"/>
                <a:cs typeface="Arial" pitchFamily="34" charset="0"/>
              </a:rPr>
              <a:t>(</a:t>
            </a:r>
            <a:r>
              <a:rPr lang="en-GB" sz="1200" dirty="0" err="1" smtClean="0">
                <a:latin typeface="Arial" pitchFamily="34" charset="0"/>
                <a:cs typeface="Arial" pitchFamily="34" charset="0"/>
              </a:rPr>
              <a:t>Gaetono</a:t>
            </a:r>
            <a:r>
              <a:rPr lang="en-GB" sz="1200" dirty="0" smtClean="0">
                <a:latin typeface="Arial" pitchFamily="34" charset="0"/>
                <a:cs typeface="Arial" pitchFamily="34" charset="0"/>
              </a:rPr>
              <a:t>, 2015)</a:t>
            </a:r>
          </a:p>
        </p:txBody>
      </p:sp>
      <p:sp>
        <p:nvSpPr>
          <p:cNvPr id="9" name="TextBox 8"/>
          <p:cNvSpPr txBox="1"/>
          <p:nvPr/>
        </p:nvSpPr>
        <p:spPr>
          <a:xfrm>
            <a:off x="336000" y="3743028"/>
            <a:ext cx="11520000" cy="769441"/>
          </a:xfrm>
          <a:prstGeom prst="rect">
            <a:avLst/>
          </a:prstGeom>
          <a:solidFill>
            <a:schemeClr val="accent1">
              <a:lumMod val="40000"/>
              <a:lumOff val="60000"/>
            </a:schemeClr>
          </a:solidFill>
        </p:spPr>
        <p:txBody>
          <a:bodyPr wrap="square" rtlCol="0">
            <a:spAutoFit/>
          </a:bodyPr>
          <a:lstStyle/>
          <a:p>
            <a:pPr>
              <a:buSzPct val="100000"/>
            </a:pPr>
            <a:r>
              <a:rPr lang="en-GB" sz="2200" dirty="0" smtClean="0">
                <a:latin typeface="Arial" pitchFamily="34" charset="0"/>
                <a:cs typeface="Arial" pitchFamily="34" charset="0"/>
              </a:rPr>
              <a:t>Reimer started male hormone therapy within weeks of his father’s confession.  He underwent surgery to revert back to his birth sex and renamed himself David </a:t>
            </a:r>
            <a:r>
              <a:rPr lang="en-GB" sz="1200" dirty="0" smtClean="0">
                <a:latin typeface="Arial" pitchFamily="34" charset="0"/>
                <a:cs typeface="Arial" pitchFamily="34" charset="0"/>
              </a:rPr>
              <a:t>(</a:t>
            </a:r>
            <a:r>
              <a:rPr lang="en-GB" sz="1200" dirty="0" err="1" smtClean="0">
                <a:latin typeface="Arial" pitchFamily="34" charset="0"/>
                <a:cs typeface="Arial" pitchFamily="34" charset="0"/>
              </a:rPr>
              <a:t>Colapinto</a:t>
            </a:r>
            <a:r>
              <a:rPr lang="en-GB" sz="1200" dirty="0" smtClean="0">
                <a:latin typeface="Arial" pitchFamily="34" charset="0"/>
                <a:cs typeface="Arial" pitchFamily="34" charset="0"/>
              </a:rPr>
              <a:t>, 2013)</a:t>
            </a:r>
          </a:p>
        </p:txBody>
      </p:sp>
      <p:sp>
        <p:nvSpPr>
          <p:cNvPr id="11" name="TextBox 10"/>
          <p:cNvSpPr txBox="1"/>
          <p:nvPr/>
        </p:nvSpPr>
        <p:spPr>
          <a:xfrm>
            <a:off x="336000" y="4640505"/>
            <a:ext cx="11520000" cy="769441"/>
          </a:xfrm>
          <a:prstGeom prst="rect">
            <a:avLst/>
          </a:prstGeom>
          <a:solidFill>
            <a:schemeClr val="accent1">
              <a:lumMod val="40000"/>
              <a:lumOff val="60000"/>
            </a:schemeClr>
          </a:solidFill>
        </p:spPr>
        <p:txBody>
          <a:bodyPr wrap="square" rtlCol="0">
            <a:spAutoFit/>
          </a:bodyPr>
          <a:lstStyle/>
          <a:p>
            <a:pPr>
              <a:buSzPct val="100000"/>
            </a:pPr>
            <a:r>
              <a:rPr lang="en-GB" sz="2200" dirty="0" smtClean="0">
                <a:latin typeface="Arial" pitchFamily="34" charset="0"/>
                <a:cs typeface="Arial" pitchFamily="34" charset="0"/>
              </a:rPr>
              <a:t>David’s brother Brian committed suicide in 2002. He had suffered with depression and schizophrenia, said to be as a result of the controversial situation </a:t>
            </a:r>
            <a:r>
              <a:rPr lang="en-GB" sz="1200" dirty="0" smtClean="0">
                <a:latin typeface="Arial" pitchFamily="34" charset="0"/>
                <a:cs typeface="Arial" pitchFamily="34" charset="0"/>
              </a:rPr>
              <a:t>(Smith, 2019)</a:t>
            </a:r>
          </a:p>
        </p:txBody>
      </p:sp>
      <p:sp>
        <p:nvSpPr>
          <p:cNvPr id="13" name="TextBox 12"/>
          <p:cNvSpPr txBox="1"/>
          <p:nvPr/>
        </p:nvSpPr>
        <p:spPr>
          <a:xfrm>
            <a:off x="336000" y="5533640"/>
            <a:ext cx="11520000" cy="769441"/>
          </a:xfrm>
          <a:prstGeom prst="rect">
            <a:avLst/>
          </a:prstGeom>
          <a:solidFill>
            <a:schemeClr val="accent1">
              <a:lumMod val="40000"/>
              <a:lumOff val="60000"/>
            </a:schemeClr>
          </a:solidFill>
        </p:spPr>
        <p:txBody>
          <a:bodyPr wrap="square" rtlCol="0">
            <a:spAutoFit/>
          </a:bodyPr>
          <a:lstStyle/>
          <a:p>
            <a:pPr>
              <a:buSzPct val="100000"/>
            </a:pPr>
            <a:r>
              <a:rPr lang="en-GB" sz="2200" dirty="0" smtClean="0">
                <a:latin typeface="Arial" pitchFamily="34" charset="0"/>
                <a:cs typeface="Arial" pitchFamily="34" charset="0"/>
              </a:rPr>
              <a:t>Sadly, David committed suicide in 2004, two years after his twin brothers death. He was 38 years old </a:t>
            </a:r>
            <a:r>
              <a:rPr lang="en-GB" sz="1200" dirty="0" smtClean="0">
                <a:latin typeface="Arial" pitchFamily="34" charset="0"/>
                <a:cs typeface="Arial" pitchFamily="34" charset="0"/>
              </a:rPr>
              <a:t>(Smith, 2019)</a:t>
            </a:r>
          </a:p>
        </p:txBody>
      </p:sp>
      <p:sp>
        <p:nvSpPr>
          <p:cNvPr id="14" name="TextBox 13"/>
          <p:cNvSpPr txBox="1"/>
          <p:nvPr/>
        </p:nvSpPr>
        <p:spPr>
          <a:xfrm>
            <a:off x="9354562" y="6387801"/>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389" y="256898"/>
            <a:ext cx="11155680" cy="944885"/>
          </a:xfrm>
        </p:spPr>
        <p:txBody>
          <a:bodyPr>
            <a:noAutofit/>
          </a:bodyPr>
          <a:lstStyle/>
          <a:p>
            <a:pPr algn="ctr"/>
            <a:r>
              <a:rPr lang="en-GB" sz="4800" b="1" dirty="0" smtClean="0">
                <a:latin typeface="Arial" pitchFamily="34" charset="0"/>
                <a:cs typeface="Arial" pitchFamily="34" charset="0"/>
              </a:rPr>
              <a:t>ETHICAL ISSUES AND CONCLUSION</a:t>
            </a:r>
            <a:endParaRPr lang="en-US" sz="4800" dirty="0"/>
          </a:p>
        </p:txBody>
      </p:sp>
      <p:sp>
        <p:nvSpPr>
          <p:cNvPr id="3" name="Content Placeholder 2"/>
          <p:cNvSpPr>
            <a:spLocks noGrp="1"/>
          </p:cNvSpPr>
          <p:nvPr>
            <p:ph idx="1"/>
          </p:nvPr>
        </p:nvSpPr>
        <p:spPr>
          <a:xfrm>
            <a:off x="222068" y="999296"/>
            <a:ext cx="11730445" cy="5545195"/>
          </a:xfrm>
        </p:spPr>
        <p:txBody>
          <a:bodyPr>
            <a:noAutofit/>
          </a:bodyPr>
          <a:lstStyle/>
          <a:p>
            <a:pPr>
              <a:lnSpc>
                <a:spcPct val="100000"/>
              </a:lnSpc>
              <a:spcBef>
                <a:spcPts val="0"/>
              </a:spcBef>
              <a:buSzPct val="100000"/>
            </a:pPr>
            <a:r>
              <a:rPr lang="en-GB" b="1" dirty="0" smtClean="0">
                <a:solidFill>
                  <a:schemeClr val="tx1"/>
                </a:solidFill>
                <a:latin typeface="Arial" pitchFamily="34" charset="0"/>
                <a:cs typeface="Arial" pitchFamily="34" charset="0"/>
              </a:rPr>
              <a:t>Informed Consent </a:t>
            </a:r>
            <a:r>
              <a:rPr lang="en-GB" dirty="0" smtClean="0">
                <a:solidFill>
                  <a:schemeClr val="tx1"/>
                </a:solidFill>
                <a:latin typeface="Arial" pitchFamily="34" charset="0"/>
                <a:cs typeface="Arial" pitchFamily="34" charset="0"/>
              </a:rPr>
              <a:t>- David Reimer’s parents gave consent to the gender reassignment under false reasoning from Dr Money.  They were not made aware that their twins were being studied in such an experiment </a:t>
            </a:r>
          </a:p>
          <a:p>
            <a:pPr>
              <a:lnSpc>
                <a:spcPct val="100000"/>
              </a:lnSpc>
              <a:spcBef>
                <a:spcPts val="0"/>
              </a:spcBef>
              <a:buSzPct val="100000"/>
              <a:buNone/>
            </a:pPr>
            <a:endParaRPr lang="en-GB" sz="800" dirty="0" smtClean="0">
              <a:solidFill>
                <a:schemeClr val="tx1"/>
              </a:solidFill>
              <a:latin typeface="Arial" pitchFamily="34" charset="0"/>
              <a:cs typeface="Arial" pitchFamily="34" charset="0"/>
            </a:endParaRPr>
          </a:p>
          <a:p>
            <a:pPr>
              <a:lnSpc>
                <a:spcPct val="100000"/>
              </a:lnSpc>
              <a:spcBef>
                <a:spcPts val="0"/>
              </a:spcBef>
              <a:buSzPct val="100000"/>
            </a:pPr>
            <a:r>
              <a:rPr lang="en-GB" b="1" dirty="0" smtClean="0">
                <a:solidFill>
                  <a:schemeClr val="tx1"/>
                </a:solidFill>
                <a:latin typeface="Arial" pitchFamily="34" charset="0"/>
                <a:cs typeface="Arial" pitchFamily="34" charset="0"/>
              </a:rPr>
              <a:t>No Deception </a:t>
            </a:r>
            <a:r>
              <a:rPr lang="en-GB" dirty="0" smtClean="0">
                <a:solidFill>
                  <a:schemeClr val="tx1"/>
                </a:solidFill>
                <a:latin typeface="Arial" pitchFamily="34" charset="0"/>
                <a:cs typeface="Arial" pitchFamily="34" charset="0"/>
              </a:rPr>
              <a:t>– David Reimer’s parents, his brother Bruce, and David himself were deceived by the true intentions of Money </a:t>
            </a:r>
          </a:p>
          <a:p>
            <a:pPr>
              <a:lnSpc>
                <a:spcPct val="100000"/>
              </a:lnSpc>
              <a:spcBef>
                <a:spcPts val="0"/>
              </a:spcBef>
              <a:buSzPct val="100000"/>
              <a:buNone/>
            </a:pPr>
            <a:endParaRPr lang="en-GB" sz="800" dirty="0" smtClean="0">
              <a:solidFill>
                <a:schemeClr val="tx1"/>
              </a:solidFill>
              <a:latin typeface="Arial" pitchFamily="34" charset="0"/>
              <a:cs typeface="Arial" pitchFamily="34" charset="0"/>
            </a:endParaRPr>
          </a:p>
          <a:p>
            <a:pPr>
              <a:lnSpc>
                <a:spcPct val="100000"/>
              </a:lnSpc>
              <a:spcBef>
                <a:spcPts val="0"/>
              </a:spcBef>
              <a:buSzPct val="100000"/>
            </a:pPr>
            <a:r>
              <a:rPr lang="en-GB" b="1" dirty="0" smtClean="0">
                <a:solidFill>
                  <a:schemeClr val="tx1"/>
                </a:solidFill>
                <a:latin typeface="Arial" pitchFamily="34" charset="0"/>
                <a:cs typeface="Arial" pitchFamily="34" charset="0"/>
              </a:rPr>
              <a:t>Right To Withdraw</a:t>
            </a:r>
            <a:r>
              <a:rPr lang="en-GB" dirty="0" smtClean="0">
                <a:solidFill>
                  <a:schemeClr val="tx1"/>
                </a:solidFill>
                <a:latin typeface="Arial" pitchFamily="34" charset="0"/>
                <a:cs typeface="Arial" pitchFamily="34" charset="0"/>
              </a:rPr>
              <a:t> - There was no right to withdraw after the gender reassignment</a:t>
            </a:r>
          </a:p>
          <a:p>
            <a:pPr>
              <a:lnSpc>
                <a:spcPct val="100000"/>
              </a:lnSpc>
              <a:spcBef>
                <a:spcPts val="0"/>
              </a:spcBef>
              <a:buSzPct val="100000"/>
              <a:buNone/>
            </a:pPr>
            <a:endParaRPr lang="en-GB" sz="800" dirty="0" smtClean="0">
              <a:solidFill>
                <a:schemeClr val="tx1"/>
              </a:solidFill>
              <a:latin typeface="Arial" pitchFamily="34" charset="0"/>
              <a:cs typeface="Arial" pitchFamily="34" charset="0"/>
            </a:endParaRPr>
          </a:p>
          <a:p>
            <a:pPr>
              <a:lnSpc>
                <a:spcPct val="100000"/>
              </a:lnSpc>
              <a:spcBef>
                <a:spcPts val="0"/>
              </a:spcBef>
              <a:buSzPct val="100000"/>
            </a:pPr>
            <a:r>
              <a:rPr lang="en-GB" b="1" dirty="0" smtClean="0">
                <a:solidFill>
                  <a:schemeClr val="tx1"/>
                </a:solidFill>
                <a:latin typeface="Arial" pitchFamily="34" charset="0"/>
                <a:cs typeface="Arial" pitchFamily="34" charset="0"/>
              </a:rPr>
              <a:t>No Harm </a:t>
            </a:r>
            <a:r>
              <a:rPr lang="en-GB" dirty="0" smtClean="0">
                <a:solidFill>
                  <a:schemeClr val="tx1"/>
                </a:solidFill>
                <a:latin typeface="Arial" pitchFamily="34" charset="0"/>
                <a:cs typeface="Arial" pitchFamily="34" charset="0"/>
              </a:rPr>
              <a:t>- David Reimer and his brother were not protected from the harmful psychological experiment of Dr Money</a:t>
            </a:r>
          </a:p>
          <a:p>
            <a:pPr>
              <a:lnSpc>
                <a:spcPct val="100000"/>
              </a:lnSpc>
              <a:spcBef>
                <a:spcPts val="0"/>
              </a:spcBef>
              <a:buSzPct val="100000"/>
              <a:buNone/>
            </a:pPr>
            <a:endParaRPr lang="en-GB" sz="1600" dirty="0" smtClean="0">
              <a:solidFill>
                <a:schemeClr val="tx1"/>
              </a:solidFill>
              <a:latin typeface="Arial" pitchFamily="34" charset="0"/>
              <a:cs typeface="Arial" pitchFamily="34" charset="0"/>
            </a:endParaRPr>
          </a:p>
          <a:p>
            <a:pPr>
              <a:lnSpc>
                <a:spcPct val="100000"/>
              </a:lnSpc>
              <a:spcBef>
                <a:spcPts val="0"/>
              </a:spcBef>
              <a:buSzPct val="100000"/>
              <a:buNone/>
            </a:pPr>
            <a:r>
              <a:rPr lang="en-GB" dirty="0" smtClean="0">
                <a:solidFill>
                  <a:schemeClr val="tx1"/>
                </a:solidFill>
                <a:latin typeface="Arial" pitchFamily="34" charset="0"/>
                <a:cs typeface="Arial" pitchFamily="34" charset="0"/>
              </a:rPr>
              <a:t>David Reimer’s case would not adhere to the Code of Human Research Ethics. The main principles of respect, competence, responsibility and integrity were in no way shown within Dr John Money’s controversial psychological and gender experiment.</a:t>
            </a:r>
          </a:p>
          <a:p>
            <a:pPr>
              <a:lnSpc>
                <a:spcPct val="100000"/>
              </a:lnSpc>
              <a:spcBef>
                <a:spcPts val="0"/>
              </a:spcBef>
              <a:buSzPct val="100000"/>
              <a:buNone/>
            </a:pPr>
            <a:endParaRPr lang="en-GB" sz="1600" dirty="0" smtClean="0">
              <a:solidFill>
                <a:schemeClr val="tx1"/>
              </a:solidFill>
              <a:latin typeface="Arial" pitchFamily="34" charset="0"/>
              <a:cs typeface="Arial" pitchFamily="34" charset="0"/>
            </a:endParaRPr>
          </a:p>
          <a:p>
            <a:pPr marL="0" indent="0">
              <a:lnSpc>
                <a:spcPct val="100000"/>
              </a:lnSpc>
              <a:spcBef>
                <a:spcPts val="0"/>
              </a:spcBef>
              <a:buSzPct val="100000"/>
              <a:buNone/>
            </a:pPr>
            <a:r>
              <a:rPr lang="en-GB" b="1" dirty="0" smtClean="0">
                <a:solidFill>
                  <a:schemeClr val="accent6">
                    <a:lumMod val="50000"/>
                  </a:schemeClr>
                </a:solidFill>
                <a:latin typeface="Arial" pitchFamily="34" charset="0"/>
                <a:cs typeface="Arial" pitchFamily="34" charset="0"/>
              </a:rPr>
              <a:t>In David Reimer’s words: “What they did to you in the body is sometimes not near as bad as what they did to you in the mind, with the psychological warfare in your head” </a:t>
            </a:r>
            <a:r>
              <a:rPr lang="en-GB" sz="1200" dirty="0" smtClean="0">
                <a:solidFill>
                  <a:schemeClr val="accent6">
                    <a:lumMod val="50000"/>
                  </a:schemeClr>
                </a:solidFill>
                <a:latin typeface="Arial" pitchFamily="34" charset="0"/>
                <a:cs typeface="Arial" pitchFamily="34" charset="0"/>
              </a:rPr>
              <a:t>(</a:t>
            </a:r>
            <a:r>
              <a:rPr lang="en-GB" sz="1200" dirty="0" err="1" smtClean="0">
                <a:solidFill>
                  <a:schemeClr val="accent6">
                    <a:lumMod val="50000"/>
                  </a:schemeClr>
                </a:solidFill>
                <a:latin typeface="Arial" pitchFamily="34" charset="0"/>
                <a:cs typeface="Arial" pitchFamily="34" charset="0"/>
              </a:rPr>
              <a:t>Colapinto</a:t>
            </a:r>
            <a:r>
              <a:rPr lang="en-GB" sz="1200" dirty="0" smtClean="0">
                <a:solidFill>
                  <a:schemeClr val="accent6">
                    <a:lumMod val="50000"/>
                  </a:schemeClr>
                </a:solidFill>
                <a:latin typeface="Arial" pitchFamily="34" charset="0"/>
                <a:cs typeface="Arial" pitchFamily="34" charset="0"/>
              </a:rPr>
              <a:t>, 2013)</a:t>
            </a:r>
          </a:p>
        </p:txBody>
      </p:sp>
      <p:sp>
        <p:nvSpPr>
          <p:cNvPr id="5" name="TextBox 4"/>
          <p:cNvSpPr txBox="1"/>
          <p:nvPr/>
        </p:nvSpPr>
        <p:spPr>
          <a:xfrm>
            <a:off x="9302310" y="6387801"/>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235131"/>
            <a:ext cx="11691257" cy="6518365"/>
          </a:xfrm>
        </p:spPr>
        <p:txBody>
          <a:bodyPr>
            <a:normAutofit/>
          </a:bodyPr>
          <a:lstStyle/>
          <a:p>
            <a:pPr>
              <a:lnSpc>
                <a:spcPct val="160000"/>
              </a:lnSpc>
              <a:spcBef>
                <a:spcPts val="0"/>
              </a:spcBef>
              <a:buClrTx/>
              <a:buSzPct val="100000"/>
              <a:buNone/>
            </a:pPr>
            <a:r>
              <a:rPr lang="en-GB" sz="2400" b="1" dirty="0" smtClean="0">
                <a:solidFill>
                  <a:schemeClr val="tx1"/>
                </a:solidFill>
                <a:latin typeface="Arial" pitchFamily="34" charset="0"/>
                <a:cs typeface="Arial" pitchFamily="34" charset="0"/>
              </a:rPr>
              <a:t>REFERENCES</a:t>
            </a:r>
          </a:p>
          <a:p>
            <a:pPr>
              <a:lnSpc>
                <a:spcPct val="160000"/>
              </a:lnSpc>
              <a:spcBef>
                <a:spcPts val="0"/>
              </a:spcBef>
              <a:buClrTx/>
              <a:buSzPct val="100000"/>
            </a:pPr>
            <a:r>
              <a:rPr lang="en-GB" sz="1200" dirty="0" smtClean="0">
                <a:solidFill>
                  <a:schemeClr val="tx1"/>
                </a:solidFill>
                <a:latin typeface="Arial" pitchFamily="34" charset="0"/>
                <a:cs typeface="Arial" pitchFamily="34" charset="0"/>
              </a:rPr>
              <a:t>BBC</a:t>
            </a:r>
            <a:r>
              <a:rPr lang="en-GB" sz="1200" dirty="0" smtClean="0">
                <a:solidFill>
                  <a:schemeClr val="tx1"/>
                </a:solidFill>
                <a:latin typeface="Arial" pitchFamily="34" charset="0"/>
                <a:cs typeface="Arial" pitchFamily="34" charset="0"/>
              </a:rPr>
              <a:t>. (2014). www.bbc.co.uk/sn/tvradio/programmes/horizon/dr_money_prog_summary.shtml</a:t>
            </a:r>
          </a:p>
          <a:p>
            <a:pPr>
              <a:lnSpc>
                <a:spcPct val="160000"/>
              </a:lnSpc>
              <a:spcBef>
                <a:spcPts val="0"/>
              </a:spcBef>
              <a:buClrTx/>
              <a:buSzPct val="100000"/>
            </a:pPr>
            <a:r>
              <a:rPr lang="en-GB" sz="1200" dirty="0" err="1" smtClean="0">
                <a:solidFill>
                  <a:schemeClr val="tx1"/>
                </a:solidFill>
                <a:latin typeface="Arial" pitchFamily="34" charset="0"/>
                <a:cs typeface="Arial" pitchFamily="34" charset="0"/>
              </a:rPr>
              <a:t>Beh</a:t>
            </a:r>
            <a:r>
              <a:rPr lang="en-GB" sz="1200" dirty="0" smtClean="0">
                <a:solidFill>
                  <a:schemeClr val="tx1"/>
                </a:solidFill>
                <a:latin typeface="Arial" pitchFamily="34" charset="0"/>
                <a:cs typeface="Arial" pitchFamily="34" charset="0"/>
              </a:rPr>
              <a:t>, H.G. &amp; Diamond, M. (2005). David Reiner’s legacy: limiting parental discretion. </a:t>
            </a:r>
            <a:r>
              <a:rPr lang="en-GB" sz="1200" i="1" dirty="0" smtClean="0">
                <a:solidFill>
                  <a:schemeClr val="tx1"/>
                </a:solidFill>
                <a:latin typeface="Arial" pitchFamily="34" charset="0"/>
                <a:cs typeface="Arial" pitchFamily="34" charset="0"/>
              </a:rPr>
              <a:t>Pacific </a:t>
            </a:r>
            <a:r>
              <a:rPr lang="en-GB" sz="1200" i="1" dirty="0" err="1" smtClean="0">
                <a:solidFill>
                  <a:schemeClr val="tx1"/>
                </a:solidFill>
                <a:latin typeface="Arial" pitchFamily="34" charset="0"/>
                <a:cs typeface="Arial" pitchFamily="34" charset="0"/>
              </a:rPr>
              <a:t>Center</a:t>
            </a:r>
            <a:r>
              <a:rPr lang="en-GB" sz="1200" i="1" dirty="0" smtClean="0">
                <a:solidFill>
                  <a:schemeClr val="tx1"/>
                </a:solidFill>
                <a:latin typeface="Arial" pitchFamily="34" charset="0"/>
                <a:cs typeface="Arial" pitchFamily="34" charset="0"/>
              </a:rPr>
              <a:t> for Sex and Society, Volume 12</a:t>
            </a:r>
            <a:r>
              <a:rPr lang="en-GB" sz="1200" dirty="0" smtClean="0">
                <a:solidFill>
                  <a:schemeClr val="tx1"/>
                </a:solidFill>
                <a:latin typeface="Arial" pitchFamily="34" charset="0"/>
                <a:cs typeface="Arial" pitchFamily="34" charset="0"/>
              </a:rPr>
              <a:t> (Issue 1), Pages 5-30. www.hawaii.edu/PCSS/biblio/articles/2005-2009/2006-david-reimers-legacy.html</a:t>
            </a:r>
          </a:p>
          <a:p>
            <a:pPr>
              <a:lnSpc>
                <a:spcPct val="160000"/>
              </a:lnSpc>
              <a:spcBef>
                <a:spcPts val="0"/>
              </a:spcBef>
              <a:buClrTx/>
              <a:buSzPct val="100000"/>
            </a:pPr>
            <a:r>
              <a:rPr lang="en-GB" sz="1200" dirty="0" smtClean="0">
                <a:solidFill>
                  <a:schemeClr val="tx1"/>
                </a:solidFill>
                <a:latin typeface="Arial" pitchFamily="34" charset="0"/>
                <a:cs typeface="Arial" pitchFamily="34" charset="0"/>
              </a:rPr>
              <a:t>Brownian, C. (2017). The boy with no penis: David Reimer &amp; the question of what is innate. </a:t>
            </a:r>
            <a:r>
              <a:rPr lang="en-GB" sz="1200" i="1" dirty="0" smtClean="0">
                <a:solidFill>
                  <a:schemeClr val="tx1"/>
                </a:solidFill>
                <a:latin typeface="Arial" pitchFamily="34" charset="0"/>
                <a:cs typeface="Arial" pitchFamily="34" charset="0"/>
              </a:rPr>
              <a:t>4</a:t>
            </a:r>
            <a:r>
              <a:rPr lang="en-GB" sz="1200" i="1" baseline="30000" dirty="0" smtClean="0">
                <a:solidFill>
                  <a:schemeClr val="tx1"/>
                </a:solidFill>
                <a:latin typeface="Arial" pitchFamily="34" charset="0"/>
                <a:cs typeface="Arial" pitchFamily="34" charset="0"/>
              </a:rPr>
              <a:t>th</a:t>
            </a:r>
            <a:r>
              <a:rPr lang="en-GB" sz="1200" i="1" dirty="0" smtClean="0">
                <a:solidFill>
                  <a:schemeClr val="tx1"/>
                </a:solidFill>
                <a:latin typeface="Arial" pitchFamily="34" charset="0"/>
                <a:cs typeface="Arial" pitchFamily="34" charset="0"/>
              </a:rPr>
              <a:t> Wave Now</a:t>
            </a:r>
            <a:r>
              <a:rPr lang="en-GB" sz="1200" dirty="0" smtClean="0">
                <a:solidFill>
                  <a:schemeClr val="tx1"/>
                </a:solidFill>
                <a:latin typeface="Arial" pitchFamily="34" charset="0"/>
                <a:cs typeface="Arial" pitchFamily="34" charset="0"/>
              </a:rPr>
              <a:t>. </a:t>
            </a:r>
          </a:p>
          <a:p>
            <a:pPr>
              <a:lnSpc>
                <a:spcPct val="160000"/>
              </a:lnSpc>
              <a:spcBef>
                <a:spcPts val="0"/>
              </a:spcBef>
              <a:buClrTx/>
              <a:buSzPct val="100000"/>
            </a:pPr>
            <a:r>
              <a:rPr lang="en-GB" sz="1200" dirty="0" err="1" smtClean="0">
                <a:solidFill>
                  <a:schemeClr val="tx1"/>
                </a:solidFill>
                <a:latin typeface="Arial" pitchFamily="34" charset="0"/>
                <a:cs typeface="Arial" pitchFamily="34" charset="0"/>
              </a:rPr>
              <a:t>Bullough</a:t>
            </a:r>
            <a:r>
              <a:rPr lang="en-GB" sz="1200" dirty="0" smtClean="0">
                <a:solidFill>
                  <a:schemeClr val="tx1"/>
                </a:solidFill>
                <a:latin typeface="Arial" pitchFamily="34" charset="0"/>
                <a:cs typeface="Arial" pitchFamily="34" charset="0"/>
              </a:rPr>
              <a:t>, V. L. (2003). The contributions of John Money: a personal view. </a:t>
            </a:r>
            <a:r>
              <a:rPr lang="en-GB" sz="1200" i="1" dirty="0" smtClean="0">
                <a:solidFill>
                  <a:schemeClr val="tx1"/>
                </a:solidFill>
                <a:latin typeface="Arial" pitchFamily="34" charset="0"/>
                <a:cs typeface="Arial" pitchFamily="34" charset="0"/>
              </a:rPr>
              <a:t>The Journal of Sex Research, Volume 40 </a:t>
            </a:r>
            <a:r>
              <a:rPr lang="en-GB" sz="1200" dirty="0" smtClean="0">
                <a:solidFill>
                  <a:schemeClr val="tx1"/>
                </a:solidFill>
                <a:latin typeface="Arial" pitchFamily="34" charset="0"/>
                <a:cs typeface="Arial" pitchFamily="34" charset="0"/>
              </a:rPr>
              <a:t>(Issue 3), Pages 230-236. </a:t>
            </a:r>
            <a:r>
              <a:rPr lang="en-US" sz="1200" dirty="0" smtClean="0">
                <a:solidFill>
                  <a:schemeClr val="tx1"/>
                </a:solidFill>
                <a:latin typeface="Arial" pitchFamily="34" charset="0"/>
                <a:cs typeface="Arial" pitchFamily="34" charset="0"/>
              </a:rPr>
              <a:t>https://doi.org/10.1080/00224490701580741</a:t>
            </a:r>
          </a:p>
          <a:p>
            <a:pPr>
              <a:lnSpc>
                <a:spcPct val="160000"/>
              </a:lnSpc>
              <a:spcBef>
                <a:spcPts val="0"/>
              </a:spcBef>
              <a:buClrTx/>
              <a:buSzPct val="100000"/>
            </a:pPr>
            <a:r>
              <a:rPr lang="en-GB" sz="1200" dirty="0" err="1" smtClean="0">
                <a:solidFill>
                  <a:schemeClr val="tx1"/>
                </a:solidFill>
                <a:latin typeface="Arial" pitchFamily="34" charset="0"/>
                <a:cs typeface="Arial" pitchFamily="34" charset="0"/>
              </a:rPr>
              <a:t>Colapinto</a:t>
            </a:r>
            <a:r>
              <a:rPr lang="en-GB" sz="1200" dirty="0" smtClean="0">
                <a:solidFill>
                  <a:schemeClr val="tx1"/>
                </a:solidFill>
                <a:latin typeface="Arial" pitchFamily="34" charset="0"/>
                <a:cs typeface="Arial" pitchFamily="34" charset="0"/>
              </a:rPr>
              <a:t>, J. (2013). </a:t>
            </a:r>
            <a:r>
              <a:rPr lang="en-GB" sz="1200" i="1" dirty="0" smtClean="0">
                <a:solidFill>
                  <a:schemeClr val="tx1"/>
                </a:solidFill>
                <a:latin typeface="Arial" pitchFamily="34" charset="0"/>
                <a:cs typeface="Arial" pitchFamily="34" charset="0"/>
              </a:rPr>
              <a:t>As Nature Made Him – The Boy Who Was Raised As A Girl</a:t>
            </a:r>
            <a:r>
              <a:rPr lang="en-GB" sz="1200" dirty="0" smtClean="0">
                <a:solidFill>
                  <a:schemeClr val="tx1"/>
                </a:solidFill>
                <a:latin typeface="Arial" pitchFamily="34" charset="0"/>
                <a:cs typeface="Arial" pitchFamily="34" charset="0"/>
              </a:rPr>
              <a:t>. Harper Perennial</a:t>
            </a:r>
          </a:p>
          <a:p>
            <a:pPr>
              <a:lnSpc>
                <a:spcPct val="160000"/>
              </a:lnSpc>
              <a:spcBef>
                <a:spcPts val="0"/>
              </a:spcBef>
              <a:buClrTx/>
              <a:buSzPct val="100000"/>
            </a:pPr>
            <a:r>
              <a:rPr lang="en-GB" sz="1200" dirty="0" err="1" smtClean="0">
                <a:solidFill>
                  <a:schemeClr val="tx1"/>
                </a:solidFill>
                <a:latin typeface="Arial" pitchFamily="34" charset="0"/>
                <a:cs typeface="Arial" pitchFamily="34" charset="0"/>
              </a:rPr>
              <a:t>Colapinto</a:t>
            </a:r>
            <a:r>
              <a:rPr lang="en-GB" sz="1200" dirty="0" smtClean="0">
                <a:solidFill>
                  <a:schemeClr val="tx1"/>
                </a:solidFill>
                <a:latin typeface="Arial" pitchFamily="34" charset="0"/>
                <a:cs typeface="Arial" pitchFamily="34" charset="0"/>
              </a:rPr>
              <a:t>, J. (1997). </a:t>
            </a:r>
            <a:r>
              <a:rPr lang="en-GB" sz="1200" i="1" dirty="0" smtClean="0">
                <a:solidFill>
                  <a:schemeClr val="tx1"/>
                </a:solidFill>
                <a:latin typeface="Arial" pitchFamily="34" charset="0"/>
                <a:cs typeface="Arial" pitchFamily="34" charset="0"/>
              </a:rPr>
              <a:t>The True Story of John Joan</a:t>
            </a:r>
            <a:r>
              <a:rPr lang="en-GB" sz="1200" dirty="0" smtClean="0">
                <a:solidFill>
                  <a:schemeClr val="tx1"/>
                </a:solidFill>
                <a:latin typeface="Arial" pitchFamily="34" charset="0"/>
                <a:cs typeface="Arial" pitchFamily="34" charset="0"/>
              </a:rPr>
              <a:t>. https://web.archive.org/web/20000815095602/http://www.pfc.org.uk/news/1998/johnjoan.htm</a:t>
            </a:r>
          </a:p>
          <a:p>
            <a:pPr>
              <a:lnSpc>
                <a:spcPct val="160000"/>
              </a:lnSpc>
              <a:spcBef>
                <a:spcPts val="0"/>
              </a:spcBef>
              <a:buClrTx/>
              <a:buSzPct val="100000"/>
            </a:pPr>
            <a:r>
              <a:rPr lang="en-GB" sz="1200" dirty="0" err="1" smtClean="0">
                <a:solidFill>
                  <a:schemeClr val="tx1"/>
                </a:solidFill>
                <a:latin typeface="Arial" pitchFamily="34" charset="0"/>
                <a:cs typeface="Arial" pitchFamily="34" charset="0"/>
              </a:rPr>
              <a:t>Ehrhardt</a:t>
            </a:r>
            <a:r>
              <a:rPr lang="en-GB" sz="1200" dirty="0" smtClean="0">
                <a:solidFill>
                  <a:schemeClr val="tx1"/>
                </a:solidFill>
                <a:latin typeface="Arial" pitchFamily="34" charset="0"/>
                <a:cs typeface="Arial" pitchFamily="34" charset="0"/>
              </a:rPr>
              <a:t>, A. (2007). John Money, Ph.D. </a:t>
            </a:r>
            <a:r>
              <a:rPr lang="en-GB" sz="1200" i="1" dirty="0" smtClean="0">
                <a:solidFill>
                  <a:schemeClr val="tx1"/>
                </a:solidFill>
                <a:latin typeface="Arial" pitchFamily="34" charset="0"/>
                <a:cs typeface="Arial" pitchFamily="34" charset="0"/>
              </a:rPr>
              <a:t>The Journal of Sex Research, Volume 44</a:t>
            </a:r>
            <a:r>
              <a:rPr lang="en-GB" sz="1200" dirty="0" smtClean="0">
                <a:solidFill>
                  <a:schemeClr val="tx1"/>
                </a:solidFill>
                <a:latin typeface="Arial" pitchFamily="34" charset="0"/>
                <a:cs typeface="Arial" pitchFamily="34" charset="0"/>
              </a:rPr>
              <a:t> (Issue 3), Pages 223-224. </a:t>
            </a:r>
            <a:r>
              <a:rPr lang="en-US" sz="1200" dirty="0" smtClean="0">
                <a:solidFill>
                  <a:schemeClr val="tx1"/>
                </a:solidFill>
                <a:latin typeface="Arial" pitchFamily="34" charset="0"/>
                <a:cs typeface="Arial" pitchFamily="34" charset="0"/>
              </a:rPr>
              <a:t>https://doi.org/10.1080/00224490701580741</a:t>
            </a:r>
            <a:endParaRPr lang="en-GB" sz="1200" dirty="0" smtClean="0">
              <a:solidFill>
                <a:schemeClr val="tx1"/>
              </a:solidFill>
              <a:latin typeface="Arial" pitchFamily="34" charset="0"/>
              <a:cs typeface="Arial" pitchFamily="34" charset="0"/>
            </a:endParaRPr>
          </a:p>
          <a:p>
            <a:pPr>
              <a:lnSpc>
                <a:spcPct val="160000"/>
              </a:lnSpc>
              <a:spcBef>
                <a:spcPts val="0"/>
              </a:spcBef>
              <a:buClrTx/>
              <a:buSzPct val="100000"/>
            </a:pPr>
            <a:r>
              <a:rPr lang="en-GB" sz="1200" dirty="0" err="1" smtClean="0">
                <a:solidFill>
                  <a:schemeClr val="tx1"/>
                </a:solidFill>
                <a:latin typeface="Arial" pitchFamily="34" charset="0"/>
                <a:cs typeface="Arial" pitchFamily="34" charset="0"/>
              </a:rPr>
              <a:t>Gaetano</a:t>
            </a:r>
            <a:r>
              <a:rPr lang="en-GB" sz="1200" dirty="0" smtClean="0">
                <a:solidFill>
                  <a:schemeClr val="tx1"/>
                </a:solidFill>
                <a:latin typeface="Arial" pitchFamily="34" charset="0"/>
                <a:cs typeface="Arial" pitchFamily="34" charset="0"/>
              </a:rPr>
              <a:t>, P. (2015). David Reimer and John Money gender reassignment controversy: the john/</a:t>
            </a:r>
            <a:r>
              <a:rPr lang="en-GB" sz="1200" dirty="0" err="1" smtClean="0">
                <a:solidFill>
                  <a:schemeClr val="tx1"/>
                </a:solidFill>
                <a:latin typeface="Arial" pitchFamily="34" charset="0"/>
                <a:cs typeface="Arial" pitchFamily="34" charset="0"/>
              </a:rPr>
              <a:t>joan</a:t>
            </a:r>
            <a:r>
              <a:rPr lang="en-GB" sz="1200" dirty="0" smtClean="0">
                <a:solidFill>
                  <a:schemeClr val="tx1"/>
                </a:solidFill>
                <a:latin typeface="Arial" pitchFamily="34" charset="0"/>
                <a:cs typeface="Arial" pitchFamily="34" charset="0"/>
              </a:rPr>
              <a:t> case. </a:t>
            </a:r>
            <a:r>
              <a:rPr lang="en-GB" sz="1200" i="1" dirty="0" smtClean="0">
                <a:solidFill>
                  <a:schemeClr val="tx1"/>
                </a:solidFill>
                <a:latin typeface="Arial" pitchFamily="34" charset="0"/>
                <a:cs typeface="Arial" pitchFamily="34" charset="0"/>
              </a:rPr>
              <a:t>The Embryo Project </a:t>
            </a:r>
            <a:r>
              <a:rPr lang="en-GB" sz="1200" i="1" dirty="0" err="1" smtClean="0">
                <a:solidFill>
                  <a:schemeClr val="tx1"/>
                </a:solidFill>
                <a:latin typeface="Arial" pitchFamily="34" charset="0"/>
                <a:cs typeface="Arial" pitchFamily="34" charset="0"/>
              </a:rPr>
              <a:t>Encyclopedia</a:t>
            </a:r>
            <a:r>
              <a:rPr lang="en-GB" sz="1200" i="1" dirty="0" smtClean="0">
                <a:solidFill>
                  <a:schemeClr val="tx1"/>
                </a:solidFill>
                <a:latin typeface="Arial" pitchFamily="34" charset="0"/>
                <a:cs typeface="Arial" pitchFamily="34" charset="0"/>
              </a:rPr>
              <a:t>. </a:t>
            </a:r>
            <a:r>
              <a:rPr lang="en-GB" sz="1200" dirty="0" smtClean="0">
                <a:solidFill>
                  <a:schemeClr val="tx1"/>
                </a:solidFill>
                <a:latin typeface="Arial" pitchFamily="34" charset="0"/>
                <a:cs typeface="Arial" pitchFamily="34" charset="0"/>
              </a:rPr>
              <a:t>https://embryo.asu.edu/pages/david-reimer-and-john-money-gender-reassignment-controversy-johnjoan-case</a:t>
            </a:r>
          </a:p>
          <a:p>
            <a:pPr>
              <a:lnSpc>
                <a:spcPct val="160000"/>
              </a:lnSpc>
              <a:spcBef>
                <a:spcPts val="0"/>
              </a:spcBef>
              <a:buClrTx/>
              <a:buSzPct val="100000"/>
            </a:pPr>
            <a:r>
              <a:rPr lang="en-GB" sz="1200" dirty="0" smtClean="0">
                <a:solidFill>
                  <a:schemeClr val="tx1"/>
                </a:solidFill>
                <a:latin typeface="Arial" pitchFamily="34" charset="0"/>
                <a:cs typeface="Arial" pitchFamily="34" charset="0"/>
              </a:rPr>
              <a:t>Goldie, T. (2014). </a:t>
            </a:r>
            <a:r>
              <a:rPr lang="en-GB" sz="1200" i="1" dirty="0" smtClean="0">
                <a:solidFill>
                  <a:schemeClr val="tx1"/>
                </a:solidFill>
                <a:latin typeface="Arial" pitchFamily="34" charset="0"/>
                <a:cs typeface="Arial" pitchFamily="34" charset="0"/>
              </a:rPr>
              <a:t>The Man Who Invented Gender</a:t>
            </a:r>
            <a:r>
              <a:rPr lang="en-GB" sz="1200" dirty="0" smtClean="0">
                <a:solidFill>
                  <a:schemeClr val="tx1"/>
                </a:solidFill>
                <a:latin typeface="Arial" pitchFamily="34" charset="0"/>
                <a:cs typeface="Arial" pitchFamily="34" charset="0"/>
              </a:rPr>
              <a:t>. UBC Press.</a:t>
            </a:r>
          </a:p>
          <a:p>
            <a:pPr>
              <a:lnSpc>
                <a:spcPct val="160000"/>
              </a:lnSpc>
              <a:spcBef>
                <a:spcPts val="0"/>
              </a:spcBef>
              <a:buClrTx/>
              <a:buSzPct val="100000"/>
            </a:pPr>
            <a:r>
              <a:rPr lang="en-GB" sz="1200" dirty="0" smtClean="0">
                <a:solidFill>
                  <a:schemeClr val="tx1"/>
                </a:solidFill>
                <a:latin typeface="Arial" pitchFamily="34" charset="0"/>
                <a:cs typeface="Arial" pitchFamily="34" charset="0"/>
              </a:rPr>
              <a:t>New Zealand Edge. (2015). https://www.nzedge.com/news/meet-dr-john-money-father-fology/</a:t>
            </a:r>
          </a:p>
          <a:p>
            <a:pPr>
              <a:lnSpc>
                <a:spcPct val="160000"/>
              </a:lnSpc>
              <a:spcBef>
                <a:spcPts val="0"/>
              </a:spcBef>
              <a:buClrTx/>
              <a:buSzPct val="100000"/>
            </a:pPr>
            <a:r>
              <a:rPr lang="en-GB" sz="1200" dirty="0" err="1" smtClean="0">
                <a:solidFill>
                  <a:schemeClr val="tx1"/>
                </a:solidFill>
                <a:latin typeface="Arial" pitchFamily="34" charset="0"/>
                <a:cs typeface="Arial" pitchFamily="34" charset="0"/>
              </a:rPr>
              <a:t>Roediger</a:t>
            </a:r>
            <a:r>
              <a:rPr lang="en-GB" sz="1200" dirty="0" smtClean="0">
                <a:solidFill>
                  <a:schemeClr val="tx1"/>
                </a:solidFill>
                <a:latin typeface="Arial" pitchFamily="34" charset="0"/>
                <a:cs typeface="Arial" pitchFamily="34" charset="0"/>
              </a:rPr>
              <a:t>, H. III. (2004). What happened to behaviourism. </a:t>
            </a:r>
            <a:r>
              <a:rPr lang="en-GB" sz="1200" i="1" dirty="0" smtClean="0">
                <a:solidFill>
                  <a:schemeClr val="tx1"/>
                </a:solidFill>
                <a:latin typeface="Arial" pitchFamily="34" charset="0"/>
                <a:cs typeface="Arial" pitchFamily="34" charset="0"/>
              </a:rPr>
              <a:t>Association for Psychological Science</a:t>
            </a:r>
            <a:r>
              <a:rPr lang="en-GB" sz="1200" dirty="0" smtClean="0">
                <a:solidFill>
                  <a:schemeClr val="tx1"/>
                </a:solidFill>
                <a:latin typeface="Arial" pitchFamily="34" charset="0"/>
                <a:cs typeface="Arial" pitchFamily="34" charset="0"/>
              </a:rPr>
              <a:t>. https://www.psychologicalscience.org/observer/what-happened-to-behaviourism</a:t>
            </a:r>
          </a:p>
          <a:p>
            <a:pPr>
              <a:lnSpc>
                <a:spcPct val="160000"/>
              </a:lnSpc>
              <a:spcBef>
                <a:spcPts val="0"/>
              </a:spcBef>
              <a:buClrTx/>
              <a:buSzPct val="100000"/>
            </a:pPr>
            <a:r>
              <a:rPr lang="en-GB" sz="1200" dirty="0" smtClean="0">
                <a:solidFill>
                  <a:schemeClr val="tx1"/>
                </a:solidFill>
                <a:latin typeface="Arial" pitchFamily="34" charset="0"/>
                <a:cs typeface="Arial" pitchFamily="34" charset="0"/>
              </a:rPr>
              <a:t>Smith, I. M. (2019). The inhumane experiment that led to the tragic demise of an entire family. </a:t>
            </a:r>
            <a:r>
              <a:rPr lang="en-GB" sz="1200" i="1" dirty="0" smtClean="0">
                <a:solidFill>
                  <a:schemeClr val="tx1"/>
                </a:solidFill>
                <a:latin typeface="Arial" pitchFamily="34" charset="0"/>
                <a:cs typeface="Arial" pitchFamily="34" charset="0"/>
              </a:rPr>
              <a:t>The Beauty of Life</a:t>
            </a:r>
            <a:r>
              <a:rPr lang="en-GB" sz="1200" dirty="0" smtClean="0">
                <a:solidFill>
                  <a:schemeClr val="tx1"/>
                </a:solidFill>
                <a:latin typeface="Arial" pitchFamily="34" charset="0"/>
                <a:cs typeface="Arial" pitchFamily="34" charset="0"/>
              </a:rPr>
              <a:t>. https://thebl.com/culture/the-inhumane-experiment-that-led-to-the-tragic-demise-of-an-entire-family.html</a:t>
            </a:r>
          </a:p>
          <a:p>
            <a:pPr>
              <a:lnSpc>
                <a:spcPct val="160000"/>
              </a:lnSpc>
              <a:spcBef>
                <a:spcPts val="0"/>
              </a:spcBef>
              <a:buClrTx/>
              <a:buSzPct val="100000"/>
            </a:pPr>
            <a:r>
              <a:rPr lang="en-GB" sz="1200" dirty="0" err="1" smtClean="0">
                <a:solidFill>
                  <a:schemeClr val="tx1"/>
                </a:solidFill>
                <a:latin typeface="Arial" pitchFamily="34" charset="0"/>
                <a:cs typeface="Arial" pitchFamily="34" charset="0"/>
              </a:rPr>
              <a:t>Warnke</a:t>
            </a:r>
            <a:r>
              <a:rPr lang="en-GB" sz="1200" dirty="0" smtClean="0">
                <a:solidFill>
                  <a:schemeClr val="tx1"/>
                </a:solidFill>
                <a:latin typeface="Arial" pitchFamily="34" charset="0"/>
                <a:cs typeface="Arial" pitchFamily="34" charset="0"/>
              </a:rPr>
              <a:t>, G. (2009). The tragedy of David Reimer. </a:t>
            </a:r>
            <a:r>
              <a:rPr lang="en-GB" sz="1200" i="1" dirty="0" smtClean="0">
                <a:solidFill>
                  <a:schemeClr val="tx1"/>
                </a:solidFill>
                <a:latin typeface="Arial" pitchFamily="34" charset="0"/>
                <a:cs typeface="Arial" pitchFamily="34" charset="0"/>
              </a:rPr>
              <a:t>After Identity; Rethinking Race, Sex, and Gender</a:t>
            </a:r>
            <a:r>
              <a:rPr lang="en-GB" sz="1200" dirty="0" smtClean="0">
                <a:solidFill>
                  <a:schemeClr val="tx1"/>
                </a:solidFill>
                <a:latin typeface="Arial" pitchFamily="34" charset="0"/>
                <a:cs typeface="Arial" pitchFamily="34" charset="0"/>
              </a:rPr>
              <a:t>. Pages 15-48.  https://doi.org/10.1017/CBO9780511490392.002</a:t>
            </a:r>
          </a:p>
        </p:txBody>
      </p:sp>
      <p:sp>
        <p:nvSpPr>
          <p:cNvPr id="4" name="TextBox 3"/>
          <p:cNvSpPr txBox="1"/>
          <p:nvPr/>
        </p:nvSpPr>
        <p:spPr>
          <a:xfrm>
            <a:off x="9354562" y="6387801"/>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5943" y="248194"/>
            <a:ext cx="11756571" cy="6374675"/>
          </a:xfrm>
        </p:spPr>
        <p:txBody>
          <a:bodyPr>
            <a:noAutofit/>
          </a:bodyPr>
          <a:lstStyle/>
          <a:p>
            <a:pPr>
              <a:lnSpc>
                <a:spcPct val="150000"/>
              </a:lnSpc>
              <a:spcBef>
                <a:spcPts val="0"/>
              </a:spcBef>
              <a:buClrTx/>
              <a:buSzPct val="100000"/>
              <a:buNone/>
            </a:pPr>
            <a:r>
              <a:rPr lang="en-GB" sz="2400" b="1" dirty="0" smtClean="0">
                <a:solidFill>
                  <a:schemeClr val="tx1"/>
                </a:solidFill>
                <a:latin typeface="Arial" pitchFamily="34" charset="0"/>
                <a:cs typeface="Arial" pitchFamily="34" charset="0"/>
              </a:rPr>
              <a:t>SCRIPT </a:t>
            </a:r>
            <a:r>
              <a:rPr lang="en-GB" sz="1200" b="1" dirty="0" smtClean="0">
                <a:solidFill>
                  <a:schemeClr val="tx1"/>
                </a:solidFill>
                <a:latin typeface="Arial" pitchFamily="34" charset="0"/>
                <a:cs typeface="Arial" pitchFamily="34" charset="0"/>
              </a:rPr>
              <a:t>(Page 1)</a:t>
            </a:r>
            <a:endParaRPr lang="en-GB" sz="2400" b="1" dirty="0" smtClean="0">
              <a:solidFill>
                <a:schemeClr val="tx1"/>
              </a:solidFill>
              <a:latin typeface="Arial" pitchFamily="34" charset="0"/>
              <a:cs typeface="Arial" pitchFamily="34" charset="0"/>
            </a:endParaRPr>
          </a:p>
          <a:p>
            <a:pPr>
              <a:lnSpc>
                <a:spcPct val="150000"/>
              </a:lnSpc>
              <a:spcBef>
                <a:spcPts val="0"/>
              </a:spcBef>
              <a:buClrTx/>
              <a:buSzPct val="100000"/>
              <a:buNone/>
            </a:pPr>
            <a:r>
              <a:rPr lang="en-GB" sz="1200" b="1" dirty="0" smtClean="0">
                <a:solidFill>
                  <a:schemeClr val="tx1"/>
                </a:solidFill>
                <a:latin typeface="Arial" pitchFamily="34" charset="0"/>
                <a:cs typeface="Arial" pitchFamily="34" charset="0"/>
              </a:rPr>
              <a:t>THE </a:t>
            </a:r>
            <a:r>
              <a:rPr lang="en-GB" sz="1200" b="1" dirty="0" smtClean="0">
                <a:solidFill>
                  <a:schemeClr val="tx1"/>
                </a:solidFill>
                <a:latin typeface="Arial" pitchFamily="34" charset="0"/>
                <a:cs typeface="Arial" pitchFamily="34" charset="0"/>
              </a:rPr>
              <a:t>STORY OF DAVID REIMER</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David Reimer was born in 1965.  He was born a male identical twin and was given the birth name Bruce Peter Reimer.  His twin brother was named Brian Henry Reimer.</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Both Bruce and Brian were admitted to hospital at the age of eight months.  They were each to undergo a circumcision operation due to urination problems, known as </a:t>
            </a:r>
            <a:r>
              <a:rPr lang="en-GB" sz="1200" dirty="0" err="1" smtClean="0">
                <a:solidFill>
                  <a:schemeClr val="tx1"/>
                </a:solidFill>
                <a:latin typeface="Arial" pitchFamily="34" charset="0"/>
                <a:cs typeface="Arial" pitchFamily="34" charset="0"/>
              </a:rPr>
              <a:t>phimosis</a:t>
            </a:r>
            <a:r>
              <a:rPr lang="en-GB" sz="1200" dirty="0" smtClean="0">
                <a:solidFill>
                  <a:schemeClr val="tx1"/>
                </a:solidFill>
                <a:latin typeface="Arial" pitchFamily="34" charset="0"/>
                <a:cs typeface="Arial" pitchFamily="34" charset="0"/>
              </a:rPr>
              <a:t>.</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The routine surgery went wrong with the cauterisation that had been used in the procedure, and David’s penis had been badly burnt.  Doctors were not able to repair the damage.</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David’s parents watched a television programme about a Psychologist named Doctor John Money.  With little choice as to how they could help their Son, gender reassignment became a consideration for the family.</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In 1967, David underwent gender reassignment surgery, and his parents renamed him Brenda.</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David’s story is famously known as the John/Joan case</a:t>
            </a:r>
            <a:r>
              <a:rPr lang="en-GB" sz="1200" dirty="0" smtClean="0">
                <a:solidFill>
                  <a:schemeClr val="tx1"/>
                </a:solidFill>
                <a:latin typeface="Arial" pitchFamily="34" charset="0"/>
                <a:cs typeface="Arial" pitchFamily="34" charset="0"/>
              </a:rPr>
              <a:t>.</a:t>
            </a:r>
            <a:endParaRPr lang="en-US" sz="1200" dirty="0" smtClean="0">
              <a:solidFill>
                <a:schemeClr val="tx1"/>
              </a:solidFill>
              <a:latin typeface="Arial" pitchFamily="34" charset="0"/>
              <a:cs typeface="Arial" pitchFamily="34" charset="0"/>
            </a:endParaRPr>
          </a:p>
          <a:p>
            <a:pPr>
              <a:lnSpc>
                <a:spcPct val="150000"/>
              </a:lnSpc>
              <a:spcBef>
                <a:spcPts val="0"/>
              </a:spcBef>
              <a:buClrTx/>
              <a:buSzPct val="100000"/>
              <a:buNone/>
            </a:pPr>
            <a:r>
              <a:rPr lang="en-GB" sz="1200" b="1" dirty="0" smtClean="0">
                <a:solidFill>
                  <a:schemeClr val="tx1"/>
                </a:solidFill>
                <a:latin typeface="Arial" pitchFamily="34" charset="0"/>
                <a:cs typeface="Arial" pitchFamily="34" charset="0"/>
              </a:rPr>
              <a:t>DR. JOHN MONEY</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Dr John Money was a Psychologist who originated from New Zealand.  In 1944 he obtained a double Masters degree in Wellington, and in 1947 he emigrated to America.  Money graduated from his PhD at Harvard and spent most of his working life at John Hopkins.  </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Although Money was a Psychologist, he felt that the term was too broad, and as a result of this he referred to himself as a Sexologist.</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Money’s psychological experiment took place during the time when Behavioural Psychology was prevalent, prior to the Cognitive Revolution.  BF Skinner was a famous Psychologist during the period of Behaviourism and his theory was based on Operant Conditioning.  It is claimed that Skinner used the phrase “Give me a child and I’ll shape him into anything”.</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Reimer’s case provided an ideal case study to Money.  The fact that David Reimer (named Brenda at this time) was an identical twin, provided Money with a Psychology case in which he could study gender, with David’s twin Brian being the control in the experiment.</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Money actively encouraged Reimer’s Mother to only allow young Brenda to play with girl’s toys, dress her only in feminine clothing, and discourage any masculine behaviour</a:t>
            </a:r>
            <a:r>
              <a:rPr lang="en-GB" sz="1200" dirty="0" smtClean="0">
                <a:solidFill>
                  <a:schemeClr val="tx1"/>
                </a:solidFill>
                <a:latin typeface="Arial" pitchFamily="34" charset="0"/>
                <a:cs typeface="Arial" pitchFamily="34" charset="0"/>
              </a:rPr>
              <a:t>.</a:t>
            </a:r>
            <a:r>
              <a:rPr lang="en-GB" sz="1200" b="1" dirty="0" smtClean="0">
                <a:solidFill>
                  <a:schemeClr val="tx1"/>
                </a:solidFill>
                <a:latin typeface="Arial" pitchFamily="34" charset="0"/>
                <a:cs typeface="Arial" pitchFamily="34" charset="0"/>
              </a:rPr>
              <a:t> </a:t>
            </a:r>
            <a:endParaRPr lang="en-GB" sz="1200" dirty="0" smtClean="0">
              <a:solidFill>
                <a:schemeClr val="tx1"/>
              </a:solidFill>
              <a:latin typeface="Arial" pitchFamily="34" charset="0"/>
              <a:cs typeface="Arial" pitchFamily="34" charset="0"/>
            </a:endParaRPr>
          </a:p>
        </p:txBody>
      </p:sp>
      <p:sp>
        <p:nvSpPr>
          <p:cNvPr id="4" name="TextBox 3"/>
          <p:cNvSpPr txBox="1"/>
          <p:nvPr/>
        </p:nvSpPr>
        <p:spPr>
          <a:xfrm>
            <a:off x="9354562" y="6387801"/>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235132"/>
            <a:ext cx="11730446" cy="6387737"/>
          </a:xfrm>
        </p:spPr>
        <p:txBody>
          <a:bodyPr>
            <a:noAutofit/>
          </a:bodyPr>
          <a:lstStyle/>
          <a:p>
            <a:pPr>
              <a:lnSpc>
                <a:spcPct val="150000"/>
              </a:lnSpc>
              <a:spcBef>
                <a:spcPts val="0"/>
              </a:spcBef>
              <a:buClrTx/>
              <a:buSzPct val="100000"/>
              <a:buNone/>
            </a:pPr>
            <a:r>
              <a:rPr lang="en-GB" sz="2400" b="1" dirty="0" smtClean="0">
                <a:solidFill>
                  <a:schemeClr val="tx1"/>
                </a:solidFill>
                <a:latin typeface="Arial" pitchFamily="34" charset="0"/>
                <a:cs typeface="Arial" pitchFamily="34" charset="0"/>
              </a:rPr>
              <a:t>SCRIPT </a:t>
            </a:r>
            <a:r>
              <a:rPr lang="en-GB" sz="1200" b="1" dirty="0" smtClean="0">
                <a:solidFill>
                  <a:schemeClr val="tx1"/>
                </a:solidFill>
                <a:latin typeface="Arial" pitchFamily="34" charset="0"/>
                <a:cs typeface="Arial" pitchFamily="34" charset="0"/>
              </a:rPr>
              <a:t>(Page 2)</a:t>
            </a:r>
            <a:endParaRPr lang="en-GB" sz="2400" b="1" dirty="0" smtClean="0">
              <a:solidFill>
                <a:schemeClr val="tx1"/>
              </a:solidFill>
              <a:latin typeface="Arial" pitchFamily="34" charset="0"/>
              <a:cs typeface="Arial" pitchFamily="34" charset="0"/>
            </a:endParaRPr>
          </a:p>
          <a:p>
            <a:pPr>
              <a:lnSpc>
                <a:spcPct val="150000"/>
              </a:lnSpc>
              <a:spcBef>
                <a:spcPts val="0"/>
              </a:spcBef>
              <a:buClrTx/>
              <a:buSzPct val="100000"/>
              <a:buNone/>
            </a:pPr>
            <a:r>
              <a:rPr lang="en-GB" sz="1200" b="1" dirty="0" smtClean="0">
                <a:solidFill>
                  <a:schemeClr val="tx1"/>
                </a:solidFill>
                <a:latin typeface="Arial" pitchFamily="34" charset="0"/>
                <a:cs typeface="Arial" pitchFamily="34" charset="0"/>
              </a:rPr>
              <a:t> </a:t>
            </a:r>
            <a:endParaRPr lang="en-GB" sz="1200" b="1" dirty="0" smtClean="0">
              <a:solidFill>
                <a:schemeClr val="tx1"/>
              </a:solidFill>
              <a:latin typeface="Arial" pitchFamily="34" charset="0"/>
              <a:cs typeface="Arial" pitchFamily="34" charset="0"/>
            </a:endParaRPr>
          </a:p>
          <a:p>
            <a:pPr>
              <a:lnSpc>
                <a:spcPct val="150000"/>
              </a:lnSpc>
              <a:spcBef>
                <a:spcPts val="0"/>
              </a:spcBef>
              <a:buClrTx/>
              <a:buSzPct val="100000"/>
              <a:buNone/>
            </a:pPr>
            <a:r>
              <a:rPr lang="en-GB" sz="1200" b="1" dirty="0" smtClean="0">
                <a:solidFill>
                  <a:schemeClr val="tx1"/>
                </a:solidFill>
                <a:latin typeface="Arial" pitchFamily="34" charset="0"/>
                <a:cs typeface="Arial" pitchFamily="34" charset="0"/>
              </a:rPr>
              <a:t>PSYCHOLOGICAL </a:t>
            </a:r>
            <a:r>
              <a:rPr lang="en-GB" sz="1200" b="1" dirty="0" smtClean="0">
                <a:solidFill>
                  <a:schemeClr val="tx1"/>
                </a:solidFill>
                <a:latin typeface="Arial" pitchFamily="34" charset="0"/>
                <a:cs typeface="Arial" pitchFamily="34" charset="0"/>
              </a:rPr>
              <a:t>CONTROVERSY	</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David Reimer’s story presents evidence supporting the role of genetics in the genes versus the environment debate. Though he had endured years of surgical and hormonal treatment, as well as social conditioning, he always felt that he was male</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Dr John Money’s theory that Reimer could be socially, physically and psychologically conditioned to become female was proven incorrect</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Money’s study of hermaphrodites showed that “there was a window of opportunity which lasts up to the age of two” to perform surgery.  This was known as ‘Gender Gate’</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In 2004, a fifteen-member multidisciplinary panel convened by the Hastings </a:t>
            </a:r>
            <a:r>
              <a:rPr lang="en-GB" sz="1200" dirty="0" err="1" smtClean="0">
                <a:solidFill>
                  <a:schemeClr val="tx1"/>
                </a:solidFill>
                <a:latin typeface="Arial" pitchFamily="34" charset="0"/>
                <a:cs typeface="Arial" pitchFamily="34" charset="0"/>
              </a:rPr>
              <a:t>Center</a:t>
            </a:r>
            <a:r>
              <a:rPr lang="en-GB" sz="1200" dirty="0" smtClean="0">
                <a:solidFill>
                  <a:schemeClr val="tx1"/>
                </a:solidFill>
                <a:latin typeface="Arial" pitchFamily="34" charset="0"/>
                <a:cs typeface="Arial" pitchFamily="34" charset="0"/>
              </a:rPr>
              <a:t> concluded: “None of the appearance-altering surgeries need be done urgently. Surgery to normalize appearance without the consent of the patient lacks ethical justification in most cases” </a:t>
            </a:r>
            <a:endParaRPr lang="en-US" sz="1200" dirty="0" smtClean="0">
              <a:solidFill>
                <a:schemeClr val="tx1"/>
              </a:solidFill>
              <a:latin typeface="Arial" pitchFamily="34" charset="0"/>
              <a:cs typeface="Arial" pitchFamily="34" charset="0"/>
            </a:endParaRPr>
          </a:p>
          <a:p>
            <a:pPr>
              <a:lnSpc>
                <a:spcPct val="150000"/>
              </a:lnSpc>
              <a:spcBef>
                <a:spcPts val="0"/>
              </a:spcBef>
              <a:buClrTx/>
              <a:buSzPct val="100000"/>
              <a:buNone/>
            </a:pPr>
            <a:endParaRPr lang="en-GB" sz="1200" b="1" dirty="0" smtClean="0">
              <a:solidFill>
                <a:schemeClr val="tx1"/>
              </a:solidFill>
              <a:latin typeface="Arial" pitchFamily="34" charset="0"/>
              <a:cs typeface="Arial" pitchFamily="34" charset="0"/>
            </a:endParaRPr>
          </a:p>
          <a:p>
            <a:pPr>
              <a:lnSpc>
                <a:spcPct val="150000"/>
              </a:lnSpc>
              <a:spcBef>
                <a:spcPts val="0"/>
              </a:spcBef>
              <a:buClrTx/>
              <a:buSzPct val="100000"/>
              <a:buNone/>
            </a:pPr>
            <a:r>
              <a:rPr lang="en-GB" sz="1200" b="1" dirty="0" smtClean="0">
                <a:solidFill>
                  <a:schemeClr val="tx1"/>
                </a:solidFill>
                <a:latin typeface="Arial" pitchFamily="34" charset="0"/>
                <a:cs typeface="Arial" pitchFamily="34" charset="0"/>
              </a:rPr>
              <a:t>IMPLICATIONS </a:t>
            </a:r>
            <a:r>
              <a:rPr lang="en-GB" sz="1200" b="1" dirty="0" smtClean="0">
                <a:solidFill>
                  <a:schemeClr val="tx1"/>
                </a:solidFill>
                <a:latin typeface="Arial" pitchFamily="34" charset="0"/>
                <a:cs typeface="Arial" pitchFamily="34" charset="0"/>
              </a:rPr>
              <a:t>OF THE EXPERIMENT</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Reimer claimed that he never felt feminine and doubted his life as a female.  During the years as a female, he stated that he was never </a:t>
            </a:r>
            <a:r>
              <a:rPr lang="en-GB" sz="1200" dirty="0" err="1" smtClean="0">
                <a:solidFill>
                  <a:schemeClr val="tx1"/>
                </a:solidFill>
                <a:latin typeface="Arial" pitchFamily="34" charset="0"/>
                <a:cs typeface="Arial" pitchFamily="34" charset="0"/>
              </a:rPr>
              <a:t>intertest</a:t>
            </a:r>
            <a:r>
              <a:rPr lang="en-GB" sz="1200" dirty="0" smtClean="0">
                <a:solidFill>
                  <a:schemeClr val="tx1"/>
                </a:solidFill>
                <a:latin typeface="Arial" pitchFamily="34" charset="0"/>
                <a:cs typeface="Arial" pitchFamily="34" charset="0"/>
              </a:rPr>
              <a:t> in feminine clothing, and preferred masculine activities and appeared masculine in behaviour.</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Reimer later discussed how he encountered bullying behaviour, was described as ‘cavewoman’, struggled to form friendships and began contemplating suicide from around the age of 13.</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In 1980, when Brenda was 15, her father (Ron Reimer) told her the truth about her life.  He had watched his child endure years of physical and mental pain, and felt he had no choice but to be honest about the reality of what had happened through those 15 years</a:t>
            </a:r>
            <a:r>
              <a:rPr lang="en-GB" sz="1200" dirty="0" smtClean="0">
                <a:solidFill>
                  <a:schemeClr val="tx1"/>
                </a:solidFill>
                <a:latin typeface="Arial" pitchFamily="34" charset="0"/>
                <a:cs typeface="Arial" pitchFamily="34" charset="0"/>
              </a:rPr>
              <a:t>.</a:t>
            </a:r>
            <a:endParaRPr lang="en-US" sz="1200" dirty="0" smtClean="0">
              <a:solidFill>
                <a:schemeClr val="tx1"/>
              </a:solidFill>
              <a:latin typeface="Arial" pitchFamily="34" charset="0"/>
              <a:cs typeface="Arial" pitchFamily="34" charset="0"/>
            </a:endParaRPr>
          </a:p>
        </p:txBody>
      </p:sp>
      <p:sp>
        <p:nvSpPr>
          <p:cNvPr id="4" name="TextBox 3"/>
          <p:cNvSpPr txBox="1"/>
          <p:nvPr/>
        </p:nvSpPr>
        <p:spPr>
          <a:xfrm>
            <a:off x="9354562" y="6387801"/>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235132"/>
            <a:ext cx="11730446" cy="6688184"/>
          </a:xfrm>
        </p:spPr>
        <p:txBody>
          <a:bodyPr>
            <a:noAutofit/>
          </a:bodyPr>
          <a:lstStyle/>
          <a:p>
            <a:pPr>
              <a:lnSpc>
                <a:spcPct val="150000"/>
              </a:lnSpc>
              <a:spcBef>
                <a:spcPts val="0"/>
              </a:spcBef>
              <a:buClrTx/>
              <a:buSzPct val="100000"/>
              <a:buNone/>
            </a:pPr>
            <a:r>
              <a:rPr lang="en-GB" sz="2400" b="1" dirty="0" smtClean="0">
                <a:solidFill>
                  <a:schemeClr val="tx1"/>
                </a:solidFill>
                <a:latin typeface="Arial" pitchFamily="34" charset="0"/>
                <a:cs typeface="Arial" pitchFamily="34" charset="0"/>
              </a:rPr>
              <a:t>SCRIPT </a:t>
            </a:r>
            <a:r>
              <a:rPr lang="en-GB" sz="1200" b="1" dirty="0" smtClean="0">
                <a:solidFill>
                  <a:schemeClr val="tx1"/>
                </a:solidFill>
                <a:latin typeface="Arial" pitchFamily="34" charset="0"/>
                <a:cs typeface="Arial" pitchFamily="34" charset="0"/>
              </a:rPr>
              <a:t>(Page 3)</a:t>
            </a:r>
            <a:endParaRPr lang="en-GB" sz="2400" b="1" dirty="0" smtClean="0">
              <a:solidFill>
                <a:schemeClr val="tx1"/>
              </a:solidFill>
              <a:latin typeface="Arial" pitchFamily="34" charset="0"/>
              <a:cs typeface="Arial" pitchFamily="34" charset="0"/>
            </a:endParaRPr>
          </a:p>
          <a:p>
            <a:pPr>
              <a:lnSpc>
                <a:spcPct val="150000"/>
              </a:lnSpc>
              <a:spcBef>
                <a:spcPts val="0"/>
              </a:spcBef>
              <a:buClrTx/>
              <a:buSzPct val="100000"/>
              <a:buNone/>
            </a:pPr>
            <a:r>
              <a:rPr lang="en-GB" sz="1200" b="1" dirty="0" smtClean="0">
                <a:solidFill>
                  <a:schemeClr val="tx1"/>
                </a:solidFill>
                <a:latin typeface="Arial" pitchFamily="34" charset="0"/>
                <a:cs typeface="Arial" pitchFamily="34" charset="0"/>
              </a:rPr>
              <a:t> </a:t>
            </a:r>
            <a:endParaRPr lang="en-GB" sz="1200" b="1" dirty="0" smtClean="0">
              <a:solidFill>
                <a:schemeClr val="tx1"/>
              </a:solidFill>
              <a:latin typeface="Arial" pitchFamily="34" charset="0"/>
              <a:cs typeface="Arial" pitchFamily="34" charset="0"/>
            </a:endParaRPr>
          </a:p>
          <a:p>
            <a:pPr>
              <a:lnSpc>
                <a:spcPct val="150000"/>
              </a:lnSpc>
              <a:spcBef>
                <a:spcPts val="0"/>
              </a:spcBef>
              <a:buClrTx/>
              <a:buSzPct val="100000"/>
            </a:pPr>
            <a:r>
              <a:rPr lang="en-GB" sz="1200" b="1" dirty="0" smtClean="0">
                <a:solidFill>
                  <a:schemeClr val="tx1"/>
                </a:solidFill>
                <a:latin typeface="Arial" pitchFamily="34" charset="0"/>
                <a:cs typeface="Arial" pitchFamily="34" charset="0"/>
              </a:rPr>
              <a:t>ETHICAL ISSUES AND CONCLUSION</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Informed Consent - David Reimer’s parents gave consent to the gender reassignment under false reasoning from Dr Money.  They were not made aware that their twins were being studied in such an experiment </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No Deception – David Reimer’s parents, his brother Bruce, and David himself were deceived by the true intentions of Money </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Right To Withdraw - There was no right to withdraw after the gender reassignment</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No Harm - David Reimer and his brother were not protected from the harmful psychological experiment of Dr Money</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David Reimer’s case would not adhere to the Code of Human Research Ethics. The main principles of respect, competence, responsibility and integrity were in no way shown within Dr John Money’s controversial psychological and gender experiment.</a:t>
            </a:r>
            <a:endParaRPr lang="en-US" sz="1200" dirty="0" smtClean="0">
              <a:solidFill>
                <a:schemeClr val="tx1"/>
              </a:solidFill>
              <a:latin typeface="Arial" pitchFamily="34" charset="0"/>
              <a:cs typeface="Arial" pitchFamily="34" charset="0"/>
            </a:endParaRPr>
          </a:p>
          <a:p>
            <a:pPr lvl="0">
              <a:lnSpc>
                <a:spcPct val="150000"/>
              </a:lnSpc>
              <a:spcBef>
                <a:spcPts val="0"/>
              </a:spcBef>
              <a:buClrTx/>
              <a:buSzPct val="100000"/>
            </a:pPr>
            <a:r>
              <a:rPr lang="en-GB" sz="1200" dirty="0" smtClean="0">
                <a:solidFill>
                  <a:schemeClr val="tx1"/>
                </a:solidFill>
                <a:latin typeface="Arial" pitchFamily="34" charset="0"/>
                <a:cs typeface="Arial" pitchFamily="34" charset="0"/>
              </a:rPr>
              <a:t>In David Reimer’s words: “What they did to you in the body is sometimes not near as bad as what they did to you in the mind, with the psychological warfare in your head”</a:t>
            </a:r>
            <a:endParaRPr lang="en-US" sz="1200" dirty="0" smtClean="0">
              <a:solidFill>
                <a:schemeClr val="tx1"/>
              </a:solidFill>
              <a:latin typeface="Arial" pitchFamily="34" charset="0"/>
              <a:cs typeface="Arial" pitchFamily="34" charset="0"/>
            </a:endParaRPr>
          </a:p>
          <a:p>
            <a:pPr>
              <a:lnSpc>
                <a:spcPct val="150000"/>
              </a:lnSpc>
              <a:spcBef>
                <a:spcPts val="0"/>
              </a:spcBef>
              <a:buClrTx/>
              <a:buSzPct val="100000"/>
            </a:pPr>
            <a:endParaRPr lang="en-GB" sz="1200" dirty="0" smtClean="0">
              <a:solidFill>
                <a:schemeClr val="tx1"/>
              </a:solidFill>
              <a:latin typeface="Arial" pitchFamily="34" charset="0"/>
              <a:cs typeface="Arial" pitchFamily="34" charset="0"/>
            </a:endParaRPr>
          </a:p>
          <a:p>
            <a:pPr>
              <a:lnSpc>
                <a:spcPct val="150000"/>
              </a:lnSpc>
              <a:spcBef>
                <a:spcPts val="0"/>
              </a:spcBef>
              <a:buClrTx/>
              <a:buSzPct val="100000"/>
            </a:pPr>
            <a:endParaRPr lang="en-GB" sz="1200" dirty="0" smtClean="0">
              <a:solidFill>
                <a:schemeClr val="tx1"/>
              </a:solidFill>
              <a:latin typeface="Arial" pitchFamily="34" charset="0"/>
              <a:cs typeface="Arial" pitchFamily="34" charset="0"/>
            </a:endParaRPr>
          </a:p>
        </p:txBody>
      </p:sp>
      <p:sp>
        <p:nvSpPr>
          <p:cNvPr id="4" name="TextBox 3"/>
          <p:cNvSpPr txBox="1"/>
          <p:nvPr/>
        </p:nvSpPr>
        <p:spPr>
          <a:xfrm>
            <a:off x="9354562" y="6387801"/>
            <a:ext cx="3735977" cy="276999"/>
          </a:xfrm>
          <a:prstGeom prst="rect">
            <a:avLst/>
          </a:prstGeom>
          <a:noFill/>
        </p:spPr>
        <p:txBody>
          <a:bodyPr wrap="square" rtlCol="0">
            <a:spAutoFit/>
          </a:bodyPr>
          <a:lstStyle/>
          <a:p>
            <a:r>
              <a:rPr lang="en-GB" sz="1200" dirty="0" smtClean="0">
                <a:latin typeface="Arial" pitchFamily="34" charset="0"/>
                <a:cs typeface="Arial" pitchFamily="34" charset="0"/>
              </a:rPr>
              <a:t>Catherine Joanne </a:t>
            </a:r>
            <a:r>
              <a:rPr lang="en-GB" sz="1200" dirty="0" err="1" smtClean="0">
                <a:latin typeface="Arial" pitchFamily="34" charset="0"/>
                <a:cs typeface="Arial" pitchFamily="34" charset="0"/>
              </a:rPr>
              <a:t>Gourlay</a:t>
            </a:r>
            <a:r>
              <a:rPr lang="en-GB" sz="1200" dirty="0" smtClean="0">
                <a:latin typeface="Arial" pitchFamily="34" charset="0"/>
                <a:cs typeface="Arial" pitchFamily="34" charset="0"/>
              </a:rPr>
              <a:t> (2006064)</a:t>
            </a:r>
            <a:endParaRPr lang="en-US" sz="1200" dirty="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Basis">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Basis">
      <a:maj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Apex</Template>
  <TotalTime>1088</TotalTime>
  <Words>1498</Words>
  <Application>Microsoft Office PowerPoint</Application>
  <PresentationFormat>Custom</PresentationFormat>
  <Paragraphs>139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Basis</vt:lpstr>
      <vt:lpstr>                David reimer  The John/joan case  </vt:lpstr>
      <vt:lpstr>THE STORY OF DAVID REIMER</vt:lpstr>
      <vt:lpstr>DR. JOHN MONEY</vt:lpstr>
      <vt:lpstr>PSYCHOLOGICAL CONTROVERSY</vt:lpstr>
      <vt:lpstr>IMPLICATIONS OF THE EXPERIMENT</vt:lpstr>
      <vt:lpstr>ETHICAL ISSUES AND CONCLUSION</vt:lpstr>
      <vt:lpstr>Slide 7</vt:lpstr>
      <vt:lpstr>Slide 8</vt:lpstr>
      <vt:lpstr>Slide 9</vt:lpstr>
      <vt:lpstr>Slide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BB</dc:title>
  <dc:creator>User</dc:creator>
  <cp:lastModifiedBy>User</cp:lastModifiedBy>
  <cp:revision>180</cp:revision>
  <dcterms:created xsi:type="dcterms:W3CDTF">2020-12-08T11:26:53Z</dcterms:created>
  <dcterms:modified xsi:type="dcterms:W3CDTF">2021-01-14T18:33:22Z</dcterms:modified>
</cp:coreProperties>
</file>