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5"/>
  </p:notesMasterIdLst>
  <p:sldIdLst>
    <p:sldId id="256" r:id="rId2"/>
    <p:sldId id="283" r:id="rId3"/>
    <p:sldId id="297" r:id="rId4"/>
    <p:sldId id="296" r:id="rId5"/>
    <p:sldId id="291" r:id="rId6"/>
    <p:sldId id="292" r:id="rId7"/>
    <p:sldId id="293" r:id="rId8"/>
    <p:sldId id="294" r:id="rId9"/>
    <p:sldId id="268" r:id="rId10"/>
    <p:sldId id="271" r:id="rId11"/>
    <p:sldId id="281" r:id="rId12"/>
    <p:sldId id="295" r:id="rId13"/>
    <p:sldId id="277" r:id="rId14"/>
  </p:sldIdLst>
  <p:sldSz cx="9144000" cy="6858000" type="screen4x3"/>
  <p:notesSz cx="6669088" cy="97536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012"/>
    <p:restoredTop sz="65553" autoAdjust="0"/>
  </p:normalViewPr>
  <p:slideViewPr>
    <p:cSldViewPr snapToGrid="0" snapToObjects="1">
      <p:cViewPr varScale="1">
        <p:scale>
          <a:sx n="50" d="100"/>
          <a:sy n="50" d="100"/>
        </p:scale>
        <p:origin x="876" y="3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72" d="100"/>
          <a:sy n="72" d="100"/>
        </p:scale>
        <p:origin x="2608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tsprofessional.co.uk/magazine/296/feature/producing-leaders-not-followers?utm_source=Weekly-Good-Reads&amp;utm_medium=email&amp;utm_content=Producing-leaders,-not-followers&amp;utm_campaign=14th-July-2016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17HMIk8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curee.co.uk/files/publication/1260453707/Robinson%20Summary%20Extended%20Version.pdf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Webinar 3:  07.11.17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Webinar:</a:t>
            </a:r>
            <a:r>
              <a:rPr lang="en-GB" baseline="0" dirty="0"/>
              <a:t>  a seminar conducted over the internet.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173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ffectLst/>
              </a:rPr>
              <a:t>Establish and develop the National Academy.</a:t>
            </a:r>
          </a:p>
          <a:p>
            <a:endParaRPr lang="en-US" dirty="0">
              <a:effectLst/>
            </a:endParaRPr>
          </a:p>
          <a:p>
            <a:r>
              <a:rPr lang="en-US" dirty="0">
                <a:effectLst/>
              </a:rPr>
              <a:t>Support the implementation of the new professional Standards.</a:t>
            </a:r>
          </a:p>
          <a:p>
            <a:endParaRPr lang="en-US" dirty="0">
              <a:effectLst/>
            </a:endParaRPr>
          </a:p>
          <a:p>
            <a:r>
              <a:rPr lang="en-US" dirty="0">
                <a:effectLst/>
              </a:rPr>
              <a:t>Develop skills-focused governing Bodies.</a:t>
            </a:r>
          </a:p>
          <a:p>
            <a:endParaRPr lang="en-US" dirty="0">
              <a:effectLst/>
            </a:endParaRPr>
          </a:p>
          <a:p>
            <a:r>
              <a:rPr lang="en-US" dirty="0">
                <a:effectLst/>
              </a:rPr>
              <a:t>More opportunities to develop present</a:t>
            </a:r>
            <a:r>
              <a:rPr lang="en-US" baseline="0" dirty="0">
                <a:effectLst/>
              </a:rPr>
              <a:t> and future leaders</a:t>
            </a:r>
          </a:p>
          <a:p>
            <a:endParaRPr lang="en-US" baseline="0" dirty="0">
              <a:effectLst/>
            </a:endParaRPr>
          </a:p>
          <a:p>
            <a:r>
              <a:rPr lang="en-US" baseline="0" dirty="0">
                <a:effectLst/>
              </a:rPr>
              <a:t>More applicants for leadership posts</a:t>
            </a:r>
          </a:p>
          <a:p>
            <a:endParaRPr lang="en-US" baseline="0" dirty="0">
              <a:effectLst/>
            </a:endParaRPr>
          </a:p>
          <a:p>
            <a:r>
              <a:rPr lang="en-US" baseline="0" dirty="0">
                <a:effectLst/>
              </a:rPr>
              <a:t>More support for school leaders.</a:t>
            </a:r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88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Self</a:t>
            </a:r>
            <a:r>
              <a:rPr lang="mr-IN" b="1" dirty="0"/>
              <a:t>–</a:t>
            </a:r>
            <a:r>
              <a:rPr lang="en-GB" b="1" dirty="0"/>
              <a:t>improving system </a:t>
            </a:r>
          </a:p>
          <a:p>
            <a:endParaRPr lang="en-GB" dirty="0"/>
          </a:p>
          <a:p>
            <a:r>
              <a:rPr lang="en-GB" dirty="0"/>
              <a:t>Is one in which school leaders and teachers have</a:t>
            </a:r>
            <a:r>
              <a:rPr lang="en-GB" baseline="0" dirty="0"/>
              <a:t> the skills, capacity and commitment to continually learn and improve practice</a:t>
            </a:r>
            <a:r>
              <a:rPr lang="mr-IN" baseline="0" dirty="0"/>
              <a:t>…</a:t>
            </a:r>
            <a:r>
              <a:rPr lang="en-GB" baseline="0" dirty="0"/>
              <a:t>.</a:t>
            </a:r>
          </a:p>
          <a:p>
            <a:endParaRPr lang="en-GB" baseline="0" dirty="0"/>
          </a:p>
          <a:p>
            <a:r>
              <a:rPr lang="en-GB" baseline="0" dirty="0"/>
              <a:t>Our Welsh self-improving system needs every professional and institution to become aware of their own strengths and areas for improvement and offer support to others to improve.</a:t>
            </a:r>
          </a:p>
          <a:p>
            <a:endParaRPr lang="en-GB" baseline="0" dirty="0"/>
          </a:p>
          <a:p>
            <a:r>
              <a:rPr lang="en-GB" dirty="0"/>
              <a:t>Action:</a:t>
            </a:r>
            <a:r>
              <a:rPr lang="en-GB" baseline="0" dirty="0"/>
              <a:t> revised accountability measures. </a:t>
            </a:r>
          </a:p>
          <a:p>
            <a:endParaRPr lang="en-GB" baseline="0" dirty="0"/>
          </a:p>
          <a:p>
            <a:r>
              <a:rPr lang="en-GB" baseline="0" dirty="0"/>
              <a:t>Sharing research evidence and effective practice across the system.</a:t>
            </a:r>
          </a:p>
          <a:p>
            <a:endParaRPr lang="en-GB" baseline="0" dirty="0"/>
          </a:p>
          <a:p>
            <a:r>
              <a:rPr lang="en-GB" baseline="0" dirty="0"/>
              <a:t>Supporting a research engaged profession.</a:t>
            </a:r>
          </a:p>
          <a:p>
            <a:endParaRPr lang="en-GB" baseline="0" dirty="0"/>
          </a:p>
          <a:p>
            <a:r>
              <a:rPr lang="en-GB" baseline="0" dirty="0"/>
              <a:t>A national approach to small a rural schools.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assess progress:</a:t>
            </a:r>
          </a:p>
          <a:p>
            <a:endParaRPr lang="en-GB" dirty="0"/>
          </a:p>
          <a:p>
            <a:r>
              <a:rPr lang="en-GB" dirty="0"/>
              <a:t>Evidence of whole system improvement through agreed measures</a:t>
            </a:r>
          </a:p>
          <a:p>
            <a:r>
              <a:rPr lang="en-GB" dirty="0"/>
              <a:t>Monitor the deepening of collaboration</a:t>
            </a:r>
          </a:p>
          <a:p>
            <a:r>
              <a:rPr lang="en-GB" dirty="0"/>
              <a:t>Measure the growth of educational research.</a:t>
            </a:r>
          </a:p>
          <a:p>
            <a:r>
              <a:rPr lang="en-GB" dirty="0"/>
              <a:t>Open</a:t>
            </a:r>
            <a:r>
              <a:rPr lang="en-GB" baseline="0" dirty="0"/>
              <a:t> to external advice and scrutiny across the whole system.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4093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Harris, S. (2016) </a:t>
            </a:r>
            <a:r>
              <a:rPr lang="en-US" sz="1200" i="1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Producing Leaders Not Followers. </a:t>
            </a:r>
            <a:r>
              <a:rPr lang="en-US" sz="120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Arts Professional 07.2016. available from:  </a:t>
            </a:r>
            <a:r>
              <a:rPr lang="en-GB" sz="1200" u="sng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https://www.artsprofessional.co.uk/magazine/296/feature/producing-leaders-not-followers?utm_source=Weekly-Good-Reads&amp;utm_medium=email&amp;utm_content=Producing-leaders%2C-not-followers&amp;utm_campaign=14th-July-2016</a:t>
            </a:r>
            <a:endParaRPr lang="en-US" sz="1200" kern="1200" baseline="300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509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Font typeface="Arial" charset="0"/>
              <a:buNone/>
            </a:pPr>
            <a:r>
              <a:rPr lang="en-GB" sz="1200" b="1" dirty="0">
                <a:latin typeface="+mn-lt"/>
              </a:rPr>
              <a:t>Hattie: </a:t>
            </a:r>
          </a:p>
          <a:p>
            <a:pPr marL="0" lvl="0" indent="0">
              <a:buFont typeface="Arial" charset="0"/>
              <a:buNone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Hattie, J. (2015)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 Impact Leadership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Educational Leadership, February 2015 (Vol. 72, #5, p. 36- 40) Available from: </a:t>
            </a:r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http://bit.ly/17HMIk8</a:t>
            </a:r>
            <a:r>
              <a:rPr lang="en-GB" dirty="0">
                <a:effectLst/>
              </a:rPr>
              <a:t> </a:t>
            </a:r>
          </a:p>
          <a:p>
            <a:pPr marL="0" lvl="0" indent="0">
              <a:buFont typeface="Arial" charset="0"/>
              <a:buNone/>
            </a:pPr>
            <a:endParaRPr lang="en-GB" sz="1200" b="1" dirty="0">
              <a:latin typeface="+mn-lt"/>
            </a:endParaRPr>
          </a:p>
          <a:p>
            <a:pPr marL="0" lvl="0" indent="0">
              <a:buFont typeface="Arial" charset="0"/>
              <a:buNone/>
            </a:pPr>
            <a:r>
              <a:rPr lang="en-GB" sz="1200" b="1" dirty="0">
                <a:latin typeface="+mn-lt"/>
              </a:rPr>
              <a:t>Transformational Leadership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focus more on teachers.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set a vision, create common goals for the school,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inspire and set direction,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buffer staff from external demands,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ensure fair and equitable staffing, and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give teachers a high degree of autonomy.</a:t>
            </a:r>
          </a:p>
          <a:p>
            <a:pPr marL="0" lvl="0" indent="0">
              <a:buFont typeface="Arial" charset="0"/>
              <a:buNone/>
            </a:pPr>
            <a:endParaRPr lang="en-GB" sz="1200" b="1" dirty="0">
              <a:latin typeface="+mn-lt"/>
            </a:endParaRPr>
          </a:p>
          <a:p>
            <a:pPr marL="0" lvl="0" indent="0">
              <a:buFont typeface="Arial" charset="0"/>
              <a:buNone/>
            </a:pPr>
            <a:r>
              <a:rPr lang="en-GB" sz="1200" b="1" dirty="0">
                <a:latin typeface="+mn-lt"/>
              </a:rPr>
              <a:t>Instructional leadership</a:t>
            </a:r>
            <a:endParaRPr lang="en-GB" sz="1200" dirty="0">
              <a:latin typeface="+mn-lt"/>
            </a:endParaRPr>
          </a:p>
          <a:p>
            <a:pPr marL="285750" lvl="0" indent="-285750">
              <a:buFont typeface="Arial" charset="0"/>
              <a:buChar char="•"/>
            </a:pPr>
            <a:r>
              <a:rPr lang="en-GB" sz="1200" dirty="0">
                <a:latin typeface="+mn-lt"/>
              </a:rPr>
              <a:t>Believing that student learning is about what teachers and leaders do or don’t do;</a:t>
            </a:r>
          </a:p>
          <a:p>
            <a:pPr marL="285750" lvl="0" indent="-285750">
              <a:buFont typeface="Arial" charset="0"/>
              <a:buChar char="•"/>
            </a:pPr>
            <a:r>
              <a:rPr lang="en-GB" sz="1200" dirty="0">
                <a:latin typeface="+mn-lt"/>
              </a:rPr>
              <a:t>Focusing on the impact of teaching on learning; </a:t>
            </a:r>
          </a:p>
          <a:p>
            <a:pPr marL="285750" lvl="0" indent="-285750">
              <a:buFont typeface="Arial" charset="0"/>
              <a:buChar char="•"/>
            </a:pPr>
            <a:r>
              <a:rPr lang="en-GB" sz="1200" dirty="0">
                <a:latin typeface="+mn-lt"/>
              </a:rPr>
              <a:t>Setting challenging targets to maximize student outcomes; </a:t>
            </a:r>
          </a:p>
          <a:p>
            <a:pPr marL="285750" lvl="0" indent="-285750">
              <a:buFont typeface="Arial" charset="0"/>
              <a:buChar char="•"/>
            </a:pPr>
            <a:r>
              <a:rPr lang="en-GB" sz="1200" dirty="0">
                <a:latin typeface="+mn-lt"/>
              </a:rPr>
              <a:t>Seeing assessment as feedback on adults’ actions; </a:t>
            </a:r>
          </a:p>
          <a:p>
            <a:pPr marL="285750" lvl="0" indent="-285750">
              <a:buFont typeface="Arial" charset="0"/>
              <a:buChar char="•"/>
            </a:pPr>
            <a:r>
              <a:rPr lang="en-GB" sz="1200" dirty="0">
                <a:latin typeface="+mn-lt"/>
              </a:rPr>
              <a:t>Evaluating every staff member’s impact on student learning; </a:t>
            </a:r>
          </a:p>
          <a:p>
            <a:pPr marL="285750" lvl="0" indent="-285750">
              <a:buFont typeface="Arial" charset="0"/>
              <a:buChar char="•"/>
            </a:pPr>
            <a:r>
              <a:rPr lang="en-GB" sz="1200" dirty="0">
                <a:latin typeface="+mn-lt"/>
              </a:rPr>
              <a:t>Understanding the importance of listening to students’ and teachers’ voices;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200" dirty="0">
                <a:latin typeface="+mn-lt"/>
              </a:rPr>
              <a:t>Creating an environment in which everyone can learn from errors without losing face</a:t>
            </a:r>
            <a:r>
              <a:rPr lang="en-GB" sz="1200" dirty="0">
                <a:latin typeface="+mn-lt"/>
              </a:rPr>
              <a:t> </a:t>
            </a:r>
            <a:endParaRPr lang="en-US" sz="1200" dirty="0">
              <a:latin typeface="+mn-lt"/>
            </a:endParaRP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Day &amp; Sammons: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Day, C. and Sammons, P. (2014)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Successful School Leadership.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Reading. Education Development Trust.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Transformational Leadership: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vision;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setting directions;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restructuring and realigning the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developing staff and curriculum; and,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Involvement with the external community</a:t>
            </a:r>
            <a:r>
              <a:rPr lang="en-GB" dirty="0">
                <a:effectLst/>
              </a:rPr>
              <a:t> </a:t>
            </a:r>
          </a:p>
          <a:p>
            <a:pPr marL="171450" indent="-171450">
              <a:buFont typeface="Arial" charset="0"/>
              <a:buChar char="•"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FontTx/>
              <a:buNone/>
            </a:pP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Pedagogical</a:t>
            </a:r>
            <a:r>
              <a:rPr lang="en-US" sz="1200" b="1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leadership: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importance of clear educational goals;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planning the curriculum; and, evaluating teachers and teaching.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headteacher’s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prime focus is on promoting better outcomes for students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FontTx/>
              <a:buNone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Impact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pf pedagogical leadership is four times that of transformational leadership.</a:t>
            </a:r>
          </a:p>
          <a:p>
            <a:pPr marL="0" indent="0">
              <a:buFontTx/>
              <a:buNone/>
            </a:pPr>
            <a:endParaRPr lang="en-GB" sz="1200" b="0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FontTx/>
              <a:buNone/>
            </a:pPr>
            <a:r>
              <a:rPr lang="en-GB" sz="1200" b="1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Matthews:</a:t>
            </a:r>
          </a:p>
          <a:p>
            <a:pPr marL="0" indent="0">
              <a:buFontTx/>
              <a:buNone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Matthews, P.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 school leaders successfully lead learning?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National College for School Leadership.</a:t>
            </a:r>
            <a:r>
              <a:rPr lang="en-GB" dirty="0">
                <a:effectLst/>
              </a:rPr>
              <a:t> </a:t>
            </a:r>
            <a:endParaRPr lang="en-GB" sz="1200" b="1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 points to two dimensions of leadership with the greatest impact: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promoting and participating in teacher learning and development; and,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 involvement in the support and evaluation of teaching</a:t>
            </a:r>
            <a:endParaRPr lang="en-GB" dirty="0">
              <a:effectLst/>
            </a:endParaRPr>
          </a:p>
          <a:p>
            <a:pPr marL="0" indent="0">
              <a:buFontTx/>
              <a:buNone/>
            </a:pPr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FontTx/>
              <a:buNone/>
            </a:pP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 also: </a:t>
            </a:r>
          </a:p>
          <a:p>
            <a:pPr marL="0" indent="0">
              <a:buFontTx/>
              <a:buNone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Robinson, V.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Hohepa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 and Lloyd, C. (2009)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School Leadership and student outcomes: identifying what works and why?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CUREE. Available from: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invalidUrl="http://www.curee.co.uk/files/publication/1260453707/Robinson Summary Extended Version.pdf"/>
              </a:rPr>
              <a:t>http://www.curee.co.uk/files/publication/1260453707/Robinson%20Summary%20Extended%20Version.pdf</a:t>
            </a:r>
            <a:r>
              <a:rPr lang="en-GB" dirty="0">
                <a:effectLst/>
              </a:rPr>
              <a:t> </a:t>
            </a:r>
          </a:p>
          <a:p>
            <a:pPr marL="0" indent="0">
              <a:buFontTx/>
              <a:buNone/>
            </a:pPr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FontTx/>
              <a:buNone/>
            </a:pP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Earley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Branch et al 2013.as quoted in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Earley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(2013)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Exploring the School Landscape: changing demands, changing realities.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London Bloomsbury Academic.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FontTx/>
              <a:buNone/>
            </a:pPr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Whilst ‘highly effective [school leaders] raise student achievement by between two and seven months learning in a single school year’, leadership influence is mainly indirect, influencing the teaching and learning environment and school’s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rather than a direct influence of student achievement.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Earley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draws on four large-scale research studies conducted between 2002 and 2012 to demonstrate how models of leadership are changing in response to demographic, political and economic factors</a:t>
            </a:r>
            <a:r>
              <a:rPr lang="en-GB" dirty="0">
                <a:effectLst/>
              </a:rPr>
              <a:t>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9113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Optimism prevails.. Achievement of the four purposes is a reality</a:t>
            </a:r>
          </a:p>
          <a:p>
            <a:endParaRPr lang="en-GB" dirty="0"/>
          </a:p>
          <a:p>
            <a:r>
              <a:rPr lang="en-GB" dirty="0"/>
              <a:t>Leadership </a:t>
            </a:r>
            <a:r>
              <a:rPr lang="mr-IN" dirty="0"/>
              <a:t>…</a:t>
            </a:r>
            <a:r>
              <a:rPr lang="en-GB" dirty="0"/>
              <a:t> teaching stature, integrity and respect.</a:t>
            </a:r>
          </a:p>
          <a:p>
            <a:endParaRPr lang="en-GB" dirty="0"/>
          </a:p>
          <a:p>
            <a:r>
              <a:rPr lang="en-GB" dirty="0"/>
              <a:t>Pride</a:t>
            </a:r>
            <a:r>
              <a:rPr lang="en-GB" baseline="0" dirty="0"/>
              <a:t> in being on top of the job </a:t>
            </a:r>
            <a:r>
              <a:rPr lang="mr-IN" baseline="0" dirty="0"/>
              <a:t>…</a:t>
            </a:r>
            <a:r>
              <a:rPr lang="en-GB" baseline="0" dirty="0"/>
              <a:t> shared outlook </a:t>
            </a:r>
          </a:p>
          <a:p>
            <a:endParaRPr lang="en-GB" baseline="0" dirty="0"/>
          </a:p>
          <a:p>
            <a:r>
              <a:rPr lang="en-GB" baseline="0" dirty="0"/>
              <a:t>Policies checked for compliance.</a:t>
            </a:r>
          </a:p>
          <a:p>
            <a:endParaRPr lang="en-GB" baseline="0" dirty="0"/>
          </a:p>
          <a:p>
            <a:r>
              <a:rPr lang="en-GB" baseline="0" dirty="0"/>
              <a:t>Image of what it feels like to work in a well-led school.</a:t>
            </a:r>
          </a:p>
          <a:p>
            <a:endParaRPr lang="en-GB" baseline="0" dirty="0"/>
          </a:p>
          <a:p>
            <a:r>
              <a:rPr lang="en-GB" baseline="0" dirty="0"/>
              <a:t>Encourages colleagues to flourish.</a:t>
            </a:r>
          </a:p>
          <a:p>
            <a:endParaRPr lang="en-GB" baseline="0" dirty="0"/>
          </a:p>
          <a:p>
            <a:r>
              <a:rPr lang="en-GB" baseline="0" dirty="0"/>
              <a:t>Leadership empowers colleagues, encourages reflection</a:t>
            </a:r>
            <a:r>
              <a:rPr lang="mr-IN" baseline="0" dirty="0"/>
              <a:t>…</a:t>
            </a:r>
            <a:endParaRPr lang="en-GB" baseline="0" dirty="0"/>
          </a:p>
          <a:p>
            <a:endParaRPr lang="en-GB" baseline="0" dirty="0"/>
          </a:p>
          <a:p>
            <a:r>
              <a:rPr lang="en-GB" baseline="0" dirty="0"/>
              <a:t>Building effective networks of knowledge, research and expertise. </a:t>
            </a:r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6919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two factors with the strongest evidence of improving pupil attainment are: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teachers’ content knowledge, including their ability to understand how students think about a subject and identify common misconceptions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quality of instruction, which includes using strategies like effective questioning and the use of assessment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Specific practices which have good evidence of improving attainment include: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challenging students to identify the reason why an activity is taking place in the lesson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asking a large number of questions and checking the responses of all students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spacing-out study or practice on a given topic, with gaps in between for forgetting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making students take tests or generate answers, even before they have been taught the material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practices which are not supported by evidence include: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using praise lavishly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allowing learners to discover key ideas by themselves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grouping students by ability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presenting information to students based on their “preferred learning style”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9832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318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Your issues???????</a:t>
            </a:r>
          </a:p>
          <a:p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394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1083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aims of using Gibbs ’ reflective cycle: </a:t>
            </a:r>
          </a:p>
          <a:p>
            <a:endParaRPr lang="en-US" dirty="0"/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challenge your assumptions </a:t>
            </a:r>
            <a:endParaRPr lang="en-US" dirty="0"/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explore different/new ideas and approaches towards doing or thinking about things </a:t>
            </a:r>
            <a:endParaRPr lang="en-US" dirty="0"/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promote self - improvement </a:t>
            </a:r>
            <a:endParaRPr lang="en-US" dirty="0"/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 identifying strengths and weaknesses and taking action to address them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</a:t>
            </a:r>
            <a:endParaRPr lang="en-US" dirty="0"/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link practice and theory </a:t>
            </a:r>
            <a:endParaRPr lang="en-US" dirty="0"/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 combining doing or observing with thinking or applying knowledge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7596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198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82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596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020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31818" y="5059681"/>
            <a:ext cx="7314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Challenges for leadership. How do we respond individually and collectively?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9229" y="1863633"/>
            <a:ext cx="4224811" cy="18629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269" y="437712"/>
            <a:ext cx="3345182" cy="462196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64689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216939" y="1267968"/>
            <a:ext cx="67219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Looking abroad: what can we learn</a:t>
            </a:r>
          </a:p>
          <a:p>
            <a:r>
              <a:rPr lang="en-US" sz="3600" dirty="0">
                <a:solidFill>
                  <a:schemeClr val="bg1"/>
                </a:solidFill>
              </a:rPr>
              <a:t>from the international community</a:t>
            </a:r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0341" y="1806394"/>
            <a:ext cx="4183659" cy="203395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95" y="-22537"/>
            <a:ext cx="4306807" cy="569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541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7977" y="4005330"/>
            <a:ext cx="708442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>
                <a:latin typeface="Calibri" charset="0"/>
                <a:ea typeface="Calibri" charset="0"/>
                <a:cs typeface="Arial" charset="0"/>
              </a:rPr>
              <a:t>Culture lab develops system leaders with a deep understanding of the quality of their relationships with others because ‘the function of leadership is to produce more leaders, not more followers’. </a:t>
            </a:r>
            <a:endParaRPr lang="en-GB">
              <a:effectLst/>
              <a:latin typeface="Times New Roman" charset="0"/>
              <a:ea typeface="Calibri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11" y="375195"/>
            <a:ext cx="9144000" cy="323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718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41120" y="748937"/>
            <a:ext cx="7645683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Transformational vs instructional leadership. </a:t>
            </a:r>
          </a:p>
          <a:p>
            <a:r>
              <a:rPr lang="en-US" dirty="0"/>
              <a:t>		Hattie: </a:t>
            </a:r>
            <a:r>
              <a:rPr lang="en-US" i="1" dirty="0"/>
              <a:t>High Impact Leadership</a:t>
            </a:r>
          </a:p>
          <a:p>
            <a:endParaRPr lang="en-US" dirty="0"/>
          </a:p>
          <a:p>
            <a:r>
              <a:rPr lang="en-US" dirty="0"/>
              <a:t>Transformational vs Pedagogic Leadership.</a:t>
            </a:r>
          </a:p>
          <a:p>
            <a:r>
              <a:rPr lang="en-US" dirty="0"/>
              <a:t>		Day &amp; Sammons: </a:t>
            </a:r>
            <a:r>
              <a:rPr lang="en-US" i="1" dirty="0"/>
              <a:t>Successful School Leadership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System wide improvement requires that leaders </a:t>
            </a:r>
            <a:r>
              <a:rPr lang="en-US" dirty="0" err="1"/>
              <a:t>recognise</a:t>
            </a:r>
            <a:r>
              <a:rPr lang="en-US" dirty="0"/>
              <a:t> </a:t>
            </a:r>
          </a:p>
          <a:p>
            <a:r>
              <a:rPr lang="en-US" dirty="0"/>
              <a:t>what the deficits are and where they lie.</a:t>
            </a:r>
          </a:p>
          <a:p>
            <a:r>
              <a:rPr lang="en-US" dirty="0"/>
              <a:t>		Matthews: </a:t>
            </a:r>
            <a:r>
              <a:rPr lang="en-US" i="1" dirty="0"/>
              <a:t>How do schools leaders successful lead learning?</a:t>
            </a:r>
          </a:p>
          <a:p>
            <a:endParaRPr lang="en-US" i="1" dirty="0"/>
          </a:p>
          <a:p>
            <a:r>
              <a:rPr lang="en-US" dirty="0"/>
              <a:t>Confident, cautious, concerned or constrained? </a:t>
            </a:r>
          </a:p>
          <a:p>
            <a:r>
              <a:rPr lang="en-US" dirty="0"/>
              <a:t>Models of leadership changing in response to the leadership landscape.</a:t>
            </a:r>
          </a:p>
          <a:p>
            <a:r>
              <a:rPr lang="en-US" dirty="0"/>
              <a:t>		</a:t>
            </a:r>
            <a:r>
              <a:rPr lang="en-US" dirty="0" err="1"/>
              <a:t>Earley</a:t>
            </a:r>
            <a:r>
              <a:rPr lang="en-US" dirty="0"/>
              <a:t>: </a:t>
            </a:r>
            <a:r>
              <a:rPr lang="en-US" i="1" dirty="0"/>
              <a:t>Exploring the school landscape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9012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298" y="363075"/>
            <a:ext cx="4395091" cy="444841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7446" y="363075"/>
            <a:ext cx="3289300" cy="509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151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0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066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6621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96896" y="1987296"/>
            <a:ext cx="1288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Assessment</a:t>
            </a:r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534924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5488" y="4559808"/>
            <a:ext cx="49684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A quick look at reflection</a:t>
            </a:r>
          </a:p>
        </p:txBody>
      </p:sp>
    </p:spTree>
    <p:extLst>
      <p:ext uri="{BB962C8B-B14F-4D97-AF65-F5344CB8AC3E}">
        <p14:creationId xmlns:p14="http://schemas.microsoft.com/office/powerpoint/2010/main" val="15787387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7397" y="719328"/>
            <a:ext cx="7922746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i="1" dirty="0"/>
              <a:t>The art of blogging</a:t>
            </a:r>
            <a:r>
              <a:rPr lang="en-US" sz="3600" dirty="0"/>
              <a:t>.  </a:t>
            </a:r>
          </a:p>
          <a:p>
            <a:endParaRPr lang="en-US" sz="3600" dirty="0"/>
          </a:p>
          <a:p>
            <a:r>
              <a:rPr lang="en-US" sz="2400" dirty="0"/>
              <a:t>You are asked to contribute at least two blogs over the period </a:t>
            </a:r>
          </a:p>
          <a:p>
            <a:r>
              <a:rPr lang="en-US" sz="2400" dirty="0"/>
              <a:t>of this semester. </a:t>
            </a:r>
          </a:p>
          <a:p>
            <a:endParaRPr lang="en-US" sz="2400" dirty="0"/>
          </a:p>
          <a:p>
            <a:r>
              <a:rPr lang="en-US" sz="2400" dirty="0"/>
              <a:t>These will be personal writing that is open for comment and </a:t>
            </a:r>
          </a:p>
          <a:p>
            <a:r>
              <a:rPr lang="en-US" sz="2400" dirty="0"/>
              <a:t>collaboration within the group.  </a:t>
            </a:r>
          </a:p>
          <a:p>
            <a:endParaRPr lang="en-US" sz="2400" dirty="0"/>
          </a:p>
          <a:p>
            <a:r>
              <a:rPr lang="en-US" sz="2400" dirty="0"/>
              <a:t>The assessment will be a critical reflection on your learning </a:t>
            </a:r>
          </a:p>
          <a:p>
            <a:r>
              <a:rPr lang="en-US" sz="2400" dirty="0"/>
              <a:t>through this medium of writing and publication.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4381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83132" y="4990012"/>
            <a:ext cx="5342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Gibbs, G. (1988) </a:t>
            </a:r>
            <a:r>
              <a:rPr lang="en-US" i="1" dirty="0"/>
              <a:t>Learning by doing. </a:t>
            </a:r>
            <a:r>
              <a:rPr lang="en-US" dirty="0"/>
              <a:t>Oxford Polytechnic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331" y="621937"/>
            <a:ext cx="6502400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378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72237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1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1107</Words>
  <Application>Microsoft Office PowerPoint</Application>
  <PresentationFormat>On-screen Show (4:3)</PresentationFormat>
  <Paragraphs>175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Mangal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Louis Dare</cp:lastModifiedBy>
  <cp:revision>83</cp:revision>
  <cp:lastPrinted>2017-11-30T14:17:07Z</cp:lastPrinted>
  <dcterms:created xsi:type="dcterms:W3CDTF">2017-02-08T11:33:06Z</dcterms:created>
  <dcterms:modified xsi:type="dcterms:W3CDTF">2017-11-30T15:42:53Z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5F1601EE-79B1-4B98-AF8D-BFEEE88062D4</vt:lpwstr>
  </property>
  <property fmtid="{D5CDD505-2E9C-101B-9397-08002B2CF9AE}" pid="3" name="ArticulatePath">
    <vt:lpwstr>20171130 Ed D Webinar 5 PR[11016]</vt:lpwstr>
  </property>
</Properties>
</file>