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82" r:id="rId1"/>
  </p:sldMasterIdLst>
  <p:notesMasterIdLst>
    <p:notesMasterId r:id="rId20"/>
  </p:notesMasterIdLst>
  <p:sldIdLst>
    <p:sldId id="257" r:id="rId2"/>
    <p:sldId id="298" r:id="rId3"/>
    <p:sldId id="299" r:id="rId4"/>
    <p:sldId id="300" r:id="rId5"/>
    <p:sldId id="305" r:id="rId6"/>
    <p:sldId id="301" r:id="rId7"/>
    <p:sldId id="261" r:id="rId8"/>
    <p:sldId id="285" r:id="rId9"/>
    <p:sldId id="302" r:id="rId10"/>
    <p:sldId id="276" r:id="rId11"/>
    <p:sldId id="303" r:id="rId12"/>
    <p:sldId id="306" r:id="rId13"/>
    <p:sldId id="304" r:id="rId14"/>
    <p:sldId id="307" r:id="rId15"/>
    <p:sldId id="308" r:id="rId16"/>
    <p:sldId id="309" r:id="rId17"/>
    <p:sldId id="310" r:id="rId18"/>
    <p:sldId id="311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  <a:srgbClr val="6600CC"/>
    <a:srgbClr val="0066FF"/>
    <a:srgbClr val="777777"/>
    <a:srgbClr val="000000"/>
    <a:srgbClr val="808000"/>
    <a:srgbClr val="6633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7779" autoAdjust="0"/>
  </p:normalViewPr>
  <p:slideViewPr>
    <p:cSldViewPr>
      <p:cViewPr varScale="1">
        <p:scale>
          <a:sx n="79" d="100"/>
          <a:sy n="79" d="100"/>
        </p:scale>
        <p:origin x="1080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62373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Shape 58"/>
          <p:cNvSpPr>
            <a:spLocks noGrp="1" noRot="1" noChangeAspect="1"/>
          </p:cNvSpPr>
          <p:nvPr>
            <p:ph type="sldImg" idx="2"/>
          </p:nvPr>
        </p:nvSpPr>
        <p:spPr>
          <a:xfrm>
            <a:off x="1270000" y="762000"/>
            <a:ext cx="5080000" cy="3810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59" name="Shape 59"/>
          <p:cNvSpPr txBox="1">
            <a:spLocks noGrp="1"/>
          </p:cNvSpPr>
          <p:nvPr>
            <p:ph type="body" idx="1"/>
          </p:nvPr>
        </p:nvSpPr>
        <p:spPr>
          <a:xfrm>
            <a:off x="762000" y="4826000"/>
            <a:ext cx="6096000" cy="45720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spcBef>
                <a:spcPts val="0"/>
              </a:spcBef>
              <a:buNone/>
            </a:pPr>
            <a:r>
              <a:rPr lang="en-GB" sz="1466" dirty="0"/>
              <a:t>By NASA - https://www1.grc.nasa.gov/historic-facilities/rockets-systems-area/7911-2/#b1-test-of-an-axialflow-pump, Public Domain, https://commons.wikimedia.org/w/index.php?curid=80364957</a:t>
            </a:r>
            <a:endParaRPr sz="1466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70000" y="762000"/>
            <a:ext cx="5080000" cy="3810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By NASA - Nuclear Pulse Space Vehicle Study, Volume III -- Conceptual Vehicle Designs And Operational Systems, Public Domain, https://commons.wikimedia.org/w/index.php?curid=1463639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83059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Terminator image: https://www.theverge.com/2017/9/27/16374734/terminator-sequel-release-date-2019-james-cameron-tim-miller-movie</a:t>
            </a:r>
          </a:p>
          <a:p>
            <a:r>
              <a:rPr lang="en-GB" dirty="0" err="1"/>
              <a:t>Superclippy</a:t>
            </a:r>
            <a:r>
              <a:rPr lang="en-GB" dirty="0"/>
              <a:t> image: Author’s own work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B58D4B-624E-4E52-BB4A-1F6B121F96E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152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Image: https://topnewreview.com/wp-content/uploads/2022/09/OBS-Studio-28-Review-1.jpg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492ACD-F42D-4B63-9E34-D78A94F01715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66398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0238" y="1122363"/>
            <a:ext cx="6593681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00238" y="3602038"/>
            <a:ext cx="6593681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01052" y="5410202"/>
            <a:ext cx="20574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00237" y="5410202"/>
            <a:ext cx="384366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15603" y="5410200"/>
            <a:ext cx="578317" cy="365125"/>
          </a:xfrm>
        </p:spPr>
        <p:txBody>
          <a:bodyPr/>
          <a:lstStyle/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076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856060" y="188640"/>
            <a:ext cx="7429499" cy="7200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32859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5592691" y="6375325"/>
            <a:ext cx="2057400" cy="365125"/>
          </a:xfrm>
        </p:spPr>
        <p:txBody>
          <a:bodyPr/>
          <a:lstStyle/>
          <a:p>
            <a:fld id="{61B6A65E-2E7B-45D1-A4B9-0680C068B11A}" type="datetimeFigureOut">
              <a:rPr lang="en-US" smtClean="0"/>
              <a:t>9/25/2023</a:t>
            </a:fld>
            <a:endParaRPr lang="en-US" dirty="0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6060" y="6381328"/>
            <a:ext cx="467948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07241" y="6375325"/>
            <a:ext cx="578317" cy="365125"/>
          </a:xfrm>
        </p:spPr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60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1419227"/>
            <a:ext cx="74295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424362"/>
            <a:ext cx="74295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913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6058" y="980728"/>
            <a:ext cx="3658792" cy="532859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1" y="980728"/>
            <a:ext cx="3656408" cy="532859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A3118-2D63-46DE-A5FD-62B7769B1823}" type="datetimeFigureOut">
              <a:rPr lang="en-US" smtClean="0"/>
              <a:t>9/25/2023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206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619127"/>
            <a:ext cx="74295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8902" y="2249486"/>
            <a:ext cx="3435949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6058" y="3073398"/>
            <a:ext cx="3658793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1992" y="2249485"/>
            <a:ext cx="3433565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3073398"/>
            <a:ext cx="3656408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8582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55670-3E6A-43D3-8215-C1C48E0C9650}" type="datetimeFigureOut">
              <a:rPr lang="en-US" smtClean="0"/>
              <a:t>9/25/2023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1745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533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029" y="609601"/>
            <a:ext cx="2892028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150" y="592666"/>
            <a:ext cx="4418407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029" y="2249486"/>
            <a:ext cx="2892028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1863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1" y="609600"/>
            <a:ext cx="3753962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32866" y="609600"/>
            <a:ext cx="3452693" cy="5181602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9" y="2249486"/>
            <a:ext cx="3753964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1846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4304665"/>
            <a:ext cx="7434266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6058" y="606426"/>
            <a:ext cx="7434266" cy="3299778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4" y="5124020"/>
            <a:ext cx="7433144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370507"/>
      </p:ext>
    </p:extLst>
  </p:cSld>
  <p:clrMapOvr>
    <a:masterClrMapping/>
  </p:clrMapOvr>
  <p:hf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93" y="609600"/>
            <a:ext cx="7429466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419600"/>
            <a:ext cx="7428344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480058"/>
      </p:ext>
    </p:extLst>
  </p:cSld>
  <p:clrMapOvr>
    <a:masterClrMapping/>
  </p:clrMapOvr>
  <p:hf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309919"/>
            <a:ext cx="74295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2" name="TextBox 51"/>
          <p:cNvSpPr txBox="1"/>
          <p:nvPr/>
        </p:nvSpPr>
        <p:spPr>
          <a:xfrm>
            <a:off x="696579" y="718458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7817473" y="276497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90241565"/>
      </p:ext>
    </p:extLst>
  </p:cSld>
  <p:clrMapOvr>
    <a:masterClrMapping/>
  </p:clrMapOvr>
  <p:hf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2134042"/>
            <a:ext cx="74295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3" y="4657655"/>
            <a:ext cx="7428379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743746"/>
      </p:ext>
    </p:extLst>
  </p:cSld>
  <p:clrMapOvr>
    <a:masterClrMapping/>
  </p:clrMapOvr>
  <p:hf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56060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56058" y="2674463"/>
            <a:ext cx="2397674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56059" y="3360263"/>
            <a:ext cx="2396432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86075" y="2677635"/>
            <a:ext cx="238828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86075" y="3363435"/>
            <a:ext cx="238895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332" y="2674463"/>
            <a:ext cx="2396226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89332" y="3360263"/>
            <a:ext cx="2396226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799025"/>
      </p:ext>
    </p:extLst>
  </p:cSld>
  <p:clrMapOvr>
    <a:masterClrMapping/>
  </p:clrMapOvr>
  <p:hf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56059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56060" y="4404596"/>
            <a:ext cx="239643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56060" y="2666998"/>
            <a:ext cx="239643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56060" y="4980859"/>
            <a:ext cx="239643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66790" y="4404596"/>
            <a:ext cx="24003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66790" y="2666998"/>
            <a:ext cx="2399205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65695" y="4980857"/>
            <a:ext cx="24003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426" y="4404595"/>
            <a:ext cx="2393056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89332" y="2666998"/>
            <a:ext cx="2396227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89332" y="4980855"/>
            <a:ext cx="2396226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437273"/>
      </p:ext>
    </p:extLst>
  </p:cSld>
  <p:clrMapOvr>
    <a:masterClrMapping/>
  </p:clrMapOvr>
  <p:hf hdr="0" ft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2027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1" y="609600"/>
            <a:ext cx="1503758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6057" y="609600"/>
            <a:ext cx="5811443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491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9041774" cy="6858001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6060" y="260648"/>
            <a:ext cx="7429499" cy="6426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60" y="974725"/>
            <a:ext cx="7429499" cy="53467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92691" y="6423025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6059" y="6413500"/>
            <a:ext cx="46794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07241" y="6423024"/>
            <a:ext cx="5783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73757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6" r:id="rId4"/>
    <p:sldLayoutId id="2147483787" r:id="rId5"/>
    <p:sldLayoutId id="2147483788" r:id="rId6"/>
    <p:sldLayoutId id="2147483789" r:id="rId7"/>
    <p:sldLayoutId id="2147483790" r:id="rId8"/>
    <p:sldLayoutId id="2147483791" r:id="rId9"/>
    <p:sldLayoutId id="2147483792" r:id="rId10"/>
    <p:sldLayoutId id="2147483793" r:id="rId11"/>
    <p:sldLayoutId id="2147483794" r:id="rId12"/>
    <p:sldLayoutId id="2147483795" r:id="rId13"/>
    <p:sldLayoutId id="2147483796" r:id="rId14"/>
    <p:sldLayoutId id="2147483797" r:id="rId15"/>
    <p:sldLayoutId id="2147483798" r:id="rId16"/>
    <p:sldLayoutId id="2147483799" r:id="rId17"/>
  </p:sldLayoutIdLst>
  <p:hf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obsproject.com/" TargetMode="External"/><Relationship Id="rId2" Type="http://schemas.openxmlformats.org/officeDocument/2006/relationships/hyperlink" Target="https://uwtsd.hosted.panopto.com/Panopto/Pages/Home.aspx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7" name="Rectangle 3079">
            <a:extLst>
              <a:ext uri="{FF2B5EF4-FFF2-40B4-BE49-F238E27FC236}">
                <a16:creationId xmlns:a16="http://schemas.microsoft.com/office/drawing/2014/main" id="{61C6D790-69F0-40CA-813A-84D724D1C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48476"/>
          </a:xfrm>
          <a:prstGeom prst="rect">
            <a:avLst/>
          </a:prstGeom>
          <a:solidFill>
            <a:schemeClr val="bg2">
              <a:lumMod val="5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78" name="Round Diagonal Corner Rectangle 7">
            <a:extLst>
              <a:ext uri="{FF2B5EF4-FFF2-40B4-BE49-F238E27FC236}">
                <a16:creationId xmlns:a16="http://schemas.microsoft.com/office/drawing/2014/main" id="{F5A78137-DBB7-4A93-98AC-5606814E2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0504" y="806450"/>
            <a:ext cx="6989607" cy="4502149"/>
          </a:xfrm>
          <a:prstGeom prst="round2DiagRect">
            <a:avLst>
              <a:gd name="adj1" fmla="val 7929"/>
              <a:gd name="adj2" fmla="val 0"/>
            </a:avLst>
          </a:prstGeom>
          <a:solidFill>
            <a:schemeClr val="bg2">
              <a:lumMod val="50000"/>
              <a:alpha val="80000"/>
            </a:schemeClr>
          </a:solidFill>
          <a:ln w="19050" cap="sq">
            <a:solidFill>
              <a:srgbClr val="FFFFFF">
                <a:alpha val="60000"/>
              </a:srgbClr>
            </a:solidFill>
            <a:miter lim="800000"/>
          </a:ln>
          <a:effectLst>
            <a:outerShdw blurRad="88900" dist="38100" dir="5400000" algn="t" rotWithShape="0">
              <a:srgbClr val="092338">
                <a:alpha val="40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13858" y="1125511"/>
            <a:ext cx="5351675" cy="2656971"/>
          </a:xfrm>
        </p:spPr>
        <p:txBody>
          <a:bodyPr>
            <a:normAutofit/>
          </a:bodyPr>
          <a:lstStyle/>
          <a:p>
            <a:r>
              <a:rPr lang="en-GB" sz="4700">
                <a:solidFill>
                  <a:srgbClr val="FFFFFF"/>
                </a:solidFill>
              </a:rPr>
              <a:t>Industrial-Based Research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013104" y="3782482"/>
            <a:ext cx="5352570" cy="1204383"/>
          </a:xfrm>
        </p:spPr>
        <p:txBody>
          <a:bodyPr>
            <a:normAutofit/>
          </a:bodyPr>
          <a:lstStyle/>
          <a:p>
            <a:r>
              <a:rPr lang="en-GB" sz="1600" dirty="0">
                <a:solidFill>
                  <a:srgbClr val="FFFFFF"/>
                </a:solidFill>
              </a:rPr>
              <a:t>Presentations and demonstrations</a:t>
            </a:r>
          </a:p>
          <a:p>
            <a:r>
              <a:rPr lang="en-GB" sz="1600" dirty="0">
                <a:solidFill>
                  <a:srgbClr val="FFFFFF"/>
                </a:solidFill>
              </a:rPr>
              <a:t>prof Nik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2CE2B-AE49-176F-BA86-35E9AA00B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6060" y="260648"/>
            <a:ext cx="7429497" cy="648071"/>
          </a:xfrm>
        </p:spPr>
        <p:txBody>
          <a:bodyPr>
            <a:normAutofit/>
          </a:bodyPr>
          <a:lstStyle/>
          <a:p>
            <a:r>
              <a:rPr lang="en-US" dirty="0"/>
              <a:t>WHY?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7B65D8-7277-35C1-7735-CB112555E8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Presentations are a common method of communicating information quickly within the work environment</a:t>
            </a:r>
          </a:p>
          <a:p>
            <a:pPr lvl="1"/>
            <a:r>
              <a:rPr lang="en-US" dirty="0"/>
              <a:t>Provides highlights of a topic in speech, text, and graphics</a:t>
            </a:r>
          </a:p>
          <a:p>
            <a:r>
              <a:rPr lang="en-US" dirty="0"/>
              <a:t>Can be a struggle for people who are shy, introverted, anxious, stutter…</a:t>
            </a:r>
          </a:p>
          <a:p>
            <a:r>
              <a:rPr lang="en-GB" dirty="0"/>
              <a:t>Designing a presentation is not the same as writing a report</a:t>
            </a:r>
          </a:p>
          <a:p>
            <a:pPr lvl="1"/>
            <a:r>
              <a:rPr lang="en-GB" dirty="0"/>
              <a:t>Much closer to creating a poster than writing a report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F3BC74-CDF3-4723-5009-E3DFA12A46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7B003-E9F4-4605-B0C7-E98CC77BC4F9}" type="datetime1">
              <a:rPr lang="en-US" smtClean="0"/>
              <a:t>9/25/2023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07E846-2B50-7006-8858-1E7AEA532A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8042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70D7F-4C4D-5AB0-DACA-9457E04DE5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Know Your Audience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3563C-163A-55A4-93A3-D9DA3B2ECE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688633"/>
          </a:xfrm>
        </p:spPr>
        <p:txBody>
          <a:bodyPr>
            <a:normAutofit lnSpcReduction="10000"/>
          </a:bodyPr>
          <a:lstStyle/>
          <a:p>
            <a:r>
              <a:rPr lang="en-US" dirty="0"/>
              <a:t>A presentation is a form of data visualisation</a:t>
            </a:r>
          </a:p>
          <a:p>
            <a:pPr lvl="1"/>
            <a:r>
              <a:rPr lang="en-US" dirty="0"/>
              <a:t>You can’t design a good visualisation without knowing who you’re designing for</a:t>
            </a:r>
          </a:p>
          <a:p>
            <a:pPr lvl="1"/>
            <a:r>
              <a:rPr lang="en-US" dirty="0"/>
              <a:t>Similarly, you can’t do a good presentation without knowing who your audience will be</a:t>
            </a:r>
          </a:p>
          <a:p>
            <a:r>
              <a:rPr lang="en-US" dirty="0"/>
              <a:t>Write at the appropriate technical and business level</a:t>
            </a:r>
          </a:p>
          <a:p>
            <a:pPr lvl="1"/>
            <a:r>
              <a:rPr lang="en-US" dirty="0"/>
              <a:t>Is there any background information you need to explain?</a:t>
            </a:r>
          </a:p>
          <a:p>
            <a:r>
              <a:rPr lang="en-US" dirty="0"/>
              <a:t>Plan to interact with your audience if possible</a:t>
            </a:r>
          </a:p>
          <a:p>
            <a:pPr lvl="1"/>
            <a:r>
              <a:rPr lang="en-US" dirty="0"/>
              <a:t>Look at the audience, not the slides</a:t>
            </a:r>
          </a:p>
          <a:p>
            <a:pPr lvl="1"/>
            <a:r>
              <a:rPr lang="en-US" dirty="0"/>
              <a:t>If reading from notes, look at the audience frequently</a:t>
            </a:r>
          </a:p>
          <a:p>
            <a:pPr lvl="1"/>
            <a:r>
              <a:rPr lang="en-US" dirty="0"/>
              <a:t>If you look at the audience then you can see if they’re understanding what you’re saying</a:t>
            </a:r>
          </a:p>
          <a:p>
            <a:pPr lvl="1"/>
            <a:r>
              <a:rPr lang="en-US" dirty="0"/>
              <a:t>Smile!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6436B8-AAA1-2C12-0718-5205D0807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5C7C3-8433-46B1-BE72-8A7990AF4E86}" type="datetime1">
              <a:rPr lang="en-US" smtClean="0"/>
              <a:t>9/25/2023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C4BDF5-9ECE-DA9B-4D76-04B7855C7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9692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203CE-DAB1-ACC3-61F8-AC23C73BB4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Content Creation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2F5A4E-3BCF-AC85-F433-EF048F62B1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As a rough guide, assume that you will talk about each slide for about two minutes</a:t>
            </a:r>
          </a:p>
          <a:p>
            <a:pPr lvl="1"/>
            <a:r>
              <a:rPr lang="en-US" dirty="0"/>
              <a:t>A 15-minute presentation should have 7-8 slides, not including the title slide, the references slide, and (if there is time for questions) the ‘any questions’ or ‘thank you’ slide</a:t>
            </a:r>
          </a:p>
          <a:p>
            <a:r>
              <a:rPr lang="en-US" dirty="0"/>
              <a:t>Create an outline of the topics you want to cover</a:t>
            </a:r>
          </a:p>
          <a:p>
            <a:pPr lvl="1"/>
            <a:r>
              <a:rPr lang="en-US" dirty="0" err="1"/>
              <a:t>GenAI</a:t>
            </a:r>
            <a:r>
              <a:rPr lang="en-US" dirty="0"/>
              <a:t> can often help with this</a:t>
            </a:r>
          </a:p>
          <a:p>
            <a:pPr lvl="1"/>
            <a:r>
              <a:rPr lang="en-GB" dirty="0"/>
              <a:t>“</a:t>
            </a:r>
            <a:r>
              <a:rPr lang="en-US" dirty="0"/>
              <a:t>Please give me 8 slides for a presentation on how to give presentations, aimed at final year undergraduate students.”</a:t>
            </a:r>
            <a:endParaRPr lang="en-GB" dirty="0"/>
          </a:p>
          <a:p>
            <a:pPr lvl="1"/>
            <a:r>
              <a:rPr lang="en-GB" dirty="0"/>
              <a:t>Use this for the slide headings, then fill in the content from your own understanding of the topic</a:t>
            </a:r>
          </a:p>
          <a:p>
            <a:r>
              <a:rPr lang="en-GB" dirty="0"/>
              <a:t>Think about the order of the slides 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9FE0B5-444C-1BDF-D8B8-75AC66A85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FF2EC-BAD2-46F4-B281-6A5B70948742}" type="datetime1">
              <a:rPr lang="en-US" smtClean="0"/>
              <a:t>9/25/2023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0263E6-4AD5-EC97-56BE-CD3DD0D886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8317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88144-F65B-8491-990D-EE17A34E94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Presentation tools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FA7064-7A49-F7DC-EB33-EA614EA3A2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Microsoft PowerPoint is still the standard tool</a:t>
            </a:r>
            <a:endParaRPr lang="en-GB" dirty="0"/>
          </a:p>
          <a:p>
            <a:r>
              <a:rPr lang="en-GB" dirty="0"/>
              <a:t>Other options:</a:t>
            </a:r>
          </a:p>
          <a:p>
            <a:pPr lvl="1"/>
            <a:r>
              <a:rPr lang="en-GB" dirty="0"/>
              <a:t>Keynote (for MacOS/iOS)</a:t>
            </a:r>
          </a:p>
          <a:p>
            <a:pPr lvl="1"/>
            <a:r>
              <a:rPr lang="en-GB" dirty="0"/>
              <a:t>Canva</a:t>
            </a:r>
          </a:p>
          <a:p>
            <a:pPr lvl="1"/>
            <a:r>
              <a:rPr lang="en-GB" dirty="0"/>
              <a:t>Prezi (but be careful not to make people motion sick)</a:t>
            </a:r>
          </a:p>
          <a:p>
            <a:r>
              <a:rPr lang="en-GB" dirty="0"/>
              <a:t>All should save to pdf if needed</a:t>
            </a:r>
          </a:p>
          <a:p>
            <a:r>
              <a:rPr lang="en-GB" dirty="0"/>
              <a:t>Not all projectors have the same screen ratio</a:t>
            </a:r>
          </a:p>
          <a:p>
            <a:pPr lvl="1"/>
            <a:r>
              <a:rPr lang="en-GB" dirty="0"/>
              <a:t>If possible, check before giving a presentation whether the projector is 4:3 or 16:9</a:t>
            </a:r>
          </a:p>
          <a:p>
            <a:pPr lvl="1"/>
            <a:r>
              <a:rPr lang="en-GB" dirty="0"/>
              <a:t>If you don’t know, save your slides in both ratios</a:t>
            </a:r>
          </a:p>
          <a:p>
            <a:pPr lvl="1"/>
            <a:r>
              <a:rPr lang="en-GB" dirty="0"/>
              <a:t>Design </a:t>
            </a:r>
            <a:r>
              <a:rPr lang="en-GB" dirty="0">
                <a:sym typeface="Wingdings" panose="05000000000000000000" pitchFamily="2" charset="2"/>
              </a:rPr>
              <a:t> Slide Size option in PowerPoint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9D58E2-0A5B-95F7-E5B0-2FD862D61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1A131-902B-49F3-A551-12D09165FC4C}" type="datetime1">
              <a:rPr lang="en-US" smtClean="0"/>
              <a:t>9/25/2023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F1D027-A1B6-CE20-E5C2-65F7447CAE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9558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4BA56-4E62-F79B-4B1F-5E1B675685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Presentation Design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D9E3C7-F33C-ABDA-2F84-0FF8B0346F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Once you have the contents, then work on the design</a:t>
            </a:r>
          </a:p>
          <a:p>
            <a:r>
              <a:rPr lang="en-US" dirty="0"/>
              <a:t>Bullet points are your friend!</a:t>
            </a:r>
          </a:p>
          <a:p>
            <a:pPr lvl="1"/>
            <a:r>
              <a:rPr lang="en-US" dirty="0"/>
              <a:t>Do not expect the audience to read large amounts of text</a:t>
            </a:r>
          </a:p>
          <a:p>
            <a:pPr lvl="1"/>
            <a:r>
              <a:rPr lang="en-US" dirty="0"/>
              <a:t>Think of the slides as a summary of what you are saying</a:t>
            </a:r>
          </a:p>
          <a:p>
            <a:r>
              <a:rPr lang="en-US" dirty="0"/>
              <a:t>Font sizes:</a:t>
            </a:r>
          </a:p>
          <a:p>
            <a:pPr lvl="1"/>
            <a:r>
              <a:rPr lang="en-US" dirty="0"/>
              <a:t>Slide Titles: 36 pt</a:t>
            </a:r>
          </a:p>
          <a:p>
            <a:pPr lvl="1"/>
            <a:r>
              <a:rPr lang="en-US" dirty="0"/>
              <a:t>Level 1 text: 24 pt</a:t>
            </a:r>
          </a:p>
          <a:p>
            <a:pPr lvl="1"/>
            <a:r>
              <a:rPr lang="en-US" dirty="0"/>
              <a:t>Level 2 text: 20 pt</a:t>
            </a:r>
          </a:p>
          <a:p>
            <a:r>
              <a:rPr lang="en-US" dirty="0"/>
              <a:t>Large diagrams can have their own slide; smaller ones can have supporting text</a:t>
            </a:r>
          </a:p>
          <a:p>
            <a:r>
              <a:rPr lang="en-US" dirty="0"/>
              <a:t>Information presentation is more important than graphic design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8E0046-D3F3-DC88-749F-6CB9963F43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30282-E843-461A-A8A6-BBE1088B8B28}" type="datetime1">
              <a:rPr lang="en-US" smtClean="0"/>
              <a:t>9/25/2023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936AB7-8D81-B72E-3447-21EA6C05E0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3471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Shape 5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581893" y="1"/>
            <a:ext cx="1562084" cy="1647809"/>
          </a:xfrm>
          <a:prstGeom prst="rect">
            <a:avLst/>
          </a:prstGeom>
          <a:noFill/>
          <a:ln>
            <a:noFill/>
          </a:ln>
        </p:spPr>
      </p:pic>
      <p:sp>
        <p:nvSpPr>
          <p:cNvPr id="55" name="Shape 5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vert="horz" lIns="34290" tIns="34290" rIns="34290" bIns="34290" rtlCol="0" anchor="ctr" anchorCtr="0">
            <a:noAutofit/>
          </a:bodyPr>
          <a:lstStyle/>
          <a:p>
            <a:pPr>
              <a:lnSpc>
                <a:spcPct val="119886"/>
              </a:lnSpc>
              <a:spcBef>
                <a:spcPts val="0"/>
              </a:spcBef>
            </a:pPr>
            <a:r>
              <a:rPr lang="en-US" sz="432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NERVA</a:t>
            </a:r>
          </a:p>
        </p:txBody>
      </p:sp>
      <p:pic>
        <p:nvPicPr>
          <p:cNvPr id="56" name="Shape 5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04821" y="2199792"/>
            <a:ext cx="8334359" cy="393799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cu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ED07282-70A0-4A51-8CF9-90CA5C1FA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Explosive Design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3DBF79D-8305-47CB-BDC3-1740E217CD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052736"/>
            <a:ext cx="3886200" cy="5569520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slight problem with nuclear devices is that they tend to explode spherically</a:t>
            </a:r>
          </a:p>
          <a:p>
            <a:pPr>
              <a:lnSpc>
                <a:spcPct val="120000"/>
              </a:lnSpc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Need to create shaped nuclear charges to focus the thrust in a particular direction</a:t>
            </a:r>
          </a:p>
          <a:p>
            <a:pPr>
              <a:lnSpc>
                <a:spcPct val="120000"/>
              </a:lnSpc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Third-generation nuclear weapons</a:t>
            </a:r>
          </a:p>
          <a:p>
            <a:pPr>
              <a:lnSpc>
                <a:spcPct val="120000"/>
              </a:lnSpc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Beryllium oxide layer converts X-rays to longer wavelengths that then vaporize a tungsten propellant</a:t>
            </a: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875EF0EE-1B72-4B81-910D-157EE7A7BF8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1215" y="1825943"/>
            <a:ext cx="3582071" cy="4350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Shape 107">
            <a:extLst>
              <a:ext uri="{FF2B5EF4-FFF2-40B4-BE49-F238E27FC236}">
                <a16:creationId xmlns:a16="http://schemas.microsoft.com/office/drawing/2014/main" id="{A374AAD9-656E-4209-89B8-C6B0923B222A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581893" y="1"/>
            <a:ext cx="1562084" cy="164780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480398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3CE77-ACEE-178D-CFE6-6283A849A0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Presentation Design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CBEC0-81CB-FC3A-5258-80A5514D96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Select your graphics to support your current slide</a:t>
            </a:r>
          </a:p>
          <a:p>
            <a:pPr lvl="1"/>
            <a:r>
              <a:rPr lang="en-US" dirty="0"/>
              <a:t>Not every slide needs graphics (know your audience)</a:t>
            </a:r>
          </a:p>
          <a:p>
            <a:pPr lvl="1"/>
            <a:r>
              <a:rPr lang="en-US" dirty="0"/>
              <a:t>Consider the signal-to-noise ratio – how many pixels are providing information, and how many are just decoration?</a:t>
            </a:r>
          </a:p>
          <a:p>
            <a:pPr lvl="1"/>
            <a:r>
              <a:rPr lang="en-US" dirty="0"/>
              <a:t>Logos to show affiliation can be used in slide backgrounds</a:t>
            </a:r>
          </a:p>
          <a:p>
            <a:pPr lvl="1"/>
            <a:r>
              <a:rPr lang="en-US" dirty="0"/>
              <a:t>Logos for technologies should only be used when first mentioned</a:t>
            </a:r>
          </a:p>
          <a:p>
            <a:r>
              <a:rPr lang="en-US" dirty="0"/>
              <a:t>Animated transitions between slides are not necessary</a:t>
            </a:r>
          </a:p>
          <a:p>
            <a:r>
              <a:rPr lang="en-US" dirty="0"/>
              <a:t>Having text fly in or appear line by line is not necessary</a:t>
            </a:r>
          </a:p>
          <a:p>
            <a:r>
              <a:rPr lang="en-US" dirty="0"/>
              <a:t>Keep the animations for situations where:</a:t>
            </a:r>
          </a:p>
          <a:p>
            <a:pPr lvl="1"/>
            <a:r>
              <a:rPr lang="en-US" dirty="0"/>
              <a:t>You ask a question and then immediately answer it</a:t>
            </a:r>
          </a:p>
          <a:p>
            <a:pPr lvl="1"/>
            <a:r>
              <a:rPr lang="en-US" dirty="0"/>
              <a:t>You need to build a diagram up bit by bit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56E147-FA4B-DD5B-DEC3-0C58BFBAD7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F57CE-4F9E-411E-A707-0C4F49525FDC}" type="datetime1">
              <a:rPr lang="en-US" smtClean="0"/>
              <a:t>9/25/2023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76ED60-B0DA-19F2-232B-F9C980C028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4598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35AA3-9D81-73C8-C2E1-248A45F134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718EFE-6004-866B-1863-29DF477B1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7221" y="5194918"/>
            <a:ext cx="4248472" cy="720080"/>
          </a:xfrm>
        </p:spPr>
        <p:txBody>
          <a:bodyPr>
            <a:normAutofit/>
          </a:bodyPr>
          <a:lstStyle/>
          <a:p>
            <a:r>
              <a:rPr lang="en-GB" dirty="0"/>
              <a:t>No, it’s a glorified spellchecker</a:t>
            </a:r>
          </a:p>
        </p:txBody>
      </p:sp>
      <p:pic>
        <p:nvPicPr>
          <p:cNvPr id="1026" name="Picture 2" descr="Terminator will return in 2019 with the help of James Cameron - The Verge">
            <a:extLst>
              <a:ext uri="{FF2B5EF4-FFF2-40B4-BE49-F238E27FC236}">
                <a16:creationId xmlns:a16="http://schemas.microsoft.com/office/drawing/2014/main" id="{2129ADD4-F4E9-2D4E-4371-65AFB4A50B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715" y="3187051"/>
            <a:ext cx="3970012" cy="2646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Multiplication Sign 6">
            <a:extLst>
              <a:ext uri="{FF2B5EF4-FFF2-40B4-BE49-F238E27FC236}">
                <a16:creationId xmlns:a16="http://schemas.microsoft.com/office/drawing/2014/main" id="{F2077FEE-9599-19A8-3EC3-2AB1C095C561}"/>
              </a:ext>
            </a:extLst>
          </p:cNvPr>
          <p:cNvSpPr/>
          <p:nvPr/>
        </p:nvSpPr>
        <p:spPr>
          <a:xfrm>
            <a:off x="400119" y="2420888"/>
            <a:ext cx="4643203" cy="4200744"/>
          </a:xfrm>
          <a:prstGeom prst="mathMultiply">
            <a:avLst>
              <a:gd name="adj1" fmla="val 9775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pic>
        <p:nvPicPr>
          <p:cNvPr id="8" name="Content Placeholder 8" descr="A picture containing cartoon&#10;&#10;Description automatically generated">
            <a:extLst>
              <a:ext uri="{FF2B5EF4-FFF2-40B4-BE49-F238E27FC236}">
                <a16:creationId xmlns:a16="http://schemas.microsoft.com/office/drawing/2014/main" id="{825A969C-FEAE-8EEA-00FA-CF8D5BF8FE9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7807" y="1230613"/>
            <a:ext cx="2547301" cy="3743325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3202ACDD-FE75-8851-0AD0-B4B17781CB04}"/>
              </a:ext>
            </a:extLst>
          </p:cNvPr>
          <p:cNvSpPr txBox="1">
            <a:spLocks/>
          </p:cNvSpPr>
          <p:nvPr/>
        </p:nvSpPr>
        <p:spPr>
          <a:xfrm>
            <a:off x="611560" y="950594"/>
            <a:ext cx="5239494" cy="223645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16000">
              <a:spcBef>
                <a:spcPts val="0"/>
              </a:spcBef>
            </a:pPr>
            <a:r>
              <a:rPr lang="en-GB" dirty="0"/>
              <a:t>Has </a:t>
            </a:r>
            <a:r>
              <a:rPr lang="en-GB" dirty="0" err="1"/>
              <a:t>generativeAI</a:t>
            </a:r>
            <a:r>
              <a:rPr lang="en-GB" dirty="0"/>
              <a:t> doomed us all?</a:t>
            </a:r>
          </a:p>
          <a:p>
            <a:pPr marL="216000">
              <a:spcBef>
                <a:spcPts val="0"/>
              </a:spcBef>
            </a:pPr>
            <a:r>
              <a:rPr lang="en-GB" dirty="0"/>
              <a:t>Is this the Singularity? </a:t>
            </a:r>
          </a:p>
          <a:p>
            <a:pPr marL="216000">
              <a:spcBef>
                <a:spcPts val="0"/>
              </a:spcBef>
            </a:pPr>
            <a:r>
              <a:rPr lang="en-GB" dirty="0"/>
              <a:t>Is it the rise of the machines? </a:t>
            </a:r>
          </a:p>
          <a:p>
            <a:pPr marL="216000">
              <a:spcBef>
                <a:spcPts val="0"/>
              </a:spcBef>
            </a:pPr>
            <a:r>
              <a:rPr lang="en-GB" dirty="0"/>
              <a:t>Is it the end of human civilisation as we know it?</a:t>
            </a:r>
          </a:p>
        </p:txBody>
      </p:sp>
    </p:spTree>
    <p:extLst>
      <p:ext uri="{BB962C8B-B14F-4D97-AF65-F5344CB8AC3E}">
        <p14:creationId xmlns:p14="http://schemas.microsoft.com/office/powerpoint/2010/main" val="2672354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5FED3FC-FD06-0758-4D02-4E80C57456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Presenter Notes</a:t>
            </a: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D074B2E-E29E-29CB-2774-44A88C32F4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1728193"/>
          </a:xfrm>
        </p:spPr>
        <p:txBody>
          <a:bodyPr/>
          <a:lstStyle/>
          <a:p>
            <a:r>
              <a:rPr lang="en-US" dirty="0"/>
              <a:t>Save useful notes in the space below the slide</a:t>
            </a:r>
          </a:p>
          <a:p>
            <a:r>
              <a:rPr lang="en-US" dirty="0"/>
              <a:t>Good for image and text references</a:t>
            </a:r>
          </a:p>
          <a:p>
            <a:r>
              <a:rPr lang="en-US" dirty="0"/>
              <a:t>Designed for presenter notes or scripts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49B49B-D7B1-C627-C8EC-ABFB941DC9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924F9-FBFF-488E-904C-EAAC10A89B0D}" type="datetime1">
              <a:rPr lang="en-US" smtClean="0"/>
              <a:t>9/25/2023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CC1F9F-9A9C-B130-21B6-A29421FE3A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11</a:t>
            </a:fld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CF410C4-62E0-6746-1BFF-ED281B3FE6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1827" y="2833823"/>
            <a:ext cx="6012160" cy="3863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46213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990DCF-CB8B-76F3-35F2-D364039F2F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Presenting in Person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FDE3E-A539-608E-6428-155ED7D7CC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544617"/>
          </a:xfrm>
        </p:spPr>
        <p:txBody>
          <a:bodyPr>
            <a:normAutofit/>
          </a:bodyPr>
          <a:lstStyle/>
          <a:p>
            <a:r>
              <a:rPr lang="en-US" dirty="0"/>
              <a:t>Practice, practice, practice!</a:t>
            </a:r>
          </a:p>
          <a:p>
            <a:r>
              <a:rPr lang="en-GB" dirty="0"/>
              <a:t>If possible, arrive before your audience</a:t>
            </a:r>
          </a:p>
          <a:p>
            <a:r>
              <a:rPr lang="en-GB" dirty="0"/>
              <a:t>If possible, check the equipment before the day of the presentation</a:t>
            </a:r>
          </a:p>
          <a:p>
            <a:r>
              <a:rPr lang="en-GB" dirty="0"/>
              <a:t>Have water or a soft drink to hand</a:t>
            </a:r>
          </a:p>
          <a:p>
            <a:r>
              <a:rPr lang="en-GB" dirty="0"/>
              <a:t>Act confident, no matter how you feel</a:t>
            </a:r>
          </a:p>
          <a:p>
            <a:r>
              <a:rPr lang="en-GB" dirty="0"/>
              <a:t>Don’t apologise for things you haven’t done – act as if this is how everything was always meant to be done</a:t>
            </a:r>
          </a:p>
          <a:p>
            <a:r>
              <a:rPr lang="en-GB" dirty="0"/>
              <a:t>Make eye contact with the audience</a:t>
            </a:r>
          </a:p>
          <a:p>
            <a:r>
              <a:rPr lang="en-GB" dirty="0"/>
              <a:t>Smile!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AB0552-7204-08C8-36AF-B0EA6C362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FE40D-B31C-42F5-BDDA-D7C682F8846C}" type="datetime1">
              <a:rPr lang="en-US" smtClean="0"/>
              <a:t>9/25/2023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81DAAE-E1AA-DDD0-1A5B-3AF416475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2706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18033-4BE6-991D-BC1F-79A9689FF3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Presenting on Video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8F72B4-00EB-FE0D-266B-1C3F4AB457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Presenting on video has a big advantage – you can retake if you think you’ve made a mistake</a:t>
            </a:r>
          </a:p>
          <a:p>
            <a:pPr lvl="1"/>
            <a:r>
              <a:rPr lang="en-US" dirty="0"/>
              <a:t>As a result, filming and editing a presentation can take a lot of time and effort if you let them</a:t>
            </a:r>
          </a:p>
          <a:p>
            <a:r>
              <a:rPr lang="en-US" dirty="0"/>
              <a:t>If you’re doing a software demo then consider recording it beforehand just in case</a:t>
            </a:r>
          </a:p>
          <a:p>
            <a:r>
              <a:rPr lang="en-US" dirty="0"/>
              <a:t>Three increasingly complicated tools:</a:t>
            </a:r>
          </a:p>
          <a:p>
            <a:pPr lvl="1"/>
            <a:r>
              <a:rPr lang="en-US" dirty="0"/>
              <a:t>PowerPoint</a:t>
            </a:r>
          </a:p>
          <a:p>
            <a:pPr lvl="1"/>
            <a:r>
              <a:rPr lang="en-US" dirty="0"/>
              <a:t>Panopto – available from UWTSD </a:t>
            </a:r>
            <a:r>
              <a:rPr lang="en-US" dirty="0">
                <a:hlinkClick r:id="rId2"/>
              </a:rPr>
              <a:t>https://uwtsd.hosted.panopto.com/Panopto/Pages/Home.aspx</a:t>
            </a:r>
            <a:r>
              <a:rPr lang="en-US" dirty="0"/>
              <a:t> </a:t>
            </a:r>
          </a:p>
          <a:p>
            <a:pPr lvl="1"/>
            <a:r>
              <a:rPr lang="en-US" dirty="0"/>
              <a:t>Open Broadcaster Software (OBS) Studio –  </a:t>
            </a:r>
            <a:r>
              <a:rPr lang="en-US" dirty="0">
                <a:hlinkClick r:id="rId3"/>
              </a:rPr>
              <a:t>https://obsproject.com/</a:t>
            </a:r>
            <a:r>
              <a:rPr lang="en-US" dirty="0"/>
              <a:t> 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79BEFD-BC6B-ABD4-8EE5-8C2627A0D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209B1-24D4-49EB-93F4-8991D0287EFD}" type="datetime1">
              <a:rPr lang="en-US" smtClean="0"/>
              <a:t>9/25/2023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1B9D5C-507B-2FD9-2F9F-460C7293F3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523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FCC3E-CE32-7D8F-6C32-9CE7F29DD4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Recording with PowerPoint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10B979-BD04-0D36-55B3-8B0DFEFB89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Recording with PowerPoint is easy</a:t>
            </a:r>
          </a:p>
          <a:p>
            <a:r>
              <a:rPr lang="en-US" dirty="0"/>
              <a:t>The Record tab allows you to record a voiceover that is stored as part of the presentation itself</a:t>
            </a:r>
          </a:p>
          <a:p>
            <a:r>
              <a:rPr lang="en-US" dirty="0"/>
              <a:t>Each slide stores the sound recorded while that slide was visible</a:t>
            </a:r>
          </a:p>
          <a:p>
            <a:pPr lvl="1"/>
            <a:r>
              <a:rPr lang="en-US" dirty="0"/>
              <a:t>If you make a mistake, you can simply re-record that slide</a:t>
            </a:r>
          </a:p>
          <a:p>
            <a:r>
              <a:rPr lang="en-US" dirty="0"/>
              <a:t>Audio quality can be a bit iffy; always check this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8C9CF-F613-225A-88C9-DE51CE61E2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5C1E6-B8D3-4B43-BB20-DC745CC828F9}" type="datetime1">
              <a:rPr lang="en-US" smtClean="0"/>
              <a:t>9/25/2023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1FD43B-C0ED-0E26-916C-1B59BF65B0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A6335B6-EC27-AB3A-4FD0-EF76ABA4C7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608" y="4688735"/>
            <a:ext cx="6868484" cy="1219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58141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72E0D-A8A3-8CB7-F493-45CDB42B90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Recording with Panopto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CE1FB-A8B7-CD4E-0AE0-212FC32017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3427907" cy="5328593"/>
          </a:xfrm>
        </p:spPr>
        <p:txBody>
          <a:bodyPr/>
          <a:lstStyle/>
          <a:p>
            <a:r>
              <a:rPr lang="en-US" dirty="0"/>
              <a:t>Panopto is a full-featured recording and editing tool</a:t>
            </a:r>
          </a:p>
          <a:p>
            <a:r>
              <a:rPr lang="en-US" dirty="0"/>
              <a:t>This saves to your space on the University system</a:t>
            </a:r>
          </a:p>
          <a:p>
            <a:r>
              <a:rPr lang="en-US" dirty="0"/>
              <a:t>The sound quality is higher than that of PowerPoint, but if you make a mistake you have to do a real editing task to fix it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005634-FB85-5166-086E-3931560F0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EE07F-6BBA-4DFC-8F62-26B7C137A764}" type="datetime1">
              <a:rPr lang="en-US" smtClean="0"/>
              <a:t>9/25/2023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1AE862-9C1C-57AF-4426-F15B809F42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15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46FE448-A964-3A68-41CC-56EB6E3D52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7538" y="1700808"/>
            <a:ext cx="4467705" cy="3665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67426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89940-3321-D6C0-C568-B7F46E25F6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Editing with </a:t>
            </a:r>
            <a:r>
              <a:rPr lang="en-US" dirty="0" err="1"/>
              <a:t>panopto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DECB53-D2E5-628C-1AA4-430876B987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DD0BA-65C8-4CFE-B60F-7222B30A73ED}" type="datetime1">
              <a:rPr lang="en-US" smtClean="0"/>
              <a:t>9/25/2023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296C50-E8DF-FBC2-5109-6E1653E9F0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16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6A0736A-3547-D5B5-3BFA-28C9727789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91" y="1221677"/>
            <a:ext cx="9144000" cy="5090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01256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6305D-1888-DC84-81EB-F95A857BA7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Working with OBS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5138670-9AD3-0699-FCFD-AD61DF1577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Open Broadcaster Software (OBS) Studio is a full-featured open-source broadcasting package</a:t>
            </a:r>
          </a:p>
          <a:p>
            <a:r>
              <a:rPr lang="en-US" dirty="0"/>
              <a:t>Strictly for the adventurous!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C96E0A-9700-CBCE-2C33-06579CFE0E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102B7-B425-428A-BDBA-E4A3548E4271}" type="datetime1">
              <a:rPr lang="en-US" smtClean="0"/>
              <a:t>9/25/2023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EC5E2-A510-1D2D-B70E-586220CA6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17</a:t>
            </a:fld>
            <a:endParaRPr lang="en-GB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B1560060-78F0-8E9F-CB80-2F5BB7CC71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072" y="2492896"/>
            <a:ext cx="8100392" cy="4358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30798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95819-D33C-2A8A-09CA-AA21DC5B2D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611A8D-862F-D035-D184-3E133E1930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544617"/>
          </a:xfrm>
        </p:spPr>
        <p:txBody>
          <a:bodyPr>
            <a:normAutofit lnSpcReduction="10000"/>
          </a:bodyPr>
          <a:lstStyle/>
          <a:p>
            <a:r>
              <a:rPr lang="en-US" dirty="0"/>
              <a:t>1 slide ≈ 2 minutes</a:t>
            </a:r>
          </a:p>
          <a:p>
            <a:r>
              <a:rPr lang="en-US" dirty="0"/>
              <a:t>Define slide titles first, then the content for each slide</a:t>
            </a:r>
          </a:p>
          <a:p>
            <a:r>
              <a:rPr lang="en-US" dirty="0"/>
              <a:t>Make sure that the text is visible</a:t>
            </a:r>
          </a:p>
          <a:p>
            <a:r>
              <a:rPr lang="en-US" dirty="0"/>
              <a:t>Use bullet points and short sections of text</a:t>
            </a:r>
          </a:p>
          <a:p>
            <a:r>
              <a:rPr lang="en-US" dirty="0"/>
              <a:t>Include appropriate graphics</a:t>
            </a:r>
          </a:p>
          <a:p>
            <a:r>
              <a:rPr lang="en-US" dirty="0"/>
              <a:t>Don’t overdo animations</a:t>
            </a:r>
          </a:p>
          <a:p>
            <a:r>
              <a:rPr lang="en-US" dirty="0"/>
              <a:t>Rehearse ahead of time</a:t>
            </a:r>
          </a:p>
          <a:p>
            <a:r>
              <a:rPr lang="en-US" dirty="0"/>
              <a:t>Act confident!</a:t>
            </a:r>
          </a:p>
          <a:p>
            <a:r>
              <a:rPr lang="en-US" dirty="0"/>
              <a:t>Record software demos just in case</a:t>
            </a:r>
          </a:p>
          <a:p>
            <a:r>
              <a:rPr lang="en-US" dirty="0"/>
              <a:t>Editing can take longer than recording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9AD96F-E23A-7FD6-F6A3-E0B2DCB103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6E48C-7DAB-4EF5-8D14-20C5A150F3D5}" type="datetime1">
              <a:rPr lang="en-US" smtClean="0"/>
              <a:t>9/25/2023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5E34AC-8122-17DF-2C3E-06176B2C6A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609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ustom 1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FFFF00"/>
      </a:hlink>
      <a:folHlink>
        <a:srgbClr val="92D050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2911</TotalTime>
  <Words>1176</Words>
  <Application>Microsoft Office PowerPoint</Application>
  <PresentationFormat>On-screen Show (4:3)</PresentationFormat>
  <Paragraphs>155</Paragraphs>
  <Slides>18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Tw Cen MT</vt:lpstr>
      <vt:lpstr>Circuit</vt:lpstr>
      <vt:lpstr>Industrial-Based Research</vt:lpstr>
      <vt:lpstr>WHY?</vt:lpstr>
      <vt:lpstr>Know Your Audience</vt:lpstr>
      <vt:lpstr>Content Creation</vt:lpstr>
      <vt:lpstr>Presentation tools</vt:lpstr>
      <vt:lpstr>Presentation Design</vt:lpstr>
      <vt:lpstr>NERVA</vt:lpstr>
      <vt:lpstr>Explosive Design</vt:lpstr>
      <vt:lpstr>Presentation Design</vt:lpstr>
      <vt:lpstr>Conclusion</vt:lpstr>
      <vt:lpstr>Presenter Notes</vt:lpstr>
      <vt:lpstr>Presenting in Person</vt:lpstr>
      <vt:lpstr>Presenting on Video</vt:lpstr>
      <vt:lpstr>Recording with PowerPoint</vt:lpstr>
      <vt:lpstr>Recording with Panopto</vt:lpstr>
      <vt:lpstr>Editing with panopto</vt:lpstr>
      <vt:lpstr>Working with OBS</vt:lpstr>
      <vt:lpstr>Summary</vt:lpstr>
    </vt:vector>
  </TitlesOfParts>
  <Company>University of Akureyri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Data Representation</dc:subject>
  <dc:creator>Nik Whitehead</dc:creator>
  <cp:lastModifiedBy>Nik Whitehead</cp:lastModifiedBy>
  <cp:revision>136</cp:revision>
  <dcterms:created xsi:type="dcterms:W3CDTF">2006-01-28T12:00:35Z</dcterms:created>
  <dcterms:modified xsi:type="dcterms:W3CDTF">2023-09-25T15:34:39Z</dcterms:modified>
</cp:coreProperties>
</file>