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752" r:id="rId2"/>
    <p:sldId id="753" r:id="rId3"/>
    <p:sldId id="754" r:id="rId4"/>
    <p:sldId id="755" r:id="rId5"/>
    <p:sldId id="757" r:id="rId6"/>
    <p:sldId id="758" r:id="rId7"/>
    <p:sldId id="759" r:id="rId8"/>
    <p:sldId id="760" r:id="rId9"/>
    <p:sldId id="761" r:id="rId10"/>
    <p:sldId id="762" r:id="rId11"/>
    <p:sldId id="763" r:id="rId12"/>
    <p:sldId id="764" r:id="rId13"/>
    <p:sldId id="765" r:id="rId14"/>
    <p:sldId id="767" r:id="rId15"/>
    <p:sldId id="768" r:id="rId16"/>
    <p:sldId id="766" r:id="rId17"/>
    <p:sldId id="769" r:id="rId18"/>
    <p:sldId id="770" r:id="rId19"/>
    <p:sldId id="771"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61" autoAdjust="0"/>
    <p:restoredTop sz="94643"/>
  </p:normalViewPr>
  <p:slideViewPr>
    <p:cSldViewPr snapToGrid="0">
      <p:cViewPr varScale="1">
        <p:scale>
          <a:sx n="90" d="100"/>
          <a:sy n="90" d="100"/>
        </p:scale>
        <p:origin x="77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61458-AF1B-D657-A087-3C9761FF829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C4A312-11CB-0F29-944B-9B649DFBED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E46862C-F0F5-9922-9F8D-53EF8E5C42EE}"/>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788C87A3-AE91-F324-8304-86587638C4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0105311-D70D-02E7-17E8-847DAD0B44BB}"/>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3792468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8675B-B2AD-A9C6-8C3D-236C860C1E3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4C04641-19A6-0FC4-0375-E74FE26B921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19F449-38B3-169A-798E-32BDC287D932}"/>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B03875FE-9AAC-CF32-726B-5EAA9960B6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EFF190C-BE6D-414D-8EC6-F35D31D3C1C2}"/>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539546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B33CE-0D2A-29FA-2A93-FBB4B9CEF85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B3C25BB-84B3-5C18-203B-A196E0944BC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BE9764E-89FF-7FF4-0D83-BAF34E91E4D9}"/>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5D953646-FA6A-4717-C991-07488237F6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18F93B-7B04-2A03-2009-6B861BAE7287}"/>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36857721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23D6E9-4F32-A52D-D876-C2CB1E029CD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B41DF0B-2897-510E-23A2-424013CD9B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30FC25-EDE1-C514-D45E-D1C5A08651C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0F6A2F6-4113-ED7C-153E-1F4E01B2AA4B}"/>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6" name="Footer Placeholder 5">
            <a:extLst>
              <a:ext uri="{FF2B5EF4-FFF2-40B4-BE49-F238E27FC236}">
                <a16:creationId xmlns:a16="http://schemas.microsoft.com/office/drawing/2014/main" id="{DA8CAA32-7E8D-82B2-15EF-A4CB1FE4FC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FF23B3F-76A5-2CC8-1F6F-7041FEEE1530}"/>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968179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38C9C-F844-BCB3-B7BF-747C7BFECD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24AD8A-961B-4759-F42F-1EDEEAA69FD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381CA1-22F0-ADB7-60CE-25214854032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2D50795-4489-4259-9D51-94333138309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3BB54F-6237-0571-8045-5ED7323B44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480FF42-A373-1F0A-6A64-00FEE38EBD7F}"/>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8" name="Footer Placeholder 7">
            <a:extLst>
              <a:ext uri="{FF2B5EF4-FFF2-40B4-BE49-F238E27FC236}">
                <a16:creationId xmlns:a16="http://schemas.microsoft.com/office/drawing/2014/main" id="{564AE0EE-3D5C-2C41-4E0E-C6DD52347E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498A10E-2ED7-CB26-A242-105C9DF2FAE9}"/>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1705025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62A1-FD0B-33E3-51FE-575296EF432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D11208D-6A08-6C9A-B50C-72CAEBF6F0F7}"/>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4" name="Footer Placeholder 3">
            <a:extLst>
              <a:ext uri="{FF2B5EF4-FFF2-40B4-BE49-F238E27FC236}">
                <a16:creationId xmlns:a16="http://schemas.microsoft.com/office/drawing/2014/main" id="{88A67D6A-2E05-91E9-5AB5-91B2B4E6AC6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30D6E83-6E37-08BF-ECFE-8B3CD8B45193}"/>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9906955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56B395-E911-1313-942E-4A5CC0104B5C}"/>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3" name="Footer Placeholder 2">
            <a:extLst>
              <a:ext uri="{FF2B5EF4-FFF2-40B4-BE49-F238E27FC236}">
                <a16:creationId xmlns:a16="http://schemas.microsoft.com/office/drawing/2014/main" id="{EA9C387F-36CD-90B3-E34F-4516FC3B82A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AE7BC96-87CD-7506-169E-A5A5C9595CED}"/>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6876236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90B50-C4D4-2FFC-D692-67F0D3C8E9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AA8A6B0-4855-D83B-8D5E-27DEEC7EC37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2A843F2-8ABD-D178-CC83-F3F65E2467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A57CA82-A63E-ED5C-E73F-4954CBA5961C}"/>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6" name="Footer Placeholder 5">
            <a:extLst>
              <a:ext uri="{FF2B5EF4-FFF2-40B4-BE49-F238E27FC236}">
                <a16:creationId xmlns:a16="http://schemas.microsoft.com/office/drawing/2014/main" id="{64BFA0B8-F7B7-3E43-EE4D-5A9176401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D5EB08-62D6-6935-71C1-37DFDF85FE59}"/>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6918421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3022A-BC08-8FFA-6924-F915C8E8A77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7AE7737-0FE4-6B4C-4B43-C776696888C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D34CB86-F244-7D0A-F39A-2504B004D2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501BE-298C-ED25-118D-2AE47EE4A3F9}"/>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6" name="Footer Placeholder 5">
            <a:extLst>
              <a:ext uri="{FF2B5EF4-FFF2-40B4-BE49-F238E27FC236}">
                <a16:creationId xmlns:a16="http://schemas.microsoft.com/office/drawing/2014/main" id="{F20721D5-F7C3-9EB5-7415-43CF29B6EC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950E7C-AB34-E582-EDBD-0A2F4E394B17}"/>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2656682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50A5F-282D-BABC-D0D9-B66C942215F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F48983A-87A3-5E1A-B8D8-D9CC8191AB1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24658F-AA1E-F8BF-A881-14B6F2462B57}"/>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B5E856AE-04A0-4739-3B95-98EEC7AF4A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193ADD4-067B-9694-17A5-783BE540E9BD}"/>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10259142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307BEE9-A20E-53A5-B173-52216F95D90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0719F96-ED42-3AF3-EF53-DA44E765025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C25E26-15DB-A17D-51BB-E05B8B1AD8FC}"/>
              </a:ext>
            </a:extLst>
          </p:cNvPr>
          <p:cNvSpPr>
            <a:spLocks noGrp="1"/>
          </p:cNvSpPr>
          <p:nvPr>
            <p:ph type="dt" sz="half" idx="10"/>
          </p:nvPr>
        </p:nvSpPr>
        <p:spPr/>
        <p:txBody>
          <a:body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9016593C-F337-3F73-17A9-9ED0F89C9EA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6E1FE6-060A-119C-7D91-EDD40C336C14}"/>
              </a:ext>
            </a:extLst>
          </p:cNvPr>
          <p:cNvSpPr>
            <a:spLocks noGrp="1"/>
          </p:cNvSpPr>
          <p:nvPr>
            <p:ph type="sldNum" sz="quarter" idx="12"/>
          </p:nvPr>
        </p:nvSpPr>
        <p:spPr/>
        <p:txBody>
          <a:bodyPr/>
          <a:lstStyle/>
          <a:p>
            <a:fld id="{83031DD6-0B2F-45C5-841E-0057D83803B3}" type="slidenum">
              <a:rPr lang="en-GB" smtClean="0"/>
              <a:t>‹#›</a:t>
            </a:fld>
            <a:endParaRPr lang="en-GB"/>
          </a:p>
        </p:txBody>
      </p:sp>
    </p:spTree>
    <p:extLst>
      <p:ext uri="{BB962C8B-B14F-4D97-AF65-F5344CB8AC3E}">
        <p14:creationId xmlns:p14="http://schemas.microsoft.com/office/powerpoint/2010/main" val="18174667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CE38F24-85BF-940B-5FA1-0438A2874F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D83A6C1-7723-6986-E526-2F7360A0BED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D63BC7-29F2-6F06-86E4-4DEB443A4EB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9CE6F54-C7C4-4C3F-BD1B-CE6B4887B544}" type="datetimeFigureOut">
              <a:rPr lang="en-GB" smtClean="0"/>
              <a:t>13/06/2025</a:t>
            </a:fld>
            <a:endParaRPr lang="en-GB"/>
          </a:p>
        </p:txBody>
      </p:sp>
      <p:sp>
        <p:nvSpPr>
          <p:cNvPr id="5" name="Footer Placeholder 4">
            <a:extLst>
              <a:ext uri="{FF2B5EF4-FFF2-40B4-BE49-F238E27FC236}">
                <a16:creationId xmlns:a16="http://schemas.microsoft.com/office/drawing/2014/main" id="{5F6C8867-200B-C9FD-6EF5-C2FEF3AFB63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A6340A-0D48-4743-4573-E8A7FD09D67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3031DD6-0B2F-45C5-841E-0057D83803B3}" type="slidenum">
              <a:rPr lang="en-GB" smtClean="0"/>
              <a:t>‹#›</a:t>
            </a:fld>
            <a:endParaRPr lang="en-GB"/>
          </a:p>
        </p:txBody>
      </p:sp>
    </p:spTree>
    <p:extLst>
      <p:ext uri="{BB962C8B-B14F-4D97-AF65-F5344CB8AC3E}">
        <p14:creationId xmlns:p14="http://schemas.microsoft.com/office/powerpoint/2010/main" val="24596702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0556-2336-9878-45BF-0DB59432E891}"/>
              </a:ext>
            </a:extLst>
          </p:cNvPr>
          <p:cNvSpPr>
            <a:spLocks noGrp="1"/>
          </p:cNvSpPr>
          <p:nvPr>
            <p:ph type="title"/>
          </p:nvPr>
        </p:nvSpPr>
        <p:spPr>
          <a:xfrm>
            <a:off x="945126" y="1869460"/>
            <a:ext cx="10629900" cy="1325563"/>
          </a:xfrm>
        </p:spPr>
        <p:txBody>
          <a:bodyPr>
            <a:normAutofit fontScale="90000"/>
          </a:bodyPr>
          <a:lstStyle/>
          <a:p>
            <a:pPr algn="ctr"/>
            <a:r>
              <a:rPr lang="en-GB" dirty="0">
                <a:solidFill>
                  <a:srgbClr val="FF0000"/>
                </a:solidFill>
              </a:rPr>
              <a:t>Week 8 </a:t>
            </a:r>
            <a:br>
              <a:rPr lang="en-GB" dirty="0">
                <a:solidFill>
                  <a:srgbClr val="FF0000"/>
                </a:solidFill>
              </a:rPr>
            </a:br>
            <a:r>
              <a:rPr lang="en-GB" dirty="0">
                <a:solidFill>
                  <a:srgbClr val="FF0000"/>
                </a:solidFill>
              </a:rPr>
              <a:t>Presenting insights and findings: Oral Presentation</a:t>
            </a:r>
          </a:p>
        </p:txBody>
      </p:sp>
      <p:pic>
        <p:nvPicPr>
          <p:cNvPr id="5" name="Picture 4">
            <a:extLst>
              <a:ext uri="{FF2B5EF4-FFF2-40B4-BE49-F238E27FC236}">
                <a16:creationId xmlns:a16="http://schemas.microsoft.com/office/drawing/2014/main" id="{DA52A52C-5876-790D-CFA8-9EC8EDCC1D4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8614876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949A4-9B41-3E66-D160-CFB0BA852290}"/>
              </a:ext>
            </a:extLst>
          </p:cNvPr>
          <p:cNvSpPr>
            <a:spLocks noGrp="1"/>
          </p:cNvSpPr>
          <p:nvPr>
            <p:ph type="title"/>
          </p:nvPr>
        </p:nvSpPr>
        <p:spPr>
          <a:xfrm>
            <a:off x="723900" y="346793"/>
            <a:ext cx="10629900" cy="969194"/>
          </a:xfrm>
        </p:spPr>
        <p:txBody>
          <a:bodyPr/>
          <a:lstStyle/>
          <a:p>
            <a:r>
              <a:rPr lang="en-GB" dirty="0"/>
              <a:t>Learning Outcomes</a:t>
            </a:r>
          </a:p>
        </p:txBody>
      </p:sp>
      <p:sp>
        <p:nvSpPr>
          <p:cNvPr id="3" name="Content Placeholder 2">
            <a:extLst>
              <a:ext uri="{FF2B5EF4-FFF2-40B4-BE49-F238E27FC236}">
                <a16:creationId xmlns:a16="http://schemas.microsoft.com/office/drawing/2014/main" id="{DA56FB1B-18EA-A347-597C-3CED38A8C2A1}"/>
              </a:ext>
            </a:extLst>
          </p:cNvPr>
          <p:cNvSpPr>
            <a:spLocks noGrp="1"/>
          </p:cNvSpPr>
          <p:nvPr>
            <p:ph idx="1"/>
          </p:nvPr>
        </p:nvSpPr>
        <p:spPr>
          <a:xfrm>
            <a:off x="723900" y="1439862"/>
            <a:ext cx="10629900" cy="3978275"/>
          </a:xfrm>
        </p:spPr>
        <p:txBody>
          <a:bodyPr/>
          <a:lstStyle/>
          <a:p>
            <a:pPr marL="0" indent="0">
              <a:buNone/>
            </a:pPr>
            <a:r>
              <a:rPr lang="en-GB" dirty="0"/>
              <a:t>After completion of this session, you should understand…</a:t>
            </a:r>
          </a:p>
          <a:p>
            <a:pPr>
              <a:buFont typeface="Wingdings" panose="05000000000000000000" pitchFamily="2" charset="2"/>
              <a:buChar char="§"/>
            </a:pPr>
            <a:r>
              <a:rPr lang="en-GB" dirty="0"/>
              <a:t>How the oral research presentation differs from and is like traditional public speaking</a:t>
            </a:r>
          </a:p>
          <a:p>
            <a:pPr>
              <a:buFont typeface="Wingdings" panose="05000000000000000000" pitchFamily="2" charset="2"/>
              <a:buChar char="§"/>
            </a:pPr>
            <a:r>
              <a:rPr lang="en-GB" dirty="0"/>
              <a:t>Why historical rhetorical theory has practical influence on business presentation skills in the 21</a:t>
            </a:r>
            <a:r>
              <a:rPr lang="en-GB" baseline="30000" dirty="0"/>
              <a:t>st</a:t>
            </a:r>
            <a:r>
              <a:rPr lang="en-GB" dirty="0"/>
              <a:t> century</a:t>
            </a:r>
          </a:p>
          <a:p>
            <a:pPr>
              <a:buFont typeface="Wingdings" panose="05000000000000000000" pitchFamily="2" charset="2"/>
              <a:buChar char="§"/>
            </a:pPr>
            <a:r>
              <a:rPr lang="en-GB" dirty="0"/>
              <a:t>How to plan for the research presentation</a:t>
            </a:r>
          </a:p>
          <a:p>
            <a:pPr>
              <a:buFont typeface="Wingdings" panose="05000000000000000000" pitchFamily="2" charset="2"/>
              <a:buChar char="§"/>
            </a:pPr>
            <a:r>
              <a:rPr lang="en-GB" dirty="0"/>
              <a:t>The frameworks and patterns of organising a presentation.</a:t>
            </a:r>
          </a:p>
          <a:p>
            <a:pPr>
              <a:buFont typeface="Wingdings" panose="05000000000000000000" pitchFamily="2" charset="2"/>
              <a:buChar char="§"/>
            </a:pPr>
            <a:endParaRPr lang="en-GB" dirty="0"/>
          </a:p>
        </p:txBody>
      </p:sp>
      <p:pic>
        <p:nvPicPr>
          <p:cNvPr id="4" name="Picture 3">
            <a:extLst>
              <a:ext uri="{FF2B5EF4-FFF2-40B4-BE49-F238E27FC236}">
                <a16:creationId xmlns:a16="http://schemas.microsoft.com/office/drawing/2014/main" id="{D05D80B8-19D5-48B0-FD53-D1C1B25F045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859822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A9FEB-1F34-3321-E348-0D677FE9BA62}"/>
              </a:ext>
            </a:extLst>
          </p:cNvPr>
          <p:cNvSpPr>
            <a:spLocks noGrp="1"/>
          </p:cNvSpPr>
          <p:nvPr>
            <p:ph idx="1"/>
          </p:nvPr>
        </p:nvSpPr>
        <p:spPr>
          <a:xfrm>
            <a:off x="457199" y="748993"/>
            <a:ext cx="11606981" cy="3978275"/>
          </a:xfrm>
        </p:spPr>
        <p:txBody>
          <a:bodyPr/>
          <a:lstStyle/>
          <a:p>
            <a:pPr marL="0" indent="0">
              <a:buNone/>
            </a:pPr>
            <a:r>
              <a:rPr lang="en-GB" dirty="0"/>
              <a:t>“</a:t>
            </a:r>
            <a:r>
              <a:rPr lang="en-GB" i="1" dirty="0">
                <a:solidFill>
                  <a:srgbClr val="FF0000"/>
                </a:solidFill>
              </a:rPr>
              <a:t>Listeners have one chance to hear your talk and can’t “re-read” when they get confused. In many situations, they have or will hear several talks on the same day. Being clear is particularly important if the audience can’t ask questions during the talk</a:t>
            </a:r>
            <a:r>
              <a:rPr lang="en-GB" dirty="0"/>
              <a:t>.” – Mark D. Hill,</a:t>
            </a:r>
          </a:p>
          <a:p>
            <a:pPr marL="0" indent="0">
              <a:buNone/>
            </a:pPr>
            <a:r>
              <a:rPr lang="en-GB" dirty="0"/>
              <a:t>Professor of computer sciences and electrical and computer engineering, University of Wisconsin-Madison</a:t>
            </a:r>
          </a:p>
        </p:txBody>
      </p:sp>
      <p:pic>
        <p:nvPicPr>
          <p:cNvPr id="4" name="Picture 3">
            <a:extLst>
              <a:ext uri="{FF2B5EF4-FFF2-40B4-BE49-F238E27FC236}">
                <a16:creationId xmlns:a16="http://schemas.microsoft.com/office/drawing/2014/main" id="{1767AF9C-103F-A7D9-FE67-8146A8AE7B6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7399051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62E94-C464-8B65-10CF-B2769CEBC96C}"/>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AF5DED5-80E5-757B-4535-DEC3F1742ED9}"/>
              </a:ext>
            </a:extLst>
          </p:cNvPr>
          <p:cNvSpPr>
            <a:spLocks noGrp="1"/>
          </p:cNvSpPr>
          <p:nvPr>
            <p:ph idx="1"/>
          </p:nvPr>
        </p:nvSpPr>
        <p:spPr/>
        <p:txBody>
          <a:bodyPr>
            <a:normAutofit lnSpcReduction="10000"/>
          </a:bodyPr>
          <a:lstStyle/>
          <a:p>
            <a:pPr marL="0" indent="0">
              <a:buNone/>
            </a:pPr>
            <a:r>
              <a:rPr lang="en-GB" dirty="0"/>
              <a:t>Researchers frequently present  their findings orally.</a:t>
            </a:r>
          </a:p>
          <a:p>
            <a:pPr marL="0" indent="0">
              <a:buNone/>
            </a:pPr>
            <a:r>
              <a:rPr lang="en-GB" dirty="0"/>
              <a:t>A research presentation has some unique characteristics that distinguish it from other kinds of public speaking but with which it shares similarities.</a:t>
            </a:r>
          </a:p>
          <a:p>
            <a:pPr marL="0" indent="0">
              <a:buNone/>
            </a:pPr>
            <a:r>
              <a:rPr lang="en-GB" dirty="0"/>
              <a:t>A small group of people is normally involved; </a:t>
            </a:r>
            <a:r>
              <a:rPr lang="en-GB" dirty="0">
                <a:solidFill>
                  <a:srgbClr val="FF0000"/>
                </a:solidFill>
              </a:rPr>
              <a:t>statistics often constitute an important portion of the topic</a:t>
            </a:r>
            <a:r>
              <a:rPr lang="en-GB" dirty="0"/>
              <a:t>; the audience members are usually managers with an interest in the topic, but they want to hear only the data conclusions that will help them make critical decisions</a:t>
            </a:r>
            <a:r>
              <a:rPr lang="en-GB" dirty="0">
                <a:solidFill>
                  <a:srgbClr val="FF0000"/>
                </a:solidFill>
              </a:rPr>
              <a:t>; speaking time will often be as short as 20 minutes but may run longer than an hour</a:t>
            </a:r>
            <a:r>
              <a:rPr lang="en-GB" dirty="0"/>
              <a:t>; and the presentation is normally interspersed with questions and discussion.</a:t>
            </a:r>
          </a:p>
        </p:txBody>
      </p:sp>
      <p:pic>
        <p:nvPicPr>
          <p:cNvPr id="4" name="Picture 3">
            <a:extLst>
              <a:ext uri="{FF2B5EF4-FFF2-40B4-BE49-F238E27FC236}">
                <a16:creationId xmlns:a16="http://schemas.microsoft.com/office/drawing/2014/main" id="{F6AFB407-302D-DDE1-DAD5-C5AA15E169E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553003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3A507E-ECA4-BED4-732B-02883F8ABF9A}"/>
              </a:ext>
            </a:extLst>
          </p:cNvPr>
          <p:cNvSpPr txBox="1"/>
          <p:nvPr/>
        </p:nvSpPr>
        <p:spPr>
          <a:xfrm>
            <a:off x="147484" y="1161755"/>
            <a:ext cx="11533239" cy="4093428"/>
          </a:xfrm>
          <a:prstGeom prst="rect">
            <a:avLst/>
          </a:prstGeom>
          <a:noFill/>
        </p:spPr>
        <p:txBody>
          <a:bodyPr wrap="square">
            <a:spAutoFit/>
          </a:bodyPr>
          <a:lstStyle/>
          <a:p>
            <a:r>
              <a:rPr lang="en-GB" sz="2000" dirty="0"/>
              <a:t>The above diagram illustrates a model for presentation planning using the onion layers concept. Starting from the centre (Effect) and moving outward, it incorporates various elements that should be considered when planning a presentation. The layers represent:</a:t>
            </a:r>
          </a:p>
          <a:p>
            <a:pPr>
              <a:buFont typeface="Arial" panose="020B0604020202020204" pitchFamily="34" charset="0"/>
              <a:buChar char="•"/>
            </a:pPr>
            <a:r>
              <a:rPr lang="en-GB" sz="2000" b="1" dirty="0"/>
              <a:t>Effect:</a:t>
            </a:r>
            <a:r>
              <a:rPr lang="en-GB" sz="2000" dirty="0"/>
              <a:t> The desired impact or outcome of the presentation.</a:t>
            </a:r>
          </a:p>
          <a:p>
            <a:pPr>
              <a:buFont typeface="Arial" panose="020B0604020202020204" pitchFamily="34" charset="0"/>
              <a:buChar char="•"/>
            </a:pPr>
            <a:r>
              <a:rPr lang="en-GB" sz="2000" b="1" dirty="0"/>
              <a:t>Occasion:</a:t>
            </a:r>
            <a:r>
              <a:rPr lang="en-GB" sz="2000" dirty="0"/>
              <a:t> The context or situation for which the presentation is being prepared.</a:t>
            </a:r>
          </a:p>
          <a:p>
            <a:pPr>
              <a:buFont typeface="Arial" panose="020B0604020202020204" pitchFamily="34" charset="0"/>
              <a:buChar char="•"/>
            </a:pPr>
            <a:r>
              <a:rPr lang="en-GB" sz="2000" b="1" dirty="0"/>
              <a:t>Speaker:</a:t>
            </a:r>
            <a:r>
              <a:rPr lang="en-GB" sz="2000" dirty="0"/>
              <a:t> The presenter and their role in connecting with the audience.</a:t>
            </a:r>
          </a:p>
          <a:p>
            <a:pPr>
              <a:buFont typeface="Arial" panose="020B0604020202020204" pitchFamily="34" charset="0"/>
              <a:buChar char="•"/>
            </a:pPr>
            <a:r>
              <a:rPr lang="en-GB" sz="2000" b="1" dirty="0"/>
              <a:t>Presentation:</a:t>
            </a:r>
            <a:r>
              <a:rPr lang="en-GB" sz="2000" dirty="0"/>
              <a:t> The content and structure of the presentation itself.</a:t>
            </a:r>
          </a:p>
          <a:p>
            <a:pPr>
              <a:buFont typeface="Arial" panose="020B0604020202020204" pitchFamily="34" charset="0"/>
              <a:buChar char="•"/>
            </a:pPr>
            <a:r>
              <a:rPr lang="en-GB" sz="2000" b="1" dirty="0"/>
              <a:t>Audience:</a:t>
            </a:r>
            <a:r>
              <a:rPr lang="en-GB" sz="2000" dirty="0"/>
              <a:t> Understanding the needs and expectations of the audience.</a:t>
            </a:r>
          </a:p>
          <a:p>
            <a:pPr>
              <a:buFont typeface="Arial" panose="020B0604020202020204" pitchFamily="34" charset="0"/>
              <a:buChar char="•"/>
            </a:pPr>
            <a:r>
              <a:rPr lang="en-GB" sz="2000" b="1" dirty="0"/>
              <a:t>Logos, Ethos, Pathos:</a:t>
            </a:r>
            <a:r>
              <a:rPr lang="en-GB" sz="2000" dirty="0"/>
              <a:t> The logical appeal, credibility, and emotional connection used to engage the audience.</a:t>
            </a:r>
          </a:p>
          <a:p>
            <a:pPr>
              <a:buFont typeface="Arial" panose="020B0604020202020204" pitchFamily="34" charset="0"/>
              <a:buChar char="•"/>
            </a:pPr>
            <a:r>
              <a:rPr lang="en-GB" sz="2000" b="1" dirty="0"/>
              <a:t>Arranging:</a:t>
            </a:r>
            <a:r>
              <a:rPr lang="en-GB" sz="2000" dirty="0"/>
              <a:t> Organizing the content and flow of the presentation.</a:t>
            </a:r>
          </a:p>
          <a:p>
            <a:pPr>
              <a:buFont typeface="Arial" panose="020B0604020202020204" pitchFamily="34" charset="0"/>
              <a:buChar char="•"/>
            </a:pPr>
            <a:r>
              <a:rPr lang="en-GB" sz="2000" b="1" dirty="0"/>
              <a:t>Delivery:</a:t>
            </a:r>
            <a:r>
              <a:rPr lang="en-GB" sz="2000" dirty="0"/>
              <a:t> How the presentation is delivered, including tone, pace, and non-verbal communication.</a:t>
            </a:r>
          </a:p>
          <a:p>
            <a:pPr>
              <a:buFont typeface="Arial" panose="020B0604020202020204" pitchFamily="34" charset="0"/>
              <a:buChar char="•"/>
            </a:pPr>
            <a:r>
              <a:rPr lang="en-GB" sz="2000" b="1" dirty="0"/>
              <a:t>Planning, Organising, Supporting, Visualising, Practicing:</a:t>
            </a:r>
            <a:r>
              <a:rPr lang="en-GB" sz="2000" dirty="0"/>
              <a:t> Key actions to prepare and execute a successful presentation.</a:t>
            </a:r>
          </a:p>
        </p:txBody>
      </p:sp>
      <p:sp>
        <p:nvSpPr>
          <p:cNvPr id="7" name="TextBox 6">
            <a:extLst>
              <a:ext uri="{FF2B5EF4-FFF2-40B4-BE49-F238E27FC236}">
                <a16:creationId xmlns:a16="http://schemas.microsoft.com/office/drawing/2014/main" id="{47AB7981-EDCF-FFF8-062F-A72F5BCE2F37}"/>
              </a:ext>
            </a:extLst>
          </p:cNvPr>
          <p:cNvSpPr txBox="1"/>
          <p:nvPr/>
        </p:nvSpPr>
        <p:spPr>
          <a:xfrm>
            <a:off x="1312607" y="220914"/>
            <a:ext cx="8248035" cy="769441"/>
          </a:xfrm>
          <a:prstGeom prst="rect">
            <a:avLst/>
          </a:prstGeom>
          <a:noFill/>
        </p:spPr>
        <p:txBody>
          <a:bodyPr wrap="square">
            <a:spAutoFit/>
          </a:bodyPr>
          <a:lstStyle/>
          <a:p>
            <a:r>
              <a:rPr lang="en-GB" sz="4400" b="1" dirty="0">
                <a:solidFill>
                  <a:srgbClr val="7030A0"/>
                </a:solidFill>
              </a:rPr>
              <a:t>A model for Presentation Planning</a:t>
            </a:r>
            <a:endParaRPr lang="en-GB" sz="4400" dirty="0"/>
          </a:p>
        </p:txBody>
      </p:sp>
      <p:pic>
        <p:nvPicPr>
          <p:cNvPr id="8" name="Picture 7">
            <a:extLst>
              <a:ext uri="{FF2B5EF4-FFF2-40B4-BE49-F238E27FC236}">
                <a16:creationId xmlns:a16="http://schemas.microsoft.com/office/drawing/2014/main" id="{88BDA26E-D5A9-24D6-7305-CF64F6BE9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3144482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52BE48-6DF8-71D2-841D-6B4B047D7FD5}"/>
              </a:ext>
            </a:extLst>
          </p:cNvPr>
          <p:cNvSpPr>
            <a:spLocks noGrp="1"/>
          </p:cNvSpPr>
          <p:nvPr>
            <p:ph type="title"/>
          </p:nvPr>
        </p:nvSpPr>
        <p:spPr/>
        <p:txBody>
          <a:bodyPr/>
          <a:lstStyle/>
          <a:p>
            <a:r>
              <a:rPr lang="en-GB" dirty="0"/>
              <a:t>Aristotle’s Three Principles of Persuasive Communication</a:t>
            </a:r>
          </a:p>
        </p:txBody>
      </p:sp>
      <p:sp>
        <p:nvSpPr>
          <p:cNvPr id="3" name="Content Placeholder 2">
            <a:extLst>
              <a:ext uri="{FF2B5EF4-FFF2-40B4-BE49-F238E27FC236}">
                <a16:creationId xmlns:a16="http://schemas.microsoft.com/office/drawing/2014/main" id="{4901BF59-E513-F39D-BC86-14116692EC9A}"/>
              </a:ext>
            </a:extLst>
          </p:cNvPr>
          <p:cNvSpPr>
            <a:spLocks noGrp="1"/>
          </p:cNvSpPr>
          <p:nvPr>
            <p:ph idx="1"/>
          </p:nvPr>
        </p:nvSpPr>
        <p:spPr/>
        <p:txBody>
          <a:bodyPr/>
          <a:lstStyle/>
          <a:p>
            <a:pPr marL="0" indent="0">
              <a:buNone/>
            </a:pPr>
            <a:r>
              <a:rPr lang="en-GB" dirty="0"/>
              <a:t>Introduction to Persuasive Communication</a:t>
            </a:r>
          </a:p>
          <a:p>
            <a:pPr marL="742950" lvl="1" indent="-285750">
              <a:buFont typeface="Arial" panose="020B0604020202020204" pitchFamily="34" charset="0"/>
              <a:buChar char="•"/>
            </a:pPr>
            <a:r>
              <a:rPr lang="en-GB" b="1" dirty="0"/>
              <a:t>Aristotle’s Three Principles</a:t>
            </a:r>
            <a:r>
              <a:rPr lang="en-GB" dirty="0"/>
              <a:t>: Ethos, Pathos, and Logos are key elements of persuasive communication.</a:t>
            </a:r>
          </a:p>
          <a:p>
            <a:pPr marL="742950" lvl="1" indent="-285750">
              <a:buFont typeface="Arial" panose="020B0604020202020204" pitchFamily="34" charset="0"/>
              <a:buChar char="•"/>
            </a:pPr>
            <a:r>
              <a:rPr lang="en-GB" dirty="0"/>
              <a:t>These principles help speakers influence their audience by establishing credibility, appealing to emotions, and presenting logical arguments.</a:t>
            </a:r>
          </a:p>
          <a:p>
            <a:pPr marL="742950" lvl="1" indent="-285750">
              <a:buFont typeface="Arial" panose="020B0604020202020204" pitchFamily="34" charset="0"/>
              <a:buChar char="•"/>
            </a:pPr>
            <a:r>
              <a:rPr lang="en-GB" b="1" dirty="0"/>
              <a:t>Purpose</a:t>
            </a:r>
            <a:r>
              <a:rPr lang="en-GB" dirty="0"/>
              <a:t>: To persuade, inform, or motivate an audience effectively in both spoken and written communication.</a:t>
            </a:r>
          </a:p>
        </p:txBody>
      </p:sp>
      <p:pic>
        <p:nvPicPr>
          <p:cNvPr id="4" name="Picture 3">
            <a:extLst>
              <a:ext uri="{FF2B5EF4-FFF2-40B4-BE49-F238E27FC236}">
                <a16:creationId xmlns:a16="http://schemas.microsoft.com/office/drawing/2014/main" id="{3B6CDA29-5059-C676-0578-849E99BA72E5}"/>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425151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4C383-DCDE-6AC1-63D5-6431ED3ECD4C}"/>
              </a:ext>
            </a:extLst>
          </p:cNvPr>
          <p:cNvSpPr>
            <a:spLocks noGrp="1"/>
          </p:cNvSpPr>
          <p:nvPr>
            <p:ph type="title"/>
          </p:nvPr>
        </p:nvSpPr>
        <p:spPr/>
        <p:txBody>
          <a:bodyPr/>
          <a:lstStyle/>
          <a:p>
            <a:r>
              <a:rPr lang="en-GB" b="1" dirty="0"/>
              <a:t>Ethos – Appeal to Credibility</a:t>
            </a:r>
            <a:br>
              <a:rPr lang="en-GB" b="1" dirty="0"/>
            </a:br>
            <a:endParaRPr lang="en-GB" dirty="0"/>
          </a:p>
        </p:txBody>
      </p:sp>
      <p:sp>
        <p:nvSpPr>
          <p:cNvPr id="3" name="Content Placeholder 2">
            <a:extLst>
              <a:ext uri="{FF2B5EF4-FFF2-40B4-BE49-F238E27FC236}">
                <a16:creationId xmlns:a16="http://schemas.microsoft.com/office/drawing/2014/main" id="{3411C111-49E0-67C7-0B7E-0EC173F81F36}"/>
              </a:ext>
            </a:extLst>
          </p:cNvPr>
          <p:cNvSpPr>
            <a:spLocks noGrp="1"/>
          </p:cNvSpPr>
          <p:nvPr>
            <p:ph idx="1"/>
          </p:nvPr>
        </p:nvSpPr>
        <p:spPr>
          <a:xfrm>
            <a:off x="323850" y="1439862"/>
            <a:ext cx="10629900" cy="3978275"/>
          </a:xfrm>
        </p:spPr>
        <p:txBody>
          <a:bodyPr>
            <a:normAutofit lnSpcReduction="10000"/>
          </a:bodyPr>
          <a:lstStyle/>
          <a:p>
            <a:pPr>
              <a:buFont typeface="Arial" panose="020B0604020202020204" pitchFamily="34" charset="0"/>
              <a:buChar char="•"/>
            </a:pPr>
            <a:r>
              <a:rPr lang="en-GB" dirty="0"/>
              <a:t>Ethos: Establishing Credibility</a:t>
            </a:r>
          </a:p>
          <a:p>
            <a:pPr marL="742950" lvl="1" indent="-285750">
              <a:buFont typeface="Arial" panose="020B0604020202020204" pitchFamily="34" charset="0"/>
              <a:buChar char="•"/>
            </a:pPr>
            <a:r>
              <a:rPr lang="en-GB" b="1" dirty="0"/>
              <a:t>Definition:</a:t>
            </a:r>
            <a:r>
              <a:rPr lang="en-GB" dirty="0"/>
              <a:t> Ethos refers to the ethical appeal or the credibility of the speaker.</a:t>
            </a:r>
          </a:p>
          <a:p>
            <a:pPr marL="742950" lvl="1" indent="-285750">
              <a:buFont typeface="Arial" panose="020B0604020202020204" pitchFamily="34" charset="0"/>
              <a:buChar char="•"/>
            </a:pPr>
            <a:r>
              <a:rPr lang="en-GB" dirty="0"/>
              <a:t>A speaker with strong ethos is trustworthy, knowledgeable, and respectable.</a:t>
            </a:r>
          </a:p>
          <a:p>
            <a:pPr marL="742950" lvl="1" indent="-285750">
              <a:buFont typeface="Arial" panose="020B0604020202020204" pitchFamily="34" charset="0"/>
              <a:buChar char="•"/>
            </a:pPr>
            <a:r>
              <a:rPr lang="en-GB" b="1" dirty="0"/>
              <a:t>Example:</a:t>
            </a:r>
            <a:r>
              <a:rPr lang="en-GB" dirty="0"/>
              <a:t> A doctor explaining the importance of vaccines is more persuasive than a non-expert because the doctor’s credibility is established through their qualifications and experience.</a:t>
            </a:r>
          </a:p>
          <a:p>
            <a:pPr marL="742950" lvl="1" indent="-285750">
              <a:buFont typeface="Arial" panose="020B0604020202020204" pitchFamily="34" charset="0"/>
              <a:buChar char="•"/>
            </a:pPr>
            <a:r>
              <a:rPr lang="en-GB" b="1" dirty="0"/>
              <a:t>How to Build Ethos:</a:t>
            </a:r>
            <a:endParaRPr lang="en-GB" dirty="0"/>
          </a:p>
          <a:p>
            <a:pPr marL="1143000" lvl="2" indent="-228600">
              <a:buFont typeface="Arial" panose="020B0604020202020204" pitchFamily="34" charset="0"/>
              <a:buChar char="•"/>
            </a:pPr>
            <a:r>
              <a:rPr lang="en-GB" dirty="0"/>
              <a:t>Show expertise in the subject.</a:t>
            </a:r>
          </a:p>
          <a:p>
            <a:pPr marL="1143000" lvl="2" indent="-228600">
              <a:buFont typeface="Arial" panose="020B0604020202020204" pitchFamily="34" charset="0"/>
              <a:buChar char="•"/>
            </a:pPr>
            <a:r>
              <a:rPr lang="en-GB" dirty="0"/>
              <a:t>Build trust through honesty and reliability.</a:t>
            </a:r>
          </a:p>
          <a:p>
            <a:pPr marL="1143000" lvl="2" indent="-228600">
              <a:buFont typeface="Arial" panose="020B0604020202020204" pitchFamily="34" charset="0"/>
              <a:buChar char="•"/>
            </a:pPr>
            <a:r>
              <a:rPr lang="en-GB" dirty="0"/>
              <a:t>Demonstrate goodwill and respect towards the audience.</a:t>
            </a:r>
          </a:p>
          <a:p>
            <a:endParaRPr lang="en-GB" dirty="0"/>
          </a:p>
        </p:txBody>
      </p:sp>
      <p:pic>
        <p:nvPicPr>
          <p:cNvPr id="4" name="Picture 3">
            <a:extLst>
              <a:ext uri="{FF2B5EF4-FFF2-40B4-BE49-F238E27FC236}">
                <a16:creationId xmlns:a16="http://schemas.microsoft.com/office/drawing/2014/main" id="{D6EF924D-435A-5BE2-FE87-2FFC189F9F2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920351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3BA84-5FAA-15DB-1E83-7446BA3073B2}"/>
              </a:ext>
            </a:extLst>
          </p:cNvPr>
          <p:cNvSpPr>
            <a:spLocks noGrp="1"/>
          </p:cNvSpPr>
          <p:nvPr>
            <p:ph type="title"/>
          </p:nvPr>
        </p:nvSpPr>
        <p:spPr/>
        <p:txBody>
          <a:bodyPr>
            <a:normAutofit fontScale="90000"/>
          </a:bodyPr>
          <a:lstStyle/>
          <a:p>
            <a:r>
              <a:rPr lang="en-GB" b="1" dirty="0"/>
              <a:t>Pathos &amp; Logos – Emotional Appeal and Logical Appeal</a:t>
            </a:r>
            <a:br>
              <a:rPr lang="en-GB" b="1" dirty="0"/>
            </a:br>
            <a:endParaRPr lang="en-GB" dirty="0"/>
          </a:p>
        </p:txBody>
      </p:sp>
      <p:sp>
        <p:nvSpPr>
          <p:cNvPr id="3" name="Content Placeholder 2">
            <a:extLst>
              <a:ext uri="{FF2B5EF4-FFF2-40B4-BE49-F238E27FC236}">
                <a16:creationId xmlns:a16="http://schemas.microsoft.com/office/drawing/2014/main" id="{C7202623-C7FF-3459-A621-CF3F31919E56}"/>
              </a:ext>
            </a:extLst>
          </p:cNvPr>
          <p:cNvSpPr>
            <a:spLocks noGrp="1"/>
          </p:cNvSpPr>
          <p:nvPr>
            <p:ph idx="1"/>
          </p:nvPr>
        </p:nvSpPr>
        <p:spPr/>
        <p:txBody>
          <a:bodyPr>
            <a:normAutofit/>
          </a:bodyPr>
          <a:lstStyle/>
          <a:p>
            <a:pPr marL="742950" lvl="1" indent="-285750">
              <a:buFont typeface="Arial" panose="020B0604020202020204" pitchFamily="34" charset="0"/>
              <a:buChar char="•"/>
            </a:pPr>
            <a:r>
              <a:rPr lang="en-GB" b="1" dirty="0"/>
              <a:t>Pathos:</a:t>
            </a:r>
            <a:r>
              <a:rPr lang="en-GB" dirty="0"/>
              <a:t> An appeal to emotions. The goal is to evoke feelings that align with the message.</a:t>
            </a:r>
          </a:p>
          <a:p>
            <a:pPr marL="1143000" lvl="2" indent="-228600">
              <a:buFont typeface="Arial" panose="020B0604020202020204" pitchFamily="34" charset="0"/>
              <a:buChar char="•"/>
            </a:pPr>
            <a:r>
              <a:rPr lang="en-GB" b="1" dirty="0"/>
              <a:t>Example:</a:t>
            </a:r>
            <a:r>
              <a:rPr lang="en-GB" dirty="0"/>
              <a:t> A charity commercial showing sad images of animals in need to evoke compassion and encourage donations.</a:t>
            </a:r>
          </a:p>
          <a:p>
            <a:pPr marL="1143000" lvl="2" indent="-228600">
              <a:buFont typeface="Arial" panose="020B0604020202020204" pitchFamily="34" charset="0"/>
              <a:buChar char="•"/>
            </a:pPr>
            <a:r>
              <a:rPr lang="en-GB" b="1" dirty="0"/>
              <a:t>How to Use Pathos:</a:t>
            </a:r>
            <a:r>
              <a:rPr lang="en-GB" dirty="0"/>
              <a:t> Use powerful language, storytelling, and imagery to connect with the audience's emotions.</a:t>
            </a:r>
          </a:p>
          <a:p>
            <a:pPr marL="742950" lvl="1" indent="-285750">
              <a:buFont typeface="Arial" panose="020B0604020202020204" pitchFamily="34" charset="0"/>
              <a:buChar char="•"/>
            </a:pPr>
            <a:r>
              <a:rPr lang="en-GB" b="1" dirty="0"/>
              <a:t>Logos:</a:t>
            </a:r>
            <a:r>
              <a:rPr lang="en-GB" dirty="0"/>
              <a:t> An appeal to logic and reason. Logos relies on facts, evidence, and clear reasoning.</a:t>
            </a:r>
          </a:p>
          <a:p>
            <a:pPr marL="1143000" lvl="2" indent="-228600">
              <a:buFont typeface="Arial" panose="020B0604020202020204" pitchFamily="34" charset="0"/>
              <a:buChar char="•"/>
            </a:pPr>
            <a:r>
              <a:rPr lang="en-GB" b="1" dirty="0"/>
              <a:t>Example:</a:t>
            </a:r>
            <a:r>
              <a:rPr lang="en-GB" dirty="0"/>
              <a:t> A company presenting statistical data about how their product saves time and increases productivity.</a:t>
            </a:r>
          </a:p>
          <a:p>
            <a:pPr marL="1143000" lvl="2" indent="-228600">
              <a:buFont typeface="Arial" panose="020B0604020202020204" pitchFamily="34" charset="0"/>
              <a:buChar char="•"/>
            </a:pPr>
            <a:r>
              <a:rPr lang="en-GB" b="1" dirty="0"/>
              <a:t>How to Use Logos:</a:t>
            </a:r>
            <a:r>
              <a:rPr lang="en-GB" dirty="0"/>
              <a:t> Present solid facts, logical arguments, and clear reasoning to support your claims.</a:t>
            </a:r>
          </a:p>
          <a:p>
            <a:endParaRPr lang="en-GB" dirty="0"/>
          </a:p>
        </p:txBody>
      </p:sp>
      <p:pic>
        <p:nvPicPr>
          <p:cNvPr id="4" name="Picture 3">
            <a:extLst>
              <a:ext uri="{FF2B5EF4-FFF2-40B4-BE49-F238E27FC236}">
                <a16:creationId xmlns:a16="http://schemas.microsoft.com/office/drawing/2014/main" id="{092F4D69-BB29-190B-93F5-7A4AF2B235D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815385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B82E7-962E-68F4-122D-E08DF04E0297}"/>
              </a:ext>
            </a:extLst>
          </p:cNvPr>
          <p:cNvSpPr>
            <a:spLocks noGrp="1"/>
          </p:cNvSpPr>
          <p:nvPr>
            <p:ph type="title"/>
          </p:nvPr>
        </p:nvSpPr>
        <p:spPr/>
        <p:txBody>
          <a:bodyPr/>
          <a:lstStyle/>
          <a:p>
            <a:r>
              <a:rPr lang="en-GB" dirty="0"/>
              <a:t>The role of Aristotle's proofs in persuasive communication</a:t>
            </a:r>
          </a:p>
        </p:txBody>
      </p:sp>
      <p:sp>
        <p:nvSpPr>
          <p:cNvPr id="3" name="Content Placeholder 2">
            <a:extLst>
              <a:ext uri="{FF2B5EF4-FFF2-40B4-BE49-F238E27FC236}">
                <a16:creationId xmlns:a16="http://schemas.microsoft.com/office/drawing/2014/main" id="{74F63798-3835-8DC8-F941-95BDFAC87793}"/>
              </a:ext>
            </a:extLst>
          </p:cNvPr>
          <p:cNvSpPr>
            <a:spLocks noGrp="1"/>
          </p:cNvSpPr>
          <p:nvPr>
            <p:ph idx="1"/>
          </p:nvPr>
        </p:nvSpPr>
        <p:spPr/>
        <p:txBody>
          <a:bodyPr/>
          <a:lstStyle/>
          <a:p>
            <a:r>
              <a:rPr lang="en-GB" b="1" dirty="0"/>
              <a:t>Invention </a:t>
            </a:r>
          </a:p>
          <a:p>
            <a:r>
              <a:rPr lang="en-GB" b="1" dirty="0"/>
              <a:t>Organisation </a:t>
            </a:r>
          </a:p>
          <a:p>
            <a:r>
              <a:rPr lang="en-GB" b="1" dirty="0"/>
              <a:t>Support/Style</a:t>
            </a:r>
          </a:p>
          <a:p>
            <a:r>
              <a:rPr lang="en-GB" b="1" dirty="0"/>
              <a:t>Delivery</a:t>
            </a:r>
            <a:endParaRPr lang="en-GB" dirty="0"/>
          </a:p>
        </p:txBody>
      </p:sp>
      <p:pic>
        <p:nvPicPr>
          <p:cNvPr id="4" name="Picture 3">
            <a:extLst>
              <a:ext uri="{FF2B5EF4-FFF2-40B4-BE49-F238E27FC236}">
                <a16:creationId xmlns:a16="http://schemas.microsoft.com/office/drawing/2014/main" id="{2432E5D8-8F04-5ECF-97FB-C3C5E953108C}"/>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618224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172D0E-5FB2-0711-BB4F-844B2EB7AE00}"/>
              </a:ext>
            </a:extLst>
          </p:cNvPr>
          <p:cNvSpPr>
            <a:spLocks noGrp="1"/>
          </p:cNvSpPr>
          <p:nvPr>
            <p:ph type="title"/>
          </p:nvPr>
        </p:nvSpPr>
        <p:spPr/>
        <p:txBody>
          <a:bodyPr/>
          <a:lstStyle/>
          <a:p>
            <a:r>
              <a:rPr lang="en-GB" b="1" dirty="0"/>
              <a:t>Invention – Creating Persuasive Ideas</a:t>
            </a:r>
            <a:br>
              <a:rPr lang="en-GB" b="1" dirty="0"/>
            </a:br>
            <a:endParaRPr lang="en-GB" dirty="0"/>
          </a:p>
        </p:txBody>
      </p:sp>
      <p:sp>
        <p:nvSpPr>
          <p:cNvPr id="3" name="Content Placeholder 2">
            <a:extLst>
              <a:ext uri="{FF2B5EF4-FFF2-40B4-BE49-F238E27FC236}">
                <a16:creationId xmlns:a16="http://schemas.microsoft.com/office/drawing/2014/main" id="{F793945C-C0C0-A85C-E6D3-01C6A8C43B96}"/>
              </a:ext>
            </a:extLst>
          </p:cNvPr>
          <p:cNvSpPr>
            <a:spLocks noGrp="1"/>
          </p:cNvSpPr>
          <p:nvPr>
            <p:ph idx="1"/>
          </p:nvPr>
        </p:nvSpPr>
        <p:spPr/>
        <p:txBody>
          <a:bodyPr>
            <a:normAutofit lnSpcReduction="10000"/>
          </a:bodyPr>
          <a:lstStyle/>
          <a:p>
            <a:pPr marL="0" indent="0">
              <a:buNone/>
            </a:pPr>
            <a:r>
              <a:rPr lang="en-GB" dirty="0"/>
              <a:t>Invention: The Art of Creating Ideas</a:t>
            </a:r>
          </a:p>
          <a:p>
            <a:pPr marL="742950" lvl="1" indent="-285750">
              <a:buFont typeface="Arial" panose="020B0604020202020204" pitchFamily="34" charset="0"/>
              <a:buChar char="•"/>
            </a:pPr>
            <a:r>
              <a:rPr lang="en-GB" b="1" dirty="0"/>
              <a:t>Definition:</a:t>
            </a:r>
            <a:r>
              <a:rPr lang="en-GB" dirty="0"/>
              <a:t> Invention refers to the process of developing persuasive arguments and content.</a:t>
            </a:r>
          </a:p>
          <a:p>
            <a:pPr marL="742950" lvl="1" indent="-285750">
              <a:buFont typeface="Arial" panose="020B0604020202020204" pitchFamily="34" charset="0"/>
              <a:buChar char="•"/>
            </a:pPr>
            <a:r>
              <a:rPr lang="en-GB" b="1" dirty="0"/>
              <a:t>Key Focus:</a:t>
            </a:r>
            <a:r>
              <a:rPr lang="en-GB" dirty="0"/>
              <a:t> This is where the speaker generates ideas, identifies the best arguments, and formulates a strategy to persuade the audience.</a:t>
            </a:r>
          </a:p>
          <a:p>
            <a:pPr marL="742950" lvl="1" indent="-285750">
              <a:buFont typeface="Arial" panose="020B0604020202020204" pitchFamily="34" charset="0"/>
              <a:buChar char="•"/>
            </a:pPr>
            <a:r>
              <a:rPr lang="en-GB" b="1" dirty="0"/>
              <a:t>Example:</a:t>
            </a:r>
            <a:r>
              <a:rPr lang="en-GB" dirty="0"/>
              <a:t> A political candidate inventing a campaign message that highlights their unique policies for healthcare reform, addressing issues such as affordability and accessibility.</a:t>
            </a:r>
          </a:p>
          <a:p>
            <a:pPr marL="742950" lvl="1" indent="-285750">
              <a:buFont typeface="Arial" panose="020B0604020202020204" pitchFamily="34" charset="0"/>
              <a:buChar char="•"/>
            </a:pPr>
            <a:r>
              <a:rPr lang="en-GB" b="1" dirty="0"/>
              <a:t>How to Use Invention:</a:t>
            </a:r>
            <a:endParaRPr lang="en-GB" dirty="0"/>
          </a:p>
          <a:p>
            <a:pPr marL="1143000" lvl="2" indent="-228600">
              <a:buFont typeface="Arial" panose="020B0604020202020204" pitchFamily="34" charset="0"/>
              <a:buChar char="•"/>
            </a:pPr>
            <a:r>
              <a:rPr lang="en-GB" dirty="0"/>
              <a:t>Research your topic thoroughly.</a:t>
            </a:r>
          </a:p>
          <a:p>
            <a:pPr marL="1143000" lvl="2" indent="-228600">
              <a:buFont typeface="Arial" panose="020B0604020202020204" pitchFamily="34" charset="0"/>
              <a:buChar char="•"/>
            </a:pPr>
            <a:r>
              <a:rPr lang="en-GB" dirty="0"/>
              <a:t>Identify the most relevant and compelling arguments.</a:t>
            </a:r>
          </a:p>
          <a:p>
            <a:pPr marL="1143000" lvl="2" indent="-228600">
              <a:buFont typeface="Arial" panose="020B0604020202020204" pitchFamily="34" charset="0"/>
              <a:buChar char="•"/>
            </a:pPr>
            <a:r>
              <a:rPr lang="en-GB" dirty="0"/>
              <a:t>Anticipate the needs and interests of the audience to tailor your message</a:t>
            </a:r>
          </a:p>
          <a:p>
            <a:endParaRPr lang="en-GB" dirty="0"/>
          </a:p>
        </p:txBody>
      </p:sp>
      <p:pic>
        <p:nvPicPr>
          <p:cNvPr id="4" name="Picture 3">
            <a:extLst>
              <a:ext uri="{FF2B5EF4-FFF2-40B4-BE49-F238E27FC236}">
                <a16:creationId xmlns:a16="http://schemas.microsoft.com/office/drawing/2014/main" id="{EE8560AB-CE4C-ADF2-493B-9EA61D87B5F0}"/>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591485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D377E-69E4-AEB3-22A7-C485FC44272E}"/>
              </a:ext>
            </a:extLst>
          </p:cNvPr>
          <p:cNvSpPr>
            <a:spLocks noGrp="1"/>
          </p:cNvSpPr>
          <p:nvPr>
            <p:ph type="title"/>
          </p:nvPr>
        </p:nvSpPr>
        <p:spPr/>
        <p:txBody>
          <a:bodyPr/>
          <a:lstStyle/>
          <a:p>
            <a:r>
              <a:rPr lang="en-GB" b="1" dirty="0"/>
              <a:t>Organisation – Structuring Your Message</a:t>
            </a:r>
            <a:br>
              <a:rPr lang="en-GB" b="1" dirty="0"/>
            </a:br>
            <a:endParaRPr lang="en-GB" dirty="0"/>
          </a:p>
        </p:txBody>
      </p:sp>
      <p:sp>
        <p:nvSpPr>
          <p:cNvPr id="3" name="Content Placeholder 2">
            <a:extLst>
              <a:ext uri="{FF2B5EF4-FFF2-40B4-BE49-F238E27FC236}">
                <a16:creationId xmlns:a16="http://schemas.microsoft.com/office/drawing/2014/main" id="{5D61DAF3-5187-BBEC-9EC9-4478BCEE772E}"/>
              </a:ext>
            </a:extLst>
          </p:cNvPr>
          <p:cNvSpPr>
            <a:spLocks noGrp="1"/>
          </p:cNvSpPr>
          <p:nvPr>
            <p:ph idx="1"/>
          </p:nvPr>
        </p:nvSpPr>
        <p:spPr/>
        <p:txBody>
          <a:bodyPr>
            <a:normAutofit lnSpcReduction="10000"/>
          </a:bodyPr>
          <a:lstStyle/>
          <a:p>
            <a:pPr marL="0" indent="0">
              <a:buNone/>
            </a:pPr>
            <a:r>
              <a:rPr lang="en-GB" dirty="0"/>
              <a:t> Organization: Structuring Your Persuasive Message</a:t>
            </a:r>
          </a:p>
          <a:p>
            <a:pPr marL="742950" lvl="1" indent="-285750">
              <a:buFont typeface="Arial" panose="020B0604020202020204" pitchFamily="34" charset="0"/>
              <a:buChar char="•"/>
            </a:pPr>
            <a:r>
              <a:rPr lang="en-GB" b="1" dirty="0"/>
              <a:t>Definition:</a:t>
            </a:r>
            <a:r>
              <a:rPr lang="en-GB" dirty="0"/>
              <a:t> Organisation is the arrangement of ideas to create a coherent and compelling message.</a:t>
            </a:r>
          </a:p>
          <a:p>
            <a:pPr marL="742950" lvl="1" indent="-285750">
              <a:buFont typeface="Arial" panose="020B0604020202020204" pitchFamily="34" charset="0"/>
              <a:buChar char="•"/>
            </a:pPr>
            <a:r>
              <a:rPr lang="en-GB" b="1" dirty="0"/>
              <a:t>Key Focus:</a:t>
            </a:r>
            <a:r>
              <a:rPr lang="en-GB" dirty="0"/>
              <a:t> A well-structured presentation helps maintain the audience's attention and makes the argument easier to follow.</a:t>
            </a:r>
          </a:p>
          <a:p>
            <a:pPr marL="742950" lvl="1" indent="-285750">
              <a:buFont typeface="Arial" panose="020B0604020202020204" pitchFamily="34" charset="0"/>
              <a:buChar char="•"/>
            </a:pPr>
            <a:r>
              <a:rPr lang="en-GB" b="1" dirty="0"/>
              <a:t>Example:</a:t>
            </a:r>
            <a:r>
              <a:rPr lang="en-GB" dirty="0"/>
              <a:t> A public speaker organising their presentation into clear sections—introduction, body (main arguments), and conclusion—helps guide the audience through their points effectively.</a:t>
            </a:r>
          </a:p>
          <a:p>
            <a:pPr marL="742950" lvl="1" indent="-285750">
              <a:buFont typeface="Arial" panose="020B0604020202020204" pitchFamily="34" charset="0"/>
              <a:buChar char="•"/>
            </a:pPr>
            <a:r>
              <a:rPr lang="en-GB" b="1" dirty="0"/>
              <a:t>How to Use Organisation:</a:t>
            </a:r>
            <a:endParaRPr lang="en-GB" dirty="0"/>
          </a:p>
          <a:p>
            <a:pPr marL="1143000" lvl="2" indent="-228600">
              <a:buFont typeface="Arial" panose="020B0604020202020204" pitchFamily="34" charset="0"/>
              <a:buChar char="•"/>
            </a:pPr>
            <a:r>
              <a:rPr lang="en-GB" dirty="0"/>
              <a:t>Use a logical structure (introduction, body, conclusion).</a:t>
            </a:r>
          </a:p>
          <a:p>
            <a:pPr marL="1143000" lvl="2" indent="-228600">
              <a:buFont typeface="Arial" panose="020B0604020202020204" pitchFamily="34" charset="0"/>
              <a:buChar char="•"/>
            </a:pPr>
            <a:r>
              <a:rPr lang="en-GB" dirty="0"/>
              <a:t>Prioritise key points and build upon them.</a:t>
            </a:r>
          </a:p>
          <a:p>
            <a:pPr marL="1143000" lvl="2" indent="-228600">
              <a:buFont typeface="Arial" panose="020B0604020202020204" pitchFamily="34" charset="0"/>
              <a:buChar char="•"/>
            </a:pPr>
            <a:r>
              <a:rPr lang="en-GB" dirty="0"/>
              <a:t>Use transitions to guide the audience from one idea to the next.</a:t>
            </a:r>
          </a:p>
          <a:p>
            <a:endParaRPr lang="en-GB" dirty="0"/>
          </a:p>
        </p:txBody>
      </p:sp>
      <p:pic>
        <p:nvPicPr>
          <p:cNvPr id="4" name="Picture 3">
            <a:extLst>
              <a:ext uri="{FF2B5EF4-FFF2-40B4-BE49-F238E27FC236}">
                <a16:creationId xmlns:a16="http://schemas.microsoft.com/office/drawing/2014/main" id="{8AA3711C-CEDC-1229-74AD-C2AC7566B6ED}"/>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578909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B1E228-0E2C-E879-3782-EA22FF124CFC}"/>
              </a:ext>
            </a:extLst>
          </p:cNvPr>
          <p:cNvSpPr>
            <a:spLocks noGrp="1"/>
          </p:cNvSpPr>
          <p:nvPr>
            <p:ph type="title"/>
          </p:nvPr>
        </p:nvSpPr>
        <p:spPr/>
        <p:txBody>
          <a:bodyPr>
            <a:normAutofit fontScale="90000"/>
          </a:bodyPr>
          <a:lstStyle/>
          <a:p>
            <a:r>
              <a:rPr lang="en-GB" b="1" dirty="0"/>
              <a:t>Support/Style – Using Evidence and Language</a:t>
            </a:r>
            <a:br>
              <a:rPr lang="en-GB" b="1" dirty="0"/>
            </a:br>
            <a:endParaRPr lang="en-GB" dirty="0"/>
          </a:p>
        </p:txBody>
      </p:sp>
      <p:sp>
        <p:nvSpPr>
          <p:cNvPr id="3" name="Content Placeholder 2">
            <a:extLst>
              <a:ext uri="{FF2B5EF4-FFF2-40B4-BE49-F238E27FC236}">
                <a16:creationId xmlns:a16="http://schemas.microsoft.com/office/drawing/2014/main" id="{46BEEA30-569D-129C-FEF0-A1ED055AD01F}"/>
              </a:ext>
            </a:extLst>
          </p:cNvPr>
          <p:cNvSpPr>
            <a:spLocks noGrp="1"/>
          </p:cNvSpPr>
          <p:nvPr>
            <p:ph idx="1"/>
          </p:nvPr>
        </p:nvSpPr>
        <p:spPr/>
        <p:txBody>
          <a:bodyPr>
            <a:normAutofit fontScale="92500" lnSpcReduction="10000"/>
          </a:bodyPr>
          <a:lstStyle/>
          <a:p>
            <a:pPr>
              <a:buFont typeface="Arial" panose="020B0604020202020204" pitchFamily="34" charset="0"/>
              <a:buChar char="•"/>
            </a:pPr>
            <a:r>
              <a:rPr lang="en-GB" dirty="0"/>
              <a:t>Support and Style: Using Evidence and Language</a:t>
            </a:r>
          </a:p>
          <a:p>
            <a:pPr marL="742950" lvl="1" indent="-285750">
              <a:buFont typeface="Arial" panose="020B0604020202020204" pitchFamily="34" charset="0"/>
              <a:buChar char="•"/>
            </a:pPr>
            <a:r>
              <a:rPr lang="en-GB" b="1" dirty="0"/>
              <a:t>Definition:</a:t>
            </a:r>
            <a:r>
              <a:rPr lang="en-GB" dirty="0"/>
              <a:t> Support refers to the use of evidence to strengthen the argument, while style refers to the use of language to enhance persuasion.</a:t>
            </a:r>
          </a:p>
          <a:p>
            <a:pPr marL="742950" lvl="1" indent="-285750">
              <a:buFont typeface="Arial" panose="020B0604020202020204" pitchFamily="34" charset="0"/>
              <a:buChar char="•"/>
            </a:pPr>
            <a:r>
              <a:rPr lang="en-GB" b="1" dirty="0"/>
              <a:t>Key Focus:</a:t>
            </a:r>
            <a:r>
              <a:rPr lang="en-GB" dirty="0"/>
              <a:t> The speaker supports their arguments with facts, statistics, examples, and expert testimony, while using language that is clear, engaging, and memorable.</a:t>
            </a:r>
          </a:p>
          <a:p>
            <a:pPr marL="742950" lvl="1" indent="-285750">
              <a:buFont typeface="Arial" panose="020B0604020202020204" pitchFamily="34" charset="0"/>
              <a:buChar char="•"/>
            </a:pPr>
            <a:r>
              <a:rPr lang="en-GB" b="1" dirty="0"/>
              <a:t>Example:</a:t>
            </a:r>
            <a:r>
              <a:rPr lang="en-GB" dirty="0"/>
              <a:t> A business pitch where the speaker supports their claims about product performance with data, while using compelling language and a confident tone to maintain the audience's attention.</a:t>
            </a:r>
          </a:p>
          <a:p>
            <a:pPr marL="742950" lvl="1" indent="-285750">
              <a:buFont typeface="Arial" panose="020B0604020202020204" pitchFamily="34" charset="0"/>
              <a:buChar char="•"/>
            </a:pPr>
            <a:r>
              <a:rPr lang="en-GB" b="1" dirty="0"/>
              <a:t>How to Use Support/Style:</a:t>
            </a:r>
            <a:endParaRPr lang="en-GB" dirty="0"/>
          </a:p>
          <a:p>
            <a:pPr marL="1143000" lvl="2" indent="-228600">
              <a:buFont typeface="Arial" panose="020B0604020202020204" pitchFamily="34" charset="0"/>
              <a:buChar char="•"/>
            </a:pPr>
            <a:r>
              <a:rPr lang="en-GB" dirty="0"/>
              <a:t>Back up your claims with facts, statistics, and expert testimony.</a:t>
            </a:r>
          </a:p>
          <a:p>
            <a:pPr marL="1143000" lvl="2" indent="-228600">
              <a:buFont typeface="Arial" panose="020B0604020202020204" pitchFamily="34" charset="0"/>
              <a:buChar char="•"/>
            </a:pPr>
            <a:r>
              <a:rPr lang="en-GB" dirty="0"/>
              <a:t>Use rhetorical devices (e.g., metaphors, repetition) to enhance the impact of your message.</a:t>
            </a:r>
          </a:p>
          <a:p>
            <a:pPr marL="1143000" lvl="2" indent="-228600">
              <a:buFont typeface="Arial" panose="020B0604020202020204" pitchFamily="34" charset="0"/>
              <a:buChar char="•"/>
            </a:pPr>
            <a:r>
              <a:rPr lang="en-GB" dirty="0"/>
              <a:t>Ensure your language is clear, precise, and audience-appropriate.</a:t>
            </a:r>
          </a:p>
          <a:p>
            <a:endParaRPr lang="en-GB" dirty="0"/>
          </a:p>
        </p:txBody>
      </p:sp>
      <p:pic>
        <p:nvPicPr>
          <p:cNvPr id="4" name="Picture 3">
            <a:extLst>
              <a:ext uri="{FF2B5EF4-FFF2-40B4-BE49-F238E27FC236}">
                <a16:creationId xmlns:a16="http://schemas.microsoft.com/office/drawing/2014/main" id="{E6A4162E-80EB-AA80-3B64-F323D9EB3EC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419448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BF60C-B9AB-5889-0010-CF763AA77ACB}"/>
              </a:ext>
            </a:extLst>
          </p:cNvPr>
          <p:cNvSpPr>
            <a:spLocks noGrp="1"/>
          </p:cNvSpPr>
          <p:nvPr>
            <p:ph type="title"/>
          </p:nvPr>
        </p:nvSpPr>
        <p:spPr/>
        <p:txBody>
          <a:bodyPr/>
          <a:lstStyle/>
          <a:p>
            <a:r>
              <a:rPr lang="en-GB" b="1" dirty="0"/>
              <a:t>Delivery – The Impact of Presentation</a:t>
            </a:r>
            <a:br>
              <a:rPr lang="en-GB" b="1" dirty="0"/>
            </a:br>
            <a:endParaRPr lang="en-GB" dirty="0"/>
          </a:p>
        </p:txBody>
      </p:sp>
      <p:sp>
        <p:nvSpPr>
          <p:cNvPr id="3" name="Content Placeholder 2">
            <a:extLst>
              <a:ext uri="{FF2B5EF4-FFF2-40B4-BE49-F238E27FC236}">
                <a16:creationId xmlns:a16="http://schemas.microsoft.com/office/drawing/2014/main" id="{860DD3D6-9A63-81A1-32A8-E269F8C3C47B}"/>
              </a:ext>
            </a:extLst>
          </p:cNvPr>
          <p:cNvSpPr>
            <a:spLocks noGrp="1"/>
          </p:cNvSpPr>
          <p:nvPr>
            <p:ph idx="1"/>
          </p:nvPr>
        </p:nvSpPr>
        <p:spPr/>
        <p:txBody>
          <a:bodyPr>
            <a:normAutofit lnSpcReduction="10000"/>
          </a:bodyPr>
          <a:lstStyle/>
          <a:p>
            <a:pPr marL="0" indent="0">
              <a:buNone/>
            </a:pPr>
            <a:r>
              <a:rPr lang="en-GB" dirty="0"/>
              <a:t>Delivery: The Art of Presenting Your Message</a:t>
            </a:r>
          </a:p>
          <a:p>
            <a:pPr marL="742950" lvl="1" indent="-285750">
              <a:buFont typeface="Arial" panose="020B0604020202020204" pitchFamily="34" charset="0"/>
              <a:buChar char="•"/>
            </a:pPr>
            <a:r>
              <a:rPr lang="en-GB" b="1" dirty="0"/>
              <a:t>Definition:</a:t>
            </a:r>
            <a:r>
              <a:rPr lang="en-GB" dirty="0"/>
              <a:t> Delivery refers to how the speaker presents the message, including voice, tone, body language, and overall engagement with the audience.</a:t>
            </a:r>
          </a:p>
          <a:p>
            <a:pPr marL="742950" lvl="1" indent="-285750">
              <a:buFont typeface="Arial" panose="020B0604020202020204" pitchFamily="34" charset="0"/>
              <a:buChar char="•"/>
            </a:pPr>
            <a:r>
              <a:rPr lang="en-GB" b="1" dirty="0"/>
              <a:t>Key Focus:</a:t>
            </a:r>
            <a:r>
              <a:rPr lang="en-GB" dirty="0"/>
              <a:t> A strong delivery ensures that the message is received with impact, helping the speaker to connect with and persuade the audience.</a:t>
            </a:r>
          </a:p>
          <a:p>
            <a:pPr marL="742950" lvl="1" indent="-285750">
              <a:buFont typeface="Arial" panose="020B0604020202020204" pitchFamily="34" charset="0"/>
              <a:buChar char="•"/>
            </a:pPr>
            <a:r>
              <a:rPr lang="en-GB" b="1" dirty="0"/>
              <a:t>Example:</a:t>
            </a:r>
            <a:r>
              <a:rPr lang="en-GB" dirty="0"/>
              <a:t> A TED speaker using engaging body language, eye contact, and varying tone of voice to make a scientific topic more relatable and compelling.</a:t>
            </a:r>
          </a:p>
          <a:p>
            <a:pPr marL="742950" lvl="1" indent="-285750">
              <a:buFont typeface="Arial" panose="020B0604020202020204" pitchFamily="34" charset="0"/>
              <a:buChar char="•"/>
            </a:pPr>
            <a:r>
              <a:rPr lang="en-GB" b="1" dirty="0"/>
              <a:t>How to Use Delivery:</a:t>
            </a:r>
            <a:endParaRPr lang="en-GB" dirty="0"/>
          </a:p>
          <a:p>
            <a:pPr marL="1143000" lvl="2" indent="-228600">
              <a:buFont typeface="Arial" panose="020B0604020202020204" pitchFamily="34" charset="0"/>
              <a:buChar char="•"/>
            </a:pPr>
            <a:r>
              <a:rPr lang="en-GB" dirty="0"/>
              <a:t>Use appropriate body language (gestures, posture) to reinforce your message.</a:t>
            </a:r>
          </a:p>
          <a:p>
            <a:pPr marL="1143000" lvl="2" indent="-228600">
              <a:buFont typeface="Arial" panose="020B0604020202020204" pitchFamily="34" charset="0"/>
              <a:buChar char="•"/>
            </a:pPr>
            <a:r>
              <a:rPr lang="en-GB" dirty="0"/>
              <a:t>Vary your tone and pace to keep the audience engaged.</a:t>
            </a:r>
          </a:p>
          <a:p>
            <a:pPr marL="1143000" lvl="2" indent="-228600">
              <a:buFont typeface="Arial" panose="020B0604020202020204" pitchFamily="34" charset="0"/>
              <a:buChar char="•"/>
            </a:pPr>
            <a:r>
              <a:rPr lang="en-GB" dirty="0"/>
              <a:t>Make eye contact and establish a connection with your audience.</a:t>
            </a:r>
          </a:p>
          <a:p>
            <a:endParaRPr lang="en-GB" dirty="0"/>
          </a:p>
        </p:txBody>
      </p:sp>
      <p:pic>
        <p:nvPicPr>
          <p:cNvPr id="4" name="Picture 3">
            <a:extLst>
              <a:ext uri="{FF2B5EF4-FFF2-40B4-BE49-F238E27FC236}">
                <a16:creationId xmlns:a16="http://schemas.microsoft.com/office/drawing/2014/main" id="{D7830F9F-244B-F5A1-6EE9-7D5D0609F65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91316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C87AA-368A-F8C5-AFFE-DBA88B95FE17}"/>
              </a:ext>
            </a:extLst>
          </p:cNvPr>
          <p:cNvSpPr>
            <a:spLocks noGrp="1"/>
          </p:cNvSpPr>
          <p:nvPr>
            <p:ph type="title"/>
          </p:nvPr>
        </p:nvSpPr>
        <p:spPr/>
        <p:txBody>
          <a:bodyPr/>
          <a:lstStyle/>
          <a:p>
            <a:r>
              <a:rPr lang="en-GB" dirty="0">
                <a:solidFill>
                  <a:srgbClr val="FF0000"/>
                </a:solidFill>
              </a:rPr>
              <a:t>Controlling Performance Anxiety</a:t>
            </a:r>
            <a:endParaRPr lang="en-GB" dirty="0"/>
          </a:p>
        </p:txBody>
      </p:sp>
      <p:sp>
        <p:nvSpPr>
          <p:cNvPr id="3" name="Content Placeholder 2">
            <a:extLst>
              <a:ext uri="{FF2B5EF4-FFF2-40B4-BE49-F238E27FC236}">
                <a16:creationId xmlns:a16="http://schemas.microsoft.com/office/drawing/2014/main" id="{D2E3DBEC-FB77-AC29-EA24-2C82C1268B87}"/>
              </a:ext>
            </a:extLst>
          </p:cNvPr>
          <p:cNvSpPr>
            <a:spLocks noGrp="1"/>
          </p:cNvSpPr>
          <p:nvPr>
            <p:ph idx="1"/>
          </p:nvPr>
        </p:nvSpPr>
        <p:spPr/>
        <p:txBody>
          <a:bodyPr/>
          <a:lstStyle/>
          <a:p>
            <a:pPr marL="0" indent="0">
              <a:buNone/>
            </a:pPr>
            <a:r>
              <a:rPr lang="en-GB" dirty="0"/>
              <a:t>Performance anxiety or stage fright, is a fear produced by the need to make a presentation in front of an audience or before a camera.</a:t>
            </a:r>
          </a:p>
          <a:p>
            <a:pPr marL="0" indent="0">
              <a:buNone/>
            </a:pPr>
            <a:r>
              <a:rPr lang="en-GB" dirty="0"/>
              <a:t>In public speaking, it arises in anticipation of a performance or accompanies the event and causes negative effects in presentational quality.</a:t>
            </a:r>
          </a:p>
          <a:p>
            <a:pPr marL="0" indent="0">
              <a:buNone/>
            </a:pPr>
            <a:r>
              <a:rPr lang="en-GB" dirty="0"/>
              <a:t>In extreme cases, the fear is persistent phobia, which makes the individual dysfunctional in a presentation.</a:t>
            </a:r>
          </a:p>
        </p:txBody>
      </p:sp>
      <p:pic>
        <p:nvPicPr>
          <p:cNvPr id="4" name="Picture 3">
            <a:extLst>
              <a:ext uri="{FF2B5EF4-FFF2-40B4-BE49-F238E27FC236}">
                <a16:creationId xmlns:a16="http://schemas.microsoft.com/office/drawing/2014/main" id="{32133DBB-C22A-C9F9-1CCF-5C8647492FE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8181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7E1A8-43CF-F251-7586-72095BE14E11}"/>
              </a:ext>
            </a:extLst>
          </p:cNvPr>
          <p:cNvSpPr>
            <a:spLocks noGrp="1"/>
          </p:cNvSpPr>
          <p:nvPr>
            <p:ph type="title"/>
          </p:nvPr>
        </p:nvSpPr>
        <p:spPr/>
        <p:txBody>
          <a:bodyPr/>
          <a:lstStyle/>
          <a:p>
            <a:r>
              <a:rPr lang="en-GB" dirty="0">
                <a:solidFill>
                  <a:srgbClr val="FF0000"/>
                </a:solidFill>
              </a:rPr>
              <a:t>Controlling Performance Anxiety</a:t>
            </a:r>
            <a:endParaRPr lang="en-GB" dirty="0"/>
          </a:p>
        </p:txBody>
      </p:sp>
      <p:sp>
        <p:nvSpPr>
          <p:cNvPr id="3" name="Content Placeholder 2">
            <a:extLst>
              <a:ext uri="{FF2B5EF4-FFF2-40B4-BE49-F238E27FC236}">
                <a16:creationId xmlns:a16="http://schemas.microsoft.com/office/drawing/2014/main" id="{9B4C5341-B365-0E0C-6217-41244046C17F}"/>
              </a:ext>
            </a:extLst>
          </p:cNvPr>
          <p:cNvSpPr>
            <a:spLocks noGrp="1"/>
          </p:cNvSpPr>
          <p:nvPr>
            <p:ph idx="1"/>
          </p:nvPr>
        </p:nvSpPr>
        <p:spPr>
          <a:xfrm>
            <a:off x="561667" y="1439862"/>
            <a:ext cx="10629900" cy="3978275"/>
          </a:xfrm>
        </p:spPr>
        <p:txBody>
          <a:bodyPr>
            <a:normAutofit fontScale="92500" lnSpcReduction="20000"/>
          </a:bodyPr>
          <a:lstStyle/>
          <a:p>
            <a:r>
              <a:rPr lang="en-GB" dirty="0"/>
              <a:t>More than 56 million citations on a search of “fear public speaking” give credence to the pervasiveness of anxiety.</a:t>
            </a:r>
          </a:p>
          <a:p>
            <a:r>
              <a:rPr lang="en-GB" dirty="0"/>
              <a:t>Research found five causal common denominators among individuals who experience performance anxiety – all based on negative self-perception:</a:t>
            </a:r>
          </a:p>
          <a:p>
            <a:pPr marL="514350" indent="-514350">
              <a:buAutoNum type="arabicPeriod"/>
            </a:pPr>
            <a:r>
              <a:rPr lang="en-GB" dirty="0"/>
              <a:t>I perceive or imagine the presence of significant others who are able to judge me</a:t>
            </a:r>
          </a:p>
          <a:p>
            <a:pPr marL="514350" indent="-514350">
              <a:buAutoNum type="arabicPeriod"/>
            </a:pPr>
            <a:r>
              <a:rPr lang="en-GB" dirty="0"/>
              <a:t>I consider the possibility of my visible failure at a task</a:t>
            </a:r>
          </a:p>
          <a:p>
            <a:pPr marL="514350" indent="-514350">
              <a:buAutoNum type="arabicPeriod"/>
            </a:pPr>
            <a:r>
              <a:rPr lang="en-GB" dirty="0"/>
              <a:t>I feel a need to do well to avoid failure.</a:t>
            </a:r>
          </a:p>
          <a:p>
            <a:pPr marL="514350" indent="-514350">
              <a:buAutoNum type="arabicPeriod"/>
            </a:pPr>
            <a:r>
              <a:rPr lang="en-GB" dirty="0"/>
              <a:t>I feel uncertain as to whether I will do well</a:t>
            </a:r>
          </a:p>
          <a:p>
            <a:pPr marL="514350" indent="-514350">
              <a:buAutoNum type="arabicPeriod"/>
            </a:pPr>
            <a:r>
              <a:rPr lang="en-GB" dirty="0"/>
              <a:t>I focus on my own behaviour and appearance.</a:t>
            </a:r>
          </a:p>
        </p:txBody>
      </p:sp>
      <p:pic>
        <p:nvPicPr>
          <p:cNvPr id="4" name="Picture 3">
            <a:extLst>
              <a:ext uri="{FF2B5EF4-FFF2-40B4-BE49-F238E27FC236}">
                <a16:creationId xmlns:a16="http://schemas.microsoft.com/office/drawing/2014/main" id="{9F03FD4A-4837-03D0-DD29-815FD262DDF1}"/>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2107028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E2510-96A6-99A2-72BF-A9F245B88FAE}"/>
              </a:ext>
            </a:extLst>
          </p:cNvPr>
          <p:cNvSpPr>
            <a:spLocks noGrp="1"/>
          </p:cNvSpPr>
          <p:nvPr>
            <p:ph type="title"/>
          </p:nvPr>
        </p:nvSpPr>
        <p:spPr>
          <a:xfrm>
            <a:off x="723900" y="-29497"/>
            <a:ext cx="10629900" cy="752170"/>
          </a:xfrm>
        </p:spPr>
        <p:txBody>
          <a:bodyPr/>
          <a:lstStyle/>
          <a:p>
            <a:r>
              <a:rPr lang="en-GB" dirty="0">
                <a:solidFill>
                  <a:srgbClr val="FF0000"/>
                </a:solidFill>
              </a:rPr>
              <a:t>Addressing Performance Anxiety</a:t>
            </a:r>
          </a:p>
        </p:txBody>
      </p:sp>
      <p:graphicFrame>
        <p:nvGraphicFramePr>
          <p:cNvPr id="4" name="Content Placeholder 3">
            <a:extLst>
              <a:ext uri="{FF2B5EF4-FFF2-40B4-BE49-F238E27FC236}">
                <a16:creationId xmlns:a16="http://schemas.microsoft.com/office/drawing/2014/main" id="{421CFFDD-41B1-B23D-34FE-4822D671C015}"/>
              </a:ext>
            </a:extLst>
          </p:cNvPr>
          <p:cNvGraphicFramePr>
            <a:graphicFrameLocks noGrp="1"/>
          </p:cNvGraphicFramePr>
          <p:nvPr>
            <p:ph idx="1"/>
          </p:nvPr>
        </p:nvGraphicFramePr>
        <p:xfrm>
          <a:off x="235974" y="527258"/>
          <a:ext cx="11956026" cy="5567515"/>
        </p:xfrm>
        <a:graphic>
          <a:graphicData uri="http://schemas.openxmlformats.org/drawingml/2006/table">
            <a:tbl>
              <a:tblPr>
                <a:tableStyleId>{616DA210-FB5B-4158-B5E0-FEB733F419BA}</a:tableStyleId>
              </a:tblPr>
              <a:tblGrid>
                <a:gridCol w="2610465">
                  <a:extLst>
                    <a:ext uri="{9D8B030D-6E8A-4147-A177-3AD203B41FA5}">
                      <a16:colId xmlns:a16="http://schemas.microsoft.com/office/drawing/2014/main" val="1097478269"/>
                    </a:ext>
                  </a:extLst>
                </a:gridCol>
                <a:gridCol w="9345561">
                  <a:extLst>
                    <a:ext uri="{9D8B030D-6E8A-4147-A177-3AD203B41FA5}">
                      <a16:colId xmlns:a16="http://schemas.microsoft.com/office/drawing/2014/main" val="588228254"/>
                    </a:ext>
                  </a:extLst>
                </a:gridCol>
              </a:tblGrid>
              <a:tr h="655595">
                <a:tc>
                  <a:txBody>
                    <a:bodyPr/>
                    <a:lstStyle/>
                    <a:p>
                      <a:pPr algn="ctr" fontAlgn="b"/>
                      <a:r>
                        <a:rPr lang="en-GB" sz="2000" b="0" u="none" strike="noStrike" dirty="0">
                          <a:solidFill>
                            <a:srgbClr val="000000"/>
                          </a:solidFill>
                          <a:effectLst/>
                        </a:rPr>
                        <a:t>Suggested Strategy</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ctr" fontAlgn="b"/>
                      <a:r>
                        <a:rPr lang="en-GB" sz="2000" b="0" u="none" strike="noStrike" dirty="0">
                          <a:solidFill>
                            <a:srgbClr val="000000"/>
                          </a:solidFill>
                          <a:effectLst/>
                        </a:rPr>
                        <a:t>Anxiety Reducing Actions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008412828"/>
                  </a:ext>
                </a:extLst>
              </a:tr>
              <a:tr h="655595">
                <a:tc>
                  <a:txBody>
                    <a:bodyPr/>
                    <a:lstStyle/>
                    <a:p>
                      <a:pPr algn="l" fontAlgn="b"/>
                      <a:r>
                        <a:rPr lang="en-GB" sz="2000" b="0" u="none" strike="noStrike" dirty="0">
                          <a:solidFill>
                            <a:srgbClr val="000000"/>
                          </a:solidFill>
                          <a:effectLst/>
                        </a:rPr>
                        <a:t>Preparation and Practice</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Rehearse the presentation multiple times, simulate the environment, and anticipate potential challenges.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524129456"/>
                  </a:ext>
                </a:extLst>
              </a:tr>
              <a:tr h="655595">
                <a:tc>
                  <a:txBody>
                    <a:bodyPr/>
                    <a:lstStyle/>
                    <a:p>
                      <a:pPr algn="l" fontAlgn="b"/>
                      <a:r>
                        <a:rPr lang="en-GB" sz="2000" b="0" u="none" strike="noStrike">
                          <a:solidFill>
                            <a:srgbClr val="000000"/>
                          </a:solidFill>
                          <a:effectLst/>
                        </a:rPr>
                        <a:t>Positive Visualization</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Visualize yourself succeeding, performing confidently, and engaging with the audience.</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166308931"/>
                  </a:ext>
                </a:extLst>
              </a:tr>
              <a:tr h="655595">
                <a:tc>
                  <a:txBody>
                    <a:bodyPr/>
                    <a:lstStyle/>
                    <a:p>
                      <a:pPr algn="l" fontAlgn="b"/>
                      <a:r>
                        <a:rPr lang="en-GB" sz="2000" b="0" u="none" strike="noStrike" dirty="0">
                          <a:solidFill>
                            <a:srgbClr val="000000"/>
                          </a:solidFill>
                          <a:effectLst/>
                        </a:rPr>
                        <a:t>Breathing Techniques</a:t>
                      </a:r>
                      <a:endParaRPr lang="en-GB" sz="2000" b="0" i="0" u="none" strike="noStrike" dirty="0">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Practice deep breathing exercises such as diaphragmatic breathing to calm your nerves before presenting.</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435545692"/>
                  </a:ext>
                </a:extLst>
              </a:tr>
              <a:tr h="655595">
                <a:tc>
                  <a:txBody>
                    <a:bodyPr/>
                    <a:lstStyle/>
                    <a:p>
                      <a:pPr algn="l" fontAlgn="b"/>
                      <a:r>
                        <a:rPr lang="en-GB" sz="2000" b="0" u="none" strike="noStrike">
                          <a:solidFill>
                            <a:srgbClr val="000000"/>
                          </a:solidFill>
                          <a:effectLst/>
                        </a:rPr>
                        <a:t>Physical Relaxation</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Engage in physical relaxation exercises like stretching, progressive muscle relaxation, or light walking.</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115927392"/>
                  </a:ext>
                </a:extLst>
              </a:tr>
              <a:tr h="655595">
                <a:tc>
                  <a:txBody>
                    <a:bodyPr/>
                    <a:lstStyle/>
                    <a:p>
                      <a:pPr algn="l" fontAlgn="b"/>
                      <a:r>
                        <a:rPr lang="en-GB" sz="2000" b="0" u="none" strike="noStrike">
                          <a:solidFill>
                            <a:srgbClr val="000000"/>
                          </a:solidFill>
                          <a:effectLst/>
                        </a:rPr>
                        <a:t>Cognitive Restructuring</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Replace negative thoughts with positive affirmations (e.g., 'I am well-prepared' or 'I can handle this').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1961893448"/>
                  </a:ext>
                </a:extLst>
              </a:tr>
              <a:tr h="655595">
                <a:tc>
                  <a:txBody>
                    <a:bodyPr/>
                    <a:lstStyle/>
                    <a:p>
                      <a:pPr algn="l" fontAlgn="b"/>
                      <a:r>
                        <a:rPr lang="en-GB" sz="2000" b="0" u="none" strike="noStrike">
                          <a:solidFill>
                            <a:srgbClr val="000000"/>
                          </a:solidFill>
                          <a:effectLst/>
                        </a:rPr>
                        <a:t>Focusing on the Message</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Concentrate on the value of the message you're delivering rather than worrying about how you appear to others.</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772621264"/>
                  </a:ext>
                </a:extLst>
              </a:tr>
              <a:tr h="978350">
                <a:tc>
                  <a:txBody>
                    <a:bodyPr/>
                    <a:lstStyle/>
                    <a:p>
                      <a:pPr algn="l" fontAlgn="b"/>
                      <a:r>
                        <a:rPr lang="en-GB" sz="2000" b="0" u="none" strike="noStrike">
                          <a:solidFill>
                            <a:srgbClr val="000000"/>
                          </a:solidFill>
                          <a:effectLst/>
                        </a:rPr>
                        <a:t>Mindfulness and Grounding</a:t>
                      </a:r>
                      <a:endParaRPr lang="en-GB" sz="2000" b="0" i="0" u="none" strike="noStrike">
                        <a:solidFill>
                          <a:srgbClr val="000000"/>
                        </a:solidFill>
                        <a:effectLst/>
                        <a:latin typeface="Calibri" panose="020F0502020204030204" pitchFamily="34" charset="0"/>
                      </a:endParaRPr>
                    </a:p>
                  </a:txBody>
                  <a:tcPr marL="9525" marR="9525" marT="9525" marB="0" anchor="b"/>
                </a:tc>
                <a:tc>
                  <a:txBody>
                    <a:bodyPr/>
                    <a:lstStyle/>
                    <a:p>
                      <a:pPr algn="l" fontAlgn="b"/>
                      <a:r>
                        <a:rPr lang="en-GB" sz="2000" b="0" u="none" strike="noStrike" dirty="0">
                          <a:solidFill>
                            <a:srgbClr val="000000"/>
                          </a:solidFill>
                          <a:effectLst/>
                        </a:rPr>
                        <a:t>Use mindfulness techniques like focusing on your breath or grounding exercises to stay in the present moment.</a:t>
                      </a:r>
                      <a:endParaRPr lang="en-GB" sz="20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3308363822"/>
                  </a:ext>
                </a:extLst>
              </a:tr>
            </a:tbl>
          </a:graphicData>
        </a:graphic>
      </p:graphicFrame>
      <p:pic>
        <p:nvPicPr>
          <p:cNvPr id="5" name="Picture 4">
            <a:extLst>
              <a:ext uri="{FF2B5EF4-FFF2-40B4-BE49-F238E27FC236}">
                <a16:creationId xmlns:a16="http://schemas.microsoft.com/office/drawing/2014/main" id="{C4F0E6DB-48E4-B72C-AA46-BC6A635CAED2}"/>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5226508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0B3E18-4F7E-A296-1595-EBA39A14CD65}"/>
              </a:ext>
            </a:extLst>
          </p:cNvPr>
          <p:cNvSpPr>
            <a:spLocks noGrp="1"/>
          </p:cNvSpPr>
          <p:nvPr>
            <p:ph type="title"/>
          </p:nvPr>
        </p:nvSpPr>
        <p:spPr>
          <a:xfrm>
            <a:off x="723900" y="0"/>
            <a:ext cx="10629900" cy="1325563"/>
          </a:xfrm>
        </p:spPr>
        <p:txBody>
          <a:bodyPr/>
          <a:lstStyle/>
          <a:p>
            <a:r>
              <a:rPr lang="en-GB" dirty="0">
                <a:solidFill>
                  <a:srgbClr val="FF0000"/>
                </a:solidFill>
              </a:rPr>
              <a:t>Arrangements for Facilities and Equipment</a:t>
            </a:r>
          </a:p>
        </p:txBody>
      </p:sp>
      <p:sp>
        <p:nvSpPr>
          <p:cNvPr id="3" name="Content Placeholder 2">
            <a:extLst>
              <a:ext uri="{FF2B5EF4-FFF2-40B4-BE49-F238E27FC236}">
                <a16:creationId xmlns:a16="http://schemas.microsoft.com/office/drawing/2014/main" id="{E2769D65-8D98-9E37-2A3A-5B2E532E0789}"/>
              </a:ext>
            </a:extLst>
          </p:cNvPr>
          <p:cNvSpPr>
            <a:spLocks noGrp="1"/>
          </p:cNvSpPr>
          <p:nvPr>
            <p:ph idx="1"/>
          </p:nvPr>
        </p:nvSpPr>
        <p:spPr>
          <a:xfrm>
            <a:off x="383459" y="1439862"/>
            <a:ext cx="11636476" cy="3978275"/>
          </a:xfrm>
        </p:spPr>
        <p:txBody>
          <a:bodyPr>
            <a:normAutofit fontScale="92500" lnSpcReduction="10000"/>
          </a:bodyPr>
          <a:lstStyle/>
          <a:p>
            <a:pPr>
              <a:buFont typeface="Wingdings" panose="05000000000000000000" pitchFamily="2" charset="2"/>
              <a:buChar char="§"/>
            </a:pPr>
            <a:r>
              <a:rPr lang="en-GB" dirty="0"/>
              <a:t>The objectives of the meeting, the room, the technology, and the size and composition of the audience should all significantly influence the researcher’s oral presentation.</a:t>
            </a:r>
          </a:p>
          <a:p>
            <a:pPr>
              <a:buFont typeface="Wingdings" panose="05000000000000000000" pitchFamily="2" charset="2"/>
              <a:buChar char="§"/>
            </a:pPr>
            <a:r>
              <a:rPr lang="en-GB" dirty="0"/>
              <a:t>Arrangements for the presentation occasion and venue, sometimes referred to as </a:t>
            </a:r>
            <a:r>
              <a:rPr lang="en-GB" dirty="0">
                <a:solidFill>
                  <a:srgbClr val="FF0000"/>
                </a:solidFill>
              </a:rPr>
              <a:t>staging</a:t>
            </a:r>
            <a:r>
              <a:rPr lang="en-GB" dirty="0"/>
              <a:t>, involve detailed management of facilities, operational problems, and equipment (lecterns, lights, projectors, cords, controls, sound systems, video, Internet conferencing, electronic boards, racks for charts, displays/models/props).</a:t>
            </a:r>
          </a:p>
          <a:p>
            <a:pPr>
              <a:buFont typeface="Wingdings" panose="05000000000000000000" pitchFamily="2" charset="2"/>
              <a:buChar char="§"/>
            </a:pPr>
            <a:r>
              <a:rPr lang="en-GB" dirty="0"/>
              <a:t>Staging requires attention to the meeting room, seating arrangement, screens and lighting, testing of virtually everything, along with preparation/backup for disasters.</a:t>
            </a:r>
          </a:p>
        </p:txBody>
      </p:sp>
      <p:pic>
        <p:nvPicPr>
          <p:cNvPr id="4" name="Picture 3">
            <a:extLst>
              <a:ext uri="{FF2B5EF4-FFF2-40B4-BE49-F238E27FC236}">
                <a16:creationId xmlns:a16="http://schemas.microsoft.com/office/drawing/2014/main" id="{4AA9B660-C4EC-3A97-0919-1C9610F1275B}"/>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016466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97FC2-30A0-C4F4-DF86-1D637770BBBB}"/>
              </a:ext>
            </a:extLst>
          </p:cNvPr>
          <p:cNvSpPr>
            <a:spLocks noGrp="1"/>
          </p:cNvSpPr>
          <p:nvPr>
            <p:ph type="title"/>
          </p:nvPr>
        </p:nvSpPr>
        <p:spPr>
          <a:xfrm>
            <a:off x="723900" y="365125"/>
            <a:ext cx="10629900" cy="947481"/>
          </a:xfrm>
        </p:spPr>
        <p:txBody>
          <a:bodyPr/>
          <a:lstStyle/>
          <a:p>
            <a:r>
              <a:rPr lang="en-GB" dirty="0">
                <a:solidFill>
                  <a:srgbClr val="FF0000"/>
                </a:solidFill>
              </a:rPr>
              <a:t>Tutorial- in group of 3-4 students (40 minutes)</a:t>
            </a:r>
          </a:p>
        </p:txBody>
      </p:sp>
      <p:sp>
        <p:nvSpPr>
          <p:cNvPr id="3" name="Content Placeholder 2">
            <a:extLst>
              <a:ext uri="{FF2B5EF4-FFF2-40B4-BE49-F238E27FC236}">
                <a16:creationId xmlns:a16="http://schemas.microsoft.com/office/drawing/2014/main" id="{A41917C6-6D83-8AD2-5882-0CEC2F51095E}"/>
              </a:ext>
            </a:extLst>
          </p:cNvPr>
          <p:cNvSpPr>
            <a:spLocks noGrp="1"/>
          </p:cNvSpPr>
          <p:nvPr>
            <p:ph idx="1"/>
          </p:nvPr>
        </p:nvSpPr>
        <p:spPr>
          <a:xfrm>
            <a:off x="723900" y="1439862"/>
            <a:ext cx="10629900" cy="3978275"/>
          </a:xfrm>
        </p:spPr>
        <p:txBody>
          <a:bodyPr>
            <a:normAutofit fontScale="92500" lnSpcReduction="10000"/>
          </a:bodyPr>
          <a:lstStyle/>
          <a:p>
            <a:pPr marL="514350" indent="-514350">
              <a:buFont typeface="+mj-lt"/>
              <a:buAutoNum type="arabicPeriod"/>
            </a:pPr>
            <a:r>
              <a:rPr lang="en-GB" dirty="0"/>
              <a:t>You are preparing to give a research presentation about the effectiveness of Toyota’s advertising to restore public confidence in the wake of their delays in solving the accelerator pedal malfunction and antilock braking problems for high-tech hybrid vehicles. Which of the patterns of organisation would be appropriate for your purpose? Why? Create 5 slides using logos, ethos and pathos for the presentation</a:t>
            </a:r>
          </a:p>
          <a:p>
            <a:pPr marL="514350" indent="-514350">
              <a:buFont typeface="+mj-lt"/>
              <a:buAutoNum type="arabicPeriod"/>
            </a:pPr>
            <a:r>
              <a:rPr lang="en-GB" dirty="0"/>
              <a:t>The day before your presentation, you are suffering from pounding heart, a slight tremor in your hands, and stomach problems. What specific measures can you take to build your confidence and reduce anxiety?</a:t>
            </a:r>
          </a:p>
        </p:txBody>
      </p:sp>
      <p:pic>
        <p:nvPicPr>
          <p:cNvPr id="4" name="Picture 3">
            <a:extLst>
              <a:ext uri="{FF2B5EF4-FFF2-40B4-BE49-F238E27FC236}">
                <a16:creationId xmlns:a16="http://schemas.microsoft.com/office/drawing/2014/main" id="{28A8721E-256C-AA22-9AC4-BCA1BA5258C3}"/>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3499081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7BF759-C8D2-BB73-2017-CC8C10521473}"/>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BF8A27E-7A73-732A-A7D0-B8F25F5C51B4}"/>
              </a:ext>
            </a:extLst>
          </p:cNvPr>
          <p:cNvSpPr>
            <a:spLocks noGrp="1"/>
          </p:cNvSpPr>
          <p:nvPr>
            <p:ph idx="1"/>
          </p:nvPr>
        </p:nvSpPr>
        <p:spPr>
          <a:xfrm>
            <a:off x="723900" y="1682137"/>
            <a:ext cx="10629900" cy="2938104"/>
          </a:xfrm>
        </p:spPr>
        <p:txBody>
          <a:bodyPr/>
          <a:lstStyle/>
          <a:p>
            <a:pPr>
              <a:buFont typeface="Wingdings" panose="05000000000000000000" pitchFamily="2" charset="2"/>
              <a:buChar char="§"/>
            </a:pPr>
            <a:r>
              <a:rPr lang="en-GB" dirty="0"/>
              <a:t>Cooper R. D., and Schindler P. S. (2014) Business Research Methods. 12</a:t>
            </a:r>
            <a:r>
              <a:rPr lang="en-GB" baseline="30000" dirty="0"/>
              <a:t>th</a:t>
            </a:r>
            <a:r>
              <a:rPr lang="en-GB" dirty="0"/>
              <a:t> Ed. McGraw-Hill International Edition </a:t>
            </a:r>
          </a:p>
          <a:p>
            <a:pPr>
              <a:buFont typeface="Wingdings" panose="05000000000000000000" pitchFamily="2" charset="2"/>
              <a:buChar char="§"/>
            </a:pPr>
            <a:r>
              <a:rPr lang="en-GB" dirty="0"/>
              <a:t>Swatridge C. (2014) Oxford Guide to Effective Argument &amp; Critical thinking, Oxford press.</a:t>
            </a:r>
          </a:p>
        </p:txBody>
      </p:sp>
      <p:pic>
        <p:nvPicPr>
          <p:cNvPr id="4" name="Picture 3">
            <a:extLst>
              <a:ext uri="{FF2B5EF4-FFF2-40B4-BE49-F238E27FC236}">
                <a16:creationId xmlns:a16="http://schemas.microsoft.com/office/drawing/2014/main" id="{10202A5C-89F3-6FB2-8B70-7E84AB323B17}"/>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88432131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TotalTime>
  <Words>1825</Words>
  <Application>Microsoft Macintosh PowerPoint</Application>
  <PresentationFormat>Widescreen</PresentationFormat>
  <Paragraphs>125</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Aptos</vt:lpstr>
      <vt:lpstr>Aptos Display</vt:lpstr>
      <vt:lpstr>Arial</vt:lpstr>
      <vt:lpstr>Calibri</vt:lpstr>
      <vt:lpstr>Wingdings</vt:lpstr>
      <vt:lpstr>Office Theme</vt:lpstr>
      <vt:lpstr>Week 8  Presenting insights and findings: Oral Presentation</vt:lpstr>
      <vt:lpstr>Learning Outcomes</vt:lpstr>
      <vt:lpstr>PowerPoint Presentation</vt:lpstr>
      <vt:lpstr>Introduction</vt:lpstr>
      <vt:lpstr>PowerPoint Presentation</vt:lpstr>
      <vt:lpstr>Aristotle’s Three Principles of Persuasive Communication</vt:lpstr>
      <vt:lpstr>Ethos – Appeal to Credibility </vt:lpstr>
      <vt:lpstr>Pathos &amp; Logos – Emotional Appeal and Logical Appeal </vt:lpstr>
      <vt:lpstr>The role of Aristotle's proofs in persuasive communication</vt:lpstr>
      <vt:lpstr>Invention – Creating Persuasive Ideas </vt:lpstr>
      <vt:lpstr>Organisation – Structuring Your Message </vt:lpstr>
      <vt:lpstr>Support/Style – Using Evidence and Language </vt:lpstr>
      <vt:lpstr>Delivery – The Impact of Presentation </vt:lpstr>
      <vt:lpstr>Controlling Performance Anxiety</vt:lpstr>
      <vt:lpstr>Controlling Performance Anxiety</vt:lpstr>
      <vt:lpstr>Addressing Performance Anxiety</vt:lpstr>
      <vt:lpstr>Arrangements for Facilities and Equipment</vt:lpstr>
      <vt:lpstr>Tutorial- in group of 3-4 students (40 minutes)</vt:lpstr>
      <vt:lpstr>References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Samuel Ofori</dc:creator>
  <cp:lastModifiedBy>Abdi Rahman</cp:lastModifiedBy>
  <cp:revision>3</cp:revision>
  <dcterms:created xsi:type="dcterms:W3CDTF">2025-01-15T12:43:15Z</dcterms:created>
  <dcterms:modified xsi:type="dcterms:W3CDTF">2025-06-13T15:24:05Z</dcterms:modified>
</cp:coreProperties>
</file>