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4"/>
  </p:notesMasterIdLst>
  <p:sldIdLst>
    <p:sldId id="257" r:id="rId2"/>
    <p:sldId id="28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89" r:id="rId13"/>
    <p:sldId id="267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90" r:id="rId26"/>
    <p:sldId id="281" r:id="rId27"/>
    <p:sldId id="282" r:id="rId28"/>
    <p:sldId id="283" r:id="rId29"/>
    <p:sldId id="287" r:id="rId30"/>
    <p:sldId id="288" r:id="rId31"/>
    <p:sldId id="284" r:id="rId32"/>
    <p:sldId id="285" r:id="rId33"/>
  </p:sldIdLst>
  <p:sldSz cx="9144000" cy="6858000" type="screen4x3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CCFF"/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320" autoAdjust="0"/>
  </p:normalViewPr>
  <p:slideViewPr>
    <p:cSldViewPr>
      <p:cViewPr varScale="1">
        <p:scale>
          <a:sx n="86" d="100"/>
          <a:sy n="86" d="100"/>
        </p:scale>
        <p:origin x="1728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E5BEC3B-96C6-4D6F-906B-348673205393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4E5AB3A-13AE-467C-9D82-6629BFBD70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8095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163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8EE3FE6-DCF0-457D-8B1F-4B4917B35B49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99515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1843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68BFA45-D3AF-4AE9-A200-15CBC2E9DFE8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75662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048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0B56EAE-3490-42BB-828E-E903C48A9C4E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8878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795E53A-7FC5-447B-8FCB-307273D4A289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7850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457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F8E67A3-38FE-43D2-B4CA-83BB6957B63C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84663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662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CFB66A1-4747-4E95-8B66-6E3DCB024B02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47094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867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585AD86-9D7A-4AA2-91EE-1FA90FD64B1D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04442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072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23B6AD-4C98-4BA1-BCC3-619174949E4A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8436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3277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B082520-001C-477F-AB80-4A249B671F0D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27811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3481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5A7AD68-2A6E-4E6B-8D37-2EC791DADE41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5356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3686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3869F10-0290-4C03-8C2D-C4A8CD15E308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35271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3891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0655A2C-317C-4E00-B73B-B455FD9CECF2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91884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430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40649D4-A362-4ECE-BB5B-E6335D86C8F3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66952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4505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E0DFBA1-9627-4E12-B837-F9E707DAE2AD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70732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4710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B2DE5F3-A208-4AF5-8AF7-65E16449F8FC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67023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4915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7123C50-1FA3-4B52-B4FF-27EA5E0E7A39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06206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5120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4395430-BCD9-4F20-BD14-3583960AB494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61575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5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5325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78A5B71-6D79-4458-988F-F25667605F10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7578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5529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B8F5B7B-E72F-486C-ADB9-F29053D0CC70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94660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5734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74340F7-ACC3-4CB3-A097-2C6A6E9C5EC2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248348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5939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FD86D2A-5651-48EF-ACD2-7272E060BC0C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138763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4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144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4A23890-458E-45C3-A565-DBC1214A3111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638059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349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34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2031D0B-6F6F-4C27-B687-5840675D7B88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510631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53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553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B234980-F141-40E9-908B-3FDD82D70889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19733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963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6963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03CC6F2-75C4-4F8F-A02B-FF9516BDE1D0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26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218778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6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7168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BEF9770-022B-40FA-BB78-0EF42E7BB785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27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624301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37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737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C659458-D9EA-4706-B7D9-7319E96DBDA6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28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053749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577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7577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FC9DE6B-ADDA-4801-B9B4-AC91CD713393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29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373367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78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7782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4429EB3-F889-4F31-8A1D-0D57918EC5FD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30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067965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89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8089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C675BF-A950-4225-8913-C7A42CE652DF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32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25581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682E8-51E4-44AB-AF71-EA757661866D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1BD3C9-5A63-427B-A0F6-7F57B9BE73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B85A4-7C53-47E6-AD6B-B745D04D7B59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32524-ABF7-4F69-A31F-7A97801BFC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5A3DE-9E53-42B6-A97A-4456A5B2981E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97FEA-FB4A-411B-BCF8-C28A77BB314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4E6AD-F736-4B75-9794-0E0594B05B36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68FD6-275A-4FF8-8E51-125871B17B4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4929DA-95A1-4660-93FD-630F5B0C05FB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E7F195-1C36-4909-A9A8-91EBCF6F346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775478-6E96-4343-AFA1-2828124B35FF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E6B5AE-5F02-432C-A66D-4939D222F53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C28A17-CFA2-4968-93FB-B79E6F675B5B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92DD36-376B-44A1-A78D-3CD12CDD7A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0C414-28CD-42D3-965D-4C62D3838434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617B0B-6C2D-4D3C-A7DB-973A09F7CC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7FEAE-F2AE-464B-B221-CCBD3928DC20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8BAED2-E2CC-4098-B2C5-EF02C18D2C6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754F6-C31D-49D4-A3D4-E05D2A2B53D1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FBAF0-9BB2-40EB-9EE6-065A4E86EC5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6CD834-0522-4576-9D08-2F0CE0AC6F84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FD155E-B632-449F-8C47-66DC83FD339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6EC8FFB-1BF8-464B-B815-5B4EA1499BF6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D37F2E0-9757-4370-A85F-6F7298495C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77" r:id="rId2"/>
    <p:sldLayoutId id="2147483685" r:id="rId3"/>
    <p:sldLayoutId id="2147483678" r:id="rId4"/>
    <p:sldLayoutId id="2147483686" r:id="rId5"/>
    <p:sldLayoutId id="2147483679" r:id="rId6"/>
    <p:sldLayoutId id="2147483680" r:id="rId7"/>
    <p:sldLayoutId id="2147483687" r:id="rId8"/>
    <p:sldLayoutId id="2147483681" r:id="rId9"/>
    <p:sldLayoutId id="2147483682" r:id="rId10"/>
    <p:sldLayoutId id="214748368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182563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google.co.uk/url?sa=i&amp;rct=j&amp;q=&amp;esrc=s&amp;source=images&amp;cd=&amp;cad=rja&amp;uact=8&amp;ved=0CAcQjRw&amp;url=http://www.geneticsandsociety.org/article.php?id%3D8177&amp;ei=SxudVbm-Cqzg7QbF6YPQBg&amp;bvm=bv.96952980,d.ZGU&amp;psig=AFQjCNHzXnlVDiuG2jcU7sInSG2at8vL2w&amp;ust=1436445896655018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source=images&amp;cd=&amp;cad=rja&amp;uact=8&amp;ved=0CAcQjRw&amp;url=http://www.emedicinehealth.com/myelin_and_the_central_nervous_system/article_em.htm&amp;ei=QRydVZz8GMSu7Aaz04HgBw&amp;bvm=bv.96952980,d.ZGU&amp;psig=AFQjCNHlE5k4hE7uD2ZMQv_3uV50t7pvwQ&amp;ust=1436446112948151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://www.google.co.uk/url?sa=i&amp;rct=j&amp;q=&amp;esrc=s&amp;source=images&amp;cd=&amp;cad=rja&amp;uact=8&amp;ved=0CAcQjRw&amp;url=http://www.medfriendly.com/chiari-malformation.html&amp;ei=Vx6dVaGwCcvQ7Aa6-L3wBw&amp;bvm=bv.96952980,d.ZGU&amp;psig=AFQjCNEA8A_ZUcdTgLGdWR2VGozjNPzwsQ&amp;ust=1436446661844749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http://www.google.co.uk/url?sa=i&amp;rct=j&amp;q=&amp;esrc=s&amp;source=images&amp;cd=&amp;cad=rja&amp;uact=8&amp;ved=0CAcQjRw&amp;url=http://163.178.103.176/CasosBerne/2bSNervioso/Caso7-1/HTMLC/CasosB2/talamo/T1.html&amp;ei=eCCdVdb-IabR7Qax_pC4Bw&amp;bvm=bv.96952980,d.ZGU&amp;psig=AFQjCNHNxb6-iRNP8Bs6jj_UJ0pHFUxgOA&amp;ust=1436447219222256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3" y="549275"/>
            <a:ext cx="7772400" cy="287338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400" b="1" cap="none" smtClean="0"/>
              <a:t>INTRODUCTION TO PSYCHOLOGY                                                              Dr Judith Marshall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188" y="2492375"/>
            <a:ext cx="8064500" cy="2635250"/>
          </a:xfrm>
        </p:spPr>
        <p:txBody>
          <a:bodyPr>
            <a:normAutofit fontScale="92500" lnSpcReduction="10000"/>
          </a:bodyPr>
          <a:lstStyle/>
          <a:p>
            <a:r>
              <a:rPr lang="en-GB" sz="3200" smtClean="0">
                <a:solidFill>
                  <a:srgbClr val="57576E"/>
                </a:solidFill>
              </a:rPr>
              <a:t>Lecture Five</a:t>
            </a:r>
          </a:p>
          <a:p>
            <a:endParaRPr lang="en-GB" sz="3200" smtClean="0">
              <a:solidFill>
                <a:srgbClr val="57576E"/>
              </a:solidFill>
            </a:endParaRPr>
          </a:p>
          <a:p>
            <a:endParaRPr lang="en-GB" sz="3200" smtClean="0">
              <a:solidFill>
                <a:srgbClr val="57576E"/>
              </a:solidFill>
            </a:endParaRPr>
          </a:p>
          <a:p>
            <a:r>
              <a:rPr lang="en-GB" sz="3200" smtClean="0">
                <a:solidFill>
                  <a:srgbClr val="57576E"/>
                </a:solidFill>
              </a:rPr>
              <a:t>Biological Psychology:</a:t>
            </a:r>
          </a:p>
          <a:p>
            <a:r>
              <a:rPr lang="en-GB" sz="3200" smtClean="0">
                <a:solidFill>
                  <a:srgbClr val="57576E"/>
                </a:solidFill>
              </a:rPr>
              <a:t>Brain Structures &amp; Functions</a:t>
            </a:r>
          </a:p>
        </p:txBody>
      </p:sp>
      <p:sp>
        <p:nvSpPr>
          <p:cNvPr id="14343" name="AutoShape 7" descr="2Q=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835150" y="692150"/>
            <a:ext cx="5438775" cy="5438775"/>
          </a:xfrm>
          <a:prstGeom prst="rect">
            <a:avLst/>
          </a:prstGeom>
          <a:noFill/>
        </p:spPr>
        <p:txBody>
          <a:bodyPr/>
          <a:lstStyle/>
          <a:p>
            <a:endParaRPr lang="en-US"/>
          </a:p>
        </p:txBody>
      </p:sp>
      <p:pic>
        <p:nvPicPr>
          <p:cNvPr id="14345" name="Picture 9" descr="Brain1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72225" y="3933825"/>
            <a:ext cx="2378075" cy="23780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The Nervous System</a:t>
            </a:r>
          </a:p>
        </p:txBody>
      </p:sp>
      <p:pic>
        <p:nvPicPr>
          <p:cNvPr id="15362" name="Picture 5" descr="pas82760_040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1557338"/>
            <a:ext cx="8651875" cy="4573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al 4"/>
          <p:cNvSpPr/>
          <p:nvPr/>
        </p:nvSpPr>
        <p:spPr>
          <a:xfrm>
            <a:off x="0" y="1268413"/>
            <a:ext cx="6011863" cy="5976937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The Central Nervous System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067175" y="1989138"/>
            <a:ext cx="5076825" cy="46640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l"/>
            <a:r>
              <a:rPr lang="en-GB" altLang="en-US" sz="2000" dirty="0"/>
              <a:t>CNS contains:</a:t>
            </a:r>
          </a:p>
          <a:p>
            <a:pPr marL="742950" lvl="1" indent="-285750" algn="l">
              <a:buFontTx/>
              <a:buChar char="•"/>
            </a:pPr>
            <a:r>
              <a:rPr lang="en-GB" altLang="en-US" sz="2000" b="1" dirty="0"/>
              <a:t>Brain</a:t>
            </a:r>
            <a:r>
              <a:rPr lang="en-GB" altLang="en-US" sz="2000" dirty="0"/>
              <a:t> </a:t>
            </a:r>
          </a:p>
          <a:p>
            <a:pPr marL="742950" lvl="1" indent="-285750" algn="l">
              <a:buFontTx/>
              <a:buChar char="•"/>
            </a:pPr>
            <a:r>
              <a:rPr lang="en-GB" altLang="en-US" sz="2000" b="1" dirty="0"/>
              <a:t>Spinal cord</a:t>
            </a:r>
          </a:p>
          <a:p>
            <a:pPr algn="l"/>
            <a:endParaRPr lang="en-US" altLang="en-US" sz="2000" b="1" dirty="0"/>
          </a:p>
          <a:p>
            <a:pPr algn="l"/>
            <a:r>
              <a:rPr lang="en-GB" altLang="en-US" sz="2000" dirty="0"/>
              <a:t>Links these to the </a:t>
            </a:r>
            <a:r>
              <a:rPr lang="en-GB" altLang="en-US" sz="2000" b="1" dirty="0"/>
              <a:t>peripheral nervous system.</a:t>
            </a:r>
          </a:p>
          <a:p>
            <a:pPr algn="l"/>
            <a:endParaRPr lang="en-GB" altLang="en-US" sz="2000" b="1" dirty="0"/>
          </a:p>
          <a:p>
            <a:pPr algn="l">
              <a:buFont typeface="Arial" charset="0"/>
              <a:buNone/>
            </a:pPr>
            <a:r>
              <a:rPr lang="en-GB" altLang="en-US" sz="2000" dirty="0"/>
              <a:t>Spinal cord contains:</a:t>
            </a:r>
          </a:p>
          <a:p>
            <a:pPr marL="742950" lvl="1" indent="-285750" algn="l">
              <a:buFont typeface="Arial" charset="0"/>
              <a:buChar char="•"/>
            </a:pPr>
            <a:r>
              <a:rPr lang="en-GB" altLang="en-US" sz="2000" dirty="0"/>
              <a:t> </a:t>
            </a:r>
            <a:r>
              <a:rPr lang="en-GB" altLang="en-US" sz="2000" b="1" dirty="0"/>
              <a:t>Sensory neurons </a:t>
            </a:r>
          </a:p>
          <a:p>
            <a:pPr marL="742950" lvl="1" indent="-285750" algn="l">
              <a:buFont typeface="Arial" charset="0"/>
              <a:buChar char="•"/>
            </a:pPr>
            <a:r>
              <a:rPr lang="en-US" altLang="en-US" sz="2000" b="1" dirty="0"/>
              <a:t> M</a:t>
            </a:r>
            <a:r>
              <a:rPr lang="en-GB" altLang="en-US" sz="2000" b="1" dirty="0" err="1"/>
              <a:t>otor</a:t>
            </a:r>
            <a:r>
              <a:rPr lang="en-GB" altLang="en-US" sz="2000" b="1" dirty="0"/>
              <a:t> neurons</a:t>
            </a:r>
          </a:p>
          <a:p>
            <a:pPr marL="742950" lvl="1" indent="-285750" algn="l">
              <a:buFont typeface="Arial" charset="0"/>
              <a:buNone/>
            </a:pPr>
            <a:endParaRPr lang="en-US" altLang="en-US" sz="2000" b="1" dirty="0"/>
          </a:p>
          <a:p>
            <a:pPr algn="l">
              <a:buFontTx/>
              <a:buChar char="-"/>
            </a:pPr>
            <a:r>
              <a:rPr lang="en-GB" altLang="en-US" sz="2000" dirty="0"/>
              <a:t> connected by Interneurons</a:t>
            </a:r>
          </a:p>
          <a:p>
            <a:pPr algn="l">
              <a:buFontTx/>
              <a:buChar char="-"/>
            </a:pPr>
            <a:endParaRPr lang="en-US" altLang="en-US" sz="2000" dirty="0"/>
          </a:p>
          <a:p>
            <a:pPr algn="l">
              <a:buFontTx/>
              <a:buChar char="-"/>
            </a:pPr>
            <a:r>
              <a:rPr lang="en-US" altLang="en-US" sz="2000" dirty="0"/>
              <a:t> Produce </a:t>
            </a:r>
            <a:r>
              <a:rPr lang="en-GB" altLang="en-US" sz="2000" dirty="0"/>
              <a:t>simple </a:t>
            </a:r>
            <a:r>
              <a:rPr lang="en-GB" altLang="en-US" sz="2000" dirty="0" smtClean="0"/>
              <a:t>stimulus-response</a:t>
            </a:r>
            <a:endParaRPr lang="en-GB" altLang="en-US" sz="2000" dirty="0"/>
          </a:p>
          <a:p>
            <a:pPr algn="l"/>
            <a:r>
              <a:rPr lang="en-GB" altLang="en-US" sz="2000" dirty="0"/>
              <a:t>  sequences</a:t>
            </a:r>
          </a:p>
        </p:txBody>
      </p:sp>
      <p:sp>
        <p:nvSpPr>
          <p:cNvPr id="8" name="Rectangle 7"/>
          <p:cNvSpPr/>
          <p:nvPr/>
        </p:nvSpPr>
        <p:spPr>
          <a:xfrm>
            <a:off x="3563938" y="1196975"/>
            <a:ext cx="1368425" cy="5762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pic>
        <p:nvPicPr>
          <p:cNvPr id="17415" name="Picture 7" descr="4453-4464-63362-71462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1773238"/>
            <a:ext cx="4124325" cy="54387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Brain Structure and Function</a:t>
            </a:r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smtClean="0"/>
              <a:t>Three major subdivisions of the brain:</a:t>
            </a:r>
          </a:p>
          <a:p>
            <a:endParaRPr lang="en-GB" sz="2000" smtClean="0"/>
          </a:p>
          <a:p>
            <a:pPr lvl="1"/>
            <a:r>
              <a:rPr lang="en-GB" smtClean="0"/>
              <a:t>Hindbrain</a:t>
            </a:r>
          </a:p>
          <a:p>
            <a:pPr lvl="2"/>
            <a:r>
              <a:rPr lang="en-GB" sz="2000" smtClean="0"/>
              <a:t>Lowest and most </a:t>
            </a:r>
            <a:br>
              <a:rPr lang="en-GB" sz="2000" smtClean="0"/>
            </a:br>
            <a:r>
              <a:rPr lang="en-GB" sz="2000" smtClean="0"/>
              <a:t>primitive level of the brain</a:t>
            </a:r>
          </a:p>
          <a:p>
            <a:pPr lvl="2"/>
            <a:endParaRPr lang="en-GB" sz="2000" smtClean="0"/>
          </a:p>
          <a:p>
            <a:pPr lvl="1"/>
            <a:r>
              <a:rPr lang="en-GB" smtClean="0"/>
              <a:t>Midbrain</a:t>
            </a:r>
          </a:p>
          <a:p>
            <a:pPr lvl="2"/>
            <a:r>
              <a:rPr lang="en-GB" sz="2000" smtClean="0"/>
              <a:t>Contains clusters of </a:t>
            </a:r>
            <a:br>
              <a:rPr lang="en-GB" sz="2000" smtClean="0"/>
            </a:br>
            <a:r>
              <a:rPr lang="en-GB" sz="2000" smtClean="0"/>
              <a:t>sensory and motor neurons</a:t>
            </a:r>
          </a:p>
          <a:p>
            <a:pPr lvl="2"/>
            <a:endParaRPr lang="en-GB" sz="2000" smtClean="0"/>
          </a:p>
          <a:p>
            <a:pPr lvl="1"/>
            <a:r>
              <a:rPr lang="en-GB" smtClean="0"/>
              <a:t>Forebrain</a:t>
            </a:r>
          </a:p>
          <a:p>
            <a:pPr lvl="2"/>
            <a:r>
              <a:rPr lang="en-GB" sz="2000" smtClean="0"/>
              <a:t>The brains most </a:t>
            </a:r>
            <a:br>
              <a:rPr lang="en-GB" sz="2000" smtClean="0"/>
            </a:br>
            <a:r>
              <a:rPr lang="en-GB" sz="2000" smtClean="0"/>
              <a:t>advanced portion from an </a:t>
            </a:r>
            <a:br>
              <a:rPr lang="en-GB" sz="2000" smtClean="0"/>
            </a:br>
            <a:r>
              <a:rPr lang="en-GB" sz="2000" smtClean="0"/>
              <a:t>evolutionary standpoint</a:t>
            </a:r>
          </a:p>
          <a:p>
            <a:pPr lvl="1"/>
            <a:endParaRPr lang="en-GB" smtClean="0"/>
          </a:p>
          <a:p>
            <a:pPr lvl="1"/>
            <a:endParaRPr lang="en-GB" smtClean="0"/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2349500"/>
            <a:ext cx="3960812" cy="355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en-GB" sz="2800" smtClean="0"/>
              <a:t>                                Hindbrain</a:t>
            </a:r>
          </a:p>
        </p:txBody>
      </p:sp>
      <p:sp>
        <p:nvSpPr>
          <p:cNvPr id="21506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4330824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sz="2000" b="1" dirty="0" smtClean="0"/>
              <a:t>Brain stem</a:t>
            </a:r>
            <a:r>
              <a:rPr lang="en-GB" sz="2000" dirty="0" smtClean="0"/>
              <a:t>: </a:t>
            </a:r>
          </a:p>
          <a:p>
            <a:pPr>
              <a:buFont typeface="Arial" charset="0"/>
              <a:buNone/>
            </a:pPr>
            <a:endParaRPr lang="en-GB" sz="2000" dirty="0" smtClean="0"/>
          </a:p>
          <a:p>
            <a:r>
              <a:rPr lang="en-GB" sz="2000" dirty="0" smtClean="0"/>
              <a:t>Supports vital life functions</a:t>
            </a:r>
          </a:p>
          <a:p>
            <a:pPr lvl="1"/>
            <a:r>
              <a:rPr lang="en-GB" dirty="0" smtClean="0"/>
              <a:t>Medulla</a:t>
            </a:r>
          </a:p>
          <a:p>
            <a:pPr lvl="1"/>
            <a:r>
              <a:rPr lang="en-GB" dirty="0" smtClean="0"/>
              <a:t>Pons </a:t>
            </a:r>
          </a:p>
          <a:p>
            <a:pPr lvl="1"/>
            <a:endParaRPr lang="en-GB" dirty="0" smtClean="0"/>
          </a:p>
          <a:p>
            <a:r>
              <a:rPr lang="en-GB" sz="2000" b="1" dirty="0" smtClean="0"/>
              <a:t>Cerebellum</a:t>
            </a:r>
            <a:r>
              <a:rPr lang="en-GB" sz="2000" dirty="0" smtClean="0"/>
              <a:t>: </a:t>
            </a:r>
          </a:p>
          <a:p>
            <a:endParaRPr lang="en-GB" sz="2000" dirty="0" smtClean="0"/>
          </a:p>
          <a:p>
            <a:r>
              <a:rPr lang="en-GB" sz="2000" dirty="0" smtClean="0"/>
              <a:t>Concerned with muscular movement coordination, learning and memory</a:t>
            </a:r>
          </a:p>
          <a:p>
            <a:endParaRPr lang="en-GB" sz="2000" dirty="0"/>
          </a:p>
          <a:p>
            <a:r>
              <a:rPr lang="en-GB" sz="2000" dirty="0" smtClean="0"/>
              <a:t>Coordination of voluntary movements</a:t>
            </a:r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9700" y="3868738"/>
            <a:ext cx="3748088" cy="2989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6" descr="brainstem2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92725" y="908050"/>
            <a:ext cx="3597275" cy="2909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Hindbrain: </a:t>
            </a:r>
            <a:r>
              <a:rPr lang="en-GB" sz="2800" b="1" smtClean="0"/>
              <a:t/>
            </a:r>
            <a:br>
              <a:rPr lang="en-GB" sz="2800" b="1" smtClean="0"/>
            </a:br>
            <a:endParaRPr lang="en-GB" sz="2800" b="1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412875"/>
            <a:ext cx="8229600" cy="5068888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en-GB" sz="2000" dirty="0" smtClean="0"/>
              <a:t> </a:t>
            </a:r>
            <a:r>
              <a:rPr lang="en-GB" b="1" u="sng" dirty="0" smtClean="0"/>
              <a:t>Brain Stem</a:t>
            </a:r>
            <a:r>
              <a:rPr lang="en-GB" sz="2000" dirty="0" smtClean="0"/>
              <a:t> </a:t>
            </a:r>
          </a:p>
          <a:p>
            <a:pPr marL="0" indent="0">
              <a:buFont typeface="Arial" charset="0"/>
              <a:buNone/>
            </a:pPr>
            <a:endParaRPr lang="en-GB" sz="2000" dirty="0" smtClean="0"/>
          </a:p>
          <a:p>
            <a:pPr marL="0" indent="0"/>
            <a:r>
              <a:rPr lang="en-GB" sz="2000" b="1" dirty="0" smtClean="0"/>
              <a:t>Medulla oblongata</a:t>
            </a:r>
          </a:p>
          <a:p>
            <a:pPr marL="0" indent="0">
              <a:buFont typeface="Arial" charset="0"/>
              <a:buNone/>
            </a:pPr>
            <a:endParaRPr lang="en-GB" sz="2000" dirty="0" smtClean="0"/>
          </a:p>
          <a:p>
            <a:pPr lvl="2"/>
            <a:r>
              <a:rPr lang="en-GB" sz="2000" dirty="0" smtClean="0"/>
              <a:t>Plays an important role in vital body functions such as heart rate, respiration and reflexes</a:t>
            </a:r>
          </a:p>
          <a:p>
            <a:pPr lvl="2"/>
            <a:endParaRPr lang="en-GB" sz="2000" dirty="0" smtClean="0"/>
          </a:p>
          <a:p>
            <a:pPr marL="0" indent="0"/>
            <a:r>
              <a:rPr lang="en-GB" sz="2000" dirty="0" smtClean="0"/>
              <a:t>  </a:t>
            </a:r>
            <a:r>
              <a:rPr lang="en-GB" sz="2000" b="1" dirty="0" smtClean="0"/>
              <a:t>Pons</a:t>
            </a:r>
          </a:p>
          <a:p>
            <a:pPr marL="0" indent="0">
              <a:buFont typeface="Arial" charset="0"/>
              <a:buNone/>
            </a:pPr>
            <a:endParaRPr lang="en-GB" sz="2000" dirty="0" smtClean="0"/>
          </a:p>
          <a:p>
            <a:pPr lvl="2"/>
            <a:r>
              <a:rPr lang="en-GB" sz="2000" dirty="0" smtClean="0"/>
              <a:t>Lies just above the medulla and carries nerve impulses between higher and lower levels of the nervous system</a:t>
            </a:r>
          </a:p>
          <a:p>
            <a:pPr lvl="2"/>
            <a:endParaRPr lang="en-GB" sz="2000" dirty="0" smtClean="0"/>
          </a:p>
          <a:p>
            <a:pPr lvl="2"/>
            <a:r>
              <a:rPr lang="en-GB" sz="2000" dirty="0" smtClean="0"/>
              <a:t>Regulates sleep and arousal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Hindbrain:</a:t>
            </a:r>
            <a:endParaRPr lang="en-GB" sz="2800" b="1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endParaRPr lang="en-GB" b="1" smtClean="0"/>
          </a:p>
          <a:p>
            <a:pPr marL="0" indent="0">
              <a:buFont typeface="Arial" charset="0"/>
              <a:buNone/>
            </a:pPr>
            <a:r>
              <a:rPr lang="en-GB" sz="2000" b="1" smtClean="0"/>
              <a:t>Cerebellum</a:t>
            </a:r>
          </a:p>
          <a:p>
            <a:pPr marL="0" indent="0">
              <a:buFont typeface="Arial" charset="0"/>
              <a:buNone/>
            </a:pPr>
            <a:endParaRPr lang="en-GB" sz="2000" b="1" smtClean="0"/>
          </a:p>
          <a:p>
            <a:pPr marL="0" indent="0"/>
            <a:r>
              <a:rPr lang="en-GB" sz="2000" smtClean="0"/>
              <a:t>  Primarily concerned with muscular movement coordination, but also </a:t>
            </a:r>
          </a:p>
          <a:p>
            <a:pPr marL="0" indent="0">
              <a:buFont typeface="Arial" charset="0"/>
              <a:buNone/>
            </a:pPr>
            <a:r>
              <a:rPr lang="en-GB" sz="2000" smtClean="0"/>
              <a:t>   plays a role in learning and memory</a:t>
            </a:r>
          </a:p>
          <a:p>
            <a:pPr marL="0" indent="0"/>
            <a:endParaRPr lang="en-GB" sz="2000" smtClean="0"/>
          </a:p>
          <a:p>
            <a:pPr lvl="1"/>
            <a:r>
              <a:rPr lang="en-GB" smtClean="0"/>
              <a:t>Regulates complex movement that require precise timing</a:t>
            </a:r>
          </a:p>
          <a:p>
            <a:pPr lvl="1"/>
            <a:endParaRPr lang="en-GB" smtClean="0"/>
          </a:p>
          <a:p>
            <a:pPr lvl="1"/>
            <a:r>
              <a:rPr lang="en-GB" smtClean="0"/>
              <a:t>Cerebellum functions are easily disrupted by alcohol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Midbrain</a:t>
            </a:r>
          </a:p>
        </p:txBody>
      </p:sp>
      <p:pic>
        <p:nvPicPr>
          <p:cNvPr id="2765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557338"/>
            <a:ext cx="6192838" cy="497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4211638" y="1484313"/>
            <a:ext cx="2232025" cy="6651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cxnSp>
        <p:nvCxnSpPr>
          <p:cNvPr id="7" name="Elbow Connector 6"/>
          <p:cNvCxnSpPr/>
          <p:nvPr/>
        </p:nvCxnSpPr>
        <p:spPr>
          <a:xfrm>
            <a:off x="4781550" y="2205038"/>
            <a:ext cx="1728788" cy="503237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Elbow Connector 9"/>
          <p:cNvCxnSpPr/>
          <p:nvPr/>
        </p:nvCxnSpPr>
        <p:spPr>
          <a:xfrm>
            <a:off x="5732463" y="3522663"/>
            <a:ext cx="1728787" cy="503237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Elbow Connector 10"/>
          <p:cNvCxnSpPr/>
          <p:nvPr/>
        </p:nvCxnSpPr>
        <p:spPr>
          <a:xfrm>
            <a:off x="5580063" y="4437063"/>
            <a:ext cx="1881187" cy="1800225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/>
          <p:cNvSpPr/>
          <p:nvPr/>
        </p:nvSpPr>
        <p:spPr>
          <a:xfrm>
            <a:off x="4160838" y="3173413"/>
            <a:ext cx="2225675" cy="1368425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7656" name="TextBox 12"/>
          <p:cNvSpPr txBox="1">
            <a:spLocks noChangeArrowheads="1"/>
          </p:cNvSpPr>
          <p:nvPr/>
        </p:nvSpPr>
        <p:spPr bwMode="auto">
          <a:xfrm>
            <a:off x="6227763" y="2271713"/>
            <a:ext cx="20843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en-GB"/>
              <a:t>Forebrain</a:t>
            </a:r>
          </a:p>
        </p:txBody>
      </p:sp>
      <p:sp>
        <p:nvSpPr>
          <p:cNvPr id="27657" name="TextBox 15"/>
          <p:cNvSpPr txBox="1">
            <a:spLocks noChangeArrowheads="1"/>
          </p:cNvSpPr>
          <p:nvPr/>
        </p:nvSpPr>
        <p:spPr bwMode="auto">
          <a:xfrm>
            <a:off x="6596063" y="5732463"/>
            <a:ext cx="20843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en-GB"/>
              <a:t>Hindbrain</a:t>
            </a:r>
          </a:p>
        </p:txBody>
      </p:sp>
      <p:sp>
        <p:nvSpPr>
          <p:cNvPr id="27658" name="TextBox 16"/>
          <p:cNvSpPr txBox="1">
            <a:spLocks noChangeArrowheads="1"/>
          </p:cNvSpPr>
          <p:nvPr/>
        </p:nvSpPr>
        <p:spPr bwMode="auto">
          <a:xfrm>
            <a:off x="6673850" y="3503613"/>
            <a:ext cx="20828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en-GB" sz="2800" b="1">
                <a:solidFill>
                  <a:srgbClr val="FF0000"/>
                </a:solidFill>
              </a:rPr>
              <a:t>Midbrain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Midbrain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Contains clusters of sensory and motor neurons</a:t>
            </a:r>
          </a:p>
          <a:p>
            <a:pPr>
              <a:lnSpc>
                <a:spcPct val="90000"/>
              </a:lnSpc>
            </a:pPr>
            <a:endParaRPr lang="en-GB" sz="2000" dirty="0" smtClean="0"/>
          </a:p>
          <a:p>
            <a:pPr lvl="2">
              <a:lnSpc>
                <a:spcPct val="90000"/>
              </a:lnSpc>
            </a:pPr>
            <a:r>
              <a:rPr lang="en-GB" sz="2000" dirty="0" smtClean="0"/>
              <a:t>Visual and auditory systems</a:t>
            </a:r>
          </a:p>
          <a:p>
            <a:pPr lvl="2">
              <a:lnSpc>
                <a:spcPct val="90000"/>
              </a:lnSpc>
            </a:pPr>
            <a:endParaRPr lang="en-GB" sz="2000" dirty="0" smtClean="0"/>
          </a:p>
          <a:p>
            <a:pPr lvl="2">
              <a:lnSpc>
                <a:spcPct val="90000"/>
              </a:lnSpc>
            </a:pPr>
            <a:r>
              <a:rPr lang="en-GB" sz="2000" dirty="0" smtClean="0"/>
              <a:t>Motor neurons that control eye movements</a:t>
            </a:r>
          </a:p>
          <a:p>
            <a:pPr lvl="2">
              <a:lnSpc>
                <a:spcPct val="90000"/>
              </a:lnSpc>
            </a:pPr>
            <a:endParaRPr lang="en-GB" sz="2000" dirty="0" smtClean="0"/>
          </a:p>
          <a:p>
            <a:pPr lvl="2">
              <a:lnSpc>
                <a:spcPct val="90000"/>
              </a:lnSpc>
            </a:pPr>
            <a:endParaRPr lang="en-GB" sz="2000" dirty="0" smtClean="0"/>
          </a:p>
          <a:p>
            <a:pPr>
              <a:lnSpc>
                <a:spcPct val="90000"/>
              </a:lnSpc>
            </a:pPr>
            <a:r>
              <a:rPr lang="en-GB" sz="2000" b="1" dirty="0" smtClean="0"/>
              <a:t>Reticular Formation:</a:t>
            </a:r>
          </a:p>
          <a:p>
            <a:pPr>
              <a:lnSpc>
                <a:spcPct val="90000"/>
              </a:lnSpc>
            </a:pPr>
            <a:endParaRPr lang="en-GB" sz="2000" b="1" dirty="0" smtClean="0"/>
          </a:p>
          <a:p>
            <a:pPr lvl="2">
              <a:lnSpc>
                <a:spcPct val="90000"/>
              </a:lnSpc>
            </a:pPr>
            <a:r>
              <a:rPr lang="en-GB" sz="2000" dirty="0" smtClean="0"/>
              <a:t>The ‘brains gatekeeper’ – regulates flow of incoming sensory information</a:t>
            </a:r>
          </a:p>
          <a:p>
            <a:pPr lvl="2">
              <a:lnSpc>
                <a:spcPct val="90000"/>
              </a:lnSpc>
            </a:pPr>
            <a:endParaRPr lang="en-GB" sz="2000" dirty="0" smtClean="0"/>
          </a:p>
          <a:p>
            <a:pPr lvl="2">
              <a:lnSpc>
                <a:spcPct val="90000"/>
              </a:lnSpc>
            </a:pPr>
            <a:r>
              <a:rPr lang="en-GB" sz="2000" dirty="0" smtClean="0"/>
              <a:t>Alerts higher centres of the brain that messages are coming and then either blocks or allows those messages</a:t>
            </a:r>
          </a:p>
          <a:p>
            <a:pPr lvl="2">
              <a:lnSpc>
                <a:spcPct val="90000"/>
              </a:lnSpc>
            </a:pPr>
            <a:endParaRPr lang="en-GB" sz="2000" dirty="0" smtClean="0"/>
          </a:p>
          <a:p>
            <a:pPr lvl="2">
              <a:lnSpc>
                <a:spcPct val="90000"/>
              </a:lnSpc>
            </a:pPr>
            <a:r>
              <a:rPr lang="en-GB" sz="2000" dirty="0" smtClean="0"/>
              <a:t>Plays a role in consciousness, sleep and attention</a:t>
            </a:r>
          </a:p>
          <a:p>
            <a:pPr lvl="1">
              <a:lnSpc>
                <a:spcPct val="90000"/>
              </a:lnSpc>
            </a:pPr>
            <a:endParaRPr lang="en-GB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Forebrain</a:t>
            </a:r>
          </a:p>
        </p:txBody>
      </p:sp>
      <p:sp>
        <p:nvSpPr>
          <p:cNvPr id="31746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8768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dirty="0" smtClean="0"/>
              <a:t>Most advanced part of the brain - from an evolutionary perspective</a:t>
            </a:r>
          </a:p>
          <a:p>
            <a:pPr marL="0" indent="0" algn="ctr">
              <a:buFont typeface="Arial" charset="0"/>
              <a:buNone/>
            </a:pPr>
            <a:endParaRPr lang="en-GB" b="1" dirty="0" smtClean="0"/>
          </a:p>
          <a:p>
            <a:pPr lvl="1"/>
            <a:r>
              <a:rPr lang="en-GB" dirty="0" smtClean="0"/>
              <a:t>Cerebrum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Thalamus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Hypothalamus 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The Limbic System</a:t>
            </a:r>
          </a:p>
          <a:p>
            <a:pPr marL="1600200" lvl="3" indent="-228600"/>
            <a:r>
              <a:rPr lang="en-GB" sz="2000" dirty="0" smtClean="0"/>
              <a:t>Hippocampus</a:t>
            </a:r>
          </a:p>
          <a:p>
            <a:pPr marL="1600200" lvl="3" indent="-228600"/>
            <a:r>
              <a:rPr lang="en-GB" sz="2000" dirty="0" smtClean="0"/>
              <a:t>Amygdala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Forebrain</a:t>
            </a:r>
          </a:p>
        </p:txBody>
      </p:sp>
      <p:sp>
        <p:nvSpPr>
          <p:cNvPr id="33794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043363" cy="4924425"/>
          </a:xfrm>
        </p:spPr>
        <p:txBody>
          <a:bodyPr/>
          <a:lstStyle/>
          <a:p>
            <a:r>
              <a:rPr lang="en-GB" sz="2000" b="1" smtClean="0"/>
              <a:t>Cerebrum</a:t>
            </a:r>
          </a:p>
          <a:p>
            <a:endParaRPr lang="en-GB" sz="2000" b="1" smtClean="0"/>
          </a:p>
          <a:p>
            <a:pPr lvl="2"/>
            <a:r>
              <a:rPr lang="en-GB" sz="2000" smtClean="0"/>
              <a:t>Consists of two large hemispheres that wrap around the brain stem.</a:t>
            </a:r>
          </a:p>
          <a:p>
            <a:pPr lvl="2"/>
            <a:endParaRPr lang="en-GB" sz="2000" smtClean="0"/>
          </a:p>
        </p:txBody>
      </p:sp>
      <p:pic>
        <p:nvPicPr>
          <p:cNvPr id="3379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7900" y="1700213"/>
            <a:ext cx="4138613" cy="3687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dirty="0" smtClean="0"/>
              <a:t>Forebrain</a:t>
            </a:r>
            <a:r>
              <a:rPr lang="en-GB" dirty="0" smtClean="0"/>
              <a:t> </a:t>
            </a:r>
          </a:p>
        </p:txBody>
      </p:sp>
      <p:sp>
        <p:nvSpPr>
          <p:cNvPr id="35842" name="Content Placeholder 2"/>
          <p:cNvSpPr>
            <a:spLocks noGrp="1"/>
          </p:cNvSpPr>
          <p:nvPr>
            <p:ph type="body" sz="half" idx="1"/>
          </p:nvPr>
        </p:nvSpPr>
        <p:spPr>
          <a:xfrm>
            <a:off x="0" y="1600200"/>
            <a:ext cx="5257800" cy="5257800"/>
          </a:xfrm>
        </p:spPr>
        <p:txBody>
          <a:bodyPr/>
          <a:lstStyle/>
          <a:p>
            <a:r>
              <a:rPr lang="en-GB" sz="2000" b="1" dirty="0" smtClean="0"/>
              <a:t>Thalamus</a:t>
            </a:r>
          </a:p>
          <a:p>
            <a:endParaRPr lang="en-GB" sz="2000" b="1" dirty="0" smtClean="0"/>
          </a:p>
          <a:p>
            <a:pPr lvl="2"/>
            <a:r>
              <a:rPr lang="en-GB" sz="2000" dirty="0" smtClean="0"/>
              <a:t>“</a:t>
            </a:r>
            <a:r>
              <a:rPr lang="en-GB" sz="2000" b="1" dirty="0" smtClean="0"/>
              <a:t>Switchboard</a:t>
            </a:r>
            <a:r>
              <a:rPr lang="en-GB" sz="2000" dirty="0" smtClean="0"/>
              <a:t>” that organises inputs </a:t>
            </a:r>
            <a:br>
              <a:rPr lang="en-GB" sz="2000" dirty="0" smtClean="0"/>
            </a:br>
            <a:r>
              <a:rPr lang="en-GB" sz="2000" dirty="0" smtClean="0"/>
              <a:t>from sensory organs and routes them </a:t>
            </a:r>
            <a:br>
              <a:rPr lang="en-GB" sz="2000" dirty="0" smtClean="0"/>
            </a:br>
            <a:r>
              <a:rPr lang="en-GB" sz="2000" dirty="0" smtClean="0"/>
              <a:t>to the appropriate areas of the brain </a:t>
            </a:r>
            <a:br>
              <a:rPr lang="en-GB" sz="2000" dirty="0" smtClean="0"/>
            </a:br>
            <a:endParaRPr lang="en-GB" sz="2000" dirty="0" smtClean="0"/>
          </a:p>
          <a:p>
            <a:r>
              <a:rPr lang="en-GB" sz="2000" b="1" dirty="0" smtClean="0"/>
              <a:t>Hypothalamus</a:t>
            </a:r>
          </a:p>
          <a:p>
            <a:endParaRPr lang="en-GB" sz="2000" b="1" dirty="0" smtClean="0"/>
          </a:p>
          <a:p>
            <a:pPr lvl="2"/>
            <a:r>
              <a:rPr lang="en-GB" sz="2000" dirty="0" smtClean="0"/>
              <a:t>Plays a major role in motivation and emotion</a:t>
            </a:r>
          </a:p>
          <a:p>
            <a:pPr lvl="2"/>
            <a:r>
              <a:rPr lang="en-GB" sz="2000" dirty="0" smtClean="0"/>
              <a:t>Controls hormonal secretions that regulate sexual behaviour, temperature regulation, sleeping, metabolism, reactions to stress, and pleasure/pain</a:t>
            </a:r>
          </a:p>
          <a:p>
            <a:endParaRPr lang="en-GB" sz="2000" dirty="0" smtClean="0"/>
          </a:p>
        </p:txBody>
      </p:sp>
      <p:pic>
        <p:nvPicPr>
          <p:cNvPr id="3584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95938" y="404813"/>
            <a:ext cx="3548062" cy="301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7" name="Picture 7" descr="ch40c2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03888" y="3644900"/>
            <a:ext cx="3440112" cy="3035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Forebrain</a:t>
            </a:r>
          </a:p>
        </p:txBody>
      </p:sp>
      <p:sp>
        <p:nvSpPr>
          <p:cNvPr id="37890" name="Content Placeholder 2"/>
          <p:cNvSpPr>
            <a:spLocks noGrp="1"/>
          </p:cNvSpPr>
          <p:nvPr>
            <p:ph idx="1"/>
          </p:nvPr>
        </p:nvSpPr>
        <p:spPr>
          <a:xfrm>
            <a:off x="250825" y="1412875"/>
            <a:ext cx="8569325" cy="5064125"/>
          </a:xfrm>
        </p:spPr>
        <p:txBody>
          <a:bodyPr/>
          <a:lstStyle/>
          <a:p>
            <a:r>
              <a:rPr lang="en-GB" sz="2000" b="1" dirty="0" smtClean="0"/>
              <a:t>Limbic System:  “The Emotional Brain”</a:t>
            </a:r>
          </a:p>
          <a:p>
            <a:pPr marL="0" indent="0">
              <a:buNone/>
            </a:pPr>
            <a:r>
              <a:rPr lang="en-GB" sz="2000" b="1" dirty="0"/>
              <a:t> </a:t>
            </a:r>
            <a:r>
              <a:rPr lang="en-GB" sz="2000" b="1" dirty="0" smtClean="0"/>
              <a:t>  </a:t>
            </a:r>
            <a:r>
              <a:rPr lang="en-GB" sz="2000" dirty="0" smtClean="0"/>
              <a:t>Includes: </a:t>
            </a:r>
            <a:r>
              <a:rPr lang="en-GB" sz="2000" b="1" dirty="0"/>
              <a:t>h</a:t>
            </a:r>
            <a:r>
              <a:rPr lang="en-GB" sz="2000" b="1" dirty="0" smtClean="0"/>
              <a:t>ypothalamus, hippocampus, amygdala, olfactory bulbs</a:t>
            </a:r>
          </a:p>
          <a:p>
            <a:endParaRPr lang="en-GB" sz="800" dirty="0" smtClean="0"/>
          </a:p>
          <a:p>
            <a:pPr>
              <a:buFont typeface="Arial" charset="0"/>
              <a:buNone/>
            </a:pPr>
            <a:r>
              <a:rPr lang="en-GB" sz="2000" dirty="0" smtClean="0"/>
              <a:t>Helps coordinate behaviours needed to satisfy motivational and </a:t>
            </a:r>
            <a:br>
              <a:rPr lang="en-GB" sz="2000" dirty="0" smtClean="0"/>
            </a:br>
            <a:r>
              <a:rPr lang="en-GB" sz="2000" dirty="0" smtClean="0"/>
              <a:t>emotional urges that arise in the hypothalamus</a:t>
            </a:r>
            <a:r>
              <a:rPr lang="en-GB" dirty="0" smtClean="0"/>
              <a:t> </a:t>
            </a:r>
          </a:p>
          <a:p>
            <a:pPr marL="1600200" lvl="3" indent="-228600"/>
            <a:r>
              <a:rPr lang="en-GB" dirty="0" smtClean="0"/>
              <a:t> </a:t>
            </a:r>
            <a:r>
              <a:rPr lang="en-GB" sz="2000" dirty="0" smtClean="0"/>
              <a:t>Hippocampus</a:t>
            </a:r>
          </a:p>
          <a:p>
            <a:pPr marL="1600200" lvl="3" indent="-228600"/>
            <a:r>
              <a:rPr lang="en-GB" sz="2000" dirty="0" smtClean="0"/>
              <a:t> Amygdala</a:t>
            </a:r>
          </a:p>
          <a:p>
            <a:pPr>
              <a:buFont typeface="Arial" charset="0"/>
              <a:buNone/>
            </a:pPr>
            <a:endParaRPr lang="en-GB" sz="1200" dirty="0" smtClean="0"/>
          </a:p>
          <a:p>
            <a:pPr>
              <a:buFont typeface="Arial" charset="0"/>
              <a:buNone/>
            </a:pPr>
            <a:r>
              <a:rPr lang="en-GB" sz="2000" dirty="0" smtClean="0"/>
              <a:t>Structures lie deep within the cerebral </a:t>
            </a:r>
          </a:p>
          <a:p>
            <a:pPr>
              <a:buFont typeface="Arial" charset="0"/>
              <a:buNone/>
            </a:pPr>
            <a:r>
              <a:rPr lang="en-GB" sz="2000" dirty="0" smtClean="0"/>
              <a:t>hemispheres</a:t>
            </a:r>
          </a:p>
          <a:p>
            <a:pPr lvl="1" indent="0"/>
            <a:endParaRPr lang="en-GB" sz="1200" dirty="0" smtClean="0"/>
          </a:p>
          <a:p>
            <a:pPr>
              <a:buFont typeface="Arial" charset="0"/>
              <a:buNone/>
            </a:pPr>
            <a:r>
              <a:rPr lang="en-GB" sz="2000" dirty="0" smtClean="0"/>
              <a:t>Coordinates behaviours needed to </a:t>
            </a:r>
          </a:p>
          <a:p>
            <a:pPr>
              <a:buFont typeface="Arial" charset="0"/>
              <a:buNone/>
            </a:pPr>
            <a:r>
              <a:rPr lang="en-GB" sz="2000" dirty="0" smtClean="0"/>
              <a:t>satisfy emotional and motivational </a:t>
            </a:r>
          </a:p>
          <a:p>
            <a:pPr>
              <a:buFont typeface="Arial" charset="0"/>
              <a:buNone/>
            </a:pPr>
            <a:r>
              <a:rPr lang="en-GB" sz="2000" dirty="0" smtClean="0"/>
              <a:t>urges arising in the hypothalamus</a:t>
            </a:r>
          </a:p>
          <a:p>
            <a:pPr>
              <a:buFont typeface="Arial" charset="0"/>
              <a:buNone/>
            </a:pPr>
            <a:endParaRPr lang="en-GB" sz="2000" dirty="0" smtClean="0"/>
          </a:p>
          <a:p>
            <a:pPr>
              <a:buFont typeface="Arial" charset="0"/>
              <a:buNone/>
            </a:pPr>
            <a:r>
              <a:rPr lang="en-GB" sz="2000" dirty="0" smtClean="0"/>
              <a:t>Also involved in memory</a:t>
            </a:r>
          </a:p>
          <a:p>
            <a:pPr>
              <a:buFont typeface="Arial" charset="0"/>
              <a:buNone/>
            </a:pPr>
            <a:endParaRPr lang="en-GB" sz="2000" dirty="0" smtClean="0"/>
          </a:p>
          <a:p>
            <a:pPr lvl="2"/>
            <a:endParaRPr lang="en-GB" sz="2000" dirty="0" smtClean="0"/>
          </a:p>
        </p:txBody>
      </p:sp>
      <p:pic>
        <p:nvPicPr>
          <p:cNvPr id="37891" name="Picture 19" descr="passer89_limbic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53000" y="3084513"/>
            <a:ext cx="4191000" cy="377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al 5"/>
          <p:cNvSpPr/>
          <p:nvPr/>
        </p:nvSpPr>
        <p:spPr>
          <a:xfrm>
            <a:off x="7740650" y="2997200"/>
            <a:ext cx="1403350" cy="503238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5651500" y="6308725"/>
            <a:ext cx="1296988" cy="360363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5" name="Picture 10" descr="passer89_limbic_hippo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1484313"/>
            <a:ext cx="5119687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986" name="TextBox 2"/>
          <p:cNvSpPr txBox="1">
            <a:spLocks noChangeArrowheads="1"/>
          </p:cNvSpPr>
          <p:nvPr/>
        </p:nvSpPr>
        <p:spPr bwMode="auto">
          <a:xfrm>
            <a:off x="468313" y="476250"/>
            <a:ext cx="820814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Limbic System: Structure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0425" y="1487488"/>
            <a:ext cx="2519363" cy="1077912"/>
          </a:xfrm>
          <a:prstGeom prst="rect">
            <a:avLst/>
          </a:prstGeom>
          <a:solidFill>
            <a:srgbClr val="66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</a:rPr>
              <a:t>Hippocampus:</a:t>
            </a:r>
          </a:p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solidFill>
                  <a:schemeClr val="tx1"/>
                </a:solidFill>
              </a:rPr>
              <a:t>Learning and memory</a:t>
            </a:r>
          </a:p>
        </p:txBody>
      </p:sp>
      <p:sp>
        <p:nvSpPr>
          <p:cNvPr id="6" name="Rectangle 5"/>
          <p:cNvSpPr/>
          <p:nvPr/>
        </p:nvSpPr>
        <p:spPr>
          <a:xfrm>
            <a:off x="323850" y="1341438"/>
            <a:ext cx="8496300" cy="5256212"/>
          </a:xfrm>
          <a:prstGeom prst="rect">
            <a:avLst/>
          </a:prstGeom>
          <a:noFill/>
          <a:ln w="508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extBox 2"/>
          <p:cNvSpPr txBox="1">
            <a:spLocks noChangeArrowheads="1"/>
          </p:cNvSpPr>
          <p:nvPr/>
        </p:nvSpPr>
        <p:spPr bwMode="auto">
          <a:xfrm>
            <a:off x="468313" y="476250"/>
            <a:ext cx="8280151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Limbic System: Structure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0425" y="1487488"/>
            <a:ext cx="2519363" cy="863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</a:rPr>
              <a:t>Hippocampus:</a:t>
            </a:r>
          </a:p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solidFill>
                  <a:schemeClr val="tx1"/>
                </a:solidFill>
              </a:rPr>
              <a:t>Learning and memory</a:t>
            </a:r>
          </a:p>
        </p:txBody>
      </p:sp>
      <p:sp>
        <p:nvSpPr>
          <p:cNvPr id="6" name="Rectangle 5"/>
          <p:cNvSpPr/>
          <p:nvPr/>
        </p:nvSpPr>
        <p:spPr>
          <a:xfrm>
            <a:off x="323850" y="1412875"/>
            <a:ext cx="8496300" cy="5256213"/>
          </a:xfrm>
          <a:prstGeom prst="rect">
            <a:avLst/>
          </a:prstGeom>
          <a:noFill/>
          <a:ln w="508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pic>
        <p:nvPicPr>
          <p:cNvPr id="44036" name="Picture 9" descr="passer89_limbic_amygdal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713" y="1487488"/>
            <a:ext cx="5119687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5940425" y="2427288"/>
            <a:ext cx="2879725" cy="1073150"/>
          </a:xfrm>
          <a:prstGeom prst="rect">
            <a:avLst/>
          </a:prstGeom>
          <a:solidFill>
            <a:srgbClr val="66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</a:rPr>
              <a:t>Amygdala:</a:t>
            </a:r>
          </a:p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solidFill>
                  <a:schemeClr val="tx1"/>
                </a:solidFill>
              </a:rPr>
              <a:t>Emotions and aggression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extBox 2"/>
          <p:cNvSpPr txBox="1">
            <a:spLocks noChangeArrowheads="1"/>
          </p:cNvSpPr>
          <p:nvPr/>
        </p:nvSpPr>
        <p:spPr bwMode="auto">
          <a:xfrm>
            <a:off x="468313" y="476250"/>
            <a:ext cx="58324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en-GB" sz="2800"/>
              <a:t>Limbic System: Structure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0425" y="1487488"/>
            <a:ext cx="2519363" cy="863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</a:rPr>
              <a:t>Hippocampus:</a:t>
            </a:r>
          </a:p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solidFill>
                  <a:schemeClr val="tx1"/>
                </a:solidFill>
              </a:rPr>
              <a:t>Learning and memory</a:t>
            </a:r>
          </a:p>
        </p:txBody>
      </p:sp>
      <p:sp>
        <p:nvSpPr>
          <p:cNvPr id="6" name="Rectangle 5"/>
          <p:cNvSpPr/>
          <p:nvPr/>
        </p:nvSpPr>
        <p:spPr>
          <a:xfrm>
            <a:off x="468313" y="1125538"/>
            <a:ext cx="8496300" cy="5256212"/>
          </a:xfrm>
          <a:prstGeom prst="rect">
            <a:avLst/>
          </a:prstGeom>
          <a:noFill/>
          <a:ln w="508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940425" y="2427288"/>
            <a:ext cx="2879725" cy="863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</a:rPr>
              <a:t>Amygdala:</a:t>
            </a:r>
          </a:p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solidFill>
                  <a:schemeClr val="tx1"/>
                </a:solidFill>
              </a:rPr>
              <a:t>Emotions and aggression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6085" name="Picture 13" descr="passer89_limbic_hypo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713" y="1487488"/>
            <a:ext cx="5119687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Rectangle 10"/>
          <p:cNvSpPr/>
          <p:nvPr/>
        </p:nvSpPr>
        <p:spPr>
          <a:xfrm>
            <a:off x="5940425" y="3384550"/>
            <a:ext cx="2879725" cy="1052513"/>
          </a:xfrm>
          <a:prstGeom prst="rect">
            <a:avLst/>
          </a:prstGeom>
          <a:solidFill>
            <a:srgbClr val="66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</a:rPr>
              <a:t>Hypothalamus:</a:t>
            </a:r>
          </a:p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solidFill>
                  <a:schemeClr val="tx1"/>
                </a:solidFill>
              </a:rPr>
              <a:t>Hunger, thirst, temperature control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extBox 2"/>
          <p:cNvSpPr txBox="1">
            <a:spLocks noChangeArrowheads="1"/>
          </p:cNvSpPr>
          <p:nvPr/>
        </p:nvSpPr>
        <p:spPr bwMode="auto">
          <a:xfrm>
            <a:off x="468313" y="476250"/>
            <a:ext cx="58324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en-GB" sz="2800"/>
              <a:t>Limbic System: Structure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0425" y="1487488"/>
            <a:ext cx="2519363" cy="863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</a:rPr>
              <a:t>Hippocampus:</a:t>
            </a:r>
          </a:p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solidFill>
                  <a:schemeClr val="tx1"/>
                </a:solidFill>
              </a:rPr>
              <a:t>Learning and memory</a:t>
            </a:r>
          </a:p>
        </p:txBody>
      </p:sp>
      <p:sp>
        <p:nvSpPr>
          <p:cNvPr id="6" name="Rectangle 5"/>
          <p:cNvSpPr/>
          <p:nvPr/>
        </p:nvSpPr>
        <p:spPr>
          <a:xfrm>
            <a:off x="468313" y="1125538"/>
            <a:ext cx="8496300" cy="5256212"/>
          </a:xfrm>
          <a:prstGeom prst="rect">
            <a:avLst/>
          </a:prstGeom>
          <a:noFill/>
          <a:ln w="508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940425" y="2427288"/>
            <a:ext cx="2879725" cy="863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</a:rPr>
              <a:t>Amygdala:</a:t>
            </a:r>
          </a:p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solidFill>
                  <a:schemeClr val="tx1"/>
                </a:solidFill>
              </a:rPr>
              <a:t>Emotions and aggression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940425" y="3384550"/>
            <a:ext cx="2879725" cy="10525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</a:rPr>
              <a:t>Hypothalamus:</a:t>
            </a:r>
          </a:p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solidFill>
                  <a:schemeClr val="tx1"/>
                </a:solidFill>
              </a:rPr>
              <a:t>Hunger, thirst, temperature control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8134" name="Picture 14" descr="passer89_limbic_thalamu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713" y="1487488"/>
            <a:ext cx="5119687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le 11"/>
          <p:cNvSpPr/>
          <p:nvPr/>
        </p:nvSpPr>
        <p:spPr>
          <a:xfrm>
            <a:off x="5937250" y="4589463"/>
            <a:ext cx="2881313" cy="1052512"/>
          </a:xfrm>
          <a:prstGeom prst="rect">
            <a:avLst/>
          </a:prstGeom>
          <a:solidFill>
            <a:srgbClr val="66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</a:rPr>
              <a:t>Thalamus:</a:t>
            </a:r>
          </a:p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solidFill>
                  <a:schemeClr val="tx1"/>
                </a:solidFill>
              </a:rPr>
              <a:t>Relay centre for sensory information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TextBox 2"/>
          <p:cNvSpPr txBox="1">
            <a:spLocks noChangeArrowheads="1"/>
          </p:cNvSpPr>
          <p:nvPr/>
        </p:nvSpPr>
        <p:spPr bwMode="auto">
          <a:xfrm>
            <a:off x="468313" y="476250"/>
            <a:ext cx="58324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en-GB" sz="2800"/>
              <a:t>Limbic System: Structure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6300788" y="1484313"/>
            <a:ext cx="2519362" cy="863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</a:rPr>
              <a:t>Hippocampus:</a:t>
            </a:r>
          </a:p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solidFill>
                  <a:schemeClr val="tx1"/>
                </a:solidFill>
              </a:rPr>
              <a:t>Learning and memory</a:t>
            </a:r>
          </a:p>
        </p:txBody>
      </p:sp>
      <p:sp>
        <p:nvSpPr>
          <p:cNvPr id="6" name="Rectangle 5"/>
          <p:cNvSpPr/>
          <p:nvPr/>
        </p:nvSpPr>
        <p:spPr>
          <a:xfrm>
            <a:off x="468313" y="1125538"/>
            <a:ext cx="8496300" cy="5256212"/>
          </a:xfrm>
          <a:prstGeom prst="rect">
            <a:avLst/>
          </a:prstGeom>
          <a:noFill/>
          <a:ln w="508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264275" y="2565400"/>
            <a:ext cx="2879725" cy="863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</a:rPr>
              <a:t>Amygdala:</a:t>
            </a:r>
          </a:p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solidFill>
                  <a:schemeClr val="tx1"/>
                </a:solidFill>
              </a:rPr>
              <a:t>Emotions and aggression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264275" y="3573463"/>
            <a:ext cx="2879725" cy="10525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</a:rPr>
              <a:t>Hypothalamus:</a:t>
            </a:r>
          </a:p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solidFill>
                  <a:schemeClr val="tx1"/>
                </a:solidFill>
              </a:rPr>
              <a:t>Hunger, thirst, temperature control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262688" y="4724400"/>
            <a:ext cx="2881312" cy="10525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</a:rPr>
              <a:t>Thalamus:</a:t>
            </a:r>
          </a:p>
          <a:p>
            <a:pPr algn="l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dirty="0">
                <a:solidFill>
                  <a:schemeClr val="tx1"/>
                </a:solidFill>
              </a:rPr>
              <a:t>Relay centre for sensory information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0183" name="Picture 8" descr="passer89_limbic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1487488"/>
            <a:ext cx="5105400" cy="4595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smtClean="0"/>
              <a:t>Brain Structure and Function</a:t>
            </a:r>
          </a:p>
        </p:txBody>
      </p:sp>
      <p:sp>
        <p:nvSpPr>
          <p:cNvPr id="52226" name="Content Placeholder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876800"/>
          </a:xfrm>
        </p:spPr>
        <p:txBody>
          <a:bodyPr/>
          <a:lstStyle/>
          <a:p>
            <a:r>
              <a:rPr lang="en-GB" sz="2000" b="1" dirty="0" smtClean="0"/>
              <a:t>Cerebral Cortex</a:t>
            </a:r>
            <a:r>
              <a:rPr lang="en-GB" sz="2000" u="sng" dirty="0" smtClean="0"/>
              <a:t>:</a:t>
            </a:r>
          </a:p>
          <a:p>
            <a:endParaRPr lang="en-GB" sz="2000" u="sng" dirty="0" smtClean="0"/>
          </a:p>
          <a:p>
            <a:pPr lvl="1"/>
            <a:r>
              <a:rPr lang="en-GB" dirty="0" smtClean="0"/>
              <a:t>A ¼ inch sheet of grey unmyelinated cells that form the outermost layer of the human brain</a:t>
            </a:r>
          </a:p>
          <a:p>
            <a:pPr lvl="1"/>
            <a:endParaRPr lang="en-GB" dirty="0" smtClean="0"/>
          </a:p>
          <a:p>
            <a:pPr lvl="2"/>
            <a:r>
              <a:rPr lang="en-GB" sz="2000" dirty="0" smtClean="0"/>
              <a:t>Fissures – folds in the cerebral cortex; allows for greater surface area in a smaller space</a:t>
            </a:r>
          </a:p>
          <a:p>
            <a:pPr lvl="2"/>
            <a:endParaRPr lang="en-GB" sz="2000" dirty="0" smtClean="0"/>
          </a:p>
          <a:p>
            <a:pPr lvl="1"/>
            <a:r>
              <a:rPr lang="en-GB" dirty="0" smtClean="0"/>
              <a:t>Fissures separate the brain into the four lobes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331913" y="5157788"/>
          <a:ext cx="6096000" cy="1037273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5191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Frontal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Parietal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Occipital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Temporal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 dirty="0" smtClean="0"/>
              <a:t>Brain Structure and Function</a:t>
            </a:r>
          </a:p>
        </p:txBody>
      </p:sp>
      <p:pic>
        <p:nvPicPr>
          <p:cNvPr id="54274" name="Picture 6" descr="f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628775"/>
            <a:ext cx="9144000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365104"/>
            <a:ext cx="2195736" cy="1242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Content Placeholder 2"/>
          <p:cNvSpPr>
            <a:spLocks noGrp="1"/>
          </p:cNvSpPr>
          <p:nvPr>
            <p:ph idx="1"/>
          </p:nvPr>
        </p:nvSpPr>
        <p:spPr>
          <a:xfrm>
            <a:off x="395288" y="4797425"/>
            <a:ext cx="8229600" cy="1328738"/>
          </a:xfrm>
        </p:spPr>
        <p:txBody>
          <a:bodyPr/>
          <a:lstStyle/>
          <a:p>
            <a:r>
              <a:rPr lang="en-GB" dirty="0" smtClean="0"/>
              <a:t>Primary motor cortex: </a:t>
            </a:r>
          </a:p>
          <a:p>
            <a:pPr lvl="1"/>
            <a:r>
              <a:rPr lang="en-GB" dirty="0" smtClean="0"/>
              <a:t>Controls the 600+ muscles involved in voluntary body movements</a:t>
            </a:r>
          </a:p>
        </p:txBody>
      </p:sp>
      <p:pic>
        <p:nvPicPr>
          <p:cNvPr id="56322" name="Picture 6" descr="f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5325" y="1031875"/>
            <a:ext cx="7561263" cy="346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al 4"/>
          <p:cNvSpPr/>
          <p:nvPr/>
        </p:nvSpPr>
        <p:spPr>
          <a:xfrm>
            <a:off x="422275" y="692150"/>
            <a:ext cx="1873250" cy="1044575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Content Placeholder 2"/>
          <p:cNvSpPr>
            <a:spLocks noGrp="1"/>
          </p:cNvSpPr>
          <p:nvPr>
            <p:ph idx="1"/>
          </p:nvPr>
        </p:nvSpPr>
        <p:spPr>
          <a:xfrm>
            <a:off x="395288" y="4797425"/>
            <a:ext cx="8229600" cy="1655763"/>
          </a:xfrm>
        </p:spPr>
        <p:txBody>
          <a:bodyPr/>
          <a:lstStyle/>
          <a:p>
            <a:r>
              <a:rPr lang="en-GB" sz="2800" dirty="0" smtClean="0"/>
              <a:t>Somatic sensory cortex: </a:t>
            </a:r>
          </a:p>
          <a:p>
            <a:pPr lvl="1"/>
            <a:r>
              <a:rPr lang="en-GB" dirty="0" smtClean="0"/>
              <a:t>Receives sensory input that gives rise to our sensations of heat, touch and cold, and to our senses of balance and body movement (</a:t>
            </a:r>
            <a:r>
              <a:rPr lang="en-GB" dirty="0" err="1" smtClean="0"/>
              <a:t>kinaesthesis</a:t>
            </a:r>
            <a:r>
              <a:rPr lang="en-GB" dirty="0" smtClean="0"/>
              <a:t>)</a:t>
            </a:r>
          </a:p>
        </p:txBody>
      </p:sp>
      <p:pic>
        <p:nvPicPr>
          <p:cNvPr id="58370" name="Picture 6" descr="f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836613"/>
            <a:ext cx="7561262" cy="346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al 4"/>
          <p:cNvSpPr/>
          <p:nvPr/>
        </p:nvSpPr>
        <p:spPr>
          <a:xfrm>
            <a:off x="6659563" y="492125"/>
            <a:ext cx="1873250" cy="1042988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800" dirty="0" smtClean="0"/>
              <a:t>Brain Structure and Function</a:t>
            </a:r>
            <a:endParaRPr lang="en-GB" sz="2800" dirty="0"/>
          </a:p>
        </p:txBody>
      </p:sp>
      <p:sp>
        <p:nvSpPr>
          <p:cNvPr id="6041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Speech Comprehension and Production</a:t>
            </a:r>
          </a:p>
          <a:p>
            <a:endParaRPr lang="en-GB" sz="2000" dirty="0" smtClean="0"/>
          </a:p>
          <a:p>
            <a:pPr lvl="1"/>
            <a:r>
              <a:rPr lang="en-GB" u="sng" dirty="0" smtClean="0"/>
              <a:t>Broca’s area</a:t>
            </a:r>
            <a:r>
              <a:rPr lang="en-GB" dirty="0" smtClean="0"/>
              <a:t>: An area in the </a:t>
            </a:r>
            <a:r>
              <a:rPr lang="en-GB" b="1" dirty="0" smtClean="0"/>
              <a:t>frontal lobe </a:t>
            </a:r>
            <a:r>
              <a:rPr lang="en-GB" dirty="0" smtClean="0"/>
              <a:t>that is involved in the </a:t>
            </a:r>
            <a:r>
              <a:rPr lang="en-GB" b="1" dirty="0" smtClean="0"/>
              <a:t>production of speech </a:t>
            </a:r>
            <a:r>
              <a:rPr lang="en-GB" dirty="0" smtClean="0"/>
              <a:t>through its connections with the motor cortex region</a:t>
            </a:r>
          </a:p>
          <a:p>
            <a:pPr lvl="1"/>
            <a:endParaRPr lang="en-GB" dirty="0" smtClean="0"/>
          </a:p>
          <a:p>
            <a:pPr lvl="1"/>
            <a:r>
              <a:rPr lang="en-GB" b="1" dirty="0" smtClean="0"/>
              <a:t>Loss of ability to talk (to put sentences together)</a:t>
            </a:r>
            <a:r>
              <a:rPr lang="en-GB" dirty="0" smtClean="0"/>
              <a:t>, but can understand spoken sentences</a:t>
            </a:r>
          </a:p>
          <a:p>
            <a:pPr lvl="1"/>
            <a:endParaRPr lang="en-GB" dirty="0" smtClean="0"/>
          </a:p>
          <a:p>
            <a:pPr lvl="1"/>
            <a:r>
              <a:rPr lang="en-GB" u="sng" dirty="0" smtClean="0"/>
              <a:t>Wernicke’s area</a:t>
            </a:r>
            <a:r>
              <a:rPr lang="en-GB" dirty="0" smtClean="0"/>
              <a:t>: An area in the </a:t>
            </a:r>
            <a:r>
              <a:rPr lang="en-GB" b="1" dirty="0" smtClean="0"/>
              <a:t>temporal lobe </a:t>
            </a:r>
            <a:r>
              <a:rPr lang="en-GB" dirty="0" smtClean="0"/>
              <a:t>that is involved in </a:t>
            </a:r>
            <a:r>
              <a:rPr lang="en-GB" b="1" dirty="0" smtClean="0"/>
              <a:t>speech comprehension</a:t>
            </a:r>
          </a:p>
          <a:p>
            <a:pPr lvl="1"/>
            <a:endParaRPr lang="en-GB" b="1" dirty="0"/>
          </a:p>
          <a:p>
            <a:pPr lvl="1"/>
            <a:r>
              <a:rPr lang="en-GB" b="1" dirty="0" smtClean="0"/>
              <a:t>Loss of ability to grasp the meaning of spoken words</a:t>
            </a:r>
            <a:r>
              <a:rPr lang="en-GB" dirty="0" smtClean="0"/>
              <a:t>; can speak fluently, but not with much sense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Hemispheric Lateralization</a:t>
            </a:r>
            <a:endParaRPr lang="en-GB" dirty="0"/>
          </a:p>
        </p:txBody>
      </p:sp>
      <p:sp>
        <p:nvSpPr>
          <p:cNvPr id="6246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 smtClean="0"/>
              <a:t>Corpus Callosum:</a:t>
            </a:r>
          </a:p>
          <a:p>
            <a:pPr lvl="1"/>
            <a:r>
              <a:rPr lang="en-GB" dirty="0" smtClean="0"/>
              <a:t>A neural bridge that acts as a major communication link between the two hemispheres of the brain and allows them to function as a single unit</a:t>
            </a:r>
          </a:p>
          <a:p>
            <a:pPr lvl="1"/>
            <a:endParaRPr lang="en-GB" sz="2400" dirty="0" smtClean="0"/>
          </a:p>
        </p:txBody>
      </p:sp>
      <p:pic>
        <p:nvPicPr>
          <p:cNvPr id="6246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400" y="3587750"/>
            <a:ext cx="3887788" cy="327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2468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1638" y="3527425"/>
            <a:ext cx="4741862" cy="284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Hemispheric Lateralization</a:t>
            </a:r>
          </a:p>
        </p:txBody>
      </p:sp>
      <p:sp>
        <p:nvSpPr>
          <p:cNvPr id="64514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876800"/>
          </a:xfrm>
        </p:spPr>
        <p:txBody>
          <a:bodyPr/>
          <a:lstStyle/>
          <a:p>
            <a:r>
              <a:rPr lang="en-GB" sz="2000" u="sng" dirty="0" smtClean="0"/>
              <a:t>Lateralization:</a:t>
            </a:r>
          </a:p>
          <a:p>
            <a:pPr lvl="1"/>
            <a:r>
              <a:rPr lang="en-GB" dirty="0" smtClean="0"/>
              <a:t>The relatively greater localisation of a function in one hemisphere or the other</a:t>
            </a:r>
          </a:p>
          <a:p>
            <a:endParaRPr lang="en-GB" sz="2000" dirty="0" smtClean="0"/>
          </a:p>
          <a:p>
            <a:r>
              <a:rPr lang="en-GB" sz="2000" dirty="0" smtClean="0"/>
              <a:t>Right Hemisphere</a:t>
            </a:r>
          </a:p>
          <a:p>
            <a:pPr lvl="1"/>
            <a:r>
              <a:rPr lang="en-GB" dirty="0" smtClean="0"/>
              <a:t>Spatial relations, faces, mental imagery, musical and artistic abilities, negative emotions</a:t>
            </a:r>
          </a:p>
          <a:p>
            <a:pPr lvl="1"/>
            <a:endParaRPr lang="en-GB" dirty="0" smtClean="0"/>
          </a:p>
          <a:p>
            <a:r>
              <a:rPr lang="en-GB" sz="2000" dirty="0"/>
              <a:t>Left Hemisphere:</a:t>
            </a:r>
          </a:p>
          <a:p>
            <a:pPr lvl="1"/>
            <a:r>
              <a:rPr lang="en-GB" dirty="0"/>
              <a:t>Verbal abilities, speech, mathematical and logical abilities, positive emotions</a:t>
            </a:r>
          </a:p>
          <a:p>
            <a:pPr lvl="1"/>
            <a:endParaRPr lang="en-GB" dirty="0"/>
          </a:p>
          <a:p>
            <a:pPr lvl="2"/>
            <a:r>
              <a:rPr lang="en-GB" sz="2000" dirty="0"/>
              <a:t>Aphasia – the partial or total loss of the ability to communicate; results from damage to Broca’s or Wernicke’s area in the left hemisphere</a:t>
            </a:r>
          </a:p>
          <a:p>
            <a:pPr lvl="2"/>
            <a:endParaRPr lang="en-GB" sz="2000" dirty="0"/>
          </a:p>
          <a:p>
            <a:endParaRPr lang="en-GB" dirty="0" smtClean="0"/>
          </a:p>
          <a:p>
            <a:endParaRPr lang="en-GB" sz="2000" dirty="0" smtClean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Hemispheric Lateralization</a:t>
            </a:r>
            <a:endParaRPr lang="en-GB" sz="2800" dirty="0"/>
          </a:p>
        </p:txBody>
      </p:sp>
      <p:sp>
        <p:nvSpPr>
          <p:cNvPr id="686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Split Brain: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Split-brain research is conducted on people with severed corpus </a:t>
            </a:r>
            <a:r>
              <a:rPr lang="en-GB" dirty="0" err="1" smtClean="0"/>
              <a:t>callosa</a:t>
            </a:r>
            <a:endParaRPr lang="en-GB" dirty="0" smtClean="0"/>
          </a:p>
          <a:p>
            <a:pPr lvl="1"/>
            <a:endParaRPr lang="en-GB" dirty="0" smtClean="0"/>
          </a:p>
          <a:p>
            <a:pPr lvl="2"/>
            <a:r>
              <a:rPr lang="en-GB" sz="2000" dirty="0" smtClean="0"/>
              <a:t>Demonstrates that visual input is not unified in these individuals</a:t>
            </a:r>
          </a:p>
          <a:p>
            <a:pPr lvl="2"/>
            <a:r>
              <a:rPr lang="en-GB" sz="2000" dirty="0" smtClean="0"/>
              <a:t>Input on the right side is sent to left hemisphere and vice-versa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400" dirty="0" smtClean="0"/>
              <a:t>Hemispheric Lateralization</a:t>
            </a:r>
            <a:endParaRPr lang="en-GB" sz="2400" dirty="0"/>
          </a:p>
        </p:txBody>
      </p:sp>
      <p:pic>
        <p:nvPicPr>
          <p:cNvPr id="70658" name="Picture 5" descr="pas82760_041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32075" y="1828800"/>
            <a:ext cx="3540125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09675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Hemispheric Lateralization  Sperry (1970)</a:t>
            </a:r>
            <a:endParaRPr lang="en-GB" sz="2800" dirty="0"/>
          </a:p>
        </p:txBody>
      </p:sp>
      <p:pic>
        <p:nvPicPr>
          <p:cNvPr id="72706" name="Picture 5" descr="pas82760_041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420938"/>
            <a:ext cx="9144000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Studying the Brain</a:t>
            </a:r>
            <a:endParaRPr lang="en-GB" sz="2800" dirty="0"/>
          </a:p>
        </p:txBody>
      </p:sp>
      <p:sp>
        <p:nvSpPr>
          <p:cNvPr id="747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There are several methods for studying the structure and function of the brain:</a:t>
            </a:r>
          </a:p>
          <a:p>
            <a:endParaRPr lang="en-GB" sz="2000" dirty="0" smtClean="0"/>
          </a:p>
          <a:p>
            <a:pPr lvl="1"/>
            <a:r>
              <a:rPr lang="en-GB" dirty="0" smtClean="0"/>
              <a:t>Neuropsychological tests measure verbal and nonverbal behaviours of brain-damage sufferers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Destruction and stimulation techniques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Electrical recording</a:t>
            </a:r>
          </a:p>
          <a:p>
            <a:pPr lvl="2"/>
            <a:r>
              <a:rPr lang="en-GB" sz="2000" dirty="0" smtClean="0"/>
              <a:t>EEG measures the activity of large groups of neurons through a series of large electrodes placed on the scalp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Brain Imaging</a:t>
            </a:r>
            <a:endParaRPr lang="en-GB" sz="2800" dirty="0"/>
          </a:p>
        </p:txBody>
      </p:sp>
      <p:sp>
        <p:nvSpPr>
          <p:cNvPr id="7680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Allow neuroscientists to peer into the living brain</a:t>
            </a:r>
          </a:p>
          <a:p>
            <a:pPr lvl="1"/>
            <a:r>
              <a:rPr lang="en-GB" dirty="0" smtClean="0"/>
              <a:t>CT scans</a:t>
            </a:r>
          </a:p>
          <a:p>
            <a:pPr lvl="1"/>
            <a:r>
              <a:rPr lang="en-GB" dirty="0" smtClean="0"/>
              <a:t>MRIs (Magnetic Resonance Imaging)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PET scans</a:t>
            </a:r>
          </a:p>
          <a:p>
            <a:pPr lvl="1"/>
            <a:r>
              <a:rPr lang="en-GB" dirty="0" smtClean="0"/>
              <a:t>fMRI’s</a:t>
            </a:r>
          </a:p>
          <a:p>
            <a:pPr lvl="1"/>
            <a:endParaRPr lang="en-GB" dirty="0" smtClean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Summary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457325"/>
            <a:ext cx="8229600" cy="4708525"/>
          </a:xfrm>
        </p:spPr>
        <p:txBody>
          <a:bodyPr rtlCol="0">
            <a:normAutofit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smtClean="0"/>
              <a:t>The central nervous system contains the brain and the spinal cord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smtClean="0"/>
              <a:t>Three major subdivisions of the brain; hindbrain, midbrain and forebrain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smtClean="0"/>
              <a:t>Fissures in the cerebral cortex separate the brain into the four lobes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 smtClean="0"/>
              <a:t>Our left and right hemispheres work as a single unit because of the corpus callosum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 smtClean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Next week…</a:t>
            </a:r>
            <a:br>
              <a:rPr lang="en-GB" sz="2800" dirty="0" smtClean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516562"/>
          </a:xfrm>
        </p:spPr>
        <p:txBody>
          <a:bodyPr rtlCol="0">
            <a:normAutofit fontScale="92500" lnSpcReduction="10000"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 smtClean="0"/>
              <a:t>The </a:t>
            </a:r>
            <a:r>
              <a:rPr lang="en-GB" sz="2200" dirty="0"/>
              <a:t>P</a:t>
            </a:r>
            <a:r>
              <a:rPr lang="en-GB" sz="2200" dirty="0" smtClean="0"/>
              <a:t>eripheral Nervous System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 smtClean="0"/>
              <a:t>Somatic nervous system</a:t>
            </a:r>
          </a:p>
          <a:p>
            <a:pPr lvl="1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 smtClean="0"/>
              <a:t>Autonomic nervous system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 smtClean="0"/>
              <a:t>Sympathetic nervous system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 smtClean="0"/>
              <a:t>Parasympathetic nervous system</a:t>
            </a:r>
          </a:p>
          <a:p>
            <a:pPr marL="914400" lvl="2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200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 smtClean="0"/>
              <a:t>Neurons and neurotransmitters</a:t>
            </a:r>
          </a:p>
          <a:p>
            <a:pPr marL="731520" lvl="2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200" dirty="0"/>
          </a:p>
          <a:p>
            <a:pPr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200" b="1" dirty="0" smtClean="0"/>
              <a:t>Reading:</a:t>
            </a:r>
          </a:p>
          <a:p>
            <a:pPr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200" b="1" i="1" dirty="0" smtClean="0"/>
          </a:p>
          <a:p>
            <a:r>
              <a:rPr lang="en-GB" sz="2200" dirty="0"/>
              <a:t>Gross, R. D. (2010). Psychology: The science of mind and behaviour. (6th ed.). </a:t>
            </a:r>
            <a:r>
              <a:rPr lang="en-GB" sz="2200" dirty="0" smtClean="0"/>
              <a:t> London</a:t>
            </a:r>
            <a:r>
              <a:rPr lang="en-GB" sz="2200" dirty="0"/>
              <a:t>: Hodder Education.  (E-book also available)    </a:t>
            </a:r>
            <a:r>
              <a:rPr lang="en-GB" sz="2200" u="sng" dirty="0"/>
              <a:t>Chapter 4</a:t>
            </a:r>
            <a:r>
              <a:rPr lang="en-GB" sz="2200" u="sng" dirty="0" smtClean="0"/>
              <a:t>.</a:t>
            </a:r>
          </a:p>
          <a:p>
            <a:endParaRPr lang="en-GB" sz="2200" dirty="0"/>
          </a:p>
          <a:p>
            <a:r>
              <a:rPr lang="en-GB" sz="2200" dirty="0" err="1"/>
              <a:t>Pinel</a:t>
            </a:r>
            <a:r>
              <a:rPr lang="en-GB" sz="2200" dirty="0"/>
              <a:t>, J. P. J. (2014). Biopsychology. (8th ed.). Boston: Pearson.  (E-book also  available).    </a:t>
            </a:r>
            <a:r>
              <a:rPr lang="en-GB" sz="2200" u="sng" dirty="0"/>
              <a:t>Chapter 3.</a:t>
            </a:r>
          </a:p>
          <a:p>
            <a:pPr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b="1" i="1" dirty="0" smtClean="0"/>
          </a:p>
          <a:p>
            <a:pPr lvl="1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b="1" i="1" dirty="0" smtClean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larity">
    <a:dk1>
      <a:srgbClr val="292934"/>
    </a:dk1>
    <a:lt1>
      <a:srgbClr val="FFFFFF"/>
    </a:lt1>
    <a:dk2>
      <a:srgbClr val="D2533C"/>
    </a:dk2>
    <a:lt2>
      <a:srgbClr val="F3F2DC"/>
    </a:lt2>
    <a:accent1>
      <a:srgbClr val="93A299"/>
    </a:accent1>
    <a:accent2>
      <a:srgbClr val="AD8F67"/>
    </a:accent2>
    <a:accent3>
      <a:srgbClr val="726056"/>
    </a:accent3>
    <a:accent4>
      <a:srgbClr val="4C5A6A"/>
    </a:accent4>
    <a:accent5>
      <a:srgbClr val="808DA0"/>
    </a:accent5>
    <a:accent6>
      <a:srgbClr val="79463D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764</TotalTime>
  <Words>997</Words>
  <Application>Microsoft Office PowerPoint</Application>
  <PresentationFormat>On-screen Show (4:3)</PresentationFormat>
  <Paragraphs>280</Paragraphs>
  <Slides>32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5" baseType="lpstr">
      <vt:lpstr>Arial</vt:lpstr>
      <vt:lpstr>Calibri</vt:lpstr>
      <vt:lpstr>Clarity</vt:lpstr>
      <vt:lpstr>INTRODUCTION TO PSYCHOLOGY                                                              Dr Judith Marshall</vt:lpstr>
      <vt:lpstr>The Nervous System</vt:lpstr>
      <vt:lpstr>The Central Nervous System</vt:lpstr>
      <vt:lpstr>Brain Structure and Function</vt:lpstr>
      <vt:lpstr>                                Hindbrain</vt:lpstr>
      <vt:lpstr>Hindbrain:  </vt:lpstr>
      <vt:lpstr>Hindbrain:</vt:lpstr>
      <vt:lpstr>Midbrain</vt:lpstr>
      <vt:lpstr>Midbrain</vt:lpstr>
      <vt:lpstr>Forebrain</vt:lpstr>
      <vt:lpstr>Forebrain</vt:lpstr>
      <vt:lpstr>Forebrain </vt:lpstr>
      <vt:lpstr>Forebrain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Brain Structure and Function</vt:lpstr>
      <vt:lpstr>Brain Structure and Function</vt:lpstr>
      <vt:lpstr>PowerPoint Presentation</vt:lpstr>
      <vt:lpstr>PowerPoint Presentation</vt:lpstr>
      <vt:lpstr>Brain Structure and Function</vt:lpstr>
      <vt:lpstr>Hemispheric Lateralization</vt:lpstr>
      <vt:lpstr>Hemispheric Lateralization</vt:lpstr>
      <vt:lpstr>Hemispheric Lateralization</vt:lpstr>
      <vt:lpstr>Hemispheric Lateralization</vt:lpstr>
      <vt:lpstr>Hemispheric Lateralization  Sperry (1970)</vt:lpstr>
      <vt:lpstr>Studying the Brain</vt:lpstr>
      <vt:lpstr>Brain Imaging</vt:lpstr>
      <vt:lpstr>Summary</vt:lpstr>
      <vt:lpstr>Next week… 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Psychology</dc:title>
  <dc:creator>edu-sc</dc:creator>
  <cp:lastModifiedBy>Judith Marshall</cp:lastModifiedBy>
  <cp:revision>48</cp:revision>
  <dcterms:created xsi:type="dcterms:W3CDTF">2014-08-20T13:20:41Z</dcterms:created>
  <dcterms:modified xsi:type="dcterms:W3CDTF">2017-09-14T12:03:53Z</dcterms:modified>
</cp:coreProperties>
</file>