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0" r:id="rId2"/>
    <p:sldMasterId id="2147483672" r:id="rId3"/>
  </p:sldMasterIdLst>
  <p:notesMasterIdLst>
    <p:notesMasterId r:id="rId23"/>
  </p:notesMasterIdLst>
  <p:sldIdLst>
    <p:sldId id="953" r:id="rId4"/>
    <p:sldId id="1077" r:id="rId5"/>
    <p:sldId id="1075" r:id="rId6"/>
    <p:sldId id="1073" r:id="rId7"/>
    <p:sldId id="1072" r:id="rId8"/>
    <p:sldId id="1117" r:id="rId9"/>
    <p:sldId id="1038" r:id="rId10"/>
    <p:sldId id="1039" r:id="rId11"/>
    <p:sldId id="1059" r:id="rId12"/>
    <p:sldId id="1057" r:id="rId13"/>
    <p:sldId id="1041" r:id="rId14"/>
    <p:sldId id="1042" r:id="rId15"/>
    <p:sldId id="1037" r:id="rId16"/>
    <p:sldId id="1115" r:id="rId17"/>
    <p:sldId id="1119" r:id="rId18"/>
    <p:sldId id="1071" r:id="rId19"/>
    <p:sldId id="1114" r:id="rId20"/>
    <p:sldId id="1098" r:id="rId21"/>
    <p:sldId id="1120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B7E3"/>
    <a:srgbClr val="FF5F5E"/>
    <a:srgbClr val="83CDE2"/>
    <a:srgbClr val="F3E0FD"/>
    <a:srgbClr val="FFCAF7"/>
    <a:srgbClr val="EAE9EC"/>
    <a:srgbClr val="E4E4E4"/>
    <a:srgbClr val="F4F2F5"/>
    <a:srgbClr val="FCFBFE"/>
    <a:srgbClr val="BFF7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6C35F30-FFCB-96CE-4B2B-7C0638095951}" v="546" dt="2024-11-09T09:05:59.8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250"/>
    <p:restoredTop sz="64823"/>
  </p:normalViewPr>
  <p:slideViewPr>
    <p:cSldViewPr snapToGrid="0">
      <p:cViewPr varScale="1">
        <p:scale>
          <a:sx n="53" d="100"/>
          <a:sy n="53" d="100"/>
        </p:scale>
        <p:origin x="176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28" Type="http://schemas.microsoft.com/office/2015/10/relationships/revisionInfo" Target="revisionInfo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svg"/><Relationship Id="rId1" Type="http://schemas.openxmlformats.org/officeDocument/2006/relationships/image" Target="../media/image18.png"/><Relationship Id="rId6" Type="http://schemas.openxmlformats.org/officeDocument/2006/relationships/image" Target="../media/image23.svg"/><Relationship Id="rId5" Type="http://schemas.openxmlformats.org/officeDocument/2006/relationships/image" Target="../media/image22.png"/><Relationship Id="rId4" Type="http://schemas.openxmlformats.org/officeDocument/2006/relationships/image" Target="../media/image21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4C14CB9-528B-44C5-9DE3-E023AFE12A7C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C2355B83-6B5D-497B-BC32-DAB4C83C29BE}">
      <dgm:prSet/>
      <dgm:spPr/>
      <dgm:t>
        <a:bodyPr/>
        <a:lstStyle/>
        <a:p>
          <a:pPr>
            <a:defRPr cap="all"/>
          </a:pPr>
          <a:endParaRPr lang="en-GB" dirty="0"/>
        </a:p>
      </dgm:t>
    </dgm:pt>
    <dgm:pt modelId="{85E22E2A-10B8-43D4-B7BC-C09F4B0DF511}" type="parTrans" cxnId="{C8D1883D-6270-470F-9365-B1B39CA52358}">
      <dgm:prSet/>
      <dgm:spPr/>
      <dgm:t>
        <a:bodyPr/>
        <a:lstStyle/>
        <a:p>
          <a:endParaRPr lang="en-US"/>
        </a:p>
      </dgm:t>
    </dgm:pt>
    <dgm:pt modelId="{208D425C-6FDD-44B4-AF09-1B9C9874D115}" type="sibTrans" cxnId="{C8D1883D-6270-470F-9365-B1B39CA52358}">
      <dgm:prSet/>
      <dgm:spPr/>
      <dgm:t>
        <a:bodyPr/>
        <a:lstStyle/>
        <a:p>
          <a:endParaRPr lang="en-US"/>
        </a:p>
      </dgm:t>
    </dgm:pt>
    <dgm:pt modelId="{F13BD9E6-C9DE-4658-B3F4-EAEA7D2E4AFD}">
      <dgm:prSet/>
      <dgm:spPr/>
      <dgm:t>
        <a:bodyPr/>
        <a:lstStyle/>
        <a:p>
          <a:pPr>
            <a:defRPr cap="all"/>
          </a:pPr>
          <a:endParaRPr lang="en-GB" dirty="0"/>
        </a:p>
      </dgm:t>
    </dgm:pt>
    <dgm:pt modelId="{67B222C9-0A7B-41BB-98DA-67F5561C92CC}" type="parTrans" cxnId="{9D1E22F6-75A9-4562-8B14-3113D7510960}">
      <dgm:prSet/>
      <dgm:spPr/>
      <dgm:t>
        <a:bodyPr/>
        <a:lstStyle/>
        <a:p>
          <a:endParaRPr lang="en-US"/>
        </a:p>
      </dgm:t>
    </dgm:pt>
    <dgm:pt modelId="{990E5EC2-720D-4E16-900F-C20308F4313B}" type="sibTrans" cxnId="{9D1E22F6-75A9-4562-8B14-3113D7510960}">
      <dgm:prSet/>
      <dgm:spPr/>
      <dgm:t>
        <a:bodyPr/>
        <a:lstStyle/>
        <a:p>
          <a:endParaRPr lang="en-US"/>
        </a:p>
      </dgm:t>
    </dgm:pt>
    <dgm:pt modelId="{34DAA1D0-5097-4170-9BA0-BC5A628F56D3}">
      <dgm:prSet/>
      <dgm:spPr/>
      <dgm:t>
        <a:bodyPr/>
        <a:lstStyle/>
        <a:p>
          <a:pPr>
            <a:defRPr cap="all"/>
          </a:pPr>
          <a:endParaRPr lang="en-GB" dirty="0"/>
        </a:p>
      </dgm:t>
    </dgm:pt>
    <dgm:pt modelId="{803D8D28-4AD9-4563-9960-01270867339D}" type="parTrans" cxnId="{0A9F101D-5D32-43AE-8EAE-DE7C62A48C53}">
      <dgm:prSet/>
      <dgm:spPr/>
      <dgm:t>
        <a:bodyPr/>
        <a:lstStyle/>
        <a:p>
          <a:endParaRPr lang="en-US"/>
        </a:p>
      </dgm:t>
    </dgm:pt>
    <dgm:pt modelId="{5D10363C-9BCF-4444-BED6-5EC01F29BD62}" type="sibTrans" cxnId="{0A9F101D-5D32-43AE-8EAE-DE7C62A48C53}">
      <dgm:prSet/>
      <dgm:spPr/>
      <dgm:t>
        <a:bodyPr/>
        <a:lstStyle/>
        <a:p>
          <a:endParaRPr lang="en-US"/>
        </a:p>
      </dgm:t>
    </dgm:pt>
    <dgm:pt modelId="{9AE3D785-5AAB-4600-8C0E-DBE1299855FC}" type="pres">
      <dgm:prSet presAssocID="{C4C14CB9-528B-44C5-9DE3-E023AFE12A7C}" presName="root" presStyleCnt="0">
        <dgm:presLayoutVars>
          <dgm:dir/>
          <dgm:resizeHandles val="exact"/>
        </dgm:presLayoutVars>
      </dgm:prSet>
      <dgm:spPr/>
    </dgm:pt>
    <dgm:pt modelId="{98C86652-6144-4AC5-98FE-F9C677312DF5}" type="pres">
      <dgm:prSet presAssocID="{C2355B83-6B5D-497B-BC32-DAB4C83C29BE}" presName="compNode" presStyleCnt="0"/>
      <dgm:spPr/>
    </dgm:pt>
    <dgm:pt modelId="{9E628F3F-DD4D-4478-AF75-1C92DE6CE150}" type="pres">
      <dgm:prSet presAssocID="{C2355B83-6B5D-497B-BC32-DAB4C83C29BE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CB8D33CE-8087-4BD6-A2F7-8BB63E53496A}" type="pres">
      <dgm:prSet presAssocID="{C2355B83-6B5D-497B-BC32-DAB4C83C29B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D6F72548-1EBC-43CB-B58B-76D8A56DCABB}" type="pres">
      <dgm:prSet presAssocID="{C2355B83-6B5D-497B-BC32-DAB4C83C29BE}" presName="spaceRect" presStyleCnt="0"/>
      <dgm:spPr/>
    </dgm:pt>
    <dgm:pt modelId="{6EE211A1-7A47-4686-9042-47A4C789436C}" type="pres">
      <dgm:prSet presAssocID="{C2355B83-6B5D-497B-BC32-DAB4C83C29BE}" presName="textRect" presStyleLbl="revTx" presStyleIdx="0" presStyleCnt="3">
        <dgm:presLayoutVars>
          <dgm:chMax val="1"/>
          <dgm:chPref val="1"/>
        </dgm:presLayoutVars>
      </dgm:prSet>
      <dgm:spPr/>
    </dgm:pt>
    <dgm:pt modelId="{1F6EF407-22B6-4AAB-97CD-0320485CC26B}" type="pres">
      <dgm:prSet presAssocID="{208D425C-6FDD-44B4-AF09-1B9C9874D115}" presName="sibTrans" presStyleCnt="0"/>
      <dgm:spPr/>
    </dgm:pt>
    <dgm:pt modelId="{DF329D5F-FE45-46FB-AEA0-DB5B7B4FBB03}" type="pres">
      <dgm:prSet presAssocID="{F13BD9E6-C9DE-4658-B3F4-EAEA7D2E4AFD}" presName="compNode" presStyleCnt="0"/>
      <dgm:spPr/>
    </dgm:pt>
    <dgm:pt modelId="{D3362A2A-A4B2-40A9-BC5D-48707858520A}" type="pres">
      <dgm:prSet presAssocID="{F13BD9E6-C9DE-4658-B3F4-EAEA7D2E4AFD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2A7B7F07-07B7-4EFC-AFF9-5599A42A7C0B}" type="pres">
      <dgm:prSet presAssocID="{F13BD9E6-C9DE-4658-B3F4-EAEA7D2E4AFD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r chart"/>
        </a:ext>
      </dgm:extLst>
    </dgm:pt>
    <dgm:pt modelId="{712F54E7-B0F1-4B64-81E9-19FA6D35F82E}" type="pres">
      <dgm:prSet presAssocID="{F13BD9E6-C9DE-4658-B3F4-EAEA7D2E4AFD}" presName="spaceRect" presStyleCnt="0"/>
      <dgm:spPr/>
    </dgm:pt>
    <dgm:pt modelId="{6CEBEA35-CE33-42B0-9E78-AAAD07A1032E}" type="pres">
      <dgm:prSet presAssocID="{F13BD9E6-C9DE-4658-B3F4-EAEA7D2E4AFD}" presName="textRect" presStyleLbl="revTx" presStyleIdx="1" presStyleCnt="3">
        <dgm:presLayoutVars>
          <dgm:chMax val="1"/>
          <dgm:chPref val="1"/>
        </dgm:presLayoutVars>
      </dgm:prSet>
      <dgm:spPr/>
    </dgm:pt>
    <dgm:pt modelId="{80DBBF01-BBEC-4895-89ED-05E23D425C7C}" type="pres">
      <dgm:prSet presAssocID="{990E5EC2-720D-4E16-900F-C20308F4313B}" presName="sibTrans" presStyleCnt="0"/>
      <dgm:spPr/>
    </dgm:pt>
    <dgm:pt modelId="{86F1C78B-6FFB-4EB3-A052-F11DF7D07253}" type="pres">
      <dgm:prSet presAssocID="{34DAA1D0-5097-4170-9BA0-BC5A628F56D3}" presName="compNode" presStyleCnt="0"/>
      <dgm:spPr/>
    </dgm:pt>
    <dgm:pt modelId="{07A69FB3-C4C0-4F63-B3B8-22E35FC4FC73}" type="pres">
      <dgm:prSet presAssocID="{34DAA1D0-5097-4170-9BA0-BC5A628F56D3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A793DE7B-8848-4AF5-83F6-015DA2E69278}" type="pres">
      <dgm:prSet presAssocID="{34DAA1D0-5097-4170-9BA0-BC5A628F56D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4529B484-2F1D-4710-9BEB-A964659BF678}" type="pres">
      <dgm:prSet presAssocID="{34DAA1D0-5097-4170-9BA0-BC5A628F56D3}" presName="spaceRect" presStyleCnt="0"/>
      <dgm:spPr/>
    </dgm:pt>
    <dgm:pt modelId="{439BA811-E200-45F8-97FD-FF6AFECA253A}" type="pres">
      <dgm:prSet presAssocID="{34DAA1D0-5097-4170-9BA0-BC5A628F56D3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55EDD306-23B5-4AC7-980A-D1C4B4DEF38D}" type="presOf" srcId="{C2355B83-6B5D-497B-BC32-DAB4C83C29BE}" destId="{6EE211A1-7A47-4686-9042-47A4C789436C}" srcOrd="0" destOrd="0" presId="urn:microsoft.com/office/officeart/2018/5/layout/IconLeafLabelList"/>
    <dgm:cxn modelId="{0A9F101D-5D32-43AE-8EAE-DE7C62A48C53}" srcId="{C4C14CB9-528B-44C5-9DE3-E023AFE12A7C}" destId="{34DAA1D0-5097-4170-9BA0-BC5A628F56D3}" srcOrd="2" destOrd="0" parTransId="{803D8D28-4AD9-4563-9960-01270867339D}" sibTransId="{5D10363C-9BCF-4444-BED6-5EC01F29BD62}"/>
    <dgm:cxn modelId="{C8D1883D-6270-470F-9365-B1B39CA52358}" srcId="{C4C14CB9-528B-44C5-9DE3-E023AFE12A7C}" destId="{C2355B83-6B5D-497B-BC32-DAB4C83C29BE}" srcOrd="0" destOrd="0" parTransId="{85E22E2A-10B8-43D4-B7BC-C09F4B0DF511}" sibTransId="{208D425C-6FDD-44B4-AF09-1B9C9874D115}"/>
    <dgm:cxn modelId="{A0811A87-51ED-49DE-9F9E-B6C6F6251BCE}" type="presOf" srcId="{C4C14CB9-528B-44C5-9DE3-E023AFE12A7C}" destId="{9AE3D785-5AAB-4600-8C0E-DBE1299855FC}" srcOrd="0" destOrd="0" presId="urn:microsoft.com/office/officeart/2018/5/layout/IconLeafLabelList"/>
    <dgm:cxn modelId="{922A57A4-5F20-4034-BE87-EFDF0CA4DBFF}" type="presOf" srcId="{F13BD9E6-C9DE-4658-B3F4-EAEA7D2E4AFD}" destId="{6CEBEA35-CE33-42B0-9E78-AAAD07A1032E}" srcOrd="0" destOrd="0" presId="urn:microsoft.com/office/officeart/2018/5/layout/IconLeafLabelList"/>
    <dgm:cxn modelId="{5373ADCD-E257-4E6E-BEBD-0B0521B1ECE5}" type="presOf" srcId="{34DAA1D0-5097-4170-9BA0-BC5A628F56D3}" destId="{439BA811-E200-45F8-97FD-FF6AFECA253A}" srcOrd="0" destOrd="0" presId="urn:microsoft.com/office/officeart/2018/5/layout/IconLeafLabelList"/>
    <dgm:cxn modelId="{9D1E22F6-75A9-4562-8B14-3113D7510960}" srcId="{C4C14CB9-528B-44C5-9DE3-E023AFE12A7C}" destId="{F13BD9E6-C9DE-4658-B3F4-EAEA7D2E4AFD}" srcOrd="1" destOrd="0" parTransId="{67B222C9-0A7B-41BB-98DA-67F5561C92CC}" sibTransId="{990E5EC2-720D-4E16-900F-C20308F4313B}"/>
    <dgm:cxn modelId="{CD6FA9C7-EC35-430C-AF44-BDB7987B91A8}" type="presParOf" srcId="{9AE3D785-5AAB-4600-8C0E-DBE1299855FC}" destId="{98C86652-6144-4AC5-98FE-F9C677312DF5}" srcOrd="0" destOrd="0" presId="urn:microsoft.com/office/officeart/2018/5/layout/IconLeafLabelList"/>
    <dgm:cxn modelId="{C2679C9A-8E17-4E22-A166-551369168615}" type="presParOf" srcId="{98C86652-6144-4AC5-98FE-F9C677312DF5}" destId="{9E628F3F-DD4D-4478-AF75-1C92DE6CE150}" srcOrd="0" destOrd="0" presId="urn:microsoft.com/office/officeart/2018/5/layout/IconLeafLabelList"/>
    <dgm:cxn modelId="{52166C32-7784-4264-AA01-5DFC3E9340BC}" type="presParOf" srcId="{98C86652-6144-4AC5-98FE-F9C677312DF5}" destId="{CB8D33CE-8087-4BD6-A2F7-8BB63E53496A}" srcOrd="1" destOrd="0" presId="urn:microsoft.com/office/officeart/2018/5/layout/IconLeafLabelList"/>
    <dgm:cxn modelId="{EA5B501B-DFEE-4E8C-925A-7CBDE22B46CE}" type="presParOf" srcId="{98C86652-6144-4AC5-98FE-F9C677312DF5}" destId="{D6F72548-1EBC-43CB-B58B-76D8A56DCABB}" srcOrd="2" destOrd="0" presId="urn:microsoft.com/office/officeart/2018/5/layout/IconLeafLabelList"/>
    <dgm:cxn modelId="{6EA15171-19EB-438C-8300-B54AE20BA805}" type="presParOf" srcId="{98C86652-6144-4AC5-98FE-F9C677312DF5}" destId="{6EE211A1-7A47-4686-9042-47A4C789436C}" srcOrd="3" destOrd="0" presId="urn:microsoft.com/office/officeart/2018/5/layout/IconLeafLabelList"/>
    <dgm:cxn modelId="{4F8DB497-DCCC-455E-B876-9EBE5DC352A7}" type="presParOf" srcId="{9AE3D785-5AAB-4600-8C0E-DBE1299855FC}" destId="{1F6EF407-22B6-4AAB-97CD-0320485CC26B}" srcOrd="1" destOrd="0" presId="urn:microsoft.com/office/officeart/2018/5/layout/IconLeafLabelList"/>
    <dgm:cxn modelId="{A8F1F7F4-6ACA-4230-B77A-ADFEDCC1014B}" type="presParOf" srcId="{9AE3D785-5AAB-4600-8C0E-DBE1299855FC}" destId="{DF329D5F-FE45-46FB-AEA0-DB5B7B4FBB03}" srcOrd="2" destOrd="0" presId="urn:microsoft.com/office/officeart/2018/5/layout/IconLeafLabelList"/>
    <dgm:cxn modelId="{59B31ABF-DE13-44E5-953B-85B01B31C86D}" type="presParOf" srcId="{DF329D5F-FE45-46FB-AEA0-DB5B7B4FBB03}" destId="{D3362A2A-A4B2-40A9-BC5D-48707858520A}" srcOrd="0" destOrd="0" presId="urn:microsoft.com/office/officeart/2018/5/layout/IconLeafLabelList"/>
    <dgm:cxn modelId="{EF7761F1-2558-4E79-A64A-D3867C6EE4F6}" type="presParOf" srcId="{DF329D5F-FE45-46FB-AEA0-DB5B7B4FBB03}" destId="{2A7B7F07-07B7-4EFC-AFF9-5599A42A7C0B}" srcOrd="1" destOrd="0" presId="urn:microsoft.com/office/officeart/2018/5/layout/IconLeafLabelList"/>
    <dgm:cxn modelId="{941A830B-8FDC-4C3F-A4BB-17E3C372E14F}" type="presParOf" srcId="{DF329D5F-FE45-46FB-AEA0-DB5B7B4FBB03}" destId="{712F54E7-B0F1-4B64-81E9-19FA6D35F82E}" srcOrd="2" destOrd="0" presId="urn:microsoft.com/office/officeart/2018/5/layout/IconLeafLabelList"/>
    <dgm:cxn modelId="{1A4E48D2-FE5D-4CA3-8C1E-BD77CD69B0A7}" type="presParOf" srcId="{DF329D5F-FE45-46FB-AEA0-DB5B7B4FBB03}" destId="{6CEBEA35-CE33-42B0-9E78-AAAD07A1032E}" srcOrd="3" destOrd="0" presId="urn:microsoft.com/office/officeart/2018/5/layout/IconLeafLabelList"/>
    <dgm:cxn modelId="{F586C28F-A223-4271-988C-4F483AD2FE6C}" type="presParOf" srcId="{9AE3D785-5AAB-4600-8C0E-DBE1299855FC}" destId="{80DBBF01-BBEC-4895-89ED-05E23D425C7C}" srcOrd="3" destOrd="0" presId="urn:microsoft.com/office/officeart/2018/5/layout/IconLeafLabelList"/>
    <dgm:cxn modelId="{EF35D0B6-1087-422E-8135-9720DDE46E61}" type="presParOf" srcId="{9AE3D785-5AAB-4600-8C0E-DBE1299855FC}" destId="{86F1C78B-6FFB-4EB3-A052-F11DF7D07253}" srcOrd="4" destOrd="0" presId="urn:microsoft.com/office/officeart/2018/5/layout/IconLeafLabelList"/>
    <dgm:cxn modelId="{1349E1FD-A21B-49BA-B3BB-469CFE2B5585}" type="presParOf" srcId="{86F1C78B-6FFB-4EB3-A052-F11DF7D07253}" destId="{07A69FB3-C4C0-4F63-B3B8-22E35FC4FC73}" srcOrd="0" destOrd="0" presId="urn:microsoft.com/office/officeart/2018/5/layout/IconLeafLabelList"/>
    <dgm:cxn modelId="{D0597203-9D07-4AC0-BA64-82EA730DF35C}" type="presParOf" srcId="{86F1C78B-6FFB-4EB3-A052-F11DF7D07253}" destId="{A793DE7B-8848-4AF5-83F6-015DA2E69278}" srcOrd="1" destOrd="0" presId="urn:microsoft.com/office/officeart/2018/5/layout/IconLeafLabelList"/>
    <dgm:cxn modelId="{A02AC7F9-1E7E-4B80-A275-059F03F2840D}" type="presParOf" srcId="{86F1C78B-6FFB-4EB3-A052-F11DF7D07253}" destId="{4529B484-2F1D-4710-9BEB-A964659BF678}" srcOrd="2" destOrd="0" presId="urn:microsoft.com/office/officeart/2018/5/layout/IconLeafLabelList"/>
    <dgm:cxn modelId="{2DDD7C4C-F222-42D8-A6CE-C78AF52F7C17}" type="presParOf" srcId="{86F1C78B-6FFB-4EB3-A052-F11DF7D07253}" destId="{439BA811-E200-45F8-97FD-FF6AFECA253A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660D18C-4B0C-4385-BFC7-9EA939D452B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9D744FB-4038-4452-AE3F-41215509F8BF}">
      <dgm:prSet/>
      <dgm:spPr/>
      <dgm:t>
        <a:bodyPr/>
        <a:lstStyle/>
        <a:p>
          <a:pPr rtl="0"/>
          <a:r>
            <a:rPr lang="en-GB" dirty="0"/>
            <a:t>Clear </a:t>
          </a:r>
          <a:r>
            <a:rPr lang="en-GB" dirty="0">
              <a:latin typeface="Calibri Light" panose="020F0302020204030204"/>
            </a:rPr>
            <a:t>language &amp; </a:t>
          </a:r>
          <a:r>
            <a:rPr lang="en-GB" dirty="0"/>
            <a:t>easy to read (</a:t>
          </a:r>
          <a:r>
            <a:rPr lang="en-GB" dirty="0">
              <a:latin typeface="Calibri Light" panose="020F0302020204030204"/>
            </a:rPr>
            <a:t>No </a:t>
          </a:r>
          <a:r>
            <a:rPr lang="en-GB" dirty="0"/>
            <a:t>complex terminology or jargon)</a:t>
          </a:r>
          <a:endParaRPr lang="en-US" dirty="0"/>
        </a:p>
      </dgm:t>
    </dgm:pt>
    <dgm:pt modelId="{D67AB444-A1A4-4CDF-B4DF-B97C6ECBE29F}" type="parTrans" cxnId="{AE8A5049-0B26-4FC7-8083-B9D817BFA4A2}">
      <dgm:prSet/>
      <dgm:spPr/>
      <dgm:t>
        <a:bodyPr/>
        <a:lstStyle/>
        <a:p>
          <a:endParaRPr lang="en-US"/>
        </a:p>
      </dgm:t>
    </dgm:pt>
    <dgm:pt modelId="{B3769870-F4C0-4704-A371-49703341F21D}" type="sibTrans" cxnId="{AE8A5049-0B26-4FC7-8083-B9D817BFA4A2}">
      <dgm:prSet/>
      <dgm:spPr/>
      <dgm:t>
        <a:bodyPr/>
        <a:lstStyle/>
        <a:p>
          <a:endParaRPr lang="en-US"/>
        </a:p>
      </dgm:t>
    </dgm:pt>
    <dgm:pt modelId="{80524F91-DFB2-4C4C-9B7E-2FBF435D83CC}">
      <dgm:prSet/>
      <dgm:spPr/>
      <dgm:t>
        <a:bodyPr/>
        <a:lstStyle/>
        <a:p>
          <a:r>
            <a:rPr lang="en-GB" dirty="0"/>
            <a:t>Write in the past tense</a:t>
          </a:r>
          <a:endParaRPr lang="en-US" dirty="0"/>
        </a:p>
      </dgm:t>
    </dgm:pt>
    <dgm:pt modelId="{5CD296FC-E525-4321-8A06-4767385D91F5}" type="parTrans" cxnId="{CE9CC8E2-662F-45F0-9CAC-8290E9C77D03}">
      <dgm:prSet/>
      <dgm:spPr/>
      <dgm:t>
        <a:bodyPr/>
        <a:lstStyle/>
        <a:p>
          <a:endParaRPr lang="en-US"/>
        </a:p>
      </dgm:t>
    </dgm:pt>
    <dgm:pt modelId="{9227DFE4-8999-4EFC-B209-26EF313D83DC}" type="sibTrans" cxnId="{CE9CC8E2-662F-45F0-9CAC-8290E9C77D03}">
      <dgm:prSet/>
      <dgm:spPr/>
      <dgm:t>
        <a:bodyPr/>
        <a:lstStyle/>
        <a:p>
          <a:endParaRPr lang="en-US"/>
        </a:p>
      </dgm:t>
    </dgm:pt>
    <dgm:pt modelId="{7EF45667-2936-4638-B983-DACC4E8C5DBB}">
      <dgm:prSet/>
      <dgm:spPr/>
      <dgm:t>
        <a:bodyPr/>
        <a:lstStyle/>
        <a:p>
          <a:r>
            <a:rPr lang="en-GB" dirty="0"/>
            <a:t>Logical flow</a:t>
          </a:r>
          <a:endParaRPr lang="en-US" dirty="0"/>
        </a:p>
      </dgm:t>
    </dgm:pt>
    <dgm:pt modelId="{801026B3-7AAB-49E2-8AF8-E3370FB44FE5}" type="parTrans" cxnId="{B569EB20-87BA-4143-A053-52A0CBAE4BF6}">
      <dgm:prSet/>
      <dgm:spPr/>
      <dgm:t>
        <a:bodyPr/>
        <a:lstStyle/>
        <a:p>
          <a:endParaRPr lang="en-US"/>
        </a:p>
      </dgm:t>
    </dgm:pt>
    <dgm:pt modelId="{F9626C5F-223E-4EF6-A7CC-7027C6392BC2}" type="sibTrans" cxnId="{B569EB20-87BA-4143-A053-52A0CBAE4BF6}">
      <dgm:prSet/>
      <dgm:spPr/>
      <dgm:t>
        <a:bodyPr/>
        <a:lstStyle/>
        <a:p>
          <a:endParaRPr lang="en-US"/>
        </a:p>
      </dgm:t>
    </dgm:pt>
    <dgm:pt modelId="{ED3E7052-35FB-4112-9CDD-30C8367F8DFC}">
      <dgm:prSet/>
      <dgm:spPr/>
      <dgm:t>
        <a:bodyPr/>
        <a:lstStyle/>
        <a:p>
          <a:r>
            <a:rPr lang="en-GB" dirty="0"/>
            <a:t>Structured</a:t>
          </a:r>
          <a:endParaRPr lang="en-US" dirty="0"/>
        </a:p>
      </dgm:t>
    </dgm:pt>
    <dgm:pt modelId="{F6CE3C85-840B-4D64-8A01-4786DED6B4EE}" type="parTrans" cxnId="{488A996C-F9A1-42D6-931A-65C06FA47D60}">
      <dgm:prSet/>
      <dgm:spPr/>
      <dgm:t>
        <a:bodyPr/>
        <a:lstStyle/>
        <a:p>
          <a:endParaRPr lang="en-US"/>
        </a:p>
      </dgm:t>
    </dgm:pt>
    <dgm:pt modelId="{6861C030-34B3-4332-B5B3-88A90132D19F}" type="sibTrans" cxnId="{488A996C-F9A1-42D6-931A-65C06FA47D60}">
      <dgm:prSet/>
      <dgm:spPr/>
      <dgm:t>
        <a:bodyPr/>
        <a:lstStyle/>
        <a:p>
          <a:endParaRPr lang="en-US"/>
        </a:p>
      </dgm:t>
    </dgm:pt>
    <dgm:pt modelId="{8AF790BF-5F1E-47F0-9373-50A0657F32E2}" type="pres">
      <dgm:prSet presAssocID="{4660D18C-4B0C-4385-BFC7-9EA939D452B3}" presName="root" presStyleCnt="0">
        <dgm:presLayoutVars>
          <dgm:dir/>
          <dgm:resizeHandles val="exact"/>
        </dgm:presLayoutVars>
      </dgm:prSet>
      <dgm:spPr/>
    </dgm:pt>
    <dgm:pt modelId="{B4A9A904-AB9D-4E0D-8DE6-4A8EE6A81265}" type="pres">
      <dgm:prSet presAssocID="{D9D744FB-4038-4452-AE3F-41215509F8BF}" presName="compNode" presStyleCnt="0"/>
      <dgm:spPr/>
    </dgm:pt>
    <dgm:pt modelId="{327C8E86-18E5-4C2F-B065-4ADDCE282796}" type="pres">
      <dgm:prSet presAssocID="{D9D744FB-4038-4452-AE3F-41215509F8BF}" presName="bgRect" presStyleLbl="bgShp" presStyleIdx="0" presStyleCnt="4"/>
      <dgm:spPr/>
    </dgm:pt>
    <dgm:pt modelId="{E2C7DFF4-D507-4FFF-A506-C355856D9E59}" type="pres">
      <dgm:prSet presAssocID="{D9D744FB-4038-4452-AE3F-41215509F8BF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ngue"/>
        </a:ext>
      </dgm:extLst>
    </dgm:pt>
    <dgm:pt modelId="{6CEB9AE6-CDB5-4E41-B9B5-7C582DF553FC}" type="pres">
      <dgm:prSet presAssocID="{D9D744FB-4038-4452-AE3F-41215509F8BF}" presName="spaceRect" presStyleCnt="0"/>
      <dgm:spPr/>
    </dgm:pt>
    <dgm:pt modelId="{5164002F-13B8-45A5-B2D2-58F6023B2CD3}" type="pres">
      <dgm:prSet presAssocID="{D9D744FB-4038-4452-AE3F-41215509F8BF}" presName="parTx" presStyleLbl="revTx" presStyleIdx="0" presStyleCnt="4">
        <dgm:presLayoutVars>
          <dgm:chMax val="0"/>
          <dgm:chPref val="0"/>
        </dgm:presLayoutVars>
      </dgm:prSet>
      <dgm:spPr/>
    </dgm:pt>
    <dgm:pt modelId="{56E99F83-1CEE-4208-8717-88C3A9A3D527}" type="pres">
      <dgm:prSet presAssocID="{B3769870-F4C0-4704-A371-49703341F21D}" presName="sibTrans" presStyleCnt="0"/>
      <dgm:spPr/>
    </dgm:pt>
    <dgm:pt modelId="{3EAF2803-6099-4297-9B30-0974AF54C562}" type="pres">
      <dgm:prSet presAssocID="{80524F91-DFB2-4C4C-9B7E-2FBF435D83CC}" presName="compNode" presStyleCnt="0"/>
      <dgm:spPr/>
    </dgm:pt>
    <dgm:pt modelId="{196DD2A4-E370-4046-AD23-8A646F4B6029}" type="pres">
      <dgm:prSet presAssocID="{80524F91-DFB2-4C4C-9B7E-2FBF435D83CC}" presName="bgRect" presStyleLbl="bgShp" presStyleIdx="1" presStyleCnt="4"/>
      <dgm:spPr/>
    </dgm:pt>
    <dgm:pt modelId="{A5B7D536-5999-4D39-BA02-EF1B3FA84FA6}" type="pres">
      <dgm:prSet presAssocID="{80524F91-DFB2-4C4C-9B7E-2FBF435D83CC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ECCFA691-3BAA-4043-B557-CF4D3DA0CF93}" type="pres">
      <dgm:prSet presAssocID="{80524F91-DFB2-4C4C-9B7E-2FBF435D83CC}" presName="spaceRect" presStyleCnt="0"/>
      <dgm:spPr/>
    </dgm:pt>
    <dgm:pt modelId="{F5CB2D55-3A35-4A43-B8C6-1EFF0D27607B}" type="pres">
      <dgm:prSet presAssocID="{80524F91-DFB2-4C4C-9B7E-2FBF435D83CC}" presName="parTx" presStyleLbl="revTx" presStyleIdx="1" presStyleCnt="4">
        <dgm:presLayoutVars>
          <dgm:chMax val="0"/>
          <dgm:chPref val="0"/>
        </dgm:presLayoutVars>
      </dgm:prSet>
      <dgm:spPr/>
    </dgm:pt>
    <dgm:pt modelId="{63F3366B-C91A-4D4F-89FA-B00816F5FCEF}" type="pres">
      <dgm:prSet presAssocID="{9227DFE4-8999-4EFC-B209-26EF313D83DC}" presName="sibTrans" presStyleCnt="0"/>
      <dgm:spPr/>
    </dgm:pt>
    <dgm:pt modelId="{31A66164-3EFA-4C8C-BBCD-2E00A71C7181}" type="pres">
      <dgm:prSet presAssocID="{7EF45667-2936-4638-B983-DACC4E8C5DBB}" presName="compNode" presStyleCnt="0"/>
      <dgm:spPr/>
    </dgm:pt>
    <dgm:pt modelId="{FA1F8B0D-4482-4EA5-A1DF-F0D52E50BB12}" type="pres">
      <dgm:prSet presAssocID="{7EF45667-2936-4638-B983-DACC4E8C5DBB}" presName="bgRect" presStyleLbl="bgShp" presStyleIdx="2" presStyleCnt="4"/>
      <dgm:spPr/>
    </dgm:pt>
    <dgm:pt modelId="{A7AEC6F4-F075-49C2-A573-AD13FE5FCEAB}" type="pres">
      <dgm:prSet presAssocID="{7EF45667-2936-4638-B983-DACC4E8C5DBB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480BF919-52A9-48E1-A4A4-B350151BB766}" type="pres">
      <dgm:prSet presAssocID="{7EF45667-2936-4638-B983-DACC4E8C5DBB}" presName="spaceRect" presStyleCnt="0"/>
      <dgm:spPr/>
    </dgm:pt>
    <dgm:pt modelId="{21031D93-8A6C-44FA-9A6F-AD3DE25F0390}" type="pres">
      <dgm:prSet presAssocID="{7EF45667-2936-4638-B983-DACC4E8C5DBB}" presName="parTx" presStyleLbl="revTx" presStyleIdx="2" presStyleCnt="4">
        <dgm:presLayoutVars>
          <dgm:chMax val="0"/>
          <dgm:chPref val="0"/>
        </dgm:presLayoutVars>
      </dgm:prSet>
      <dgm:spPr/>
    </dgm:pt>
    <dgm:pt modelId="{678924EA-3192-4468-8064-C6A2A622D4D1}" type="pres">
      <dgm:prSet presAssocID="{F9626C5F-223E-4EF6-A7CC-7027C6392BC2}" presName="sibTrans" presStyleCnt="0"/>
      <dgm:spPr/>
    </dgm:pt>
    <dgm:pt modelId="{E79AD963-CE0A-4E3A-A9FB-374FFE612AF5}" type="pres">
      <dgm:prSet presAssocID="{ED3E7052-35FB-4112-9CDD-30C8367F8DFC}" presName="compNode" presStyleCnt="0"/>
      <dgm:spPr/>
    </dgm:pt>
    <dgm:pt modelId="{5F0EDC7F-756B-49FF-9DB6-73505BFE59CD}" type="pres">
      <dgm:prSet presAssocID="{ED3E7052-35FB-4112-9CDD-30C8367F8DFC}" presName="bgRect" presStyleLbl="bgShp" presStyleIdx="3" presStyleCnt="4"/>
      <dgm:spPr/>
    </dgm:pt>
    <dgm:pt modelId="{2044C88D-E328-4E3B-908A-573A60E441FA}" type="pres">
      <dgm:prSet presAssocID="{ED3E7052-35FB-4112-9CDD-30C8367F8DF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95B19372-A2CD-4B1C-AF68-DCBA75193F53}" type="pres">
      <dgm:prSet presAssocID="{ED3E7052-35FB-4112-9CDD-30C8367F8DFC}" presName="spaceRect" presStyleCnt="0"/>
      <dgm:spPr/>
    </dgm:pt>
    <dgm:pt modelId="{0746C8A4-7A95-4227-8804-FBA778A88BA0}" type="pres">
      <dgm:prSet presAssocID="{ED3E7052-35FB-4112-9CDD-30C8367F8DFC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B569EB20-87BA-4143-A053-52A0CBAE4BF6}" srcId="{4660D18C-4B0C-4385-BFC7-9EA939D452B3}" destId="{7EF45667-2936-4638-B983-DACC4E8C5DBB}" srcOrd="2" destOrd="0" parTransId="{801026B3-7AAB-49E2-8AF8-E3370FB44FE5}" sibTransId="{F9626C5F-223E-4EF6-A7CC-7027C6392BC2}"/>
    <dgm:cxn modelId="{33D44330-3301-47B6-8807-E58BFDDB74B1}" type="presOf" srcId="{80524F91-DFB2-4C4C-9B7E-2FBF435D83CC}" destId="{F5CB2D55-3A35-4A43-B8C6-1EFF0D27607B}" srcOrd="0" destOrd="0" presId="urn:microsoft.com/office/officeart/2018/2/layout/IconVerticalSolidList"/>
    <dgm:cxn modelId="{AE8A5049-0B26-4FC7-8083-B9D817BFA4A2}" srcId="{4660D18C-4B0C-4385-BFC7-9EA939D452B3}" destId="{D9D744FB-4038-4452-AE3F-41215509F8BF}" srcOrd="0" destOrd="0" parTransId="{D67AB444-A1A4-4CDF-B4DF-B97C6ECBE29F}" sibTransId="{B3769870-F4C0-4704-A371-49703341F21D}"/>
    <dgm:cxn modelId="{D145B653-CC8A-4E32-AE3A-AC487015AAF4}" type="presOf" srcId="{ED3E7052-35FB-4112-9CDD-30C8367F8DFC}" destId="{0746C8A4-7A95-4227-8804-FBA778A88BA0}" srcOrd="0" destOrd="0" presId="urn:microsoft.com/office/officeart/2018/2/layout/IconVerticalSolidList"/>
    <dgm:cxn modelId="{D8871858-DBA6-4B2A-9791-08586F3B5925}" type="presOf" srcId="{D9D744FB-4038-4452-AE3F-41215509F8BF}" destId="{5164002F-13B8-45A5-B2D2-58F6023B2CD3}" srcOrd="0" destOrd="0" presId="urn:microsoft.com/office/officeart/2018/2/layout/IconVerticalSolidList"/>
    <dgm:cxn modelId="{488A996C-F9A1-42D6-931A-65C06FA47D60}" srcId="{4660D18C-4B0C-4385-BFC7-9EA939D452B3}" destId="{ED3E7052-35FB-4112-9CDD-30C8367F8DFC}" srcOrd="3" destOrd="0" parTransId="{F6CE3C85-840B-4D64-8A01-4786DED6B4EE}" sibTransId="{6861C030-34B3-4332-B5B3-88A90132D19F}"/>
    <dgm:cxn modelId="{76DA64A1-C38D-4AAE-9CBC-F271762A6EDC}" type="presOf" srcId="{7EF45667-2936-4638-B983-DACC4E8C5DBB}" destId="{21031D93-8A6C-44FA-9A6F-AD3DE25F0390}" srcOrd="0" destOrd="0" presId="urn:microsoft.com/office/officeart/2018/2/layout/IconVerticalSolidList"/>
    <dgm:cxn modelId="{CE9CC8E2-662F-45F0-9CAC-8290E9C77D03}" srcId="{4660D18C-4B0C-4385-BFC7-9EA939D452B3}" destId="{80524F91-DFB2-4C4C-9B7E-2FBF435D83CC}" srcOrd="1" destOrd="0" parTransId="{5CD296FC-E525-4321-8A06-4767385D91F5}" sibTransId="{9227DFE4-8999-4EFC-B209-26EF313D83DC}"/>
    <dgm:cxn modelId="{753F16F0-1BE5-4896-9BC3-E3367BC3C8B9}" type="presOf" srcId="{4660D18C-4B0C-4385-BFC7-9EA939D452B3}" destId="{8AF790BF-5F1E-47F0-9373-50A0657F32E2}" srcOrd="0" destOrd="0" presId="urn:microsoft.com/office/officeart/2018/2/layout/IconVerticalSolidList"/>
    <dgm:cxn modelId="{018723A3-D1D4-4790-833A-EFB868D6F677}" type="presParOf" srcId="{8AF790BF-5F1E-47F0-9373-50A0657F32E2}" destId="{B4A9A904-AB9D-4E0D-8DE6-4A8EE6A81265}" srcOrd="0" destOrd="0" presId="urn:microsoft.com/office/officeart/2018/2/layout/IconVerticalSolidList"/>
    <dgm:cxn modelId="{B1C2FF48-78AF-4C0B-8597-88884F1219D3}" type="presParOf" srcId="{B4A9A904-AB9D-4E0D-8DE6-4A8EE6A81265}" destId="{327C8E86-18E5-4C2F-B065-4ADDCE282796}" srcOrd="0" destOrd="0" presId="urn:microsoft.com/office/officeart/2018/2/layout/IconVerticalSolidList"/>
    <dgm:cxn modelId="{785DB872-0D80-4E62-BBE1-FDE7FBFA7106}" type="presParOf" srcId="{B4A9A904-AB9D-4E0D-8DE6-4A8EE6A81265}" destId="{E2C7DFF4-D507-4FFF-A506-C355856D9E59}" srcOrd="1" destOrd="0" presId="urn:microsoft.com/office/officeart/2018/2/layout/IconVerticalSolidList"/>
    <dgm:cxn modelId="{3C1FE1E9-BCAE-4CFD-A4AC-F837CAE7EDF8}" type="presParOf" srcId="{B4A9A904-AB9D-4E0D-8DE6-4A8EE6A81265}" destId="{6CEB9AE6-CDB5-4E41-B9B5-7C582DF553FC}" srcOrd="2" destOrd="0" presId="urn:microsoft.com/office/officeart/2018/2/layout/IconVerticalSolidList"/>
    <dgm:cxn modelId="{2C2DEEFE-BE1D-4773-86CD-D913E93FA67C}" type="presParOf" srcId="{B4A9A904-AB9D-4E0D-8DE6-4A8EE6A81265}" destId="{5164002F-13B8-45A5-B2D2-58F6023B2CD3}" srcOrd="3" destOrd="0" presId="urn:microsoft.com/office/officeart/2018/2/layout/IconVerticalSolidList"/>
    <dgm:cxn modelId="{0011DE9F-1841-4855-922A-E374ED6D4319}" type="presParOf" srcId="{8AF790BF-5F1E-47F0-9373-50A0657F32E2}" destId="{56E99F83-1CEE-4208-8717-88C3A9A3D527}" srcOrd="1" destOrd="0" presId="urn:microsoft.com/office/officeart/2018/2/layout/IconVerticalSolidList"/>
    <dgm:cxn modelId="{89DABC19-70F6-4128-AA88-0C3026032BA5}" type="presParOf" srcId="{8AF790BF-5F1E-47F0-9373-50A0657F32E2}" destId="{3EAF2803-6099-4297-9B30-0974AF54C562}" srcOrd="2" destOrd="0" presId="urn:microsoft.com/office/officeart/2018/2/layout/IconVerticalSolidList"/>
    <dgm:cxn modelId="{C9920810-86B8-44D7-82BF-05F8715767F9}" type="presParOf" srcId="{3EAF2803-6099-4297-9B30-0974AF54C562}" destId="{196DD2A4-E370-4046-AD23-8A646F4B6029}" srcOrd="0" destOrd="0" presId="urn:microsoft.com/office/officeart/2018/2/layout/IconVerticalSolidList"/>
    <dgm:cxn modelId="{9B38904E-9A6C-458B-A681-4E3C9A1260A5}" type="presParOf" srcId="{3EAF2803-6099-4297-9B30-0974AF54C562}" destId="{A5B7D536-5999-4D39-BA02-EF1B3FA84FA6}" srcOrd="1" destOrd="0" presId="urn:microsoft.com/office/officeart/2018/2/layout/IconVerticalSolidList"/>
    <dgm:cxn modelId="{1898D217-1B1B-4C20-872B-7F073D3A09AF}" type="presParOf" srcId="{3EAF2803-6099-4297-9B30-0974AF54C562}" destId="{ECCFA691-3BAA-4043-B557-CF4D3DA0CF93}" srcOrd="2" destOrd="0" presId="urn:microsoft.com/office/officeart/2018/2/layout/IconVerticalSolidList"/>
    <dgm:cxn modelId="{E2405F4A-35D9-4A41-837D-02953F989BB5}" type="presParOf" srcId="{3EAF2803-6099-4297-9B30-0974AF54C562}" destId="{F5CB2D55-3A35-4A43-B8C6-1EFF0D27607B}" srcOrd="3" destOrd="0" presId="urn:microsoft.com/office/officeart/2018/2/layout/IconVerticalSolidList"/>
    <dgm:cxn modelId="{80F81000-D3A9-48D0-B37E-D6ED744C212D}" type="presParOf" srcId="{8AF790BF-5F1E-47F0-9373-50A0657F32E2}" destId="{63F3366B-C91A-4D4F-89FA-B00816F5FCEF}" srcOrd="3" destOrd="0" presId="urn:microsoft.com/office/officeart/2018/2/layout/IconVerticalSolidList"/>
    <dgm:cxn modelId="{871BA5C5-B3A6-4051-B71E-B19CB1D0841C}" type="presParOf" srcId="{8AF790BF-5F1E-47F0-9373-50A0657F32E2}" destId="{31A66164-3EFA-4C8C-BBCD-2E00A71C7181}" srcOrd="4" destOrd="0" presId="urn:microsoft.com/office/officeart/2018/2/layout/IconVerticalSolidList"/>
    <dgm:cxn modelId="{1542E363-5BA0-436E-97E3-5591A0C64BF2}" type="presParOf" srcId="{31A66164-3EFA-4C8C-BBCD-2E00A71C7181}" destId="{FA1F8B0D-4482-4EA5-A1DF-F0D52E50BB12}" srcOrd="0" destOrd="0" presId="urn:microsoft.com/office/officeart/2018/2/layout/IconVerticalSolidList"/>
    <dgm:cxn modelId="{813B54DA-98EE-4BB4-9439-2311CD124058}" type="presParOf" srcId="{31A66164-3EFA-4C8C-BBCD-2E00A71C7181}" destId="{A7AEC6F4-F075-49C2-A573-AD13FE5FCEAB}" srcOrd="1" destOrd="0" presId="urn:microsoft.com/office/officeart/2018/2/layout/IconVerticalSolidList"/>
    <dgm:cxn modelId="{94B2395D-1CBE-4EEF-8EE7-0645169B5DFB}" type="presParOf" srcId="{31A66164-3EFA-4C8C-BBCD-2E00A71C7181}" destId="{480BF919-52A9-48E1-A4A4-B350151BB766}" srcOrd="2" destOrd="0" presId="urn:microsoft.com/office/officeart/2018/2/layout/IconVerticalSolidList"/>
    <dgm:cxn modelId="{0A156F65-E788-4B8D-8038-43E7DB3C60D5}" type="presParOf" srcId="{31A66164-3EFA-4C8C-BBCD-2E00A71C7181}" destId="{21031D93-8A6C-44FA-9A6F-AD3DE25F0390}" srcOrd="3" destOrd="0" presId="urn:microsoft.com/office/officeart/2018/2/layout/IconVerticalSolidList"/>
    <dgm:cxn modelId="{817928CD-A805-4DCC-949D-02ABC461EFB3}" type="presParOf" srcId="{8AF790BF-5F1E-47F0-9373-50A0657F32E2}" destId="{678924EA-3192-4468-8064-C6A2A622D4D1}" srcOrd="5" destOrd="0" presId="urn:microsoft.com/office/officeart/2018/2/layout/IconVerticalSolidList"/>
    <dgm:cxn modelId="{910327F6-AF3F-4885-A103-5B869914EEE2}" type="presParOf" srcId="{8AF790BF-5F1E-47F0-9373-50A0657F32E2}" destId="{E79AD963-CE0A-4E3A-A9FB-374FFE612AF5}" srcOrd="6" destOrd="0" presId="urn:microsoft.com/office/officeart/2018/2/layout/IconVerticalSolidList"/>
    <dgm:cxn modelId="{18E8AD5A-7559-4C25-9B16-1E0FDE71A7BE}" type="presParOf" srcId="{E79AD963-CE0A-4E3A-A9FB-374FFE612AF5}" destId="{5F0EDC7F-756B-49FF-9DB6-73505BFE59CD}" srcOrd="0" destOrd="0" presId="urn:microsoft.com/office/officeart/2018/2/layout/IconVerticalSolidList"/>
    <dgm:cxn modelId="{ECF2A427-D224-42F2-9919-9701071236BB}" type="presParOf" srcId="{E79AD963-CE0A-4E3A-A9FB-374FFE612AF5}" destId="{2044C88D-E328-4E3B-908A-573A60E441FA}" srcOrd="1" destOrd="0" presId="urn:microsoft.com/office/officeart/2018/2/layout/IconVerticalSolidList"/>
    <dgm:cxn modelId="{8A749EBD-46A4-45CF-9814-0A9748AAEA78}" type="presParOf" srcId="{E79AD963-CE0A-4E3A-A9FB-374FFE612AF5}" destId="{95B19372-A2CD-4B1C-AF68-DCBA75193F53}" srcOrd="2" destOrd="0" presId="urn:microsoft.com/office/officeart/2018/2/layout/IconVerticalSolidList"/>
    <dgm:cxn modelId="{40E6ED43-CC00-4A37-A74E-86799610512E}" type="presParOf" srcId="{E79AD963-CE0A-4E3A-A9FB-374FFE612AF5}" destId="{0746C8A4-7A95-4227-8804-FBA778A88BA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628F3F-DD4D-4478-AF75-1C92DE6CE150}">
      <dsp:nvSpPr>
        <dsp:cNvPr id="0" name=""/>
        <dsp:cNvSpPr/>
      </dsp:nvSpPr>
      <dsp:spPr>
        <a:xfrm>
          <a:off x="2833143" y="129"/>
          <a:ext cx="999351" cy="999351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8D33CE-8087-4BD6-A2F7-8BB63E53496A}">
      <dsp:nvSpPr>
        <dsp:cNvPr id="0" name=""/>
        <dsp:cNvSpPr/>
      </dsp:nvSpPr>
      <dsp:spPr>
        <a:xfrm>
          <a:off x="3046120" y="213106"/>
          <a:ext cx="573398" cy="57339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E211A1-7A47-4686-9042-47A4C789436C}">
      <dsp:nvSpPr>
        <dsp:cNvPr id="0" name=""/>
        <dsp:cNvSpPr/>
      </dsp:nvSpPr>
      <dsp:spPr>
        <a:xfrm>
          <a:off x="2513678" y="1310754"/>
          <a:ext cx="1638281" cy="655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endParaRPr lang="en-GB" sz="4000" kern="1200" dirty="0"/>
        </a:p>
      </dsp:txBody>
      <dsp:txXfrm>
        <a:off x="2513678" y="1310754"/>
        <a:ext cx="1638281" cy="655312"/>
      </dsp:txXfrm>
    </dsp:sp>
    <dsp:sp modelId="{D3362A2A-A4B2-40A9-BC5D-48707858520A}">
      <dsp:nvSpPr>
        <dsp:cNvPr id="0" name=""/>
        <dsp:cNvSpPr/>
      </dsp:nvSpPr>
      <dsp:spPr>
        <a:xfrm>
          <a:off x="4758124" y="129"/>
          <a:ext cx="999351" cy="999351"/>
        </a:xfrm>
        <a:prstGeom prst="round2DiagRect">
          <a:avLst>
            <a:gd name="adj1" fmla="val 29727"/>
            <a:gd name="adj2" fmla="val 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7B7F07-07B7-4EFC-AFF9-5599A42A7C0B}">
      <dsp:nvSpPr>
        <dsp:cNvPr id="0" name=""/>
        <dsp:cNvSpPr/>
      </dsp:nvSpPr>
      <dsp:spPr>
        <a:xfrm>
          <a:off x="4971100" y="213106"/>
          <a:ext cx="573398" cy="57339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EBEA35-CE33-42B0-9E78-AAAD07A1032E}">
      <dsp:nvSpPr>
        <dsp:cNvPr id="0" name=""/>
        <dsp:cNvSpPr/>
      </dsp:nvSpPr>
      <dsp:spPr>
        <a:xfrm>
          <a:off x="4438659" y="1310754"/>
          <a:ext cx="1638281" cy="655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endParaRPr lang="en-GB" sz="4000" kern="1200" dirty="0"/>
        </a:p>
      </dsp:txBody>
      <dsp:txXfrm>
        <a:off x="4438659" y="1310754"/>
        <a:ext cx="1638281" cy="655312"/>
      </dsp:txXfrm>
    </dsp:sp>
    <dsp:sp modelId="{07A69FB3-C4C0-4F63-B3B8-22E35FC4FC73}">
      <dsp:nvSpPr>
        <dsp:cNvPr id="0" name=""/>
        <dsp:cNvSpPr/>
      </dsp:nvSpPr>
      <dsp:spPr>
        <a:xfrm>
          <a:off x="6683104" y="129"/>
          <a:ext cx="999351" cy="999351"/>
        </a:xfrm>
        <a:prstGeom prst="round2DiagRect">
          <a:avLst>
            <a:gd name="adj1" fmla="val 29727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93DE7B-8848-4AF5-83F6-015DA2E69278}">
      <dsp:nvSpPr>
        <dsp:cNvPr id="0" name=""/>
        <dsp:cNvSpPr/>
      </dsp:nvSpPr>
      <dsp:spPr>
        <a:xfrm>
          <a:off x="6896081" y="213106"/>
          <a:ext cx="573398" cy="57339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9BA811-E200-45F8-97FD-FF6AFECA253A}">
      <dsp:nvSpPr>
        <dsp:cNvPr id="0" name=""/>
        <dsp:cNvSpPr/>
      </dsp:nvSpPr>
      <dsp:spPr>
        <a:xfrm>
          <a:off x="6363639" y="1310754"/>
          <a:ext cx="1638281" cy="6553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endParaRPr lang="en-GB" sz="4000" kern="1200" dirty="0"/>
        </a:p>
      </dsp:txBody>
      <dsp:txXfrm>
        <a:off x="6363639" y="1310754"/>
        <a:ext cx="1638281" cy="65531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7C8E86-18E5-4C2F-B065-4ADDCE282796}">
      <dsp:nvSpPr>
        <dsp:cNvPr id="0" name=""/>
        <dsp:cNvSpPr/>
      </dsp:nvSpPr>
      <dsp:spPr>
        <a:xfrm>
          <a:off x="0" y="231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C7DFF4-D507-4FFF-A506-C355856D9E59}">
      <dsp:nvSpPr>
        <dsp:cNvPr id="0" name=""/>
        <dsp:cNvSpPr/>
      </dsp:nvSpPr>
      <dsp:spPr>
        <a:xfrm>
          <a:off x="355657" y="266858"/>
          <a:ext cx="646650" cy="6466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64002F-13B8-45A5-B2D2-58F6023B2CD3}">
      <dsp:nvSpPr>
        <dsp:cNvPr id="0" name=""/>
        <dsp:cNvSpPr/>
      </dsp:nvSpPr>
      <dsp:spPr>
        <a:xfrm>
          <a:off x="1357965" y="231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Clear </a:t>
          </a:r>
          <a:r>
            <a:rPr lang="en-GB" sz="2200" kern="1200" dirty="0">
              <a:latin typeface="Calibri Light" panose="020F0302020204030204"/>
            </a:rPr>
            <a:t>language &amp; </a:t>
          </a:r>
          <a:r>
            <a:rPr lang="en-GB" sz="2200" kern="1200" dirty="0"/>
            <a:t>easy to read (</a:t>
          </a:r>
          <a:r>
            <a:rPr lang="en-GB" sz="2200" kern="1200" dirty="0">
              <a:latin typeface="Calibri Light" panose="020F0302020204030204"/>
            </a:rPr>
            <a:t>No </a:t>
          </a:r>
          <a:r>
            <a:rPr lang="en-GB" sz="2200" kern="1200" dirty="0"/>
            <a:t>complex terminology or jargon)</a:t>
          </a:r>
          <a:endParaRPr lang="en-US" sz="2200" kern="1200" dirty="0"/>
        </a:p>
      </dsp:txBody>
      <dsp:txXfrm>
        <a:off x="1357965" y="2319"/>
        <a:ext cx="4887299" cy="1175727"/>
      </dsp:txXfrm>
    </dsp:sp>
    <dsp:sp modelId="{196DD2A4-E370-4046-AD23-8A646F4B6029}">
      <dsp:nvSpPr>
        <dsp:cNvPr id="0" name=""/>
        <dsp:cNvSpPr/>
      </dsp:nvSpPr>
      <dsp:spPr>
        <a:xfrm>
          <a:off x="0" y="147197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B7D536-5999-4D39-BA02-EF1B3FA84FA6}">
      <dsp:nvSpPr>
        <dsp:cNvPr id="0" name=""/>
        <dsp:cNvSpPr/>
      </dsp:nvSpPr>
      <dsp:spPr>
        <a:xfrm>
          <a:off x="355657" y="1736518"/>
          <a:ext cx="646650" cy="6466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CB2D55-3A35-4A43-B8C6-1EFF0D27607B}">
      <dsp:nvSpPr>
        <dsp:cNvPr id="0" name=""/>
        <dsp:cNvSpPr/>
      </dsp:nvSpPr>
      <dsp:spPr>
        <a:xfrm>
          <a:off x="1357965" y="147197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Write in the past tense</a:t>
          </a:r>
          <a:endParaRPr lang="en-US" sz="2200" kern="1200" dirty="0"/>
        </a:p>
      </dsp:txBody>
      <dsp:txXfrm>
        <a:off x="1357965" y="1471979"/>
        <a:ext cx="4887299" cy="1175727"/>
      </dsp:txXfrm>
    </dsp:sp>
    <dsp:sp modelId="{FA1F8B0D-4482-4EA5-A1DF-F0D52E50BB12}">
      <dsp:nvSpPr>
        <dsp:cNvPr id="0" name=""/>
        <dsp:cNvSpPr/>
      </dsp:nvSpPr>
      <dsp:spPr>
        <a:xfrm>
          <a:off x="0" y="294163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AEC6F4-F075-49C2-A573-AD13FE5FCEAB}">
      <dsp:nvSpPr>
        <dsp:cNvPr id="0" name=""/>
        <dsp:cNvSpPr/>
      </dsp:nvSpPr>
      <dsp:spPr>
        <a:xfrm>
          <a:off x="355657" y="3206178"/>
          <a:ext cx="646650" cy="64665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031D93-8A6C-44FA-9A6F-AD3DE25F0390}">
      <dsp:nvSpPr>
        <dsp:cNvPr id="0" name=""/>
        <dsp:cNvSpPr/>
      </dsp:nvSpPr>
      <dsp:spPr>
        <a:xfrm>
          <a:off x="1357965" y="294163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Logical flow</a:t>
          </a:r>
          <a:endParaRPr lang="en-US" sz="2200" kern="1200" dirty="0"/>
        </a:p>
      </dsp:txBody>
      <dsp:txXfrm>
        <a:off x="1357965" y="2941639"/>
        <a:ext cx="4887299" cy="1175727"/>
      </dsp:txXfrm>
    </dsp:sp>
    <dsp:sp modelId="{5F0EDC7F-756B-49FF-9DB6-73505BFE59CD}">
      <dsp:nvSpPr>
        <dsp:cNvPr id="0" name=""/>
        <dsp:cNvSpPr/>
      </dsp:nvSpPr>
      <dsp:spPr>
        <a:xfrm>
          <a:off x="0" y="4411299"/>
          <a:ext cx="6245265" cy="117572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44C88D-E328-4E3B-908A-573A60E441FA}">
      <dsp:nvSpPr>
        <dsp:cNvPr id="0" name=""/>
        <dsp:cNvSpPr/>
      </dsp:nvSpPr>
      <dsp:spPr>
        <a:xfrm>
          <a:off x="355657" y="4675838"/>
          <a:ext cx="646650" cy="64665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46C8A4-7A95-4227-8804-FBA778A88BA0}">
      <dsp:nvSpPr>
        <dsp:cNvPr id="0" name=""/>
        <dsp:cNvSpPr/>
      </dsp:nvSpPr>
      <dsp:spPr>
        <a:xfrm>
          <a:off x="1357965" y="4411299"/>
          <a:ext cx="4887299" cy="11757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431" tIns="124431" rIns="124431" bIns="12443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Structured</a:t>
          </a:r>
          <a:endParaRPr lang="en-US" sz="2200" kern="1200" dirty="0"/>
        </a:p>
      </dsp:txBody>
      <dsp:txXfrm>
        <a:off x="1357965" y="4411299"/>
        <a:ext cx="4887299" cy="11757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31EB0-E7B6-8140-BB6F-2EC770A7F0BF}" type="datetimeFigureOut">
              <a:rPr lang="en-US" smtClean="0"/>
              <a:t>11/9/24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EC0940-82A4-3A47-94FF-4665664F4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786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817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20762E-FDBE-1547-A366-FB1E4D28A61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4104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467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20762E-FDBE-1547-A366-FB1E4D28A61D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67432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5101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1777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716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240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7077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8762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6352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95649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1006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6880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3967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EC0940-82A4-3A47-94FF-4665664F432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988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CA991-4FB2-F84C-9546-375E9435A4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62694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9DA6CA-D4FA-BA44-A58B-88B090228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4236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4786320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7750-B475-004D-9BEE-53F7B615AE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E33F7-5C20-6249-8358-8AC4B0B831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1A42AA-85A7-F549-ACE2-7FF4FCB58C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63587C-988C-1741-B1AD-2260344FF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DE21C-3B8E-5F40-A53E-9F4272191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9250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AE433-868A-9B40-8540-5D1A563C7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E630A8-95A9-184E-87CF-BCBF239A73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93386-3775-BB46-AF82-C34FB021019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0FF5CA-C335-3D4B-8F03-1CD481A58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6BCDFF-05A2-934D-BEA2-AAFE46CB8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7957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14CCA-958F-144C-9EDD-BE41855E4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AB40F-54BD-A242-9BDD-14BE604F2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29F4EB-3198-804A-8B18-D80338851D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B9CD05-9F85-5F4A-9272-880DE5C9C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BF5F0E-37F4-CE4C-BCA5-F5FA2BC71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44852C-11D2-9545-A28D-21DC2835B5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380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8F641-C35D-A84E-AB4E-86B0499AA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ADEAA3-A5CE-E94A-911B-75F86F943A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195F6F-7B01-9041-B242-983D6535B7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C6547D-0AF5-F144-99C9-F391613C38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618D06-44C8-D245-96F8-674E98E0A2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85D28F-5470-4B45-9050-2FED03F49D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11/9/24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E5B70C0-C3E6-1E4E-BEE1-C8C8410F0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5C1C21-E6FE-664A-9ACE-EFF6F0D1CE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702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2D64B1-84EB-6047-A2BE-E5BC5BBEEF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E309EF-E51D-F540-93D4-6600A73DE6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11/9/24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2FA78D-E555-614A-98D3-7FC8B9851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5562C4-7058-6247-8E7C-A3F4FCE6C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55421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60D5E5-3C79-D94B-AB17-5E7DC0ED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11/9/24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1A59F6-B720-BC4F-81CA-FD5C2DFD9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DB336C-ECAA-6940-9957-27AD40DB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361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FF3EFD-60D8-2148-8133-A8C16AAA8B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DC8BE-79D9-BC47-B26C-EABEE74C93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B3F410-86AC-6545-8210-1638BC23F4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788203-4374-0D41-9821-0B48A63EFD5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0BE619-47D1-724E-9D3F-5966C6981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5A3365-FAB5-2740-8154-E28942AE8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8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09E9B9-6B77-5345-B0EF-3918852A9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75C492-F7F6-744D-8063-93EAABE003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34A439-BEAF-CD4C-87DF-72DC1AECAD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0B163-9E3E-D447-BE23-93AC00A4D5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4C965D-8269-824D-BDAA-61860C152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46C733-D023-F64D-AB84-AE4A5DB2F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883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E4C1B1-AEA7-944F-88E0-58D25F45A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E9BF74-347D-114B-943B-F934FAC161F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899CF3-B36B-3A41-A8CE-2D2BDACADA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228349-9DA2-3E4C-95D7-C3278CF353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81D5ED-65D9-0A42-9AA4-54F913438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7271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D59055-C8D1-0F4E-9647-E3864DEF35E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88BCB1-664D-0641-B8CB-184EBB9A2F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C41958-E946-1544-AA19-8120825B8B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70F3320-3347-314E-BC55-88A03D7CED6F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82876A-64D4-FB45-96C8-382D8A5FA8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150415-0CC0-B243-A002-EBB868A6C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9F197FA-B56C-8345-9EF8-DBEE67EE974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3362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70634-EAB3-F14B-811C-0326FCB1D1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9411A9A-E0B6-9E42-B50E-413BCC4C4CB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AC884-4DB1-294A-94B0-DB3C951647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439269-9E56-D94E-8AB5-3BF24A7F6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14FABC-1EB8-6641-BCEC-59125FB0E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961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62463-32E7-9F4D-BB4E-0858F4322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A9FD94-B582-1940-AD95-758C220E3A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BED26E-DC5C-2049-8F0B-509170BB2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8A340C-2088-3E4A-81E5-A1B8F7CB0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463973-0B85-E940-9BD2-9ECBBE126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8469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50AF91-663C-5A43-9A1B-CE6D583CF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5C8DED-5BBD-BE4B-BF0F-BD2A544515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9B800B-BD32-B841-A7E4-B94F74E73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58581-F86D-2A47-92C0-5C8ED25A8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C96395-617D-2D4B-B4A9-0A28D5543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7922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25892-7097-5443-A389-2DD7F6A49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94896-C901-804C-8AFC-E8135B42C7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DCF24C-F53E-C84C-9FDB-6DF2709B9D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2B53F9-3B43-214D-9F2D-99A04B547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94A176-4607-1240-8CD8-7239EAEE0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DB4B1-C194-F64B-B45E-0436D072D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0476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4E5E4D-732F-3F4E-A267-A23D853DB5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17F8C5-05FB-4A4C-993F-DB0C4BC071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583CAD-CA95-4942-B350-2BA284A929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01F9FF1-F8B7-0245-B1A8-F3C0AA3695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510F58C-1386-9246-947D-85FDBB6E85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B1EDC79-443C-1843-9A41-F3EB7A9FA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11/9/24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A03C39-D4BA-4143-AE7A-54A7818E1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ADEB7C-FD73-0443-951E-10141418A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4245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3B933B-4EDC-4544-8030-0B337A201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A3D763-C1FF-6047-9701-E1CA9B79D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11/9/24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1675C4-F328-DF45-9FE2-1994925A6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348862-EBB4-6F47-88CA-B2A055573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2431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985A43-1554-4140-8D8E-F297FFFF0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11/9/24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C6750F5-1A01-1C4B-B26B-B32CF653D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0DF8B-640A-7143-86E1-963B0C903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342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C3724-88A1-3348-BCA7-4779D66729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FBC60D-CB5F-2240-A538-63995D9A4D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6EBFCC-89A3-BC4E-8381-176DDBF3C5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26C395-C503-3D4E-B041-9E7B3E3D5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16B009-3423-B54E-87FC-93E496E78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6B708E-17A4-4245-B24D-D53EF0D232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8958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99353-4102-A34D-A8D5-072775761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F3F516B-9F20-1C4F-B616-EC30E1A833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3650B85-405D-9344-BC9E-94EFB5194C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56524F-4F09-044F-BB78-6FF7D73A83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06E5D5-FA8F-3F4C-BBCF-30E9DC1D00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6649FDD-89BD-1E46-BCD0-83A5285837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78118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729D9C-0B80-C042-B8A7-3956E39A8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A0EC253-D5E4-9048-85CB-C275178651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7E8905-A6B3-9843-BE23-DCF3AA602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8EA17B-F0A2-1B40-89EE-AF738A30A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A30ED3-A3D1-5B44-A7D8-CFF5F30D6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7620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981CB5-2BCE-A146-BFFD-17FB2FBAA5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C7003A7-09DD-C04E-812C-F86A93D158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47812-AE94-E94C-97EF-B713303888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AEF9C-4E02-A346-B422-50263A4C2AAA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A19F82-4CE8-6141-9B2E-697DE3793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912ECF-9431-E44B-B007-50EA3719AF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56482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7733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C8F886-C82A-5D44-9EDA-C9C596D5C1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1876708-51F4-7B4C-9DB5-CEE9543FF5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F1467-DA09-EA4F-9F5C-8F2E42F9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361EAA-A1C4-7D4C-A566-5990A43642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90D047-97D0-BA45-8281-13D0DFD63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4116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05C22-1057-2A48-AF07-BC0F7BBA78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0DF2BF-6EF8-1449-9C84-F63AE79BB6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E884-691A-994A-9A07-4F15F8D0C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2F748-ABD1-4948-B569-2215340200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645FA3-3EC7-204C-9EEF-250C5DBFB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86611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5E1D0-70A5-D54D-A344-438CA7E23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E1E9A7-1850-F74B-97DA-D1A5319DB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96AD91-FA8E-6C46-A144-E875058D0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A4A4A4-92C0-4D42-8039-952EE32F2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E457D6-7528-6747-ADBF-75CBD3F48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64087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BD002-63F7-1A4B-9EF2-657ED81110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BF825F-E60B-3F42-B950-C919B0F534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12E82A6-CDDE-D741-B1CD-D33B0A7143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FD825D-A46F-DD4F-AE82-D84B1EBBD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F15142-E9CE-044C-8DAE-47CAFC10D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FA6385-C9CF-BC40-B53A-B4AEADC75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8953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5C804-53A8-E548-A122-77BD69A89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52FF6D-E06A-A74D-89BE-D61E1F2C73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4BF823-44FF-A144-AE7F-D0540C926B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BA8B44-7BC4-6A49-8A24-6D271C9F7C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F949A3-D78F-654C-B7E2-DE0D095D03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2BC670B-9B7E-AA4C-B86E-556B7C2F67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11/9/24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2972CD-C70E-3D41-B423-C8796DC5D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603436-0583-8842-B4BD-12897906A5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655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D0E1F0-935D-C247-B6E5-873C0FECE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1A23469-62A1-A449-A8F0-F9F57B98FF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11/9/24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56AA38-7E26-A741-9750-BCA0F6517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4AA912D-9123-BB4F-BF13-27659CA874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8614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9BD2D2-F4F6-C74F-A8EA-468EE446D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11/9/24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A8A39A-B586-2943-88D2-577F4A6BD5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FEF8FD-9F29-1B47-81EC-7A1DA74A8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391498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76ED6-8D80-BE46-B6D6-3C46D0B4D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DB843-E7B2-E549-83B7-BE67740727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A6D447-2C28-9C4E-AAB8-15AAD836AD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7FC978-DEA3-9E48-9035-055F81E24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B3D067-CCF8-C14C-AA81-B775302F2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827293-2691-9C46-B3DA-8C009D92F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8677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E6C21-0CA0-C84B-9A28-B68473B679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39D14A8-22DF-5841-9109-A1878B85C4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C8E11E-B10C-3448-975A-127CCECD29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4495B8-9B64-014E-B746-7BB268F3B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11/9/24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B2DFFA-3EE8-1C47-A2E5-52358F46B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8B8AC5-01AC-864C-8886-E4DA16D9A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39239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E9AC1A-946C-E04D-8429-2AB0CD5B3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4DB7E4-AF72-EF44-A714-7AF9884C69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E958CD-D4E7-C846-9DDE-E584BDDC0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401A2-DCD2-2F4C-8157-2B6457D3F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54432-C229-8049-84F9-E5C99CE98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6536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766F4-2D3B-344A-8C72-4C7EE70D1F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978854-240A-C049-8EB7-8F60527475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08A03-8B56-0342-B403-B30742E55D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7F53B-E515-014E-8CDF-62C146E5A9AB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7D143-ACC6-B44F-B47D-AFE81DFB5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E804AA-257A-DD41-8974-1CA1B6694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901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CCAB8F-AE29-ED42-AEE8-C22385880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3719945"/>
            <a:ext cx="10515600" cy="24570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Title Placeholder 8">
            <a:extLst>
              <a:ext uri="{FF2B5EF4-FFF2-40B4-BE49-F238E27FC236}">
                <a16:creationId xmlns:a16="http://schemas.microsoft.com/office/drawing/2014/main" id="{87FDFF47-FCE0-3342-B7DA-F7EFFC719D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4845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99AC6EB-35F2-1540-9809-231E7BF318E1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45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9CF4B2-DEA3-BD46-AA8A-25E602C8A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688AFA-B8CA-AF45-8D09-707B358EE3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23336C-E47A-1447-9412-60E6B0E11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AEF9C-4E02-A346-B422-50263A4C2AAA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2326A-8F7C-0340-AACC-1CF3DC7AD9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88D956-6F24-E040-ACE8-60326A4C22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FD20F-B958-3C48-80F0-FAD91AC952A1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A8873AE9-2E25-8D47-99F4-5AE381967100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0" y="1638"/>
            <a:ext cx="12189088" cy="68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104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ED36AE-5BB7-824D-895A-3735885C8F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F9037-2BAD-D240-A8B7-043193B891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F17D0A-A105-FD4E-A2A1-AB71AA33C3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B7F53B-E515-014E-8CDF-62C146E5A9AB}" type="datetimeFigureOut">
              <a:rPr lang="en-US" smtClean="0"/>
              <a:t>11/9/24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9261A6-140E-B944-8BAE-34EBF47EC9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57F57-0E2B-F447-8A0E-303E1361AC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3AF810-5C2E-D441-814A-792DE8292DA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Content Placeholder 5">
            <a:extLst>
              <a:ext uri="{FF2B5EF4-FFF2-40B4-BE49-F238E27FC236}">
                <a16:creationId xmlns:a16="http://schemas.microsoft.com/office/drawing/2014/main" id="{01423A83-CDC5-4947-9FCA-B859204F7D3B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2912" y="1638"/>
            <a:ext cx="12189088" cy="6856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12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port.wales/research-and-insight/understanding-the-needs-and-motivations-of-welsh-speaking-participants-and-families-living-in-rural-communities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18E9D-005E-4543-BA27-E21599E12B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3761"/>
            <a:ext cx="10515600" cy="3508851"/>
          </a:xfrm>
        </p:spPr>
        <p:txBody>
          <a:bodyPr>
            <a:normAutofit/>
          </a:bodyPr>
          <a:lstStyle/>
          <a:p>
            <a:pPr algn="ctr"/>
            <a:r>
              <a:rPr lang="en-GB">
                <a:solidFill>
                  <a:schemeClr val="bg1"/>
                </a:solidFill>
              </a:rPr>
              <a:t>Learning in the digital era</a:t>
            </a:r>
            <a:br>
              <a:rPr lang="en-GB">
                <a:solidFill>
                  <a:schemeClr val="bg1"/>
                </a:solidFill>
              </a:rPr>
            </a:br>
            <a:r>
              <a:rPr lang="en-GB" err="1">
                <a:solidFill>
                  <a:schemeClr val="bg1"/>
                </a:solidFill>
              </a:rPr>
              <a:t>Dysgu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yn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yr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oes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digidol</a:t>
            </a:r>
            <a:br>
              <a:rPr lang="en-GB">
                <a:solidFill>
                  <a:schemeClr val="bg1"/>
                </a:solidFill>
              </a:rPr>
            </a:br>
            <a:br>
              <a:rPr lang="en-GB">
                <a:solidFill>
                  <a:schemeClr val="bg1"/>
                </a:solidFill>
              </a:rPr>
            </a:br>
            <a:r>
              <a:rPr lang="en-GB">
                <a:solidFill>
                  <a:schemeClr val="bg1"/>
                </a:solidFill>
              </a:rPr>
              <a:t>Level / </a:t>
            </a:r>
            <a:r>
              <a:rPr lang="en-GB" err="1">
                <a:solidFill>
                  <a:schemeClr val="bg1"/>
                </a:solidFill>
              </a:rPr>
              <a:t>Lefel</a:t>
            </a:r>
            <a:r>
              <a:rPr lang="en-GB">
                <a:solidFill>
                  <a:schemeClr val="bg1"/>
                </a:solidFill>
              </a:rPr>
              <a:t>  4</a:t>
            </a:r>
            <a:br>
              <a:rPr lang="en-GB">
                <a:solidFill>
                  <a:schemeClr val="bg1"/>
                </a:solidFill>
              </a:rPr>
            </a:br>
            <a:r>
              <a:rPr lang="en-GB">
                <a:solidFill>
                  <a:schemeClr val="bg1"/>
                </a:solidFill>
              </a:rPr>
              <a:t>Study Skills / </a:t>
            </a:r>
            <a:r>
              <a:rPr lang="en-GB" err="1">
                <a:solidFill>
                  <a:schemeClr val="bg1"/>
                </a:solidFill>
              </a:rPr>
              <a:t>Sgiliau</a:t>
            </a:r>
            <a:r>
              <a:rPr lang="en-GB">
                <a:solidFill>
                  <a:schemeClr val="bg1"/>
                </a:solidFill>
              </a:rPr>
              <a:t> </a:t>
            </a:r>
            <a:r>
              <a:rPr lang="en-GB" err="1">
                <a:solidFill>
                  <a:schemeClr val="bg1"/>
                </a:solidFill>
              </a:rPr>
              <a:t>Astudio</a:t>
            </a:r>
            <a:r>
              <a:rPr lang="en-GB">
                <a:solidFill>
                  <a:schemeClr val="bg1"/>
                </a:solidFill>
              </a:rPr>
              <a:t> 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2F598-F4D9-7C4C-97E7-9338EEAF2E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701553"/>
            <a:ext cx="10515600" cy="47541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dirty="0">
                <a:solidFill>
                  <a:schemeClr val="bg1"/>
                </a:solidFill>
              </a:rPr>
              <a:t>Anna Stevenson ac Heddwen Davies</a:t>
            </a:r>
          </a:p>
        </p:txBody>
      </p:sp>
    </p:spTree>
    <p:extLst>
      <p:ext uri="{BB962C8B-B14F-4D97-AF65-F5344CB8AC3E}">
        <p14:creationId xmlns:p14="http://schemas.microsoft.com/office/powerpoint/2010/main" val="7724023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557189"/>
            <a:ext cx="10515600" cy="2057043"/>
          </a:xfrm>
        </p:spPr>
        <p:txBody>
          <a:bodyPr vert="horz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l"/>
            <a:r>
              <a:rPr lang="en-US" sz="4400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+mj-lt"/>
                <a:ea typeface="+mj-ea"/>
                <a:cs typeface="+mj-cs"/>
              </a:rPr>
              <a:t>Report Writing /  </a:t>
            </a:r>
            <a:r>
              <a:rPr lang="en-US" sz="4400" kern="1200" dirty="0" err="1">
                <a:solidFill>
                  <a:schemeClr val="tx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+mj-lt"/>
                <a:ea typeface="+mj-ea"/>
                <a:cs typeface="+mj-cs"/>
              </a:rPr>
              <a:t>Ysgrifennu</a:t>
            </a:r>
            <a:r>
              <a:rPr lang="en-US" sz="4400" kern="1200" dirty="0">
                <a:solidFill>
                  <a:schemeClr val="tx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+mj-lt"/>
                <a:ea typeface="+mj-ea"/>
                <a:cs typeface="+mj-cs"/>
              </a:rPr>
              <a:t>  </a:t>
            </a:r>
            <a:r>
              <a:rPr lang="en-US" sz="4400" kern="1200" dirty="0" err="1">
                <a:solidFill>
                  <a:schemeClr val="tx1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+mj-lt"/>
                <a:ea typeface="+mj-ea"/>
                <a:cs typeface="+mj-cs"/>
              </a:rPr>
              <a:t>Adroddiad</a:t>
            </a:r>
            <a:endParaRPr lang="en-US" sz="4400" kern="1200" dirty="0">
              <a:solidFill>
                <a:schemeClr val="tx1"/>
              </a:solidFill>
              <a:effectLst>
                <a:outerShdw blurRad="38100" dist="38100" dir="2700000" algn="tl">
                  <a:srgbClr val="DDDDDD"/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600000">
            <a:off x="519970" y="2785950"/>
            <a:ext cx="3145794" cy="35148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4726" y="2785950"/>
            <a:ext cx="3514855" cy="351485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4013" y="2785950"/>
            <a:ext cx="3514855" cy="3514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636627"/>
      </p:ext>
    </p:extLst>
  </p:cSld>
  <p:clrMapOvr>
    <a:masterClrMapping/>
  </p:clrMapOvr>
  <p:transition spd="slow">
    <p:dissolv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1E00706-FC5D-F09E-CCEF-4AD1381736F7}"/>
              </a:ext>
            </a:extLst>
          </p:cNvPr>
          <p:cNvSpPr txBox="1">
            <a:spLocks/>
          </p:cNvSpPr>
          <p:nvPr/>
        </p:nvSpPr>
        <p:spPr>
          <a:xfrm>
            <a:off x="161210" y="230360"/>
            <a:ext cx="6286068" cy="11363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sz="2400" u="sng" dirty="0">
                <a:solidFill>
                  <a:srgbClr val="FFFFFF"/>
                </a:solidFill>
                <a:ea typeface="+mj-lt"/>
                <a:cs typeface="+mj-lt"/>
              </a:rPr>
              <a:t>Difference between an essay and a report</a:t>
            </a:r>
          </a:p>
          <a:p>
            <a:pPr>
              <a:defRPr/>
            </a:pPr>
            <a:endParaRPr lang="en-GB" sz="4000" u="sng" dirty="0">
              <a:solidFill>
                <a:srgbClr val="FFFFFF"/>
              </a:solidFill>
              <a:cs typeface="Calibri Light"/>
            </a:endParaRPr>
          </a:p>
        </p:txBody>
      </p:sp>
      <p:pic>
        <p:nvPicPr>
          <p:cNvPr id="3" name="Content Placeholder 3" descr="A cartoon of a person looking at a computer&#10;&#10;Description automatically generated">
            <a:extLst>
              <a:ext uri="{FF2B5EF4-FFF2-40B4-BE49-F238E27FC236}">
                <a16:creationId xmlns:a16="http://schemas.microsoft.com/office/drawing/2014/main" id="{532A6551-D34B-75CC-B1D0-9A40EA185A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 l="-1978" r="-1978"/>
          <a:stretch>
            <a:fillRect/>
          </a:stretch>
        </p:blipFill>
        <p:spPr>
          <a:xfrm>
            <a:off x="2793681" y="2600566"/>
            <a:ext cx="6015543" cy="3178751"/>
          </a:xfrm>
          <a:prstGeom prst="rect">
            <a:avLst/>
          </a:prstGeom>
        </p:spPr>
      </p:pic>
      <p:sp>
        <p:nvSpPr>
          <p:cNvPr id="12" name="TextBox 4">
            <a:extLst>
              <a:ext uri="{FF2B5EF4-FFF2-40B4-BE49-F238E27FC236}">
                <a16:creationId xmlns:a16="http://schemas.microsoft.com/office/drawing/2014/main" id="{36FC38BD-0B08-C0CE-07E5-9A2DE892F1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3714" y="2298926"/>
            <a:ext cx="3583903" cy="1122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defTabSz="850392">
              <a:spcAft>
                <a:spcPts val="600"/>
              </a:spcAft>
            </a:pPr>
            <a:r>
              <a:rPr lang="en-GB" sz="3348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What is the difference?</a:t>
            </a:r>
            <a:endParaRPr lang="en-GB" sz="3600"/>
          </a:p>
        </p:txBody>
      </p:sp>
      <p:sp>
        <p:nvSpPr>
          <p:cNvPr id="14" name="TextBox 4">
            <a:extLst>
              <a:ext uri="{FF2B5EF4-FFF2-40B4-BE49-F238E27FC236}">
                <a16:creationId xmlns:a16="http://schemas.microsoft.com/office/drawing/2014/main" id="{9315D0A4-72A6-1930-5BAF-C54A2A92BA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5291" y="2300610"/>
            <a:ext cx="2844098" cy="1130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defTabSz="850392">
              <a:spcAft>
                <a:spcPts val="600"/>
              </a:spcAft>
            </a:pPr>
            <a:r>
              <a:rPr lang="en-GB" sz="3348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Beth </a:t>
            </a:r>
            <a:r>
              <a:rPr lang="en-GB" sz="3348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ydy’r</a:t>
            </a:r>
            <a:r>
              <a:rPr lang="en-GB" sz="3348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GB" sz="3348" kern="120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gwahaniaeth</a:t>
            </a:r>
            <a:r>
              <a:rPr lang="en-GB" sz="3348" kern="12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?</a:t>
            </a:r>
            <a:endParaRPr lang="en-GB" sz="360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474F5A9-9296-A54E-1936-0D32750D33ED}"/>
              </a:ext>
            </a:extLst>
          </p:cNvPr>
          <p:cNvSpPr txBox="1"/>
          <p:nvPr/>
        </p:nvSpPr>
        <p:spPr>
          <a:xfrm>
            <a:off x="5871100" y="300361"/>
            <a:ext cx="603533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u="sng" dirty="0">
                <a:solidFill>
                  <a:srgbClr val="FFFFFF"/>
                </a:solidFill>
                <a:latin typeface="Calibri Light"/>
              </a:rPr>
              <a:t> </a:t>
            </a:r>
            <a:r>
              <a:rPr lang="en-GB" sz="2400" u="sng" dirty="0" err="1">
                <a:solidFill>
                  <a:srgbClr val="FFFFFF"/>
                </a:solidFill>
                <a:latin typeface="Calibri Light"/>
              </a:rPr>
              <a:t>Gwahaniaeth</a:t>
            </a:r>
            <a:r>
              <a:rPr lang="en-GB" sz="2400" u="sng" dirty="0">
                <a:solidFill>
                  <a:srgbClr val="FFFFFF"/>
                </a:solidFill>
                <a:latin typeface="Calibri Light"/>
              </a:rPr>
              <a:t> </a:t>
            </a:r>
            <a:r>
              <a:rPr lang="en-GB" sz="2400" u="sng" dirty="0" err="1">
                <a:solidFill>
                  <a:srgbClr val="FFFFFF"/>
                </a:solidFill>
                <a:latin typeface="Calibri Light"/>
              </a:rPr>
              <a:t>rhwng</a:t>
            </a:r>
            <a:r>
              <a:rPr lang="en-GB" sz="2400" u="sng" dirty="0">
                <a:solidFill>
                  <a:srgbClr val="FFFFFF"/>
                </a:solidFill>
                <a:latin typeface="Calibri Light"/>
              </a:rPr>
              <a:t> </a:t>
            </a:r>
            <a:r>
              <a:rPr lang="en-GB" sz="2400" u="sng" dirty="0" err="1">
                <a:solidFill>
                  <a:srgbClr val="FFFFFF"/>
                </a:solidFill>
                <a:latin typeface="Calibri Light"/>
              </a:rPr>
              <a:t>traethawd</a:t>
            </a:r>
            <a:r>
              <a:rPr lang="en-GB" sz="2400" u="sng" dirty="0">
                <a:solidFill>
                  <a:srgbClr val="FFFFFF"/>
                </a:solidFill>
                <a:latin typeface="Calibri Light"/>
              </a:rPr>
              <a:t> ag </a:t>
            </a:r>
            <a:r>
              <a:rPr lang="en-GB" sz="2400" u="sng" dirty="0" err="1">
                <a:solidFill>
                  <a:srgbClr val="FFFFFF"/>
                </a:solidFill>
                <a:latin typeface="Calibri Light"/>
              </a:rPr>
              <a:t>adroddiad</a:t>
            </a:r>
            <a:endParaRPr lang="en-GB" sz="2400" u="sng" dirty="0" err="1">
              <a:solidFill>
                <a:srgbClr val="FFFFFF"/>
              </a:solidFill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799606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C4D2E14B-6134-269B-480D-A5FF0D41B8DE}"/>
              </a:ext>
            </a:extLst>
          </p:cNvPr>
          <p:cNvSpPr txBox="1">
            <a:spLocks/>
          </p:cNvSpPr>
          <p:nvPr/>
        </p:nvSpPr>
        <p:spPr>
          <a:xfrm>
            <a:off x="1701801" y="-105294"/>
            <a:ext cx="875588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GB" dirty="0">
                <a:solidFill>
                  <a:schemeClr val="bg1"/>
                </a:solidFill>
              </a:rPr>
              <a:t>Report Objectives / </a:t>
            </a:r>
            <a:r>
              <a:rPr lang="en-GB" dirty="0" err="1">
                <a:solidFill>
                  <a:schemeClr val="bg1"/>
                </a:solidFill>
              </a:rPr>
              <a:t>Amcanion</a:t>
            </a:r>
            <a:r>
              <a:rPr lang="en-GB" dirty="0">
                <a:solidFill>
                  <a:schemeClr val="bg1"/>
                </a:solidFill>
              </a:rPr>
              <a:t> </a:t>
            </a:r>
            <a:r>
              <a:rPr lang="en-GB" dirty="0" err="1">
                <a:solidFill>
                  <a:schemeClr val="bg1"/>
                </a:solidFill>
              </a:rPr>
              <a:t>Adroddiad</a:t>
            </a:r>
            <a:endParaRPr lang="en-GB">
              <a:solidFill>
                <a:schemeClr val="bg1"/>
              </a:solidFill>
              <a:cs typeface="Calibri Light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B596B26-3406-F1AC-7BF3-A38365C7C36E}"/>
              </a:ext>
            </a:extLst>
          </p:cNvPr>
          <p:cNvSpPr txBox="1">
            <a:spLocks/>
          </p:cNvSpPr>
          <p:nvPr/>
        </p:nvSpPr>
        <p:spPr>
          <a:xfrm>
            <a:off x="812909" y="1261124"/>
            <a:ext cx="4867967" cy="466344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 pitchFamily="-112" charset="2"/>
              <a:buNone/>
            </a:pPr>
            <a:r>
              <a:rPr lang="en-GB" sz="2400" b="1" u="sng" dirty="0"/>
              <a:t>Report</a:t>
            </a:r>
          </a:p>
          <a:p>
            <a:r>
              <a:rPr lang="en-GB" sz="2400" dirty="0"/>
              <a:t>A report is a factual and systematic account of what has happened or is happening .</a:t>
            </a:r>
            <a:endParaRPr lang="en-GB" sz="2400" dirty="0">
              <a:cs typeface="Calibri"/>
            </a:endParaRPr>
          </a:p>
          <a:p>
            <a:pPr>
              <a:buFont typeface="Wingdings 2" pitchFamily="-112" charset="2"/>
              <a:buNone/>
            </a:pPr>
            <a:endParaRPr lang="en-GB" sz="2400"/>
          </a:p>
          <a:p>
            <a:r>
              <a:rPr lang="en-GB" sz="2400" dirty="0"/>
              <a:t>A report usually makes recommendations. </a:t>
            </a:r>
            <a:endParaRPr lang="en-GB" sz="2400" dirty="0">
              <a:cs typeface="Calibri"/>
            </a:endParaRPr>
          </a:p>
          <a:p>
            <a:endParaRPr lang="en-GB"/>
          </a:p>
        </p:txBody>
      </p:sp>
      <p:sp>
        <p:nvSpPr>
          <p:cNvPr id="11" name="Content Placeholder 5">
            <a:extLst>
              <a:ext uri="{FF2B5EF4-FFF2-40B4-BE49-F238E27FC236}">
                <a16:creationId xmlns:a16="http://schemas.microsoft.com/office/drawing/2014/main" id="{8B9581D7-680D-CC7E-94E4-B5BE2D8CA349}"/>
              </a:ext>
            </a:extLst>
          </p:cNvPr>
          <p:cNvSpPr txBox="1">
            <a:spLocks/>
          </p:cNvSpPr>
          <p:nvPr/>
        </p:nvSpPr>
        <p:spPr>
          <a:xfrm>
            <a:off x="6140610" y="1181793"/>
            <a:ext cx="4867967" cy="504444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sz="2400" b="1" u="sng"/>
              <a:t>Adroddiad</a:t>
            </a:r>
          </a:p>
          <a:p>
            <a:r>
              <a:rPr lang="en-US" sz="2400"/>
              <a:t>Mae adroddiad yn gyfrif ffeithiol a systematig am beth sydd wedi digwydd neu am rywbeth sy’n mynd i ddigwydd. </a:t>
            </a:r>
          </a:p>
          <a:p>
            <a:endParaRPr lang="en-US" sz="2400"/>
          </a:p>
          <a:p>
            <a:r>
              <a:rPr lang="en-US" sz="2400"/>
              <a:t>Mae adroddiad, fel arfer, yn rhai argymhellion</a:t>
            </a:r>
          </a:p>
        </p:txBody>
      </p:sp>
      <p:pic>
        <p:nvPicPr>
          <p:cNvPr id="12" name="Picture 4">
            <a:extLst>
              <a:ext uri="{FF2B5EF4-FFF2-40B4-BE49-F238E27FC236}">
                <a16:creationId xmlns:a16="http://schemas.microsoft.com/office/drawing/2014/main" id="{BDA14B9C-717E-7E1F-E538-41DD558C3E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4760" b="10395"/>
          <a:stretch/>
        </p:blipFill>
        <p:spPr bwMode="auto">
          <a:xfrm>
            <a:off x="99054" y="4349132"/>
            <a:ext cx="2565989" cy="1496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20311173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133806A0-553E-0C98-0928-DFE7FD39C4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7140" y="52697"/>
            <a:ext cx="9741932" cy="1143000"/>
          </a:xfr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/>
            <a:r>
              <a:rPr lang="en-GB" sz="3600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Why Write a Report?  /  Pam </a:t>
            </a:r>
            <a:r>
              <a:rPr lang="en-GB" sz="3600" err="1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Ysgrifennu</a:t>
            </a:r>
            <a:r>
              <a:rPr lang="en-GB" sz="3600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3600" err="1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Adroddiad</a:t>
            </a:r>
            <a:r>
              <a:rPr lang="en-GB" sz="3600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? </a:t>
            </a:r>
          </a:p>
        </p:txBody>
      </p:sp>
      <p:sp>
        <p:nvSpPr>
          <p:cNvPr id="5" name="Content Placeholder 5">
            <a:extLst>
              <a:ext uri="{FF2B5EF4-FFF2-40B4-BE49-F238E27FC236}">
                <a16:creationId xmlns:a16="http://schemas.microsoft.com/office/drawing/2014/main" id="{A6066075-2073-6B6D-7418-589BAB47B1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4430" y="1408138"/>
            <a:ext cx="5887518" cy="4664075"/>
          </a:xfrm>
        </p:spPr>
        <p:txBody>
          <a:bodyPr>
            <a:normAutofit/>
          </a:bodyPr>
          <a:lstStyle/>
          <a:p>
            <a:r>
              <a:rPr lang="en-GB" sz="2400" dirty="0"/>
              <a:t>Present specific research-based information.</a:t>
            </a:r>
          </a:p>
          <a:p>
            <a:r>
              <a:rPr lang="en-GB" sz="2400" dirty="0"/>
              <a:t>Gives information concisely and accurately.</a:t>
            </a:r>
          </a:p>
          <a:p>
            <a:r>
              <a:rPr lang="en-GB" sz="2400" dirty="0"/>
              <a:t>Impersonal and objective.</a:t>
            </a:r>
          </a:p>
          <a:p>
            <a:r>
              <a:rPr lang="en-GB" sz="2400" dirty="0"/>
              <a:t>Outlines and discusses clear findings.</a:t>
            </a:r>
          </a:p>
          <a:p>
            <a:r>
              <a:rPr lang="en-GB" sz="2400" dirty="0"/>
              <a:t>Uses a minimum of words.</a:t>
            </a:r>
          </a:p>
          <a:p>
            <a:r>
              <a:rPr lang="en-GB" sz="2400" dirty="0"/>
              <a:t>Standard, rigid structure.</a:t>
            </a:r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E3B4ED03-B2D3-78D3-C875-FE721CF402CB}"/>
              </a:ext>
            </a:extLst>
          </p:cNvPr>
          <p:cNvSpPr txBox="1">
            <a:spLocks/>
          </p:cNvSpPr>
          <p:nvPr/>
        </p:nvSpPr>
        <p:spPr>
          <a:xfrm>
            <a:off x="6250680" y="1409726"/>
            <a:ext cx="5597727" cy="466248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 err="1"/>
              <a:t>Cyflwyno</a:t>
            </a:r>
            <a:r>
              <a:rPr lang="en-GB" sz="2400" dirty="0"/>
              <a:t> </a:t>
            </a:r>
            <a:r>
              <a:rPr lang="en-GB" sz="2400" dirty="0" err="1"/>
              <a:t>gwybodaeth</a:t>
            </a:r>
            <a:r>
              <a:rPr lang="en-GB" sz="2400" dirty="0"/>
              <a:t> </a:t>
            </a:r>
            <a:r>
              <a:rPr lang="en-GB" sz="2400" dirty="0" err="1"/>
              <a:t>seiliedig</a:t>
            </a:r>
            <a:r>
              <a:rPr lang="en-GB" sz="2400" dirty="0"/>
              <a:t> </a:t>
            </a:r>
            <a:r>
              <a:rPr lang="en-GB" sz="2400" dirty="0" err="1"/>
              <a:t>ar</a:t>
            </a:r>
            <a:r>
              <a:rPr lang="en-GB" sz="2400" dirty="0"/>
              <a:t> </a:t>
            </a:r>
            <a:r>
              <a:rPr lang="en-GB" sz="2400" dirty="0" err="1"/>
              <a:t>ymchwil</a:t>
            </a:r>
            <a:endParaRPr lang="en-GB" sz="2400" dirty="0"/>
          </a:p>
          <a:p>
            <a:r>
              <a:rPr lang="en-GB" sz="2400" dirty="0" err="1"/>
              <a:t>Rhannu</a:t>
            </a:r>
            <a:r>
              <a:rPr lang="en-GB" sz="2400" dirty="0"/>
              <a:t> </a:t>
            </a:r>
            <a:r>
              <a:rPr lang="en-GB" sz="2400" dirty="0" err="1"/>
              <a:t>gwybodaeth</a:t>
            </a:r>
            <a:r>
              <a:rPr lang="en-GB" sz="2400" dirty="0"/>
              <a:t>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gywir</a:t>
            </a:r>
            <a:r>
              <a:rPr lang="en-GB" sz="2400" dirty="0"/>
              <a:t> ac </a:t>
            </a:r>
            <a:r>
              <a:rPr lang="en-GB" sz="2400" dirty="0" err="1"/>
              <a:t>yn</a:t>
            </a:r>
            <a:r>
              <a:rPr lang="en-GB" sz="2400" dirty="0"/>
              <a:t> </a:t>
            </a:r>
            <a:r>
              <a:rPr lang="en-GB" sz="2400" dirty="0" err="1"/>
              <a:t>gryno</a:t>
            </a:r>
            <a:endParaRPr lang="en-GB" sz="2400" dirty="0"/>
          </a:p>
          <a:p>
            <a:r>
              <a:rPr lang="en-GB" sz="2400" dirty="0" err="1"/>
              <a:t>Amhersonol</a:t>
            </a:r>
            <a:r>
              <a:rPr lang="en-GB" sz="2400" dirty="0"/>
              <a:t> a </a:t>
            </a:r>
            <a:r>
              <a:rPr lang="en-GB" sz="2400" dirty="0" err="1"/>
              <a:t>gwrthrychol</a:t>
            </a:r>
            <a:endParaRPr lang="en-GB" sz="2400" dirty="0"/>
          </a:p>
          <a:p>
            <a:r>
              <a:rPr lang="en-GB" sz="2400" dirty="0" err="1"/>
              <a:t>Trafod</a:t>
            </a:r>
            <a:r>
              <a:rPr lang="en-GB" sz="2400" dirty="0"/>
              <a:t> </a:t>
            </a:r>
            <a:r>
              <a:rPr lang="en-GB" sz="2400" dirty="0" err="1"/>
              <a:t>canlyniadau</a:t>
            </a:r>
            <a:endParaRPr lang="en-GB" sz="2400" dirty="0"/>
          </a:p>
          <a:p>
            <a:r>
              <a:rPr lang="en-GB" sz="2400" dirty="0" err="1"/>
              <a:t>Defnyddiwyd</a:t>
            </a:r>
            <a:r>
              <a:rPr lang="en-GB" sz="2400" dirty="0"/>
              <a:t> </a:t>
            </a:r>
            <a:r>
              <a:rPr lang="en-GB" sz="2400" dirty="0" err="1"/>
              <a:t>nifer</a:t>
            </a:r>
            <a:r>
              <a:rPr lang="en-GB" sz="2400" dirty="0"/>
              <a:t> </a:t>
            </a:r>
            <a:r>
              <a:rPr lang="en-GB" sz="2400" dirty="0" err="1"/>
              <a:t>fechan</a:t>
            </a:r>
            <a:r>
              <a:rPr lang="en-GB" sz="2400" dirty="0"/>
              <a:t> o </a:t>
            </a:r>
            <a:r>
              <a:rPr lang="en-GB" sz="2400" dirty="0" err="1"/>
              <a:t>eiriau</a:t>
            </a:r>
            <a:endParaRPr lang="en-GB" sz="2400" dirty="0"/>
          </a:p>
          <a:p>
            <a:r>
              <a:rPr lang="en-GB" sz="2400" dirty="0" err="1"/>
              <a:t>Strwythur</a:t>
            </a:r>
            <a:r>
              <a:rPr lang="en-GB" sz="2400" dirty="0"/>
              <a:t> </a:t>
            </a:r>
            <a:r>
              <a:rPr lang="en-GB" sz="2400" dirty="0" err="1"/>
              <a:t>cadarn</a:t>
            </a:r>
            <a:r>
              <a:rPr lang="en-GB" sz="2400" dirty="0"/>
              <a:t>. </a:t>
            </a:r>
          </a:p>
        </p:txBody>
      </p:sp>
      <p:graphicFrame>
        <p:nvGraphicFramePr>
          <p:cNvPr id="3" name="TextBox 3">
            <a:extLst>
              <a:ext uri="{FF2B5EF4-FFF2-40B4-BE49-F238E27FC236}">
                <a16:creationId xmlns:a16="http://schemas.microsoft.com/office/drawing/2014/main" id="{0B6AD63D-751F-6005-9417-8815C1EEC902}"/>
              </a:ext>
            </a:extLst>
          </p:cNvPr>
          <p:cNvGraphicFramePr/>
          <p:nvPr/>
        </p:nvGraphicFramePr>
        <p:xfrm>
          <a:off x="838200" y="4802611"/>
          <a:ext cx="10515600" cy="19661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37884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80941E2E-A1EF-9641-8729-42AFEFD88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-811"/>
            <a:ext cx="11047335" cy="1143000"/>
          </a:xfr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en-GB" sz="3900" dirty="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Characteristics of a report… / </a:t>
            </a:r>
            <a:r>
              <a:rPr lang="en-GB" sz="3900" dirty="0" err="1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Nodweddion</a:t>
            </a:r>
            <a:r>
              <a:rPr lang="en-GB" sz="3900" dirty="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3900" dirty="0" err="1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adroddiad</a:t>
            </a:r>
            <a:endParaRPr lang="en-GB" sz="3900" dirty="0">
              <a:solidFill>
                <a:schemeClr val="bg1"/>
              </a:solidFill>
              <a:effectLst>
                <a:outerShdw blurRad="38100" dist="38100" dir="2700000" algn="tl">
                  <a:srgbClr val="DDDDDD"/>
                </a:outerShdw>
              </a:effectLst>
              <a:cs typeface="Calibri Light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A6AF612-7DC3-CC30-C418-6EFAC4501C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97774" y="1312344"/>
            <a:ext cx="5619173" cy="4664075"/>
          </a:xfrm>
        </p:spPr>
        <p:txBody>
          <a:bodyPr>
            <a:normAutofit/>
          </a:bodyPr>
          <a:lstStyle/>
          <a:p>
            <a:pPr marL="82550" indent="0">
              <a:buNone/>
            </a:pPr>
            <a:r>
              <a:rPr lang="en-GB" sz="2400" dirty="0"/>
              <a:t>Where an essay is continuous prose, a report is structured very differently.  Reports contain the following:</a:t>
            </a:r>
          </a:p>
          <a:p>
            <a:pPr marL="82550" indent="0"/>
            <a:r>
              <a:rPr lang="en-GB" sz="2400" dirty="0"/>
              <a:t>Sub-headings</a:t>
            </a:r>
          </a:p>
          <a:p>
            <a:pPr marL="82550" indent="0"/>
            <a:r>
              <a:rPr lang="en-GB" sz="2400" dirty="0"/>
              <a:t>Bullet points</a:t>
            </a:r>
          </a:p>
          <a:p>
            <a:pPr marL="82550" indent="0"/>
            <a:r>
              <a:rPr lang="en-GB" sz="2400" dirty="0"/>
              <a:t>Graphs</a:t>
            </a:r>
          </a:p>
          <a:p>
            <a:pPr marL="82550" indent="0"/>
            <a:r>
              <a:rPr lang="en-GB" sz="2400" dirty="0"/>
              <a:t>Charts</a:t>
            </a:r>
          </a:p>
          <a:p>
            <a:pPr marL="82550" indent="0"/>
            <a:r>
              <a:rPr lang="en-GB" sz="2400" dirty="0"/>
              <a:t>Tables</a:t>
            </a:r>
          </a:p>
          <a:p>
            <a:pPr marL="82550" indent="0"/>
            <a:r>
              <a:rPr lang="en-GB" sz="2400" dirty="0"/>
              <a:t>Diagrams</a:t>
            </a:r>
          </a:p>
          <a:p>
            <a:pPr marL="82550" indent="0"/>
            <a:r>
              <a:rPr lang="en-GB" sz="2400" dirty="0"/>
              <a:t>Illustrations</a:t>
            </a:r>
          </a:p>
          <a:p>
            <a:pPr marL="82550" indent="0"/>
            <a:endParaRPr lang="en-GB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3B8F96E-1BF8-6EA9-442A-5C772A72CB0F}"/>
              </a:ext>
            </a:extLst>
          </p:cNvPr>
          <p:cNvSpPr txBox="1">
            <a:spLocks/>
          </p:cNvSpPr>
          <p:nvPr/>
        </p:nvSpPr>
        <p:spPr>
          <a:xfrm>
            <a:off x="6805121" y="1312344"/>
            <a:ext cx="4644217" cy="466407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550" indent="0">
              <a:buFont typeface="Arial" panose="020B0604020202020204" pitchFamily="34" charset="0"/>
              <a:buNone/>
            </a:pPr>
            <a:r>
              <a:rPr lang="en-GB" sz="2400"/>
              <a:t>Mae </a:t>
            </a:r>
            <a:r>
              <a:rPr lang="en-GB" sz="2400" err="1"/>
              <a:t>traethawd</a:t>
            </a:r>
            <a:r>
              <a:rPr lang="en-GB" sz="2400"/>
              <a:t> ag </a:t>
            </a:r>
            <a:r>
              <a:rPr lang="en-GB" sz="2400" err="1"/>
              <a:t>adroddiad</a:t>
            </a:r>
            <a:r>
              <a:rPr lang="en-GB" sz="2400"/>
              <a:t> </a:t>
            </a:r>
            <a:r>
              <a:rPr lang="en-GB" sz="2400" err="1"/>
              <a:t>wedi</a:t>
            </a:r>
            <a:r>
              <a:rPr lang="en-GB" sz="2400"/>
              <a:t> </a:t>
            </a:r>
            <a:r>
              <a:rPr lang="en-GB" sz="2400" err="1"/>
              <a:t>strwythuro’n</a:t>
            </a:r>
            <a:r>
              <a:rPr lang="en-GB" sz="2400"/>
              <a:t> </a:t>
            </a:r>
            <a:r>
              <a:rPr lang="en-GB" sz="2400" err="1"/>
              <a:t>wahanol</a:t>
            </a:r>
            <a:r>
              <a:rPr lang="en-GB" sz="2400"/>
              <a:t>. </a:t>
            </a:r>
            <a:r>
              <a:rPr lang="en-GB" sz="2400" err="1"/>
              <a:t>Mewn</a:t>
            </a:r>
            <a:r>
              <a:rPr lang="en-GB" sz="2400"/>
              <a:t> </a:t>
            </a:r>
            <a:r>
              <a:rPr lang="en-GB" sz="2400" err="1"/>
              <a:t>adroddiad</a:t>
            </a:r>
            <a:r>
              <a:rPr lang="en-GB" sz="2400"/>
              <a:t> </a:t>
            </a:r>
            <a:r>
              <a:rPr lang="en-GB" sz="2400" err="1"/>
              <a:t>ceir</a:t>
            </a:r>
            <a:r>
              <a:rPr lang="en-GB" sz="2400"/>
              <a:t> : </a:t>
            </a:r>
          </a:p>
          <a:p>
            <a:pPr marL="82550" indent="0"/>
            <a:r>
              <a:rPr lang="en-GB" sz="2400"/>
              <a:t>Is-</a:t>
            </a:r>
            <a:r>
              <a:rPr lang="en-GB" sz="2400" err="1"/>
              <a:t>penawdau</a:t>
            </a:r>
            <a:endParaRPr lang="en-GB" sz="2400"/>
          </a:p>
          <a:p>
            <a:pPr marL="82550" indent="0"/>
            <a:r>
              <a:rPr lang="en-GB" sz="2400" err="1"/>
              <a:t>Pwyntiau</a:t>
            </a:r>
            <a:r>
              <a:rPr lang="en-GB" sz="2400"/>
              <a:t> </a:t>
            </a:r>
            <a:r>
              <a:rPr lang="en-GB" sz="2400" err="1"/>
              <a:t>bwled</a:t>
            </a:r>
            <a:endParaRPr lang="en-GB" sz="2400"/>
          </a:p>
          <a:p>
            <a:pPr marL="82550" indent="0"/>
            <a:r>
              <a:rPr lang="en-GB" sz="2400" err="1"/>
              <a:t>Graffiau</a:t>
            </a:r>
            <a:endParaRPr lang="en-GB" sz="2400"/>
          </a:p>
          <a:p>
            <a:pPr marL="82550" indent="0"/>
            <a:r>
              <a:rPr lang="en-GB" sz="2400" err="1"/>
              <a:t>Siartiau</a:t>
            </a:r>
            <a:endParaRPr lang="en-GB" sz="2400"/>
          </a:p>
          <a:p>
            <a:pPr marL="82550" indent="0"/>
            <a:r>
              <a:rPr lang="en-GB" sz="2400" err="1"/>
              <a:t>Byrddau</a:t>
            </a:r>
            <a:endParaRPr lang="en-GB" sz="2400"/>
          </a:p>
          <a:p>
            <a:pPr marL="82550" indent="0"/>
            <a:r>
              <a:rPr lang="en-GB" sz="2400" err="1"/>
              <a:t>Deiagramau</a:t>
            </a:r>
            <a:endParaRPr lang="en-GB" sz="2400"/>
          </a:p>
          <a:p>
            <a:pPr marL="82550" indent="0"/>
            <a:r>
              <a:rPr lang="en-GB" sz="2400" err="1"/>
              <a:t>Darluniau</a:t>
            </a:r>
            <a:r>
              <a:rPr lang="en-GB" sz="24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57783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77AD63-E103-2D53-4FB0-971B157E3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109873"/>
            <a:ext cx="10044023" cy="877729"/>
          </a:xfrm>
        </p:spPr>
        <p:txBody>
          <a:bodyPr anchor="ctr">
            <a:normAutofit/>
          </a:bodyPr>
          <a:lstStyle/>
          <a:p>
            <a:pPr>
              <a:spcBef>
                <a:spcPts val="0"/>
              </a:spcBef>
            </a:pPr>
            <a:r>
              <a:rPr lang="en-GB" sz="3700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  <a:r>
              <a:rPr lang="en-GB" sz="4000" b="1" dirty="0" err="1">
                <a:solidFill>
                  <a:srgbClr val="FFFFFF"/>
                </a:solidFill>
                <a:ea typeface="+mj-lt"/>
                <a:cs typeface="+mj-lt"/>
              </a:rPr>
              <a:t>Enghreiffitau</a:t>
            </a:r>
            <a:r>
              <a:rPr lang="en-GB" sz="4000" b="1" dirty="0">
                <a:solidFill>
                  <a:srgbClr val="FFFFFF"/>
                </a:solidFill>
                <a:ea typeface="+mj-lt"/>
                <a:cs typeface="+mj-lt"/>
              </a:rPr>
              <a:t> o </a:t>
            </a:r>
            <a:r>
              <a:rPr lang="en-GB" sz="4000" b="1" dirty="0" err="1">
                <a:solidFill>
                  <a:srgbClr val="FFFFFF"/>
                </a:solidFill>
                <a:ea typeface="+mj-lt"/>
                <a:cs typeface="+mj-lt"/>
              </a:rPr>
              <a:t>wahanol</a:t>
            </a:r>
            <a:r>
              <a:rPr lang="en-GB" sz="4000" b="1" dirty="0">
                <a:solidFill>
                  <a:srgbClr val="FFFFFF"/>
                </a:solidFill>
                <a:ea typeface="+mj-lt"/>
                <a:cs typeface="+mj-lt"/>
              </a:rPr>
              <a:t> </a:t>
            </a:r>
            <a:r>
              <a:rPr lang="en-GB" sz="4000" b="1" dirty="0" err="1">
                <a:solidFill>
                  <a:srgbClr val="FFFFFF"/>
                </a:solidFill>
                <a:ea typeface="+mj-lt"/>
                <a:cs typeface="+mj-lt"/>
              </a:rPr>
              <a:t>fathau</a:t>
            </a:r>
            <a:r>
              <a:rPr lang="en-GB" sz="4000" b="1" dirty="0">
                <a:solidFill>
                  <a:srgbClr val="FFFFFF"/>
                </a:solidFill>
                <a:ea typeface="+mj-lt"/>
                <a:cs typeface="+mj-lt"/>
              </a:rPr>
              <a:t> o </a:t>
            </a:r>
            <a:r>
              <a:rPr lang="en-GB" sz="4000" b="1" dirty="0" err="1">
                <a:solidFill>
                  <a:srgbClr val="FFFFFF"/>
                </a:solidFill>
                <a:ea typeface="+mj-lt"/>
                <a:cs typeface="+mj-lt"/>
              </a:rPr>
              <a:t>adroddiadau</a:t>
            </a:r>
            <a:endParaRPr lang="en-GB" sz="3700" b="1" dirty="0">
              <a:solidFill>
                <a:srgbClr val="FFFFFF"/>
              </a:solidFill>
              <a:cs typeface="Calibri Light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A775D2C-6FE1-846D-B4C6-BF25FD91798A}"/>
              </a:ext>
            </a:extLst>
          </p:cNvPr>
          <p:cNvSpPr txBox="1"/>
          <p:nvPr/>
        </p:nvSpPr>
        <p:spPr>
          <a:xfrm>
            <a:off x="704088" y="5300472"/>
            <a:ext cx="2935224" cy="83099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cs typeface="Calibri"/>
              </a:rPr>
              <a:t>Research Papers</a:t>
            </a:r>
          </a:p>
          <a:p>
            <a:pPr algn="ctr"/>
            <a:r>
              <a:rPr lang="en-GB" sz="2400" b="1" dirty="0" err="1">
                <a:latin typeface="Arial"/>
                <a:cs typeface="Calibri"/>
              </a:rPr>
              <a:t>Papurau</a:t>
            </a:r>
            <a:r>
              <a:rPr lang="en-GB" sz="2400" b="1" dirty="0">
                <a:latin typeface="Arial"/>
                <a:cs typeface="Calibri"/>
              </a:rPr>
              <a:t> </a:t>
            </a:r>
            <a:r>
              <a:rPr lang="en-GB" sz="2400" b="1" dirty="0" err="1">
                <a:latin typeface="Arial"/>
                <a:cs typeface="Calibri"/>
              </a:rPr>
              <a:t>Ymchwil</a:t>
            </a:r>
            <a:endParaRPr lang="en-GB" sz="1600" b="1" dirty="0">
              <a:latin typeface="Arial"/>
              <a:cs typeface="Arial"/>
            </a:endParaRP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3E57F4E5-B2F7-76F7-8CEA-833039D1457F}"/>
              </a:ext>
            </a:extLst>
          </p:cNvPr>
          <p:cNvSpPr txBox="1"/>
          <p:nvPr/>
        </p:nvSpPr>
        <p:spPr>
          <a:xfrm>
            <a:off x="4367784" y="5294376"/>
            <a:ext cx="2935224" cy="120032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cs typeface="Calibri"/>
              </a:rPr>
              <a:t>Case Studies</a:t>
            </a:r>
          </a:p>
          <a:p>
            <a:pPr algn="ctr"/>
            <a:r>
              <a:rPr lang="en-GB" sz="2400" b="1" dirty="0" err="1">
                <a:latin typeface="Arial"/>
                <a:cs typeface="Calibri"/>
              </a:rPr>
              <a:t>Astudiaethau</a:t>
            </a:r>
            <a:r>
              <a:rPr lang="en-GB" sz="2400" b="1" dirty="0">
                <a:latin typeface="Arial"/>
                <a:cs typeface="Calibri"/>
              </a:rPr>
              <a:t> </a:t>
            </a:r>
            <a:r>
              <a:rPr lang="en-GB" sz="2400" b="1" dirty="0" err="1">
                <a:latin typeface="Arial"/>
                <a:cs typeface="Calibri"/>
              </a:rPr>
              <a:t>Achos</a:t>
            </a:r>
            <a:endParaRPr lang="en-GB" sz="1600" b="1" dirty="0">
              <a:latin typeface="Arial"/>
              <a:cs typeface="Arial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CFC44EED-2FC3-B46D-01D1-A8561DBC77C4}"/>
              </a:ext>
            </a:extLst>
          </p:cNvPr>
          <p:cNvSpPr txBox="1"/>
          <p:nvPr/>
        </p:nvSpPr>
        <p:spPr>
          <a:xfrm>
            <a:off x="8129016" y="5300472"/>
            <a:ext cx="3286604" cy="83099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b="1" dirty="0">
                <a:cs typeface="Calibri"/>
              </a:rPr>
              <a:t>Lab reports </a:t>
            </a:r>
          </a:p>
          <a:p>
            <a:pPr algn="ctr"/>
            <a:r>
              <a:rPr lang="en-GB" sz="2400" b="1" dirty="0" err="1">
                <a:latin typeface="Arial"/>
                <a:cs typeface="Calibri"/>
              </a:rPr>
              <a:t>Adroddiad</a:t>
            </a:r>
            <a:r>
              <a:rPr lang="en-GB" sz="2400" b="1" dirty="0">
                <a:latin typeface="Arial"/>
                <a:cs typeface="Calibri"/>
              </a:rPr>
              <a:t> </a:t>
            </a:r>
            <a:r>
              <a:rPr lang="en-GB" sz="2400" b="1" dirty="0" err="1">
                <a:latin typeface="Arial"/>
                <a:cs typeface="Calibri"/>
              </a:rPr>
              <a:t>Labordy</a:t>
            </a:r>
            <a:endParaRPr lang="en-GB" sz="1600" b="1" dirty="0">
              <a:latin typeface="Arial"/>
              <a:cs typeface="Arial"/>
            </a:endParaRPr>
          </a:p>
        </p:txBody>
      </p:sp>
      <p:pic>
        <p:nvPicPr>
          <p:cNvPr id="105" name="Content Placeholder 104" descr="A close-up of a newspaper&#10;&#10;Description automatically generated">
            <a:extLst>
              <a:ext uri="{FF2B5EF4-FFF2-40B4-BE49-F238E27FC236}">
                <a16:creationId xmlns:a16="http://schemas.microsoft.com/office/drawing/2014/main" id="{3AFA7832-3C0F-0417-FD09-7F054E7EDF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2207" t="255" r="1545" b="-1442"/>
          <a:stretch/>
        </p:blipFill>
        <p:spPr>
          <a:xfrm>
            <a:off x="772858" y="1519718"/>
            <a:ext cx="2776478" cy="36001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6" name="Picture 105" descr="A close-up of a paper&#10;&#10;Description automatically generated">
            <a:extLst>
              <a:ext uri="{FF2B5EF4-FFF2-40B4-BE49-F238E27FC236}">
                <a16:creationId xmlns:a16="http://schemas.microsoft.com/office/drawing/2014/main" id="{9CED0FAC-746A-ECA5-AD2D-3A4A18AC796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68" r="221" b="2121"/>
          <a:stretch/>
        </p:blipFill>
        <p:spPr>
          <a:xfrm>
            <a:off x="4454993" y="1527048"/>
            <a:ext cx="2751671" cy="360274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7" name="Picture 106" descr="A close-up of a text&#10;&#10;Description automatically generated">
            <a:extLst>
              <a:ext uri="{FF2B5EF4-FFF2-40B4-BE49-F238E27FC236}">
                <a16:creationId xmlns:a16="http://schemas.microsoft.com/office/drawing/2014/main" id="{1814A0DF-EC12-2E2F-5797-339C62245D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732" r="216"/>
          <a:stretch/>
        </p:blipFill>
        <p:spPr>
          <a:xfrm>
            <a:off x="8226903" y="1508760"/>
            <a:ext cx="2760804" cy="36149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1656423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9F8AA-00EA-2899-00A1-38F260429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209239"/>
            <a:ext cx="10515600" cy="1325563"/>
          </a:xfrm>
        </p:spPr>
        <p:txBody>
          <a:bodyPr/>
          <a:lstStyle/>
          <a:p>
            <a:pPr algn="ctr"/>
            <a:r>
              <a:rPr lang="en-GB" sz="3200" b="1">
                <a:solidFill>
                  <a:srgbClr val="FFFFFF"/>
                </a:solidFill>
                <a:cs typeface="Calibri Light"/>
              </a:rPr>
              <a:t>TASK : Gaining information from an 'abstract'</a:t>
            </a:r>
            <a:br>
              <a:rPr lang="en-GB" sz="3200" b="1" dirty="0">
                <a:solidFill>
                  <a:srgbClr val="FFFFFF"/>
                </a:solidFill>
                <a:cs typeface="Calibri Light"/>
              </a:rPr>
            </a:br>
            <a:r>
              <a:rPr lang="en-GB" sz="3200" b="1" dirty="0">
                <a:solidFill>
                  <a:srgbClr val="FFFFFF"/>
                </a:solidFill>
                <a:cs typeface="Calibri Light"/>
              </a:rPr>
              <a:t>TASG: </a:t>
            </a:r>
            <a:r>
              <a:rPr lang="en-GB" sz="3200" b="1" err="1">
                <a:solidFill>
                  <a:srgbClr val="FFFFFF"/>
                </a:solidFill>
                <a:cs typeface="Calibri Light"/>
              </a:rPr>
              <a:t>Cymryd</a:t>
            </a:r>
            <a:r>
              <a:rPr lang="en-GB" sz="3200" b="1" dirty="0">
                <a:solidFill>
                  <a:srgbClr val="FFFFFF"/>
                </a:solidFill>
                <a:cs typeface="Calibri Light"/>
              </a:rPr>
              <a:t> </a:t>
            </a:r>
            <a:r>
              <a:rPr lang="en-GB" sz="3200" b="1" err="1">
                <a:solidFill>
                  <a:srgbClr val="FFFFFF"/>
                </a:solidFill>
                <a:cs typeface="Calibri Light"/>
              </a:rPr>
              <a:t>gwybodaeth</a:t>
            </a:r>
            <a:r>
              <a:rPr lang="en-GB" sz="3200" b="1" dirty="0">
                <a:solidFill>
                  <a:srgbClr val="FFFFFF"/>
                </a:solidFill>
                <a:cs typeface="Calibri Light"/>
              </a:rPr>
              <a:t> o ‘</a:t>
            </a:r>
            <a:r>
              <a:rPr lang="en-GB" sz="3200" b="1" u="sng" dirty="0">
                <a:solidFill>
                  <a:srgbClr val="FFFFFF"/>
                </a:solidFill>
                <a:cs typeface="Calibri Light"/>
              </a:rPr>
              <a:t>abstract’</a:t>
            </a:r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5D87BD2-7A56-A9DB-79E5-154C1165D8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341266"/>
              </p:ext>
            </p:extLst>
          </p:nvPr>
        </p:nvGraphicFramePr>
        <p:xfrm>
          <a:off x="353648" y="2389631"/>
          <a:ext cx="11436095" cy="415554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069988">
                  <a:extLst>
                    <a:ext uri="{9D8B030D-6E8A-4147-A177-3AD203B41FA5}">
                      <a16:colId xmlns:a16="http://schemas.microsoft.com/office/drawing/2014/main" val="762924504"/>
                    </a:ext>
                  </a:extLst>
                </a:gridCol>
                <a:gridCol w="8366107">
                  <a:extLst>
                    <a:ext uri="{9D8B030D-6E8A-4147-A177-3AD203B41FA5}">
                      <a16:colId xmlns:a16="http://schemas.microsoft.com/office/drawing/2014/main" val="933963680"/>
                    </a:ext>
                  </a:extLst>
                </a:gridCol>
              </a:tblGrid>
              <a:tr h="427410">
                <a:tc gridSpan="2"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</a:rPr>
                        <a:t>Table 1.1 Key Points derived from each section of an abstract</a:t>
                      </a:r>
                    </a:p>
                  </a:txBody>
                  <a:tcP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2794488120"/>
                  </a:ext>
                </a:extLst>
              </a:tr>
              <a:tr h="723839">
                <a:tc>
                  <a:txBody>
                    <a:bodyPr/>
                    <a:lstStyle/>
                    <a:p>
                      <a:r>
                        <a:rPr lang="en-GB" b="1" i="1" dirty="0">
                          <a:solidFill>
                            <a:schemeClr val="tx1"/>
                          </a:solidFill>
                        </a:rPr>
                        <a:t>Abstract Component</a:t>
                      </a:r>
                    </a:p>
                    <a:p>
                      <a:r>
                        <a:rPr lang="en-GB" b="1" i="1" dirty="0" err="1">
                          <a:solidFill>
                            <a:schemeClr val="tx1"/>
                          </a:solidFill>
                        </a:rPr>
                        <a:t>Cyd-destun</a:t>
                      </a:r>
                      <a:r>
                        <a:rPr lang="en-GB" b="1" i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b="1" i="1" dirty="0" err="1">
                          <a:solidFill>
                            <a:schemeClr val="tx1"/>
                          </a:solidFill>
                        </a:rPr>
                        <a:t>yr</a:t>
                      </a:r>
                      <a:r>
                        <a:rPr lang="en-GB" b="1" i="1" dirty="0">
                          <a:solidFill>
                            <a:schemeClr val="tx1"/>
                          </a:solidFill>
                        </a:rPr>
                        <a:t> Abstract</a:t>
                      </a:r>
                    </a:p>
                  </a:txBody>
                  <a:tcPr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i="1" dirty="0">
                          <a:solidFill>
                            <a:schemeClr val="tx1"/>
                          </a:solidFill>
                        </a:rPr>
                        <a:t>Key Point / </a:t>
                      </a:r>
                      <a:r>
                        <a:rPr lang="en-GB" b="1" i="1" dirty="0" err="1">
                          <a:solidFill>
                            <a:schemeClr val="tx1"/>
                          </a:solidFill>
                        </a:rPr>
                        <a:t>Pwynt</a:t>
                      </a:r>
                      <a:r>
                        <a:rPr lang="en-GB" b="1" i="1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b="1" i="1" dirty="0" err="1">
                          <a:solidFill>
                            <a:schemeClr val="tx1"/>
                          </a:solidFill>
                        </a:rPr>
                        <a:t>allweddol</a:t>
                      </a:r>
                      <a:endParaRPr lang="en-GB" b="1" i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5403732"/>
                  </a:ext>
                </a:extLst>
              </a:tr>
              <a:tr h="723839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Introduction/Aims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Cyflwyniad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amcanion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7598133"/>
                  </a:ext>
                </a:extLst>
              </a:tr>
              <a:tr h="51887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Participants /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Cyfranogwyr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6001423"/>
                  </a:ext>
                </a:extLst>
              </a:tr>
              <a:tr h="518873"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Methods /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Dulliau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394039"/>
                  </a:ext>
                </a:extLst>
              </a:tr>
              <a:tr h="518873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Results /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Canlyniadau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4541274"/>
                  </a:ext>
                </a:extLst>
              </a:tr>
              <a:tr h="72383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Discussion/Conclusion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Trafodaeth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Casgliad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T w="12700">
                      <a:solidFill>
                        <a:schemeClr val="tx1"/>
                      </a:solidFill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2437686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CEDB699-8787-7CBE-2650-CB4DB6F1A4B0}"/>
              </a:ext>
            </a:extLst>
          </p:cNvPr>
          <p:cNvSpPr txBox="1"/>
          <p:nvPr/>
        </p:nvSpPr>
        <p:spPr>
          <a:xfrm>
            <a:off x="487680" y="1298448"/>
            <a:ext cx="11436096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2400" dirty="0">
                <a:cs typeface="Calibri"/>
              </a:rPr>
              <a:t>From an abstract you have found, determine key aspects of the study. </a:t>
            </a:r>
          </a:p>
          <a:p>
            <a:r>
              <a:rPr lang="en-GB" sz="2400" dirty="0">
                <a:cs typeface="Calibri"/>
              </a:rPr>
              <a:t>Read the abstract and complete the following table (Table 1.1) to pick out key points. </a:t>
            </a:r>
          </a:p>
        </p:txBody>
      </p:sp>
    </p:spTree>
    <p:extLst>
      <p:ext uri="{BB962C8B-B14F-4D97-AF65-F5344CB8AC3E}">
        <p14:creationId xmlns:p14="http://schemas.microsoft.com/office/powerpoint/2010/main" val="40574815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89F8AA-00EA-2899-00A1-38F260429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656" y="13474"/>
            <a:ext cx="10909640" cy="124939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100" dirty="0"/>
              <a:t>Structures of</a:t>
            </a:r>
            <a:r>
              <a:rPr lang="en-US" sz="4100" kern="1200" dirty="0">
                <a:latin typeface="+mj-lt"/>
                <a:ea typeface="+mj-ea"/>
                <a:cs typeface="+mj-cs"/>
              </a:rPr>
              <a:t> abstracts</a:t>
            </a:r>
            <a:r>
              <a:rPr lang="en-US" sz="4100" dirty="0"/>
              <a:t> </a:t>
            </a:r>
            <a:endParaRPr lang="en-US" sz="4100" kern="1200" dirty="0">
              <a:latin typeface="+mj-lt"/>
              <a:cs typeface="Calibri Light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5D87BD2-7A56-A9DB-79E5-154C1165D8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000785"/>
              </p:ext>
            </p:extLst>
          </p:nvPr>
        </p:nvGraphicFramePr>
        <p:xfrm>
          <a:off x="639656" y="1635821"/>
          <a:ext cx="10799714" cy="358635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799714">
                  <a:extLst>
                    <a:ext uri="{9D8B030D-6E8A-4147-A177-3AD203B41FA5}">
                      <a16:colId xmlns:a16="http://schemas.microsoft.com/office/drawing/2014/main" val="762924504"/>
                    </a:ext>
                  </a:extLst>
                </a:gridCol>
              </a:tblGrid>
              <a:tr h="46411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100" b="1" i="0">
                          <a:solidFill>
                            <a:schemeClr val="tx1"/>
                          </a:solidFill>
                        </a:rPr>
                        <a:t>Title </a:t>
                      </a:r>
                      <a:r>
                        <a:rPr lang="en-GB" sz="2100" b="0" i="0">
                          <a:solidFill>
                            <a:schemeClr val="tx1"/>
                          </a:solidFill>
                        </a:rPr>
                        <a:t>– Clear &amp; Concise, but not too short as to leave the reader uninformed</a:t>
                      </a:r>
                      <a:endParaRPr lang="en-US" sz="2100"/>
                    </a:p>
                  </a:txBody>
                  <a:tcPr marL="105481" marR="105481" marT="52740" marB="52740"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5403732"/>
                  </a:ext>
                </a:extLst>
              </a:tr>
              <a:tr h="780560">
                <a:tc>
                  <a:txBody>
                    <a:bodyPr/>
                    <a:lstStyle/>
                    <a:p>
                      <a:r>
                        <a:rPr lang="en-GB" sz="2100" b="1" dirty="0">
                          <a:solidFill>
                            <a:schemeClr val="tx1"/>
                          </a:solidFill>
                        </a:rPr>
                        <a:t>Participants </a:t>
                      </a:r>
                      <a:r>
                        <a:rPr lang="en-GB" sz="2100" dirty="0">
                          <a:solidFill>
                            <a:schemeClr val="tx1"/>
                          </a:solidFill>
                        </a:rPr>
                        <a:t>– As many details as you can regarding participants. Usually presented in 1 or 2 sentences </a:t>
                      </a:r>
                    </a:p>
                  </a:txBody>
                  <a:tcPr marL="105481" marR="105481" marT="52740" marB="52740"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6001423"/>
                  </a:ext>
                </a:extLst>
              </a:tr>
              <a:tr h="780560">
                <a:tc>
                  <a:txBody>
                    <a:bodyPr/>
                    <a:lstStyle/>
                    <a:p>
                      <a:r>
                        <a:rPr lang="en-GB" sz="2100" b="1">
                          <a:solidFill>
                            <a:schemeClr val="tx1"/>
                          </a:solidFill>
                        </a:rPr>
                        <a:t>Methods </a:t>
                      </a:r>
                      <a:r>
                        <a:rPr lang="en-GB" sz="2100">
                          <a:solidFill>
                            <a:schemeClr val="tx1"/>
                          </a:solidFill>
                        </a:rPr>
                        <a:t>– The reader should get a good idea of what you have done. Protocols or measurements/</a:t>
                      </a:r>
                      <a:endParaRPr lang="en-GB" sz="2100" err="1">
                        <a:solidFill>
                          <a:schemeClr val="tx1"/>
                        </a:solidFill>
                      </a:endParaRPr>
                    </a:p>
                  </a:txBody>
                  <a:tcPr marL="105481" marR="105481" marT="52740" marB="52740"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7394039"/>
                  </a:ext>
                </a:extLst>
              </a:tr>
              <a:tr h="78056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100" b="1">
                          <a:solidFill>
                            <a:schemeClr val="tx1"/>
                          </a:solidFill>
                        </a:rPr>
                        <a:t>Results </a:t>
                      </a:r>
                      <a:r>
                        <a:rPr lang="en-GB" sz="2100">
                          <a:solidFill>
                            <a:schemeClr val="tx1"/>
                          </a:solidFill>
                        </a:rPr>
                        <a:t>– Considered one of the important parts of an abstract – reader wants to know what has been found. Pick out most important findings!</a:t>
                      </a:r>
                    </a:p>
                  </a:txBody>
                  <a:tcPr marL="105481" marR="105481" marT="52740" marB="52740"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4541274"/>
                  </a:ext>
                </a:extLst>
              </a:tr>
              <a:tr h="78056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100" b="1" dirty="0">
                          <a:solidFill>
                            <a:schemeClr val="tx1"/>
                          </a:solidFill>
                        </a:rPr>
                        <a:t>Conclusion </a:t>
                      </a:r>
                      <a:r>
                        <a:rPr lang="en-GB" sz="2100" dirty="0">
                          <a:solidFill>
                            <a:schemeClr val="tx1"/>
                          </a:solidFill>
                        </a:rPr>
                        <a:t>- Often a discussion component isn't included – not enough words to discuss results but the conclusion is used to present key findings</a:t>
                      </a:r>
                    </a:p>
                  </a:txBody>
                  <a:tcPr marL="105481" marR="105481" marT="52740" marB="52740"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24376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13059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DFC37-EC7A-19A3-32D7-A1005FBFA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174" y="635371"/>
            <a:ext cx="4509094" cy="5583126"/>
          </a:xfrm>
        </p:spPr>
        <p:txBody>
          <a:bodyPr>
            <a:normAutofit/>
          </a:bodyPr>
          <a:lstStyle/>
          <a:p>
            <a:pPr algn="r"/>
            <a:r>
              <a:rPr lang="en-GB" sz="5400" b="1" dirty="0" err="1">
                <a:cs typeface="Calibri Light"/>
              </a:rPr>
              <a:t>Nodweddion</a:t>
            </a:r>
            <a:r>
              <a:rPr lang="en-GB" sz="5400" b="1" dirty="0">
                <a:cs typeface="Calibri Light"/>
              </a:rPr>
              <a:t> abstract</a:t>
            </a:r>
            <a:br>
              <a:rPr lang="en-GB" sz="5400" b="1" dirty="0">
                <a:cs typeface="Calibri Light"/>
              </a:rPr>
            </a:br>
            <a:r>
              <a:rPr lang="en-GB" sz="5400" b="1" dirty="0">
                <a:cs typeface="Calibri Light"/>
              </a:rPr>
              <a:t> </a:t>
            </a:r>
            <a:br>
              <a:rPr lang="en-GB" sz="5400" b="1" dirty="0">
                <a:cs typeface="Calibri Light"/>
              </a:rPr>
            </a:br>
            <a:r>
              <a:rPr lang="en-GB" sz="5400" b="1" dirty="0">
                <a:cs typeface="Calibri Light"/>
              </a:rPr>
              <a:t> Tips for writing an abstract</a:t>
            </a:r>
            <a:r>
              <a:rPr lang="en-GB" sz="8000" b="1" dirty="0">
                <a:cs typeface="Calibri Light"/>
              </a:rPr>
              <a:t>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B82B92A-4D5B-9F42-7E9B-5DA502D2615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23298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584461-B433-2A87-7E2E-04A1E90D1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4610" y="0"/>
            <a:ext cx="10202779" cy="1190445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b="1" dirty="0">
                <a:cs typeface="Calibri Light"/>
              </a:rPr>
              <a:t>Mae </a:t>
            </a:r>
            <a:r>
              <a:rPr lang="en-US" b="1" dirty="0" err="1">
                <a:cs typeface="Calibri Light"/>
              </a:rPr>
              <a:t>gan</a:t>
            </a:r>
            <a:r>
              <a:rPr lang="en-US" b="1" dirty="0">
                <a:cs typeface="Calibri Light"/>
              </a:rPr>
              <a:t> </a:t>
            </a:r>
            <a:r>
              <a:rPr lang="en-US" b="1" dirty="0" err="1">
                <a:cs typeface="Calibri Light"/>
              </a:rPr>
              <a:t>Chwaraeon</a:t>
            </a:r>
            <a:r>
              <a:rPr lang="en-US" b="1" dirty="0">
                <a:cs typeface="Calibri Light"/>
              </a:rPr>
              <a:t> Cymru </a:t>
            </a:r>
            <a:r>
              <a:rPr lang="en-US" b="1" dirty="0" err="1">
                <a:cs typeface="Calibri Light"/>
              </a:rPr>
              <a:t>nifer</a:t>
            </a:r>
            <a:r>
              <a:rPr lang="en-US" b="1" dirty="0">
                <a:cs typeface="Calibri Light"/>
              </a:rPr>
              <a:t> o rai </a:t>
            </a:r>
            <a:r>
              <a:rPr lang="en-US" b="1" dirty="0" err="1">
                <a:cs typeface="Calibri Light"/>
              </a:rPr>
              <a:t>syml</a:t>
            </a:r>
            <a:r>
              <a:rPr lang="en-US" b="1" dirty="0">
                <a:cs typeface="Calibri Light"/>
              </a:rPr>
              <a:t> </a:t>
            </a:r>
            <a:r>
              <a:rPr lang="en-US" b="1" dirty="0" err="1">
                <a:cs typeface="Calibri Light"/>
              </a:rPr>
              <a:t>medrwch</a:t>
            </a:r>
            <a:r>
              <a:rPr lang="en-US" b="1" dirty="0">
                <a:cs typeface="Calibri Light"/>
              </a:rPr>
              <a:t> </a:t>
            </a:r>
            <a:r>
              <a:rPr lang="en-US" b="1" dirty="0" err="1">
                <a:cs typeface="Calibri Light"/>
              </a:rPr>
              <a:t>ddarllen</a:t>
            </a:r>
            <a:endParaRPr lang="en-US" b="1" dirty="0"/>
          </a:p>
        </p:txBody>
      </p:sp>
      <p:pic>
        <p:nvPicPr>
          <p:cNvPr id="4" name="Content Placeholder 3" descr="A blue and red cover&#10;&#10;Description automatically generated">
            <a:extLst>
              <a:ext uri="{FF2B5EF4-FFF2-40B4-BE49-F238E27FC236}">
                <a16:creationId xmlns:a16="http://schemas.microsoft.com/office/drawing/2014/main" id="{3740F5AC-2DA3-ADD8-8778-DC17C56E10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753792" y="1257473"/>
            <a:ext cx="3247604" cy="462855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689CEC3-58D9-3195-7266-C42BD640BD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7077" y="1257473"/>
            <a:ext cx="3256700" cy="4628551"/>
          </a:xfrm>
          <a:prstGeom prst="rect">
            <a:avLst/>
          </a:prstGeom>
        </p:spPr>
      </p:pic>
      <p:pic>
        <p:nvPicPr>
          <p:cNvPr id="6" name="Picture 5" descr="A list of information on a computer&#10;&#10;Description automatically generated">
            <a:extLst>
              <a:ext uri="{FF2B5EF4-FFF2-40B4-BE49-F238E27FC236}">
                <a16:creationId xmlns:a16="http://schemas.microsoft.com/office/drawing/2014/main" id="{E32FAA50-D964-4D1A-A420-CBC20288D7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9263" y="1257473"/>
            <a:ext cx="3353794" cy="4628551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367506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ABEE55-23EB-3765-0037-CE5BA61B39A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1538" y="987736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>
                <a:ea typeface="+mn-lt"/>
                <a:cs typeface="+mn-lt"/>
                <a:hlinkClick r:id="rId3"/>
              </a:rPr>
              <a:t>https://www.sport.wales/research-and-insight/understanding-the-needs-and-motivations-of-welsh-speaking-participants-and-families-living-in-rural-communities/</a:t>
            </a:r>
            <a:endParaRPr lang="en-GB">
              <a:ea typeface="+mn-lt"/>
              <a:cs typeface="+mn-lt"/>
            </a:endParaRPr>
          </a:p>
          <a:p>
            <a:endParaRPr lang="en-GB">
              <a:cs typeface="Calibri"/>
            </a:endParaRPr>
          </a:p>
        </p:txBody>
      </p:sp>
      <p:pic>
        <p:nvPicPr>
          <p:cNvPr id="4" name="Picture 3" descr="A screenshot of a website&#10;&#10;Description automatically generated">
            <a:extLst>
              <a:ext uri="{FF2B5EF4-FFF2-40B4-BE49-F238E27FC236}">
                <a16:creationId xmlns:a16="http://schemas.microsoft.com/office/drawing/2014/main" id="{D0BDAB63-C90C-038B-9BD1-34845EE6B33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750"/>
          <a:stretch/>
        </p:blipFill>
        <p:spPr>
          <a:xfrm>
            <a:off x="448056" y="2393094"/>
            <a:ext cx="5623561" cy="3449507"/>
          </a:xfrm>
          <a:prstGeom prst="rect">
            <a:avLst/>
          </a:prstGeom>
        </p:spPr>
      </p:pic>
      <p:pic>
        <p:nvPicPr>
          <p:cNvPr id="5" name="Picture 4" descr="A screenshot of a website&#10;&#10;Description automatically generated">
            <a:extLst>
              <a:ext uri="{FF2B5EF4-FFF2-40B4-BE49-F238E27FC236}">
                <a16:creationId xmlns:a16="http://schemas.microsoft.com/office/drawing/2014/main" id="{79BD563A-53CA-9CBD-9314-3B2EECAA317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750" b="-204"/>
          <a:stretch/>
        </p:blipFill>
        <p:spPr>
          <a:xfrm>
            <a:off x="6254496" y="2392409"/>
            <a:ext cx="5577841" cy="345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6016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082FC-FDA1-9E4D-5A94-39890D3FD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965" y="-293076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GB" b="1" dirty="0" err="1">
                <a:cs typeface="Calibri Light"/>
              </a:rPr>
              <a:t>Tasg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385F4B-9B51-A29E-A294-C468FBAC3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6129" y="1104462"/>
            <a:ext cx="6305537" cy="4774669"/>
          </a:xfrm>
        </p:spPr>
        <p:txBody>
          <a:bodyPr vert="horz" lIns="91440" tIns="45720" rIns="91440" bIns="45720" rtlCol="0" anchor="ctr">
            <a:normAutofit fontScale="92500"/>
          </a:bodyPr>
          <a:lstStyle/>
          <a:p>
            <a:pPr marL="457200" indent="-457200">
              <a:spcBef>
                <a:spcPts val="0"/>
              </a:spcBef>
              <a:buAutoNum type="arabicPeriod"/>
            </a:pPr>
            <a:r>
              <a:rPr lang="en-GB" err="1">
                <a:highlight>
                  <a:srgbClr val="FFFF00"/>
                </a:highlight>
                <a:latin typeface="Calibri"/>
                <a:cs typeface="Arial"/>
              </a:rPr>
              <a:t>Chwiliwch</a:t>
            </a:r>
            <a:r>
              <a:rPr lang="en-GB" dirty="0">
                <a:highlight>
                  <a:srgbClr val="FFFF00"/>
                </a:highlight>
                <a:latin typeface="Calibri"/>
                <a:cs typeface="Arial"/>
              </a:rPr>
              <a:t> am </a:t>
            </a:r>
            <a:r>
              <a:rPr lang="en-GB" err="1">
                <a:highlight>
                  <a:srgbClr val="FFFF00"/>
                </a:highlight>
                <a:latin typeface="Calibri"/>
                <a:cs typeface="Arial"/>
              </a:rPr>
              <a:t>adroddiad</a:t>
            </a:r>
            <a:r>
              <a:rPr lang="en-GB" dirty="0">
                <a:highlight>
                  <a:srgbClr val="FFFF00"/>
                </a:highlight>
                <a:latin typeface="Calibri"/>
                <a:cs typeface="Arial"/>
              </a:rPr>
              <a:t> </a:t>
            </a:r>
            <a:r>
              <a:rPr lang="en-GB" err="1">
                <a:highlight>
                  <a:srgbClr val="FFFF00"/>
                </a:highlight>
                <a:latin typeface="Calibri"/>
                <a:cs typeface="Arial"/>
              </a:rPr>
              <a:t>yn</a:t>
            </a:r>
            <a:r>
              <a:rPr lang="en-GB" dirty="0">
                <a:highlight>
                  <a:srgbClr val="FFFF00"/>
                </a:highlight>
                <a:latin typeface="Calibri"/>
                <a:cs typeface="Arial"/>
              </a:rPr>
              <a:t> </a:t>
            </a:r>
            <a:r>
              <a:rPr lang="en-GB" err="1">
                <a:highlight>
                  <a:srgbClr val="FFFF00"/>
                </a:highlight>
                <a:latin typeface="Calibri"/>
                <a:cs typeface="Arial"/>
              </a:rPr>
              <a:t>eich</a:t>
            </a:r>
            <a:r>
              <a:rPr lang="en-GB" dirty="0">
                <a:highlight>
                  <a:srgbClr val="FFFF00"/>
                </a:highlight>
                <a:latin typeface="Calibri"/>
                <a:cs typeface="Arial"/>
              </a:rPr>
              <a:t> </a:t>
            </a:r>
            <a:r>
              <a:rPr lang="en-GB" err="1">
                <a:highlight>
                  <a:srgbClr val="FFFF00"/>
                </a:highlight>
                <a:latin typeface="Calibri"/>
                <a:cs typeface="Arial"/>
              </a:rPr>
              <a:t>maes</a:t>
            </a:r>
            <a:r>
              <a:rPr lang="en-GB" dirty="0">
                <a:highlight>
                  <a:srgbClr val="FFFF00"/>
                </a:highlight>
                <a:latin typeface="Calibri"/>
                <a:cs typeface="Arial"/>
              </a:rPr>
              <a:t> </a:t>
            </a:r>
            <a:r>
              <a:rPr lang="en-GB" err="1">
                <a:highlight>
                  <a:srgbClr val="FFFF00"/>
                </a:highlight>
                <a:latin typeface="Calibri"/>
                <a:cs typeface="Arial"/>
              </a:rPr>
              <a:t>dysgu</a:t>
            </a:r>
            <a:r>
              <a:rPr lang="en-GB" dirty="0">
                <a:highlight>
                  <a:srgbClr val="FFFF00"/>
                </a:highlight>
                <a:latin typeface="Calibri"/>
                <a:cs typeface="Arial"/>
              </a:rPr>
              <a:t>. </a:t>
            </a:r>
          </a:p>
          <a:p>
            <a:pPr marL="457200" indent="-457200">
              <a:spcBef>
                <a:spcPts val="0"/>
              </a:spcBef>
              <a:buAutoNum type="arabicPeriod"/>
            </a:pPr>
            <a:endParaRPr lang="en-GB" dirty="0">
              <a:highlight>
                <a:srgbClr val="FFFF00"/>
              </a:highlight>
              <a:latin typeface="Calibri"/>
              <a:cs typeface="Arial"/>
            </a:endParaRPr>
          </a:p>
          <a:p>
            <a:pPr marL="457200" indent="-457200">
              <a:spcBef>
                <a:spcPts val="0"/>
              </a:spcBef>
              <a:buAutoNum type="arabicPeriod"/>
            </a:pPr>
            <a:r>
              <a:rPr lang="en-GB" b="1" dirty="0" err="1">
                <a:latin typeface="Calibri"/>
                <a:cs typeface="Arial"/>
              </a:rPr>
              <a:t>Mewn</a:t>
            </a:r>
            <a:r>
              <a:rPr lang="en-GB" b="1" dirty="0">
                <a:latin typeface="Calibri"/>
                <a:cs typeface="Arial"/>
              </a:rPr>
              <a:t> </a:t>
            </a:r>
            <a:r>
              <a:rPr lang="en-GB" b="1" dirty="0" err="1">
                <a:latin typeface="Calibri"/>
                <a:cs typeface="Arial"/>
              </a:rPr>
              <a:t>parau</a:t>
            </a:r>
            <a:r>
              <a:rPr lang="en-GB" b="1" dirty="0">
                <a:latin typeface="Calibri"/>
                <a:cs typeface="Arial"/>
              </a:rPr>
              <a:t>, </a:t>
            </a:r>
            <a:r>
              <a:rPr lang="en-GB" b="1" dirty="0" err="1">
                <a:latin typeface="Calibri"/>
                <a:cs typeface="Arial"/>
              </a:rPr>
              <a:t>creuwch</a:t>
            </a:r>
            <a:r>
              <a:rPr lang="en-GB" b="1" dirty="0">
                <a:latin typeface="Calibri"/>
                <a:cs typeface="Arial"/>
              </a:rPr>
              <a:t> </a:t>
            </a:r>
            <a:r>
              <a:rPr lang="en-GB" b="1" dirty="0" err="1">
                <a:latin typeface="Calibri"/>
                <a:cs typeface="Arial"/>
              </a:rPr>
              <a:t>boster</a:t>
            </a:r>
            <a:r>
              <a:rPr lang="en-GB" b="1" dirty="0">
                <a:latin typeface="Calibri"/>
                <a:cs typeface="Arial"/>
              </a:rPr>
              <a:t> </a:t>
            </a:r>
            <a:r>
              <a:rPr lang="en-GB" b="1" dirty="0" err="1">
                <a:latin typeface="Calibri"/>
                <a:cs typeface="Arial"/>
              </a:rPr>
              <a:t>ar</a:t>
            </a:r>
            <a:r>
              <a:rPr lang="en-GB" b="1" dirty="0">
                <a:latin typeface="Calibri"/>
                <a:cs typeface="Arial"/>
              </a:rPr>
              <a:t> un </a:t>
            </a:r>
            <a:r>
              <a:rPr lang="en-GB" b="1" dirty="0" err="1">
                <a:latin typeface="Calibri"/>
                <a:cs typeface="Arial"/>
              </a:rPr>
              <a:t>ochr</a:t>
            </a:r>
            <a:r>
              <a:rPr lang="en-GB" b="1" dirty="0">
                <a:latin typeface="Calibri"/>
                <a:cs typeface="Arial"/>
              </a:rPr>
              <a:t> </a:t>
            </a:r>
            <a:r>
              <a:rPr lang="en-GB" b="1" dirty="0" err="1">
                <a:latin typeface="Calibri"/>
                <a:cs typeface="Arial"/>
              </a:rPr>
              <a:t>tudalen</a:t>
            </a:r>
            <a:r>
              <a:rPr lang="en-GB" b="1" dirty="0">
                <a:latin typeface="Calibri"/>
                <a:cs typeface="Arial"/>
              </a:rPr>
              <a:t> A4, </a:t>
            </a:r>
            <a:r>
              <a:rPr lang="en-GB" b="1" dirty="0" err="1">
                <a:latin typeface="Calibri"/>
                <a:cs typeface="Arial"/>
              </a:rPr>
              <a:t>sy’n</a:t>
            </a:r>
            <a:r>
              <a:rPr lang="en-GB" b="1" dirty="0">
                <a:latin typeface="Calibri"/>
                <a:cs typeface="Arial"/>
              </a:rPr>
              <a:t> </a:t>
            </a:r>
            <a:r>
              <a:rPr lang="en-GB" b="1" dirty="0" err="1">
                <a:latin typeface="Calibri"/>
                <a:cs typeface="Arial"/>
              </a:rPr>
              <a:t>nodi’r</a:t>
            </a:r>
            <a:r>
              <a:rPr lang="en-GB" b="1" dirty="0">
                <a:latin typeface="Calibri"/>
                <a:cs typeface="Arial"/>
              </a:rPr>
              <a:t> </a:t>
            </a:r>
            <a:r>
              <a:rPr lang="en-GB" b="1" dirty="0" err="1">
                <a:latin typeface="Calibri"/>
                <a:cs typeface="Arial"/>
              </a:rPr>
              <a:t>nodweddion</a:t>
            </a:r>
            <a:r>
              <a:rPr lang="en-GB" b="1" dirty="0">
                <a:latin typeface="Calibri"/>
                <a:cs typeface="Arial"/>
              </a:rPr>
              <a:t> a </a:t>
            </a:r>
            <a:r>
              <a:rPr lang="en-GB" b="1" dirty="0" err="1">
                <a:latin typeface="Calibri"/>
                <a:cs typeface="Arial"/>
              </a:rPr>
              <a:t>strwythur</a:t>
            </a:r>
            <a:r>
              <a:rPr lang="en-GB" b="1" dirty="0">
                <a:latin typeface="Calibri"/>
                <a:cs typeface="Arial"/>
              </a:rPr>
              <a:t> yr </a:t>
            </a:r>
            <a:r>
              <a:rPr lang="en-GB" b="1" dirty="0" err="1">
                <a:latin typeface="Calibri"/>
                <a:cs typeface="Arial"/>
              </a:rPr>
              <a:t>adroddiad</a:t>
            </a:r>
            <a:r>
              <a:rPr lang="en-GB" b="1" dirty="0">
                <a:latin typeface="Calibri"/>
                <a:cs typeface="Arial"/>
              </a:rPr>
              <a:t> </a:t>
            </a:r>
            <a:r>
              <a:rPr lang="en-GB" b="1" dirty="0" err="1">
                <a:latin typeface="Calibri"/>
                <a:cs typeface="Arial"/>
              </a:rPr>
              <a:t>academaidd</a:t>
            </a:r>
            <a:r>
              <a:rPr lang="en-GB" b="1" dirty="0">
                <a:latin typeface="Calibri"/>
                <a:cs typeface="Arial"/>
              </a:rPr>
              <a:t>. </a:t>
            </a:r>
            <a:r>
              <a:rPr lang="en-GB" b="1" dirty="0" err="1">
                <a:latin typeface="Calibri"/>
                <a:cs typeface="Arial"/>
              </a:rPr>
              <a:t>Rhannwch</a:t>
            </a:r>
            <a:r>
              <a:rPr lang="en-GB" b="1" dirty="0">
                <a:latin typeface="Calibri"/>
                <a:cs typeface="Arial"/>
              </a:rPr>
              <a:t> </a:t>
            </a:r>
            <a:r>
              <a:rPr lang="en-GB" b="1" dirty="0" err="1">
                <a:latin typeface="Calibri"/>
                <a:cs typeface="Arial"/>
              </a:rPr>
              <a:t>gyda</a:t>
            </a:r>
            <a:r>
              <a:rPr lang="en-GB" b="1" dirty="0">
                <a:latin typeface="Calibri"/>
                <a:cs typeface="Arial"/>
              </a:rPr>
              <a:t> </a:t>
            </a:r>
            <a:r>
              <a:rPr lang="en-GB" b="1" dirty="0" err="1">
                <a:latin typeface="Calibri"/>
                <a:cs typeface="Arial"/>
              </a:rPr>
              <a:t>gweddill</a:t>
            </a:r>
            <a:r>
              <a:rPr lang="en-GB" b="1" dirty="0">
                <a:latin typeface="Calibri"/>
                <a:cs typeface="Arial"/>
              </a:rPr>
              <a:t> y </a:t>
            </a:r>
            <a:r>
              <a:rPr lang="en-GB" b="1" dirty="0" err="1">
                <a:latin typeface="Calibri"/>
                <a:cs typeface="Arial"/>
              </a:rPr>
              <a:t>dosbarth</a:t>
            </a:r>
            <a:r>
              <a:rPr lang="en-GB" b="1" dirty="0">
                <a:latin typeface="Calibri"/>
                <a:cs typeface="Arial"/>
              </a:rPr>
              <a:t>. </a:t>
            </a:r>
          </a:p>
          <a:p>
            <a:pPr marL="457200" indent="-457200">
              <a:spcBef>
                <a:spcPts val="0"/>
              </a:spcBef>
              <a:buAutoNum type="arabicPeriod"/>
            </a:pPr>
            <a:endParaRPr lang="en-GB" b="1" dirty="0">
              <a:latin typeface="Calibri"/>
              <a:cs typeface="Arial"/>
            </a:endParaRPr>
          </a:p>
          <a:p>
            <a:pPr marL="457200" indent="-457200">
              <a:spcBef>
                <a:spcPts val="0"/>
              </a:spcBef>
              <a:buAutoNum type="arabicPeriod"/>
            </a:pPr>
            <a:r>
              <a:rPr lang="en-GB" dirty="0">
                <a:latin typeface="Calibri"/>
                <a:cs typeface="Arial"/>
              </a:rPr>
              <a:t>Yna, </a:t>
            </a:r>
            <a:r>
              <a:rPr lang="en-GB" dirty="0" err="1">
                <a:latin typeface="Calibri"/>
                <a:cs typeface="Arial"/>
              </a:rPr>
              <a:t>adrodd</a:t>
            </a:r>
            <a:r>
              <a:rPr lang="en-GB" dirty="0">
                <a:latin typeface="Calibri"/>
                <a:cs typeface="Arial"/>
              </a:rPr>
              <a:t> </a:t>
            </a:r>
            <a:r>
              <a:rPr lang="en-GB" dirty="0" err="1">
                <a:latin typeface="Calibri"/>
                <a:cs typeface="Arial"/>
              </a:rPr>
              <a:t>nôl</a:t>
            </a:r>
            <a:r>
              <a:rPr lang="en-GB" dirty="0">
                <a:latin typeface="Calibri"/>
                <a:cs typeface="Arial"/>
              </a:rPr>
              <a:t> </a:t>
            </a:r>
            <a:r>
              <a:rPr lang="en-GB" dirty="0" err="1">
                <a:latin typeface="Calibri"/>
                <a:cs typeface="Arial"/>
              </a:rPr>
              <a:t>i’r</a:t>
            </a:r>
            <a:r>
              <a:rPr lang="en-GB" dirty="0">
                <a:latin typeface="Calibri"/>
                <a:cs typeface="Arial"/>
              </a:rPr>
              <a:t> </a:t>
            </a:r>
            <a:r>
              <a:rPr lang="en-GB" dirty="0" err="1">
                <a:latin typeface="Calibri"/>
                <a:cs typeface="Arial"/>
              </a:rPr>
              <a:t>dosbarth</a:t>
            </a:r>
            <a:r>
              <a:rPr lang="en-GB" dirty="0">
                <a:latin typeface="Calibri"/>
                <a:cs typeface="Arial"/>
              </a:rPr>
              <a:t> – </a:t>
            </a:r>
            <a:r>
              <a:rPr lang="en-GB" dirty="0" err="1">
                <a:latin typeface="Calibri"/>
                <a:cs typeface="Arial"/>
              </a:rPr>
              <a:t>pwrpas</a:t>
            </a:r>
            <a:r>
              <a:rPr lang="en-GB" dirty="0">
                <a:latin typeface="Calibri"/>
                <a:cs typeface="Arial"/>
              </a:rPr>
              <a:t> a </a:t>
            </a:r>
            <a:r>
              <a:rPr lang="en-GB" dirty="0" err="1">
                <a:latin typeface="Calibri"/>
                <a:cs typeface="Arial"/>
              </a:rPr>
              <a:t>chynnwys</a:t>
            </a:r>
            <a:r>
              <a:rPr lang="en-GB" dirty="0">
                <a:latin typeface="Calibri"/>
                <a:cs typeface="Arial"/>
              </a:rPr>
              <a:t> un </a:t>
            </a:r>
            <a:r>
              <a:rPr lang="en-GB" dirty="0" err="1">
                <a:latin typeface="Calibri"/>
                <a:cs typeface="Arial"/>
              </a:rPr>
              <a:t>rhan</a:t>
            </a:r>
            <a:r>
              <a:rPr lang="en-GB" dirty="0">
                <a:latin typeface="Calibri"/>
                <a:cs typeface="Arial"/>
              </a:rPr>
              <a:t> </a:t>
            </a:r>
            <a:r>
              <a:rPr lang="en-GB" dirty="0" err="1">
                <a:latin typeface="Calibri"/>
                <a:cs typeface="Arial"/>
              </a:rPr>
              <a:t>o’ch</a:t>
            </a:r>
            <a:r>
              <a:rPr lang="en-GB" dirty="0">
                <a:latin typeface="Calibri"/>
                <a:cs typeface="Arial"/>
              </a:rPr>
              <a:t> </a:t>
            </a:r>
            <a:r>
              <a:rPr lang="en-GB" dirty="0" err="1">
                <a:latin typeface="Calibri"/>
                <a:cs typeface="Arial"/>
              </a:rPr>
              <a:t>adroddiad</a:t>
            </a:r>
            <a:r>
              <a:rPr lang="en-GB" dirty="0">
                <a:latin typeface="Calibri"/>
                <a:cs typeface="Arial"/>
              </a:rPr>
              <a:t> </a:t>
            </a:r>
            <a:r>
              <a:rPr lang="en-GB" dirty="0" err="1">
                <a:latin typeface="Calibri"/>
                <a:cs typeface="Arial"/>
              </a:rPr>
              <a:t>rydych</a:t>
            </a:r>
            <a:r>
              <a:rPr lang="en-GB" dirty="0">
                <a:latin typeface="Calibri"/>
                <a:cs typeface="Arial"/>
              </a:rPr>
              <a:t> </a:t>
            </a:r>
            <a:r>
              <a:rPr lang="en-GB" dirty="0" err="1">
                <a:latin typeface="Calibri"/>
                <a:cs typeface="Arial"/>
              </a:rPr>
              <a:t>wedi</a:t>
            </a:r>
            <a:r>
              <a:rPr lang="en-GB" dirty="0">
                <a:latin typeface="Calibri"/>
                <a:cs typeface="Arial"/>
              </a:rPr>
              <a:t> </a:t>
            </a:r>
            <a:r>
              <a:rPr lang="en-GB" dirty="0" err="1">
                <a:latin typeface="Calibri"/>
                <a:cs typeface="Arial"/>
              </a:rPr>
              <a:t>darllen</a:t>
            </a:r>
            <a:r>
              <a:rPr lang="en-GB" dirty="0">
                <a:latin typeface="Calibri"/>
                <a:cs typeface="Arial"/>
              </a:rPr>
              <a:t>. Sut </a:t>
            </a:r>
            <a:r>
              <a:rPr lang="en-GB" dirty="0" err="1">
                <a:latin typeface="Calibri"/>
                <a:cs typeface="Arial"/>
              </a:rPr>
              <a:t>mae’r</a:t>
            </a:r>
            <a:r>
              <a:rPr lang="en-GB" dirty="0">
                <a:latin typeface="Calibri"/>
                <a:cs typeface="Arial"/>
              </a:rPr>
              <a:t> un </a:t>
            </a:r>
            <a:r>
              <a:rPr lang="en-GB" dirty="0" err="1">
                <a:latin typeface="Calibri"/>
                <a:cs typeface="Arial"/>
              </a:rPr>
              <a:t>rhan</a:t>
            </a:r>
            <a:r>
              <a:rPr lang="en-GB" dirty="0">
                <a:latin typeface="Calibri"/>
                <a:cs typeface="Arial"/>
              </a:rPr>
              <a:t> </a:t>
            </a:r>
            <a:r>
              <a:rPr lang="en-GB" dirty="0" err="1">
                <a:latin typeface="Calibri"/>
                <a:cs typeface="Arial"/>
              </a:rPr>
              <a:t>yma’n</a:t>
            </a:r>
            <a:r>
              <a:rPr lang="en-GB" dirty="0">
                <a:latin typeface="Calibri"/>
                <a:cs typeface="Arial"/>
              </a:rPr>
              <a:t> </a:t>
            </a:r>
            <a:r>
              <a:rPr lang="en-GB" dirty="0" err="1">
                <a:latin typeface="Calibri"/>
                <a:cs typeface="Arial"/>
              </a:rPr>
              <a:t>cyfrannu</a:t>
            </a:r>
            <a:r>
              <a:rPr lang="en-GB" dirty="0">
                <a:latin typeface="Calibri"/>
                <a:cs typeface="Arial"/>
              </a:rPr>
              <a:t> </a:t>
            </a:r>
            <a:r>
              <a:rPr lang="en-GB" dirty="0" err="1">
                <a:latin typeface="Calibri"/>
                <a:cs typeface="Arial"/>
              </a:rPr>
              <a:t>tuag</a:t>
            </a:r>
            <a:r>
              <a:rPr lang="en-GB" dirty="0">
                <a:latin typeface="Calibri"/>
                <a:cs typeface="Arial"/>
              </a:rPr>
              <a:t> at </a:t>
            </a:r>
            <a:r>
              <a:rPr lang="en-GB" dirty="0" err="1">
                <a:latin typeface="Calibri"/>
                <a:cs typeface="Arial"/>
              </a:rPr>
              <a:t>strwythur</a:t>
            </a:r>
            <a:r>
              <a:rPr lang="en-GB" dirty="0">
                <a:latin typeface="Calibri"/>
                <a:cs typeface="Arial"/>
              </a:rPr>
              <a:t> yr </a:t>
            </a:r>
            <a:r>
              <a:rPr lang="en-GB" dirty="0" err="1">
                <a:latin typeface="Calibri"/>
                <a:cs typeface="Arial"/>
              </a:rPr>
              <a:t>holl</a:t>
            </a:r>
            <a:r>
              <a:rPr lang="en-GB" dirty="0">
                <a:latin typeface="Calibri"/>
                <a:cs typeface="Arial"/>
              </a:rPr>
              <a:t> </a:t>
            </a:r>
            <a:r>
              <a:rPr lang="en-GB" dirty="0" err="1">
                <a:latin typeface="Calibri"/>
                <a:cs typeface="Arial"/>
              </a:rPr>
              <a:t>adroddiad</a:t>
            </a:r>
            <a:r>
              <a:rPr lang="en-GB" dirty="0">
                <a:latin typeface="Calibri"/>
                <a:cs typeface="Arial"/>
              </a:rPr>
              <a:t>?</a:t>
            </a:r>
            <a:r>
              <a:rPr lang="en-GB" sz="2400" dirty="0">
                <a:latin typeface="Calibri"/>
                <a:cs typeface="Arial"/>
              </a:rPr>
              <a:t> </a:t>
            </a:r>
          </a:p>
        </p:txBody>
      </p:sp>
      <p:pic>
        <p:nvPicPr>
          <p:cNvPr id="5" name="Picture 4" descr="Multi-coloured paper-craft art">
            <a:extLst>
              <a:ext uri="{FF2B5EF4-FFF2-40B4-BE49-F238E27FC236}">
                <a16:creationId xmlns:a16="http://schemas.microsoft.com/office/drawing/2014/main" id="{457E20E0-C8D3-06A3-9630-C9C7017F34C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931" r="22309" b="-3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901417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CA44D-E6F6-7D03-2C19-1A9439ECD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0969" y="-221029"/>
            <a:ext cx="10515600" cy="1325563"/>
          </a:xfrm>
        </p:spPr>
        <p:txBody>
          <a:bodyPr/>
          <a:lstStyle/>
          <a:p>
            <a:r>
              <a:rPr lang="en-US" dirty="0">
                <a:cs typeface="Calibri Light"/>
              </a:rPr>
              <a:t>Task</a:t>
            </a: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8FB4279-6277-A23A-D4AB-A4238B8B6ED3}"/>
              </a:ext>
            </a:extLst>
          </p:cNvPr>
          <p:cNvSpPr txBox="1">
            <a:spLocks/>
          </p:cNvSpPr>
          <p:nvPr/>
        </p:nvSpPr>
        <p:spPr>
          <a:xfrm>
            <a:off x="276129" y="1104462"/>
            <a:ext cx="6305537" cy="47746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GB" dirty="0">
                <a:highlight>
                  <a:srgbClr val="FFFF00"/>
                </a:highlight>
                <a:latin typeface="Calibri"/>
                <a:cs typeface="Arial"/>
              </a:rPr>
              <a:t>Find a report in your field of study. </a:t>
            </a:r>
            <a:endParaRPr lang="en-US"/>
          </a:p>
          <a:p>
            <a:pPr marL="457200" indent="-457200">
              <a:spcBef>
                <a:spcPts val="0"/>
              </a:spcBef>
              <a:buAutoNum type="arabicPeriod"/>
            </a:pPr>
            <a:endParaRPr lang="en-GB" dirty="0">
              <a:highlight>
                <a:srgbClr val="FFFF00"/>
              </a:highlight>
              <a:cs typeface="Arial"/>
            </a:endParaRPr>
          </a:p>
          <a:p>
            <a:pPr marL="457200" indent="-457200"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GB" b="1" dirty="0">
                <a:latin typeface="Calibri"/>
                <a:cs typeface="Arial"/>
              </a:rPr>
              <a:t>In pairs create a poster one side of A4 paper, that lists the characteristics and structure of an academic report.  Share with whole class.</a:t>
            </a:r>
          </a:p>
          <a:p>
            <a:pPr marL="457200" indent="-457200">
              <a:spcBef>
                <a:spcPts val="0"/>
              </a:spcBef>
              <a:buFont typeface="Arial" panose="020B0604020202020204" pitchFamily="34" charset="0"/>
              <a:buAutoNum type="arabicPeriod"/>
            </a:pPr>
            <a:endParaRPr lang="en-GB" b="1" dirty="0">
              <a:latin typeface="Calibri"/>
              <a:cs typeface="Arial"/>
            </a:endParaRPr>
          </a:p>
          <a:p>
            <a:pPr marL="457200" indent="-457200"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GB" dirty="0">
                <a:latin typeface="Calibri"/>
                <a:cs typeface="Arial"/>
              </a:rPr>
              <a:t>Then, report back to whole class – purpose and content one part of the report that you have read. How does the one part that you've read contribute towards the general overall structure of the whole report? </a:t>
            </a:r>
            <a:endParaRPr lang="en-GB" sz="2400" dirty="0">
              <a:latin typeface="Calibri"/>
              <a:cs typeface="Arial"/>
            </a:endParaRPr>
          </a:p>
        </p:txBody>
      </p:sp>
      <p:pic>
        <p:nvPicPr>
          <p:cNvPr id="7" name="Picture 6" descr="Multi-coloured paper-craft art">
            <a:extLst>
              <a:ext uri="{FF2B5EF4-FFF2-40B4-BE49-F238E27FC236}">
                <a16:creationId xmlns:a16="http://schemas.microsoft.com/office/drawing/2014/main" id="{EFD25E9D-FE00-5301-8706-6C55FA2F90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31" r="22309" b="-3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967801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7DAD4F-76E9-4AB4-B506-01391247C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600" y="-8375"/>
            <a:ext cx="11517451" cy="1067638"/>
          </a:xfr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Check list to Task : Structure of a Report </a:t>
            </a:r>
            <a:br>
              <a:rPr lang="en-GB" sz="3200" b="1" dirty="0">
                <a:effectLst>
                  <a:outerShdw blurRad="38100" dist="38100" dir="2700000" algn="tl">
                    <a:srgbClr val="DDDDDD"/>
                  </a:outerShdw>
                </a:effectLst>
                <a:cs typeface="Calibri Light"/>
              </a:rPr>
            </a:br>
            <a:r>
              <a:rPr lang="en-GB" sz="3200" b="1" err="1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Rhestr</a:t>
            </a:r>
            <a:r>
              <a:rPr lang="en-GB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3200" b="1" err="1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wirio</a:t>
            </a:r>
            <a:r>
              <a:rPr lang="en-GB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3200" b="1" err="1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ar</a:t>
            </a:r>
            <a:r>
              <a:rPr lang="en-GB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3200" b="1" err="1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gyfer</a:t>
            </a:r>
            <a:r>
              <a:rPr lang="en-GB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3200" b="1" err="1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Tasg</a:t>
            </a:r>
            <a:r>
              <a:rPr lang="en-GB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: </a:t>
            </a:r>
            <a:r>
              <a:rPr lang="en-GB" sz="3200" b="1" err="1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Strwythur</a:t>
            </a:r>
            <a:r>
              <a:rPr lang="en-GB" sz="3200" b="1" dirty="0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3200" b="1" err="1">
                <a:solidFill>
                  <a:srgbClr val="FFFFFF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Adroddiad</a:t>
            </a:r>
            <a:endParaRPr lang="en-GB" sz="3200" b="1">
              <a:solidFill>
                <a:srgbClr val="FFFFFF"/>
              </a:solidFill>
              <a:effectLst>
                <a:outerShdw blurRad="38100" dist="38100" dir="2700000" algn="tl">
                  <a:srgbClr val="DDDDDD"/>
                </a:outerShdw>
              </a:effectLst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B419C-D408-BABC-DD16-D386E15D5E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97997" y="1057656"/>
            <a:ext cx="5363584" cy="486956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80000"/>
              </a:lnSpc>
              <a:buNone/>
            </a:pPr>
            <a:r>
              <a:rPr lang="en-GB" sz="2000" dirty="0"/>
              <a:t>Title Page</a:t>
            </a:r>
            <a:endParaRPr lang="en-US" dirty="0">
              <a:cs typeface="Calibri" panose="020F0502020204030204"/>
            </a:endParaRPr>
          </a:p>
          <a:p>
            <a:pPr>
              <a:lnSpc>
                <a:spcPct val="80000"/>
              </a:lnSpc>
              <a:buNone/>
            </a:pPr>
            <a:r>
              <a:rPr lang="en-GB" sz="2000" dirty="0"/>
              <a:t>Contents Page</a:t>
            </a:r>
            <a:endParaRPr lang="en-GB" sz="2000" dirty="0">
              <a:cs typeface="Calibri" panose="020F0502020204030204"/>
            </a:endParaRPr>
          </a:p>
          <a:p>
            <a:pPr>
              <a:lnSpc>
                <a:spcPct val="80000"/>
              </a:lnSpc>
              <a:buNone/>
            </a:pPr>
            <a:r>
              <a:rPr lang="en-GB" sz="2000" dirty="0"/>
              <a:t>Executive Summary (or Abstract)</a:t>
            </a:r>
            <a:endParaRPr lang="en-GB" sz="2000" dirty="0">
              <a:cs typeface="Calibri" panose="020F0502020204030204"/>
            </a:endParaRPr>
          </a:p>
          <a:p>
            <a:pPr>
              <a:lnSpc>
                <a:spcPct val="80000"/>
              </a:lnSpc>
              <a:buAutoNum type="arabicPeriod"/>
            </a:pPr>
            <a:r>
              <a:rPr lang="en-GB" sz="2000" dirty="0"/>
              <a:t>Introduction</a:t>
            </a:r>
            <a:endParaRPr lang="en-GB" sz="2000" dirty="0">
              <a:cs typeface="Calibri" panose="020F0502020204030204"/>
            </a:endParaRPr>
          </a:p>
          <a:p>
            <a:pPr>
              <a:lnSpc>
                <a:spcPct val="80000"/>
              </a:lnSpc>
              <a:buAutoNum type="arabicPeriod"/>
            </a:pPr>
            <a:r>
              <a:rPr lang="en-GB" sz="2000" dirty="0"/>
              <a:t>Literature review</a:t>
            </a:r>
            <a:endParaRPr lang="en-GB" sz="2000" dirty="0">
              <a:cs typeface="Calibri" panose="020F0502020204030204"/>
            </a:endParaRPr>
          </a:p>
          <a:p>
            <a:pPr>
              <a:lnSpc>
                <a:spcPct val="80000"/>
              </a:lnSpc>
              <a:buAutoNum type="arabicPeriod"/>
            </a:pPr>
            <a:r>
              <a:rPr lang="en-GB" sz="2000" dirty="0"/>
              <a:t>Methodology</a:t>
            </a:r>
            <a:endParaRPr lang="en-GB" sz="2000" dirty="0">
              <a:cs typeface="Calibri" panose="020F0502020204030204"/>
            </a:endParaRPr>
          </a:p>
          <a:p>
            <a:pPr>
              <a:lnSpc>
                <a:spcPct val="80000"/>
              </a:lnSpc>
              <a:buAutoNum type="arabicPeriod"/>
            </a:pPr>
            <a:r>
              <a:rPr lang="en-GB" sz="2000" dirty="0"/>
              <a:t>Main Findings/results</a:t>
            </a:r>
            <a:endParaRPr lang="en-GB" sz="2000" dirty="0">
              <a:cs typeface="Calibri" panose="020F0502020204030204"/>
            </a:endParaRPr>
          </a:p>
          <a:p>
            <a:pPr>
              <a:lnSpc>
                <a:spcPct val="80000"/>
              </a:lnSpc>
              <a:buAutoNum type="arabicPeriod"/>
            </a:pPr>
            <a:r>
              <a:rPr lang="en-GB" sz="2000" dirty="0"/>
              <a:t>Conclusions</a:t>
            </a:r>
            <a:endParaRPr lang="en-GB" sz="2000" dirty="0">
              <a:cs typeface="Calibri" panose="020F0502020204030204"/>
            </a:endParaRPr>
          </a:p>
          <a:p>
            <a:pPr>
              <a:lnSpc>
                <a:spcPct val="80000"/>
              </a:lnSpc>
              <a:buAutoNum type="arabicPeriod"/>
            </a:pPr>
            <a:r>
              <a:rPr lang="en-GB" sz="2000" dirty="0"/>
              <a:t>Recommendations</a:t>
            </a:r>
            <a:endParaRPr lang="en-GB" sz="2000" dirty="0">
              <a:cs typeface="Calibri" panose="020F0502020204030204"/>
            </a:endParaRPr>
          </a:p>
          <a:p>
            <a:pPr>
              <a:lnSpc>
                <a:spcPct val="80000"/>
              </a:lnSpc>
              <a:buAutoNum type="arabicPeriod"/>
            </a:pPr>
            <a:r>
              <a:rPr lang="en-GB" sz="2000" dirty="0"/>
              <a:t>Reference List</a:t>
            </a:r>
            <a:endParaRPr lang="en-GB" sz="2000" dirty="0">
              <a:cs typeface="Calibri" panose="020F0502020204030204"/>
            </a:endParaRPr>
          </a:p>
          <a:p>
            <a:pPr>
              <a:lnSpc>
                <a:spcPct val="80000"/>
              </a:lnSpc>
              <a:buAutoNum type="arabicPeriod"/>
            </a:pPr>
            <a:r>
              <a:rPr lang="en-GB" sz="2000" dirty="0"/>
              <a:t>Appendices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GB" sz="2000" dirty="0"/>
              <a:t>If ever writing a report like this, your module lecturer will explain each section. </a:t>
            </a:r>
            <a:endParaRPr lang="en-GB" sz="2000">
              <a:cs typeface="Calibri" panose="020F0502020204030204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CCF898-D2B0-8145-D256-6CD624A21C7C}"/>
              </a:ext>
            </a:extLst>
          </p:cNvPr>
          <p:cNvSpPr txBox="1">
            <a:spLocks/>
          </p:cNvSpPr>
          <p:nvPr/>
        </p:nvSpPr>
        <p:spPr>
          <a:xfrm>
            <a:off x="6412992" y="1057656"/>
            <a:ext cx="5280244" cy="4742434"/>
          </a:xfrm>
          <a:prstGeom prst="rect">
            <a:avLst/>
          </a:prstGeom>
        </p:spPr>
        <p:txBody>
          <a:bodyPr lIns="91440" tIns="45720" rIns="91440" bIns="45720" anchor="t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550" indent="0">
              <a:buNone/>
            </a:pPr>
            <a:r>
              <a:rPr lang="en-GB" sz="2000" dirty="0"/>
              <a:t>Tudalen </a:t>
            </a:r>
            <a:r>
              <a:rPr lang="en-GB" sz="2000" dirty="0" err="1"/>
              <a:t>blaen</a:t>
            </a:r>
            <a:r>
              <a:rPr lang="en-GB" sz="2000" dirty="0"/>
              <a:t>  - </a:t>
            </a:r>
            <a:r>
              <a:rPr lang="en-GB" sz="2000" dirty="0" err="1"/>
              <a:t>teitl</a:t>
            </a:r>
            <a:endParaRPr lang="en-GB" sz="2000">
              <a:cs typeface="Calibri" panose="020F0502020204030204"/>
            </a:endParaRPr>
          </a:p>
          <a:p>
            <a:pPr marL="82550" indent="0">
              <a:buFont typeface="Arial" panose="020B0604020202020204" pitchFamily="34" charset="0"/>
              <a:buNone/>
            </a:pPr>
            <a:r>
              <a:rPr lang="en-GB" sz="2000" dirty="0"/>
              <a:t>Tudalen </a:t>
            </a:r>
            <a:r>
              <a:rPr lang="en-GB" sz="2000" dirty="0" err="1"/>
              <a:t>cynnwys</a:t>
            </a:r>
            <a:endParaRPr lang="en-GB" sz="2000">
              <a:cs typeface="Calibri" panose="020F0502020204030204"/>
            </a:endParaRPr>
          </a:p>
          <a:p>
            <a:pPr marL="82550" indent="0">
              <a:buFont typeface="Arial" panose="020B0604020202020204" pitchFamily="34" charset="0"/>
              <a:buNone/>
            </a:pPr>
            <a:r>
              <a:rPr lang="en-GB" sz="2000" err="1"/>
              <a:t>Crynodeb</a:t>
            </a:r>
            <a:endParaRPr lang="en-GB" sz="2000"/>
          </a:p>
          <a:p>
            <a:pPr marL="82550" indent="0">
              <a:buFont typeface="Wingdings 2" pitchFamily="-112" charset="2"/>
              <a:buAutoNum type="arabicPeriod"/>
            </a:pPr>
            <a:r>
              <a:rPr lang="en-GB" sz="2000" err="1"/>
              <a:t>Cyflwyniad</a:t>
            </a:r>
            <a:endParaRPr lang="en-GB" sz="2000"/>
          </a:p>
          <a:p>
            <a:pPr marL="82550" indent="0">
              <a:buFont typeface="Wingdings 2" pitchFamily="-112" charset="2"/>
              <a:buAutoNum type="arabicPeriod"/>
            </a:pPr>
            <a:r>
              <a:rPr lang="en-GB" sz="2000" dirty="0" err="1"/>
              <a:t>Adolygiad</a:t>
            </a:r>
            <a:r>
              <a:rPr lang="en-GB" sz="2000" dirty="0"/>
              <a:t> </a:t>
            </a:r>
            <a:r>
              <a:rPr lang="en-GB" sz="2000" dirty="0" err="1"/>
              <a:t>llyfryddiaeth</a:t>
            </a:r>
            <a:endParaRPr lang="en-GB" sz="2000">
              <a:cs typeface="Calibri" panose="020F0502020204030204"/>
            </a:endParaRPr>
          </a:p>
          <a:p>
            <a:pPr marL="82550" indent="0">
              <a:buFont typeface="Wingdings 2" pitchFamily="-112" charset="2"/>
              <a:buAutoNum type="arabicPeriod"/>
            </a:pPr>
            <a:r>
              <a:rPr lang="en-GB" sz="2000" err="1"/>
              <a:t>Methodoleg</a:t>
            </a:r>
            <a:endParaRPr lang="en-GB" sz="2000"/>
          </a:p>
          <a:p>
            <a:pPr marL="82550" indent="0">
              <a:buFont typeface="Wingdings 2" pitchFamily="-112" charset="2"/>
              <a:buAutoNum type="arabicPeriod"/>
            </a:pPr>
            <a:r>
              <a:rPr lang="en-GB" sz="2000" dirty="0" err="1"/>
              <a:t>Prif</a:t>
            </a:r>
            <a:r>
              <a:rPr lang="en-GB" sz="2000" dirty="0"/>
              <a:t> </a:t>
            </a:r>
            <a:r>
              <a:rPr lang="en-GB" sz="2000" dirty="0" err="1"/>
              <a:t>Ganlyniadau</a:t>
            </a:r>
            <a:endParaRPr lang="en-GB" sz="2000">
              <a:cs typeface="Calibri" panose="020F0502020204030204"/>
            </a:endParaRPr>
          </a:p>
          <a:p>
            <a:pPr marL="82550" indent="0">
              <a:buFont typeface="Wingdings 2" pitchFamily="-112" charset="2"/>
              <a:buAutoNum type="arabicPeriod"/>
            </a:pPr>
            <a:r>
              <a:rPr lang="en-GB" sz="2000" err="1"/>
              <a:t>Casgliadau</a:t>
            </a:r>
            <a:endParaRPr lang="en-GB" sz="2000"/>
          </a:p>
          <a:p>
            <a:pPr marL="82550" indent="0">
              <a:buFont typeface="Wingdings 2" pitchFamily="-112" charset="2"/>
              <a:buAutoNum type="arabicPeriod"/>
            </a:pPr>
            <a:r>
              <a:rPr lang="en-GB" sz="2000" err="1"/>
              <a:t>Argymhellion</a:t>
            </a:r>
            <a:endParaRPr lang="en-GB" sz="2000"/>
          </a:p>
          <a:p>
            <a:pPr marL="82550" indent="0">
              <a:buFont typeface="Wingdings 2" pitchFamily="-112" charset="2"/>
              <a:buAutoNum type="arabicPeriod"/>
            </a:pPr>
            <a:r>
              <a:rPr lang="en-GB" sz="2000" dirty="0" err="1"/>
              <a:t>Rhestr</a:t>
            </a:r>
            <a:r>
              <a:rPr lang="en-GB" sz="2000" dirty="0"/>
              <a:t> </a:t>
            </a:r>
            <a:r>
              <a:rPr lang="en-GB" sz="2000" dirty="0" err="1"/>
              <a:t>Cyfeirnodi</a:t>
            </a:r>
            <a:endParaRPr lang="en-GB" sz="2000">
              <a:cs typeface="Calibri" panose="020F0502020204030204"/>
            </a:endParaRPr>
          </a:p>
          <a:p>
            <a:pPr marL="82550" indent="0">
              <a:buFont typeface="Wingdings 2" pitchFamily="-112" charset="2"/>
              <a:buAutoNum type="arabicPeriod"/>
            </a:pPr>
            <a:r>
              <a:rPr lang="en-GB" sz="2000" dirty="0" err="1"/>
              <a:t>Atodiadau</a:t>
            </a:r>
            <a:r>
              <a:rPr lang="en-GB" sz="2000" dirty="0"/>
              <a:t> </a:t>
            </a:r>
            <a:endParaRPr lang="en-GB" sz="2000" dirty="0">
              <a:cs typeface="Calibri"/>
            </a:endParaRPr>
          </a:p>
          <a:p>
            <a:pPr marL="82550" indent="0">
              <a:buNone/>
            </a:pPr>
            <a:r>
              <a:rPr lang="en-GB" sz="2000" dirty="0"/>
              <a:t>Pan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ysgrifennu</a:t>
            </a:r>
            <a:r>
              <a:rPr lang="en-GB" sz="2000" dirty="0"/>
              <a:t> </a:t>
            </a:r>
            <a:r>
              <a:rPr lang="en-GB" sz="2000" dirty="0" err="1"/>
              <a:t>adroddiad</a:t>
            </a:r>
            <a:r>
              <a:rPr lang="en-GB" sz="2000" dirty="0"/>
              <a:t>, </a:t>
            </a:r>
            <a:r>
              <a:rPr lang="en-GB" sz="2000" dirty="0" err="1"/>
              <a:t>bydd</a:t>
            </a:r>
            <a:r>
              <a:rPr lang="en-GB" sz="2000" dirty="0"/>
              <a:t> </a:t>
            </a:r>
            <a:r>
              <a:rPr lang="en-GB" sz="2000" dirty="0" err="1"/>
              <a:t>eich</a:t>
            </a:r>
            <a:r>
              <a:rPr lang="en-GB" sz="2000" dirty="0"/>
              <a:t> </a:t>
            </a:r>
            <a:r>
              <a:rPr lang="en-GB" sz="2000" dirty="0" err="1"/>
              <a:t>ddarlithydd</a:t>
            </a:r>
            <a:r>
              <a:rPr lang="en-GB" sz="2000" dirty="0"/>
              <a:t> </a:t>
            </a:r>
            <a:r>
              <a:rPr lang="en-GB" sz="2000" dirty="0" err="1"/>
              <a:t>yn</a:t>
            </a:r>
            <a:r>
              <a:rPr lang="en-GB" sz="2000" dirty="0"/>
              <a:t> </a:t>
            </a:r>
            <a:r>
              <a:rPr lang="en-GB" sz="2000" dirty="0" err="1"/>
              <a:t>egluro</a:t>
            </a:r>
            <a:r>
              <a:rPr lang="en-GB" sz="2000" dirty="0"/>
              <a:t> </a:t>
            </a:r>
            <a:r>
              <a:rPr lang="en-GB" sz="2000" dirty="0" err="1"/>
              <a:t>pob</a:t>
            </a:r>
            <a:r>
              <a:rPr lang="en-GB" sz="2000" dirty="0"/>
              <a:t> </a:t>
            </a:r>
            <a:r>
              <a:rPr lang="en-GB" sz="2000" dirty="0" err="1"/>
              <a:t>adran</a:t>
            </a:r>
            <a:r>
              <a:rPr lang="en-GB" sz="2000" dirty="0"/>
              <a:t>.  </a:t>
            </a:r>
            <a:endParaRPr lang="en-GB" sz="2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532225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80941E2E-A1EF-9641-8729-42AFEFD88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-811"/>
            <a:ext cx="11047335" cy="1143000"/>
          </a:xfrm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>
              <a:defRPr/>
            </a:pPr>
            <a:r>
              <a:rPr lang="en-GB" sz="3900" dirty="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Characteristics of a report… / </a:t>
            </a:r>
            <a:r>
              <a:rPr lang="en-GB" sz="3900" dirty="0" err="1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Nodweddion</a:t>
            </a:r>
            <a:r>
              <a:rPr lang="en-GB" sz="3900" dirty="0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 </a:t>
            </a:r>
            <a:r>
              <a:rPr lang="en-GB" sz="3900" dirty="0" err="1">
                <a:solidFill>
                  <a:schemeClr val="bg1"/>
                </a:solidFill>
                <a:effectLst>
                  <a:outerShdw blurRad="38100" dist="38100" dir="2700000" algn="tl">
                    <a:srgbClr val="DDDDDD"/>
                  </a:outerShdw>
                </a:effectLst>
              </a:rPr>
              <a:t>adroddiad</a:t>
            </a:r>
            <a:endParaRPr lang="en-GB" sz="3900" dirty="0">
              <a:solidFill>
                <a:schemeClr val="bg1"/>
              </a:solidFill>
              <a:effectLst>
                <a:outerShdw blurRad="38100" dist="38100" dir="2700000" algn="tl">
                  <a:srgbClr val="DDDDDD"/>
                </a:outerShdw>
              </a:effectLst>
              <a:cs typeface="Calibri Light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A6AF612-7DC3-CC30-C418-6EFAC4501C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97774" y="1312344"/>
            <a:ext cx="5619173" cy="4664075"/>
          </a:xfrm>
        </p:spPr>
        <p:txBody>
          <a:bodyPr>
            <a:normAutofit/>
          </a:bodyPr>
          <a:lstStyle/>
          <a:p>
            <a:pPr marL="82550" indent="0">
              <a:buNone/>
            </a:pPr>
            <a:r>
              <a:rPr lang="en-GB" sz="2400" dirty="0"/>
              <a:t>Where an essay is continuous prose, a report is structured very differently.  Reports contain the following:</a:t>
            </a:r>
          </a:p>
          <a:p>
            <a:pPr marL="82550" indent="0"/>
            <a:r>
              <a:rPr lang="en-GB" sz="2400" dirty="0"/>
              <a:t>Sub-headings</a:t>
            </a:r>
          </a:p>
          <a:p>
            <a:pPr marL="82550" indent="0"/>
            <a:r>
              <a:rPr lang="en-GB" sz="2400" dirty="0"/>
              <a:t>Bullet points</a:t>
            </a:r>
          </a:p>
          <a:p>
            <a:pPr marL="82550" indent="0"/>
            <a:r>
              <a:rPr lang="en-GB" sz="2400" dirty="0"/>
              <a:t>Graphs</a:t>
            </a:r>
          </a:p>
          <a:p>
            <a:pPr marL="82550" indent="0"/>
            <a:r>
              <a:rPr lang="en-GB" sz="2400" dirty="0"/>
              <a:t>Charts</a:t>
            </a:r>
          </a:p>
          <a:p>
            <a:pPr marL="82550" indent="0"/>
            <a:r>
              <a:rPr lang="en-GB" sz="2400" dirty="0"/>
              <a:t>Tables</a:t>
            </a:r>
          </a:p>
          <a:p>
            <a:pPr marL="82550" indent="0"/>
            <a:r>
              <a:rPr lang="en-GB" sz="2400" dirty="0"/>
              <a:t>Diagrams</a:t>
            </a:r>
          </a:p>
          <a:p>
            <a:pPr marL="82550" indent="0"/>
            <a:r>
              <a:rPr lang="en-GB" sz="2400" dirty="0"/>
              <a:t>Illustrations</a:t>
            </a:r>
          </a:p>
          <a:p>
            <a:pPr marL="82550" indent="0"/>
            <a:endParaRPr lang="en-GB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3B8F96E-1BF8-6EA9-442A-5C772A72CB0F}"/>
              </a:ext>
            </a:extLst>
          </p:cNvPr>
          <p:cNvSpPr txBox="1">
            <a:spLocks/>
          </p:cNvSpPr>
          <p:nvPr/>
        </p:nvSpPr>
        <p:spPr>
          <a:xfrm>
            <a:off x="6805121" y="1312344"/>
            <a:ext cx="4644217" cy="466407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2550" indent="0">
              <a:buFont typeface="Arial" panose="020B0604020202020204" pitchFamily="34" charset="0"/>
              <a:buNone/>
            </a:pPr>
            <a:r>
              <a:rPr lang="en-GB" sz="2400"/>
              <a:t>Mae </a:t>
            </a:r>
            <a:r>
              <a:rPr lang="en-GB" sz="2400" err="1"/>
              <a:t>traethawd</a:t>
            </a:r>
            <a:r>
              <a:rPr lang="en-GB" sz="2400"/>
              <a:t> ag </a:t>
            </a:r>
            <a:r>
              <a:rPr lang="en-GB" sz="2400" err="1"/>
              <a:t>adroddiad</a:t>
            </a:r>
            <a:r>
              <a:rPr lang="en-GB" sz="2400"/>
              <a:t> </a:t>
            </a:r>
            <a:r>
              <a:rPr lang="en-GB" sz="2400" err="1"/>
              <a:t>wedi</a:t>
            </a:r>
            <a:r>
              <a:rPr lang="en-GB" sz="2400"/>
              <a:t> </a:t>
            </a:r>
            <a:r>
              <a:rPr lang="en-GB" sz="2400" err="1"/>
              <a:t>strwythuro’n</a:t>
            </a:r>
            <a:r>
              <a:rPr lang="en-GB" sz="2400"/>
              <a:t> </a:t>
            </a:r>
            <a:r>
              <a:rPr lang="en-GB" sz="2400" err="1"/>
              <a:t>wahanol</a:t>
            </a:r>
            <a:r>
              <a:rPr lang="en-GB" sz="2400"/>
              <a:t>. </a:t>
            </a:r>
            <a:r>
              <a:rPr lang="en-GB" sz="2400" err="1"/>
              <a:t>Mewn</a:t>
            </a:r>
            <a:r>
              <a:rPr lang="en-GB" sz="2400"/>
              <a:t> </a:t>
            </a:r>
            <a:r>
              <a:rPr lang="en-GB" sz="2400" err="1"/>
              <a:t>adroddiad</a:t>
            </a:r>
            <a:r>
              <a:rPr lang="en-GB" sz="2400"/>
              <a:t> </a:t>
            </a:r>
            <a:r>
              <a:rPr lang="en-GB" sz="2400" err="1"/>
              <a:t>ceir</a:t>
            </a:r>
            <a:r>
              <a:rPr lang="en-GB" sz="2400"/>
              <a:t> : </a:t>
            </a:r>
          </a:p>
          <a:p>
            <a:pPr marL="82550" indent="0"/>
            <a:r>
              <a:rPr lang="en-GB" sz="2400"/>
              <a:t>Is-</a:t>
            </a:r>
            <a:r>
              <a:rPr lang="en-GB" sz="2400" err="1"/>
              <a:t>penawdau</a:t>
            </a:r>
            <a:endParaRPr lang="en-GB" sz="2400"/>
          </a:p>
          <a:p>
            <a:pPr marL="82550" indent="0"/>
            <a:r>
              <a:rPr lang="en-GB" sz="2400" err="1"/>
              <a:t>Pwyntiau</a:t>
            </a:r>
            <a:r>
              <a:rPr lang="en-GB" sz="2400"/>
              <a:t> </a:t>
            </a:r>
            <a:r>
              <a:rPr lang="en-GB" sz="2400" err="1"/>
              <a:t>bwled</a:t>
            </a:r>
            <a:endParaRPr lang="en-GB" sz="2400"/>
          </a:p>
          <a:p>
            <a:pPr marL="82550" indent="0"/>
            <a:r>
              <a:rPr lang="en-GB" sz="2400" err="1"/>
              <a:t>Graffiau</a:t>
            </a:r>
            <a:endParaRPr lang="en-GB" sz="2400"/>
          </a:p>
          <a:p>
            <a:pPr marL="82550" indent="0"/>
            <a:r>
              <a:rPr lang="en-GB" sz="2400" err="1"/>
              <a:t>Siartiau</a:t>
            </a:r>
            <a:endParaRPr lang="en-GB" sz="2400"/>
          </a:p>
          <a:p>
            <a:pPr marL="82550" indent="0"/>
            <a:r>
              <a:rPr lang="en-GB" sz="2400" err="1"/>
              <a:t>Byrddau</a:t>
            </a:r>
            <a:endParaRPr lang="en-GB" sz="2400"/>
          </a:p>
          <a:p>
            <a:pPr marL="82550" indent="0"/>
            <a:r>
              <a:rPr lang="en-GB" sz="2400" err="1"/>
              <a:t>Deiagramau</a:t>
            </a:r>
            <a:endParaRPr lang="en-GB" sz="2400"/>
          </a:p>
          <a:p>
            <a:pPr marL="82550" indent="0"/>
            <a:r>
              <a:rPr lang="en-GB" sz="2400" err="1"/>
              <a:t>Darluniau</a:t>
            </a:r>
            <a:r>
              <a:rPr lang="en-GB" sz="24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34792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4C283-83E7-B2A8-45A8-9F5AD3B54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3315"/>
            <a:ext cx="10515600" cy="990618"/>
          </a:xfrm>
        </p:spPr>
        <p:txBody>
          <a:bodyPr/>
          <a:lstStyle/>
          <a:p>
            <a:r>
              <a:rPr lang="en-US" sz="4800" b="1" dirty="0" err="1">
                <a:solidFill>
                  <a:schemeClr val="bg1"/>
                </a:solidFill>
                <a:cs typeface="Calibri Light"/>
              </a:rPr>
              <a:t>Tasg</a:t>
            </a:r>
            <a:r>
              <a:rPr lang="en-US" sz="4800" b="1" dirty="0">
                <a:solidFill>
                  <a:schemeClr val="bg1"/>
                </a:solidFill>
                <a:cs typeface="Calibri Light"/>
              </a:rPr>
              <a:t> : </a:t>
            </a:r>
            <a:r>
              <a:rPr lang="en-US" sz="4800" b="1" dirty="0" err="1">
                <a:solidFill>
                  <a:schemeClr val="bg1"/>
                </a:solidFill>
                <a:cs typeface="Calibri Light"/>
              </a:rPr>
              <a:t>Crynhoi</a:t>
            </a:r>
            <a:r>
              <a:rPr lang="en-US" sz="4800" b="1" dirty="0">
                <a:solidFill>
                  <a:schemeClr val="bg1"/>
                </a:solidFill>
                <a:cs typeface="Calibri Light"/>
              </a:rPr>
              <a:t> a </a:t>
            </a:r>
            <a:r>
              <a:rPr lang="en-US" sz="4800" b="1" dirty="0" err="1">
                <a:solidFill>
                  <a:schemeClr val="bg1"/>
                </a:solidFill>
                <a:cs typeface="Calibri Light"/>
              </a:rPr>
              <a:t>chyfeirnodi'r</a:t>
            </a:r>
            <a:r>
              <a:rPr lang="en-US" sz="4800" b="1" dirty="0">
                <a:solidFill>
                  <a:schemeClr val="bg1"/>
                </a:solidFill>
                <a:cs typeface="Calibri Light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cs typeface="Calibri Light"/>
              </a:rPr>
              <a:t>ffynhonnell</a:t>
            </a:r>
            <a:endParaRPr lang="en-US" sz="4800" b="1" err="1">
              <a:solidFill>
                <a:schemeClr val="bg1"/>
              </a:solidFill>
              <a:cs typeface="Calibri Light" panose="020F03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40064-8FDA-63E5-6A57-60A9F77F3E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508" y="124784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000" dirty="0" err="1">
                <a:cs typeface="Calibri"/>
              </a:rPr>
              <a:t>Chwiliwch</a:t>
            </a:r>
            <a:r>
              <a:rPr lang="en-US" sz="4000" dirty="0">
                <a:cs typeface="Calibri"/>
              </a:rPr>
              <a:t> am un </a:t>
            </a:r>
            <a:r>
              <a:rPr lang="en-US" sz="4000" dirty="0" err="1">
                <a:cs typeface="Calibri"/>
              </a:rPr>
              <a:t>pwynt</a:t>
            </a:r>
            <a:r>
              <a:rPr lang="en-US" sz="4000" dirty="0">
                <a:cs typeface="Calibri"/>
              </a:rPr>
              <a:t> </a:t>
            </a:r>
            <a:r>
              <a:rPr lang="en-US" sz="4000" dirty="0" err="1">
                <a:cs typeface="Calibri"/>
              </a:rPr>
              <a:t>allweddol</a:t>
            </a:r>
            <a:r>
              <a:rPr lang="en-US" sz="4000" dirty="0">
                <a:cs typeface="Calibri"/>
              </a:rPr>
              <a:t> </a:t>
            </a:r>
            <a:r>
              <a:rPr lang="en-US" sz="4000" dirty="0" err="1">
                <a:cs typeface="Calibri"/>
              </a:rPr>
              <a:t>o'r</a:t>
            </a:r>
            <a:r>
              <a:rPr lang="en-US" sz="4000" dirty="0">
                <a:cs typeface="Calibri"/>
              </a:rPr>
              <a:t> </a:t>
            </a:r>
            <a:r>
              <a:rPr lang="en-US" sz="4000" dirty="0" err="1">
                <a:cs typeface="Calibri"/>
              </a:rPr>
              <a:t>adroddiad</a:t>
            </a:r>
            <a:endParaRPr lang="en-US" sz="4000" dirty="0">
              <a:cs typeface="Calibri"/>
            </a:endParaRPr>
          </a:p>
          <a:p>
            <a:r>
              <a:rPr lang="en-US" sz="4000" err="1">
                <a:cs typeface="Calibri"/>
              </a:rPr>
              <a:t>Ysgrifennwch</a:t>
            </a:r>
            <a:r>
              <a:rPr lang="en-US" sz="4000" dirty="0">
                <a:cs typeface="Calibri"/>
              </a:rPr>
              <a:t> </a:t>
            </a:r>
            <a:r>
              <a:rPr lang="en-US" sz="4000" err="1">
                <a:cs typeface="Calibri"/>
              </a:rPr>
              <a:t>mewn</a:t>
            </a:r>
            <a:r>
              <a:rPr lang="en-US" sz="4000" dirty="0">
                <a:cs typeface="Calibri"/>
              </a:rPr>
              <a:t> </a:t>
            </a:r>
            <a:r>
              <a:rPr lang="en-US" sz="4000" err="1">
                <a:cs typeface="Calibri"/>
              </a:rPr>
              <a:t>dyfyniad</a:t>
            </a:r>
            <a:endParaRPr lang="en-US" sz="4000" dirty="0">
              <a:cs typeface="Calibri"/>
            </a:endParaRPr>
          </a:p>
          <a:p>
            <a:r>
              <a:rPr lang="en-US" sz="4000" dirty="0" err="1">
                <a:cs typeface="Calibri"/>
              </a:rPr>
              <a:t>Ysgrifennwch</a:t>
            </a:r>
            <a:r>
              <a:rPr lang="en-US" sz="4000" dirty="0">
                <a:cs typeface="Calibri"/>
              </a:rPr>
              <a:t> yr un </a:t>
            </a:r>
            <a:r>
              <a:rPr lang="en-US" sz="4000" dirty="0" err="1">
                <a:cs typeface="Calibri"/>
              </a:rPr>
              <a:t>dyfyniad</a:t>
            </a:r>
            <a:r>
              <a:rPr lang="en-US" sz="4000" dirty="0">
                <a:cs typeface="Calibri"/>
              </a:rPr>
              <a:t> </a:t>
            </a:r>
            <a:r>
              <a:rPr lang="en-US" sz="4000" dirty="0" err="1">
                <a:cs typeface="Calibri"/>
              </a:rPr>
              <a:t>yn</a:t>
            </a:r>
            <a:r>
              <a:rPr lang="en-US" sz="4000" dirty="0">
                <a:cs typeface="Calibri"/>
              </a:rPr>
              <a:t> </a:t>
            </a:r>
            <a:r>
              <a:rPr lang="en-US" sz="4000" dirty="0" err="1">
                <a:cs typeface="Calibri"/>
              </a:rPr>
              <a:t>eich</a:t>
            </a:r>
            <a:r>
              <a:rPr lang="en-US" sz="4000" dirty="0">
                <a:cs typeface="Calibri"/>
              </a:rPr>
              <a:t> </a:t>
            </a:r>
            <a:r>
              <a:rPr lang="en-US" sz="4000" dirty="0" err="1">
                <a:cs typeface="Calibri"/>
              </a:rPr>
              <a:t>geiriau</a:t>
            </a:r>
            <a:r>
              <a:rPr lang="en-US" sz="4000" dirty="0">
                <a:cs typeface="Calibri"/>
              </a:rPr>
              <a:t> </a:t>
            </a:r>
            <a:r>
              <a:rPr lang="en-US" sz="4000" dirty="0" err="1">
                <a:cs typeface="Calibri"/>
              </a:rPr>
              <a:t>eich</a:t>
            </a:r>
            <a:r>
              <a:rPr lang="en-US" sz="4000" dirty="0">
                <a:cs typeface="Calibri"/>
              </a:rPr>
              <a:t> </a:t>
            </a:r>
            <a:r>
              <a:rPr lang="en-US" sz="4000" dirty="0" err="1">
                <a:cs typeface="Calibri"/>
              </a:rPr>
              <a:t>hun</a:t>
            </a:r>
            <a:endParaRPr lang="en-US" sz="4000" dirty="0">
              <a:cs typeface="Calibri"/>
            </a:endParaRPr>
          </a:p>
          <a:p>
            <a:r>
              <a:rPr lang="en-US" sz="4000" err="1">
                <a:cs typeface="Calibri"/>
              </a:rPr>
              <a:t>Ysgrifennwch</a:t>
            </a:r>
            <a:r>
              <a:rPr lang="en-US" sz="4000" dirty="0">
                <a:cs typeface="Calibri"/>
              </a:rPr>
              <a:t> </a:t>
            </a:r>
            <a:r>
              <a:rPr lang="en-US" sz="4000" err="1">
                <a:cs typeface="Calibri"/>
              </a:rPr>
              <a:t>fel</a:t>
            </a:r>
            <a:r>
              <a:rPr lang="en-US" sz="4000" dirty="0">
                <a:cs typeface="Calibri"/>
              </a:rPr>
              <a:t> </a:t>
            </a:r>
            <a:r>
              <a:rPr lang="en-US" sz="4000" err="1">
                <a:cs typeface="Calibri"/>
              </a:rPr>
              <a:t>byddai'r</a:t>
            </a:r>
            <a:r>
              <a:rPr lang="en-US" sz="4000" dirty="0">
                <a:cs typeface="Calibri"/>
              </a:rPr>
              <a:t> </a:t>
            </a:r>
            <a:r>
              <a:rPr lang="en-US" sz="4000" err="1">
                <a:cs typeface="Calibri"/>
              </a:rPr>
              <a:t>ffynhonnell</a:t>
            </a:r>
            <a:r>
              <a:rPr lang="en-US" sz="4000" dirty="0">
                <a:cs typeface="Calibri"/>
              </a:rPr>
              <a:t> </a:t>
            </a:r>
            <a:r>
              <a:rPr lang="en-US" sz="4000" err="1">
                <a:cs typeface="Calibri"/>
              </a:rPr>
              <a:t>yn</a:t>
            </a:r>
            <a:r>
              <a:rPr lang="en-US" sz="4000" dirty="0">
                <a:cs typeface="Calibri"/>
              </a:rPr>
              <a:t> </a:t>
            </a:r>
            <a:r>
              <a:rPr lang="en-US" sz="4000" err="1">
                <a:cs typeface="Calibri"/>
              </a:rPr>
              <a:t>ymddangos</a:t>
            </a:r>
            <a:r>
              <a:rPr lang="en-US" sz="4000" dirty="0">
                <a:cs typeface="Calibri"/>
              </a:rPr>
              <a:t> </a:t>
            </a:r>
            <a:r>
              <a:rPr lang="en-US" sz="4000" err="1">
                <a:cs typeface="Calibri"/>
              </a:rPr>
              <a:t>yn</a:t>
            </a:r>
            <a:r>
              <a:rPr lang="en-US" sz="4000" dirty="0">
                <a:cs typeface="Calibri"/>
              </a:rPr>
              <a:t> </a:t>
            </a:r>
            <a:r>
              <a:rPr lang="en-US" sz="4000" err="1">
                <a:cs typeface="Calibri"/>
              </a:rPr>
              <a:t>eich</a:t>
            </a:r>
            <a:r>
              <a:rPr lang="en-US" sz="4000" dirty="0">
                <a:cs typeface="Calibri"/>
              </a:rPr>
              <a:t> </a:t>
            </a:r>
            <a:r>
              <a:rPr lang="en-US" sz="4000" err="1">
                <a:cs typeface="Calibri"/>
              </a:rPr>
              <a:t>rhestr</a:t>
            </a:r>
            <a:r>
              <a:rPr lang="en-US" sz="4000" dirty="0">
                <a:cs typeface="Calibri"/>
              </a:rPr>
              <a:t> </a:t>
            </a:r>
            <a:r>
              <a:rPr lang="en-US" sz="4000" err="1">
                <a:cs typeface="Calibri"/>
              </a:rPr>
              <a:t>cyfeirnodi</a:t>
            </a:r>
            <a:endParaRPr lang="en-US" sz="40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6417180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ngled shot of pen on a graph">
            <a:extLst>
              <a:ext uri="{FF2B5EF4-FFF2-40B4-BE49-F238E27FC236}">
                <a16:creationId xmlns:a16="http://schemas.microsoft.com/office/drawing/2014/main" id="{EC1C3686-C65B-32ED-3F02-AAA84D0B01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390" r="-2" b="10213"/>
          <a:stretch/>
        </p:blipFill>
        <p:spPr>
          <a:xfrm>
            <a:off x="1" y="1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53DA0B1-EE14-839F-C66D-F916ACAE1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74522" y="-2053"/>
            <a:ext cx="7681393" cy="1339382"/>
          </a:xfrm>
        </p:spPr>
        <p:txBody>
          <a:bodyPr>
            <a:normAutofit/>
          </a:bodyPr>
          <a:lstStyle/>
          <a:p>
            <a:pPr algn="ctr"/>
            <a:r>
              <a:rPr lang="en-GB" sz="4000" b="1" dirty="0">
                <a:cs typeface="Calibri Light"/>
              </a:rPr>
              <a:t>Task : Summarise &amp; Reference</a:t>
            </a:r>
            <a:endParaRPr lang="en-GB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386C04-6546-C3DF-7AB5-428145CC28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70295" y="2544710"/>
            <a:ext cx="6920291" cy="3109740"/>
          </a:xfr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z="3200" dirty="0">
                <a:cs typeface="Calibri"/>
              </a:rPr>
              <a:t>Find one key piece of information from the report. </a:t>
            </a:r>
            <a:endParaRPr lang="en-US" sz="3200" dirty="0">
              <a:cs typeface="Calibri"/>
            </a:endParaRPr>
          </a:p>
          <a:p>
            <a:r>
              <a:rPr lang="en-GB" sz="3200" dirty="0">
                <a:cs typeface="Calibri"/>
              </a:rPr>
              <a:t>Write as a quotation inc. reference </a:t>
            </a:r>
          </a:p>
          <a:p>
            <a:r>
              <a:rPr lang="en-GB" sz="3200" dirty="0">
                <a:cs typeface="Calibri"/>
              </a:rPr>
              <a:t>Re-write the quotation but now in your own words … remember what this was called? </a:t>
            </a:r>
          </a:p>
          <a:p>
            <a:r>
              <a:rPr lang="en-GB" sz="3200" dirty="0">
                <a:cs typeface="Calibri"/>
              </a:rPr>
              <a:t>Cite this accurately &amp; share with others how</a:t>
            </a:r>
          </a:p>
          <a:p>
            <a:r>
              <a:rPr lang="en-GB" sz="3200" dirty="0">
                <a:cs typeface="Calibri"/>
              </a:rPr>
              <a:t>Write the reference as though it was for your reference list</a:t>
            </a:r>
          </a:p>
        </p:txBody>
      </p:sp>
    </p:spTree>
    <p:extLst>
      <p:ext uri="{BB962C8B-B14F-4D97-AF65-F5344CB8AC3E}">
        <p14:creationId xmlns:p14="http://schemas.microsoft.com/office/powerpoint/2010/main" val="30409041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781B0D-1071-1DB2-3729-7626AE216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20545"/>
            <a:ext cx="10515600" cy="1325563"/>
          </a:xfrm>
        </p:spPr>
        <p:txBody>
          <a:bodyPr/>
          <a:lstStyle/>
          <a:p>
            <a:r>
              <a:rPr lang="en-US" sz="4800" b="1" dirty="0">
                <a:solidFill>
                  <a:schemeClr val="bg1"/>
                </a:solidFill>
                <a:cs typeface="Calibri Light"/>
              </a:rPr>
              <a:t>Next Week / </a:t>
            </a:r>
            <a:r>
              <a:rPr lang="en-US" sz="4800" b="1" err="1">
                <a:solidFill>
                  <a:schemeClr val="bg1"/>
                </a:solidFill>
                <a:cs typeface="Calibri Light"/>
              </a:rPr>
              <a:t>Wythnos</a:t>
            </a:r>
            <a:r>
              <a:rPr lang="en-US" sz="4800" b="1" dirty="0">
                <a:solidFill>
                  <a:schemeClr val="bg1"/>
                </a:solidFill>
                <a:cs typeface="Calibri Light"/>
              </a:rPr>
              <a:t> </a:t>
            </a:r>
            <a:r>
              <a:rPr lang="en-US" sz="4800" b="1" err="1">
                <a:solidFill>
                  <a:schemeClr val="bg1"/>
                </a:solidFill>
                <a:cs typeface="Calibri Light"/>
              </a:rPr>
              <a:t>Nesaf</a:t>
            </a:r>
            <a:endParaRPr lang="en-US" sz="4800" b="1" err="1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8991E4-C9BB-DFB3-1EBD-67CA5F6753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070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905</Words>
  <Application>Microsoft Macintosh PowerPoint</Application>
  <PresentationFormat>Widescreen</PresentationFormat>
  <Paragraphs>160</Paragraphs>
  <Slides>19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Wingdings 2</vt:lpstr>
      <vt:lpstr>Office Theme</vt:lpstr>
      <vt:lpstr>Custom Design</vt:lpstr>
      <vt:lpstr>1_Custom Design</vt:lpstr>
      <vt:lpstr>Learning in the digital era Dysgu yn yr oes digidol  Level / Lefel  4 Study Skills / Sgiliau Astudio </vt:lpstr>
      <vt:lpstr>Report Writing /  Ysgrifennu  Adroddiad</vt:lpstr>
      <vt:lpstr>PowerPoint Presentation</vt:lpstr>
      <vt:lpstr>PowerPoint Presentation</vt:lpstr>
      <vt:lpstr>Why Write a Report?  /  Pam Ysgrifennu Adroddiad? </vt:lpstr>
      <vt:lpstr>Characteristics of a report… / Nodweddion adroddiad</vt:lpstr>
      <vt:lpstr> Enghreiffitau o wahanol fathau o adroddiadau</vt:lpstr>
      <vt:lpstr>TASK : Gaining information from an 'abstract' TASG: Cymryd gwybodaeth o ‘abstract’</vt:lpstr>
      <vt:lpstr>Structures of abstracts </vt:lpstr>
      <vt:lpstr>Nodweddion abstract    Tips for writing an abstract </vt:lpstr>
      <vt:lpstr>Mae gan Chwaraeon Cymru nifer o rai syml medrwch ddarllen</vt:lpstr>
      <vt:lpstr>PowerPoint Presentation</vt:lpstr>
      <vt:lpstr>Tasg</vt:lpstr>
      <vt:lpstr>Task</vt:lpstr>
      <vt:lpstr>Check list to Task : Structure of a Report  Rhestr wirio ar gyfer Tasg : Strwythur Adroddiad</vt:lpstr>
      <vt:lpstr>Characteristics of a report… / Nodweddion adroddiad</vt:lpstr>
      <vt:lpstr>Tasg : Crynhoi a chyfeirnodi'r ffynhonnell</vt:lpstr>
      <vt:lpstr>Task : Summarise &amp; Reference</vt:lpstr>
      <vt:lpstr>Next Week / Wythnos Nesaf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Heddwen Davies</cp:lastModifiedBy>
  <cp:revision>991</cp:revision>
  <cp:lastPrinted>2022-09-04T21:06:10Z</cp:lastPrinted>
  <dcterms:created xsi:type="dcterms:W3CDTF">2019-09-12T10:20:23Z</dcterms:created>
  <dcterms:modified xsi:type="dcterms:W3CDTF">2024-11-09T09:10:49Z</dcterms:modified>
</cp:coreProperties>
</file>