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D9F8"/>
    <a:srgbClr val="E9F2E3"/>
    <a:srgbClr val="D9F3DE"/>
    <a:srgbClr val="E6F2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29"/>
  </p:normalViewPr>
  <p:slideViewPr>
    <p:cSldViewPr snapToGrid="0" snapToObjects="1">
      <p:cViewPr>
        <p:scale>
          <a:sx n="100" d="100"/>
          <a:sy n="100" d="100"/>
        </p:scale>
        <p:origin x="-136" y="-4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C9DDD1-A5FF-FE4A-8BBF-833F05027590}" type="datetimeFigureOut">
              <a:rPr lang="en-US" smtClean="0"/>
              <a:t>3/28/19</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54EA07-C510-EE43-8510-3DD0E6990315}" type="slidenum">
              <a:rPr lang="en-US" smtClean="0"/>
              <a:t>‹#›</a:t>
            </a:fld>
            <a:endParaRPr lang="en-US"/>
          </a:p>
        </p:txBody>
      </p:sp>
    </p:spTree>
    <p:extLst>
      <p:ext uri="{BB962C8B-B14F-4D97-AF65-F5344CB8AC3E}">
        <p14:creationId xmlns:p14="http://schemas.microsoft.com/office/powerpoint/2010/main" val="817656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54EA07-C510-EE43-8510-3DD0E6990315}" type="slidenum">
              <a:rPr lang="en-US" smtClean="0"/>
              <a:t>1</a:t>
            </a:fld>
            <a:endParaRPr lang="en-US"/>
          </a:p>
        </p:txBody>
      </p:sp>
    </p:spTree>
    <p:extLst>
      <p:ext uri="{BB962C8B-B14F-4D97-AF65-F5344CB8AC3E}">
        <p14:creationId xmlns:p14="http://schemas.microsoft.com/office/powerpoint/2010/main" val="314787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151957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7534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1388950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81320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0F39DA-8324-5042-B890-3B2CCD657C59}" type="datetimeFigureOut">
              <a:rPr lang="en-US" smtClean="0"/>
              <a:t>3/28/19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645164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0F39DA-8324-5042-B890-3B2CCD657C59}" type="datetimeFigureOut">
              <a:rPr lang="en-US" smtClean="0"/>
              <a:t>3/28/19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24833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0F39DA-8324-5042-B890-3B2CCD657C59}" type="datetimeFigureOut">
              <a:rPr lang="en-US" smtClean="0"/>
              <a:t>3/28/19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469384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23050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887615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4149549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63619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70F39DA-8324-5042-B890-3B2CCD657C59}" type="datetimeFigureOut">
              <a:rPr lang="en-US" smtClean="0"/>
              <a:t>3/28/19</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58A70D88-25FA-0B41-9FF0-F6CB609A23AB}" type="slidenum">
              <a:rPr lang="en-US" smtClean="0"/>
              <a:t>‹#›</a:t>
            </a:fld>
            <a:endParaRPr lang="en-US"/>
          </a:p>
        </p:txBody>
      </p:sp>
    </p:spTree>
    <p:extLst>
      <p:ext uri="{BB962C8B-B14F-4D97-AF65-F5344CB8AC3E}">
        <p14:creationId xmlns:p14="http://schemas.microsoft.com/office/powerpoint/2010/main" val="27202150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8.JP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hyperlink" Target="https://www.musee-orsay.fr/en/collections/works-in-focus/search/commentaire/commentaire_id/les-alyscamps-250.html?no_cache=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hyperlink" Target="http://www.arles-antique.cg13.fr/mdaa_cg13/root/index.htm" TargetMode="External"/><Relationship Id="rId5" Type="http://schemas.openxmlformats.org/officeDocument/2006/relationships/image" Target="../media/image3.jpeg"/><Relationship Id="rId15" Type="http://schemas.openxmlformats.org/officeDocument/2006/relationships/image" Target="../media/image10.jpg"/><Relationship Id="rId10" Type="http://schemas.openxmlformats.org/officeDocument/2006/relationships/hyperlink" Target="http://www.curate.nd.edu/" TargetMode="External"/><Relationship Id="rId4" Type="http://schemas.openxmlformats.org/officeDocument/2006/relationships/image" Target="../media/image2.png"/><Relationship Id="rId9" Type="http://schemas.openxmlformats.org/officeDocument/2006/relationships/image" Target="../media/image7.jpg"/><Relationship Id="rId1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43F84B-024D-A74F-8F8D-A6D2E9F2BFEF}"/>
              </a:ext>
            </a:extLst>
          </p:cNvPr>
          <p:cNvPicPr>
            <a:picLocks noChangeAspect="1"/>
          </p:cNvPicPr>
          <p:nvPr/>
        </p:nvPicPr>
        <p:blipFill>
          <a:blip r:embed="rId3">
            <a:alphaModFix amt="31000"/>
          </a:blip>
          <a:stretch>
            <a:fillRect/>
          </a:stretch>
        </p:blipFill>
        <p:spPr>
          <a:xfrm>
            <a:off x="13447143" y="-318458"/>
            <a:ext cx="17235073" cy="22447445"/>
          </a:xfrm>
          <a:prstGeom prst="rect">
            <a:avLst/>
          </a:prstGeom>
          <a:effectLst>
            <a:outerShdw blurRad="12700" dist="50800" dir="5400000" algn="ctr" rotWithShape="0">
              <a:srgbClr val="000000"/>
            </a:outerShdw>
            <a:reflection endPos="65000" dist="50800" dir="5400000" sy="-100000" algn="bl" rotWithShape="0"/>
          </a:effectLst>
        </p:spPr>
      </p:pic>
      <p:sp>
        <p:nvSpPr>
          <p:cNvPr id="2" name="Title 1">
            <a:extLst>
              <a:ext uri="{FF2B5EF4-FFF2-40B4-BE49-F238E27FC236}">
                <a16:creationId xmlns:a16="http://schemas.microsoft.com/office/drawing/2014/main" id="{43199601-E0D2-0042-AB03-715EAC367EF7}"/>
              </a:ext>
            </a:extLst>
          </p:cNvPr>
          <p:cNvSpPr>
            <a:spLocks noGrp="1"/>
          </p:cNvSpPr>
          <p:nvPr>
            <p:ph type="ctrTitle"/>
          </p:nvPr>
        </p:nvSpPr>
        <p:spPr>
          <a:xfrm>
            <a:off x="278295" y="-278371"/>
            <a:ext cx="27726277" cy="1828800"/>
          </a:xfrm>
        </p:spPr>
        <p:txBody>
          <a:bodyPr>
            <a:normAutofit/>
          </a:bodyPr>
          <a:lstStyle/>
          <a:p>
            <a:pPr algn="l"/>
            <a:r>
              <a:rPr lang="en-US" sz="6000" b="1" dirty="0">
                <a:latin typeface="Castellar" panose="020A0402060406010301" pitchFamily="18" charset="77"/>
              </a:rPr>
              <a:t>L</a:t>
            </a:r>
            <a:r>
              <a:rPr lang="en-US" sz="6000" b="1" dirty="0">
                <a:latin typeface="Castellar" panose="020F0502020204030204" pitchFamily="34" charset="0"/>
                <a:cs typeface="Castellar" panose="020F0502020204030204" pitchFamily="34" charset="0"/>
              </a:rPr>
              <a:t>es </a:t>
            </a:r>
            <a:r>
              <a:rPr lang="en-US" sz="6000" b="1" dirty="0" err="1">
                <a:latin typeface="Castellar" panose="020F0502020204030204" pitchFamily="34" charset="0"/>
                <a:cs typeface="Castellar" panose="020F0502020204030204" pitchFamily="34" charset="0"/>
              </a:rPr>
              <a:t>Alyscamps</a:t>
            </a:r>
            <a:r>
              <a:rPr lang="en-US" sz="6000" b="1" dirty="0">
                <a:latin typeface="Castellar" panose="020F0502020204030204" pitchFamily="34" charset="0"/>
                <a:cs typeface="Castellar" panose="020F0502020204030204" pitchFamily="34" charset="0"/>
              </a:rPr>
              <a:t>: 3</a:t>
            </a:r>
            <a:r>
              <a:rPr lang="en-US" sz="6000" b="1" baseline="30000" dirty="0">
                <a:latin typeface="Castellar" panose="020F0502020204030204" pitchFamily="34" charset="0"/>
                <a:cs typeface="Castellar" panose="020F0502020204030204" pitchFamily="34" charset="0"/>
              </a:rPr>
              <a:t>rd</a:t>
            </a:r>
            <a:r>
              <a:rPr lang="en-US" sz="6000" b="1" dirty="0">
                <a:latin typeface="Castellar" panose="020F0502020204030204" pitchFamily="34" charset="0"/>
                <a:cs typeface="Castellar" panose="020F0502020204030204" pitchFamily="34" charset="0"/>
              </a:rPr>
              <a:t>-5</a:t>
            </a:r>
            <a:r>
              <a:rPr lang="en-US" sz="6000" b="1" baseline="30000" dirty="0">
                <a:latin typeface="Castellar" panose="020F0502020204030204" pitchFamily="34" charset="0"/>
                <a:cs typeface="Castellar" panose="020F0502020204030204" pitchFamily="34" charset="0"/>
              </a:rPr>
              <a:t>th</a:t>
            </a:r>
            <a:r>
              <a:rPr lang="en-US" sz="6000" b="1" dirty="0">
                <a:latin typeface="Castellar" panose="020F0502020204030204" pitchFamily="34" charset="0"/>
                <a:cs typeface="Castellar" panose="020F0502020204030204" pitchFamily="34" charset="0"/>
              </a:rPr>
              <a:t> century sarcophagi in Arles</a:t>
            </a:r>
          </a:p>
        </p:txBody>
      </p:sp>
      <p:sp>
        <p:nvSpPr>
          <p:cNvPr id="9" name="Rounded Rectangle 8">
            <a:extLst>
              <a:ext uri="{FF2B5EF4-FFF2-40B4-BE49-F238E27FC236}">
                <a16:creationId xmlns:a16="http://schemas.microsoft.com/office/drawing/2014/main" id="{7A19E541-5334-CE4D-A7A3-0036E5AF7C36}"/>
              </a:ext>
            </a:extLst>
          </p:cNvPr>
          <p:cNvSpPr/>
          <p:nvPr/>
        </p:nvSpPr>
        <p:spPr>
          <a:xfrm>
            <a:off x="628768" y="3703385"/>
            <a:ext cx="12309922" cy="2832820"/>
          </a:xfrm>
          <a:prstGeom prst="roundRect">
            <a:avLst/>
          </a:prstGeom>
          <a:blipFill dpi="0" rotWithShape="1">
            <a:blip r:embed="rId4">
              <a:alphaModFix amt="47000"/>
            </a:blip>
            <a:srcRect/>
            <a:tile tx="0" ty="0" sx="100000" sy="100000" flip="none" algn="tl"/>
          </a:blip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Castellar" panose="020A0402060406010301" pitchFamily="18" charset="77"/>
                <a:cs typeface="Times New Roman" panose="02020603050405020304" pitchFamily="18" charset="0"/>
              </a:rPr>
              <a:t>Sarcophagi </a:t>
            </a:r>
            <a:endParaRPr lang="en-GB" dirty="0">
              <a:solidFill>
                <a:schemeClr val="tx1"/>
              </a:solidFill>
              <a:latin typeface="Castellar" panose="020A0402060406010301" pitchFamily="18" charset="77"/>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Sarcophagi were coffins used for inhumation burials, becoming common practice from the second century AD and found in every part of the Roman empire.   They represent a change from cremation and the use of </a:t>
            </a:r>
            <a:r>
              <a:rPr lang="en-GB" dirty="0" err="1">
                <a:solidFill>
                  <a:schemeClr val="tx1"/>
                </a:solidFill>
                <a:latin typeface="Times New Roman" panose="02020603050405020304" pitchFamily="18" charset="0"/>
                <a:cs typeface="Times New Roman" panose="02020603050405020304" pitchFamily="18" charset="0"/>
              </a:rPr>
              <a:t>ossuaries</a:t>
            </a:r>
            <a:r>
              <a:rPr lang="en-GB" dirty="0">
                <a:solidFill>
                  <a:schemeClr val="tx1"/>
                </a:solidFill>
                <a:latin typeface="Times New Roman" panose="02020603050405020304" pitchFamily="18" charset="0"/>
                <a:cs typeface="Times New Roman" panose="02020603050405020304" pitchFamily="18" charset="0"/>
              </a:rPr>
              <a:t> or urns in Roman funerary practice, and could be made from stone, lead, wood, and marble (Awan 2007).   The Greeks and Etruscans used sarcophagi, and the development of Roman sarcophagi was influenced by their styles.   Generally, sarcophagi were rectangular boxes with a lid, which could be flat or styled as a gable-roof, although lids with a sculpture of the deceased, called a </a:t>
            </a:r>
            <a:r>
              <a:rPr lang="en-GB" dirty="0" err="1">
                <a:solidFill>
                  <a:schemeClr val="tx1"/>
                </a:solidFill>
                <a:latin typeface="Times New Roman" panose="02020603050405020304" pitchFamily="18" charset="0"/>
                <a:cs typeface="Times New Roman" panose="02020603050405020304" pitchFamily="18" charset="0"/>
              </a:rPr>
              <a:t>kline</a:t>
            </a:r>
            <a:r>
              <a:rPr lang="en-GB" dirty="0">
                <a:solidFill>
                  <a:schemeClr val="tx1"/>
                </a:solidFill>
                <a:latin typeface="Times New Roman" panose="02020603050405020304" pitchFamily="18" charset="0"/>
                <a:cs typeface="Times New Roman" panose="02020603050405020304" pitchFamily="18" charset="0"/>
              </a:rPr>
              <a:t> lid, became popular in the late second century and were used on richer sarcophagi.   A tub-shaped sarcophagus-style - a lenos - was also introduced in the second century, often displaying two lions’ heads on the façade.   Post mortem commemoration was an important element of Roman mortuary culture, commemorating the success of the individuals buried and illustrating their social status.</a:t>
            </a:r>
            <a:r>
              <a:rPr lang="en-GB" dirty="0">
                <a:latin typeface="Times New Roman" panose="02020603050405020304" pitchFamily="18" charset="0"/>
                <a:cs typeface="Times New Roman" panose="02020603050405020304" pitchFamily="18" charset="0"/>
              </a:rPr>
              <a:t>.   </a:t>
            </a:r>
          </a:p>
        </p:txBody>
      </p:sp>
      <p:sp>
        <p:nvSpPr>
          <p:cNvPr id="10" name="Rounded Rectangle 9">
            <a:extLst>
              <a:ext uri="{FF2B5EF4-FFF2-40B4-BE49-F238E27FC236}">
                <a16:creationId xmlns:a16="http://schemas.microsoft.com/office/drawing/2014/main" id="{F4D50F73-067C-7B4B-BAFA-018463F73B90}"/>
              </a:ext>
            </a:extLst>
          </p:cNvPr>
          <p:cNvSpPr/>
          <p:nvPr/>
        </p:nvSpPr>
        <p:spPr>
          <a:xfrm>
            <a:off x="586802" y="7015935"/>
            <a:ext cx="12289765" cy="3333060"/>
          </a:xfrm>
          <a:prstGeom prst="roundRect">
            <a:avLst/>
          </a:prstGeom>
          <a:blipFill dpi="0" rotWithShape="1">
            <a:blip r:embed="rId4">
              <a:alphaModFix amt="47000"/>
            </a:blip>
            <a:srcRect/>
            <a:tile tx="0" ty="0" sx="100000" sy="100000" flip="none" algn="tl"/>
          </a:blip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Castellar" panose="020A0402060406010301" pitchFamily="18" charset="77"/>
                <a:cs typeface="Times New Roman" panose="02020603050405020304" pitchFamily="18" charset="0"/>
              </a:rPr>
              <a:t>Les </a:t>
            </a:r>
            <a:r>
              <a:rPr lang="en-GB" b="1" dirty="0" err="1">
                <a:solidFill>
                  <a:schemeClr val="tx1"/>
                </a:solidFill>
                <a:latin typeface="Castellar" panose="020A0402060406010301" pitchFamily="18" charset="77"/>
                <a:cs typeface="Times New Roman" panose="02020603050405020304" pitchFamily="18" charset="0"/>
              </a:rPr>
              <a:t>Alyscamps</a:t>
            </a:r>
            <a:endParaRPr lang="en-GB" dirty="0">
              <a:solidFill>
                <a:schemeClr val="tx1"/>
              </a:solidFill>
              <a:latin typeface="Castellar" panose="020A0402060406010301" pitchFamily="18" charset="77"/>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The surviving 2</a:t>
            </a:r>
            <a:r>
              <a:rPr lang="en-GB" baseline="30000" dirty="0">
                <a:solidFill>
                  <a:schemeClr val="tx1"/>
                </a:solidFill>
                <a:latin typeface="Times New Roman" panose="02020603050405020304" pitchFamily="18" charset="0"/>
                <a:cs typeface="Times New Roman" panose="02020603050405020304" pitchFamily="18" charset="0"/>
              </a:rPr>
              <a:t>nd</a:t>
            </a:r>
            <a:r>
              <a:rPr lang="en-GB" dirty="0">
                <a:solidFill>
                  <a:schemeClr val="tx1"/>
                </a:solidFill>
                <a:latin typeface="Times New Roman" panose="02020603050405020304" pitchFamily="18" charset="0"/>
                <a:cs typeface="Times New Roman" panose="02020603050405020304" pitchFamily="18" charset="0"/>
              </a:rPr>
              <a:t>-5</a:t>
            </a:r>
            <a:r>
              <a:rPr lang="en-GB" baseline="30000" dirty="0">
                <a:solidFill>
                  <a:schemeClr val="tx1"/>
                </a:solidFill>
                <a:latin typeface="Times New Roman" panose="02020603050405020304" pitchFamily="18" charset="0"/>
                <a:cs typeface="Times New Roman" panose="02020603050405020304" pitchFamily="18" charset="0"/>
              </a:rPr>
              <a:t>th</a:t>
            </a:r>
            <a:r>
              <a:rPr lang="en-GB" dirty="0">
                <a:solidFill>
                  <a:schemeClr val="tx1"/>
                </a:solidFill>
                <a:latin typeface="Times New Roman" panose="02020603050405020304" pitchFamily="18" charset="0"/>
                <a:cs typeface="Times New Roman" panose="02020603050405020304" pitchFamily="18" charset="0"/>
              </a:rPr>
              <a:t> century sarcophagi from Arles come mainly from the complex necropolis at the </a:t>
            </a:r>
            <a:r>
              <a:rPr lang="en-GB" dirty="0" err="1">
                <a:solidFill>
                  <a:schemeClr val="tx1"/>
                </a:solidFill>
                <a:latin typeface="Times New Roman" panose="02020603050405020304" pitchFamily="18" charset="0"/>
                <a:cs typeface="Times New Roman" panose="02020603050405020304" pitchFamily="18" charset="0"/>
              </a:rPr>
              <a:t>Elisii</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Campi</a:t>
            </a:r>
            <a:r>
              <a:rPr lang="en-GB" dirty="0">
                <a:solidFill>
                  <a:schemeClr val="tx1"/>
                </a:solidFill>
                <a:latin typeface="Times New Roman" panose="02020603050405020304" pitchFamily="18" charset="0"/>
                <a:cs typeface="Times New Roman" panose="02020603050405020304" pitchFamily="18" charset="0"/>
              </a:rPr>
              <a:t>, corrupted to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i.e. the Champs-Élysées or the Elysian Fields – according to Greek mythology, the meadows where the righteous live after their death.   Burials were forbidden within the walls of Roman cities (</a:t>
            </a:r>
            <a:r>
              <a:rPr lang="en-GB" dirty="0" err="1">
                <a:solidFill>
                  <a:schemeClr val="tx1"/>
                </a:solidFill>
                <a:latin typeface="Times New Roman" panose="02020603050405020304" pitchFamily="18" charset="0"/>
                <a:cs typeface="Times New Roman" panose="02020603050405020304" pitchFamily="18" charset="0"/>
              </a:rPr>
              <a:t>Klingshirn</a:t>
            </a:r>
            <a:r>
              <a:rPr lang="en-GB" dirty="0">
                <a:solidFill>
                  <a:schemeClr val="tx1"/>
                </a:solidFill>
                <a:latin typeface="Times New Roman" panose="02020603050405020304" pitchFamily="18" charset="0"/>
                <a:cs typeface="Times New Roman" panose="02020603050405020304" pitchFamily="18" charset="0"/>
              </a:rPr>
              <a:t> 1994), and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is situated on the final part of the Aurelian Way leading up to the city gates.  Arles was Christianised in the 4</a:t>
            </a:r>
            <a:r>
              <a:rPr lang="en-GB" baseline="30000" dirty="0">
                <a:solidFill>
                  <a:schemeClr val="tx1"/>
                </a:solidFill>
                <a:latin typeface="Times New Roman" panose="02020603050405020304" pitchFamily="18" charset="0"/>
                <a:cs typeface="Times New Roman" panose="02020603050405020304" pitchFamily="18" charset="0"/>
              </a:rPr>
              <a:t>th</a:t>
            </a:r>
            <a:r>
              <a:rPr lang="en-GB" dirty="0">
                <a:solidFill>
                  <a:schemeClr val="tx1"/>
                </a:solidFill>
                <a:latin typeface="Times New Roman" panose="02020603050405020304" pitchFamily="18" charset="0"/>
                <a:cs typeface="Times New Roman" panose="02020603050405020304" pitchFamily="18" charset="0"/>
              </a:rPr>
              <a:t> century, with a council of Bishops taking place in 314 AD called by Constantine the Great (Rivet 1988), with Saint </a:t>
            </a:r>
            <a:r>
              <a:rPr lang="en-GB" dirty="0" err="1">
                <a:solidFill>
                  <a:schemeClr val="tx1"/>
                </a:solidFill>
                <a:latin typeface="Times New Roman" panose="02020603050405020304" pitchFamily="18" charset="0"/>
                <a:cs typeface="Times New Roman" panose="02020603050405020304" pitchFamily="18" charset="0"/>
              </a:rPr>
              <a:t>Trophinus</a:t>
            </a:r>
            <a:r>
              <a:rPr lang="en-GB" dirty="0">
                <a:solidFill>
                  <a:schemeClr val="tx1"/>
                </a:solidFill>
                <a:latin typeface="Times New Roman" panose="02020603050405020304" pitchFamily="18" charset="0"/>
                <a:cs typeface="Times New Roman" panose="02020603050405020304" pitchFamily="18" charset="0"/>
              </a:rPr>
              <a:t> becoming the first Bishop. Saint </a:t>
            </a:r>
            <a:r>
              <a:rPr lang="en-GB" dirty="0" err="1">
                <a:solidFill>
                  <a:schemeClr val="tx1"/>
                </a:solidFill>
                <a:latin typeface="Times New Roman" panose="02020603050405020304" pitchFamily="18" charset="0"/>
                <a:cs typeface="Times New Roman" panose="02020603050405020304" pitchFamily="18" charset="0"/>
              </a:rPr>
              <a:t>Genesius</a:t>
            </a:r>
            <a:r>
              <a:rPr lang="en-GB" dirty="0">
                <a:solidFill>
                  <a:schemeClr val="tx1"/>
                </a:solidFill>
                <a:latin typeface="Times New Roman" panose="02020603050405020304" pitchFamily="18" charset="0"/>
                <a:cs typeface="Times New Roman" panose="02020603050405020304" pitchFamily="18" charset="0"/>
              </a:rPr>
              <a:t>, the first patron saint of Arles,  and Saint </a:t>
            </a:r>
            <a:r>
              <a:rPr lang="en-GB" dirty="0" err="1">
                <a:solidFill>
                  <a:schemeClr val="tx1"/>
                </a:solidFill>
                <a:latin typeface="Times New Roman" panose="02020603050405020304" pitchFamily="18" charset="0"/>
                <a:cs typeface="Times New Roman" panose="02020603050405020304" pitchFamily="18" charset="0"/>
              </a:rPr>
              <a:t>Trophinus</a:t>
            </a:r>
            <a:r>
              <a:rPr lang="en-GB" dirty="0">
                <a:solidFill>
                  <a:schemeClr val="tx1"/>
                </a:solidFill>
                <a:latin typeface="Times New Roman" panose="02020603050405020304" pitchFamily="18" charset="0"/>
                <a:cs typeface="Times New Roman" panose="02020603050405020304" pitchFamily="18" charset="0"/>
              </a:rPr>
              <a:t> were both buried in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Klingshirn</a:t>
            </a:r>
            <a:r>
              <a:rPr lang="en-GB" dirty="0">
                <a:solidFill>
                  <a:schemeClr val="tx1"/>
                </a:solidFill>
                <a:latin typeface="Times New Roman" panose="02020603050405020304" pitchFamily="18" charset="0"/>
                <a:cs typeface="Times New Roman" panose="02020603050405020304" pitchFamily="18" charset="0"/>
              </a:rPr>
              <a:t> 1994), resulting in this necropolis becoming a centre for pilgrimage and thus a prestigious place in which to be buried, with coffins being transported from distant parts of France down the Rhône to Arles (Notre Dame 2019).   The numerous examples of Christian sarcophagi in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is evidence of the existence of a wealthy Christian élite in the city, and of the site being an important centre of </a:t>
            </a:r>
            <a:r>
              <a:rPr lang="en-GB">
                <a:solidFill>
                  <a:schemeClr val="tx1"/>
                </a:solidFill>
                <a:latin typeface="Times New Roman" panose="02020603050405020304" pitchFamily="18" charset="0"/>
                <a:cs typeface="Times New Roman" panose="02020603050405020304" pitchFamily="18" charset="0"/>
              </a:rPr>
              <a:t>Christianity.</a:t>
            </a:r>
            <a:endParaRPr lang="en-GB" dirty="0"/>
          </a:p>
        </p:txBody>
      </p:sp>
      <p:pic>
        <p:nvPicPr>
          <p:cNvPr id="14" name="Picture 13">
            <a:extLst>
              <a:ext uri="{FF2B5EF4-FFF2-40B4-BE49-F238E27FC236}">
                <a16:creationId xmlns:a16="http://schemas.microsoft.com/office/drawing/2014/main" id="{D3796C44-E80D-444C-AAC3-686FD54D6625}"/>
              </a:ext>
            </a:extLst>
          </p:cNvPr>
          <p:cNvPicPr>
            <a:picLocks noChangeAspect="1"/>
          </p:cNvPicPr>
          <p:nvPr/>
        </p:nvPicPr>
        <p:blipFill>
          <a:blip r:embed="rId5"/>
          <a:stretch>
            <a:fillRect/>
          </a:stretch>
        </p:blipFill>
        <p:spPr>
          <a:xfrm>
            <a:off x="18444881" y="17475208"/>
            <a:ext cx="8162660" cy="3082605"/>
          </a:xfrm>
          <a:prstGeom prst="rect">
            <a:avLst/>
          </a:prstGeom>
        </p:spPr>
      </p:pic>
      <p:pic>
        <p:nvPicPr>
          <p:cNvPr id="4" name="Picture 3">
            <a:extLst>
              <a:ext uri="{FF2B5EF4-FFF2-40B4-BE49-F238E27FC236}">
                <a16:creationId xmlns:a16="http://schemas.microsoft.com/office/drawing/2014/main" id="{03D800B6-8B47-124F-86E7-01D6F0818D01}"/>
              </a:ext>
            </a:extLst>
          </p:cNvPr>
          <p:cNvPicPr>
            <a:picLocks noChangeAspect="1"/>
          </p:cNvPicPr>
          <p:nvPr/>
        </p:nvPicPr>
        <p:blipFill>
          <a:blip r:embed="rId6"/>
          <a:stretch>
            <a:fillRect/>
          </a:stretch>
        </p:blipFill>
        <p:spPr>
          <a:xfrm>
            <a:off x="25163626" y="5046670"/>
            <a:ext cx="4887591" cy="4724671"/>
          </a:xfrm>
          <a:prstGeom prst="rect">
            <a:avLst/>
          </a:prstGeom>
        </p:spPr>
      </p:pic>
      <p:pic>
        <p:nvPicPr>
          <p:cNvPr id="17" name="Picture 16">
            <a:extLst>
              <a:ext uri="{FF2B5EF4-FFF2-40B4-BE49-F238E27FC236}">
                <a16:creationId xmlns:a16="http://schemas.microsoft.com/office/drawing/2014/main" id="{D5D6FBB4-0833-7E46-AA4D-B40C75C374AB}"/>
              </a:ext>
            </a:extLst>
          </p:cNvPr>
          <p:cNvPicPr>
            <a:picLocks noChangeAspect="1"/>
          </p:cNvPicPr>
          <p:nvPr/>
        </p:nvPicPr>
        <p:blipFill>
          <a:blip r:embed="rId7"/>
          <a:stretch>
            <a:fillRect/>
          </a:stretch>
        </p:blipFill>
        <p:spPr>
          <a:xfrm>
            <a:off x="22902427" y="10348995"/>
            <a:ext cx="7119195" cy="2358660"/>
          </a:xfrm>
          <a:prstGeom prst="rect">
            <a:avLst/>
          </a:prstGeom>
        </p:spPr>
      </p:pic>
      <p:pic>
        <p:nvPicPr>
          <p:cNvPr id="6" name="Picture 5">
            <a:extLst>
              <a:ext uri="{FF2B5EF4-FFF2-40B4-BE49-F238E27FC236}">
                <a16:creationId xmlns:a16="http://schemas.microsoft.com/office/drawing/2014/main" id="{EAF28D85-698C-7547-B9B4-E84D3CBA721C}"/>
              </a:ext>
            </a:extLst>
          </p:cNvPr>
          <p:cNvPicPr>
            <a:picLocks noChangeAspect="1"/>
          </p:cNvPicPr>
          <p:nvPr/>
        </p:nvPicPr>
        <p:blipFill>
          <a:blip r:embed="rId8"/>
          <a:stretch>
            <a:fillRect/>
          </a:stretch>
        </p:blipFill>
        <p:spPr>
          <a:xfrm>
            <a:off x="17621871" y="13783371"/>
            <a:ext cx="9879496" cy="2871229"/>
          </a:xfrm>
          <a:prstGeom prst="rect">
            <a:avLst/>
          </a:prstGeom>
        </p:spPr>
      </p:pic>
      <p:pic>
        <p:nvPicPr>
          <p:cNvPr id="13" name="Picture 12">
            <a:extLst>
              <a:ext uri="{FF2B5EF4-FFF2-40B4-BE49-F238E27FC236}">
                <a16:creationId xmlns:a16="http://schemas.microsoft.com/office/drawing/2014/main" id="{0CBED7B0-7E8F-7D46-8D49-6B6607F6EF8D}"/>
              </a:ext>
            </a:extLst>
          </p:cNvPr>
          <p:cNvPicPr>
            <a:picLocks noChangeAspect="1"/>
          </p:cNvPicPr>
          <p:nvPr/>
        </p:nvPicPr>
        <p:blipFill>
          <a:blip r:embed="rId9"/>
          <a:stretch>
            <a:fillRect/>
          </a:stretch>
        </p:blipFill>
        <p:spPr>
          <a:xfrm>
            <a:off x="25060117" y="224454"/>
            <a:ext cx="4991100" cy="1993900"/>
          </a:xfrm>
          <a:prstGeom prst="rect">
            <a:avLst/>
          </a:prstGeom>
        </p:spPr>
      </p:pic>
      <p:sp>
        <p:nvSpPr>
          <p:cNvPr id="21" name="TextBox 20">
            <a:extLst>
              <a:ext uri="{FF2B5EF4-FFF2-40B4-BE49-F238E27FC236}">
                <a16:creationId xmlns:a16="http://schemas.microsoft.com/office/drawing/2014/main" id="{CFAD3970-C9A0-0D41-AED3-1609B72A3AE7}"/>
              </a:ext>
            </a:extLst>
          </p:cNvPr>
          <p:cNvSpPr txBox="1"/>
          <p:nvPr/>
        </p:nvSpPr>
        <p:spPr>
          <a:xfrm>
            <a:off x="648925" y="10905265"/>
            <a:ext cx="12289765" cy="2308324"/>
          </a:xfrm>
          <a:prstGeom prst="rect">
            <a:avLst/>
          </a:prstGeom>
          <a:noFill/>
          <a:ln>
            <a:solidFill>
              <a:srgbClr val="0070C0"/>
            </a:solidFill>
          </a:ln>
        </p:spPr>
        <p:txBody>
          <a:bodyPr wrap="square" rtlCol="0">
            <a:spAutoFit/>
          </a:bodyPr>
          <a:lstStyle/>
          <a:p>
            <a:endParaRPr lang="en-GB" b="1" dirty="0"/>
          </a:p>
          <a:p>
            <a:r>
              <a:rPr lang="en-GB" b="1" i="1" dirty="0">
                <a:latin typeface="Castellar" panose="020A0402060406010301" pitchFamily="18" charset="77"/>
              </a:rPr>
              <a:t>ART</a:t>
            </a:r>
            <a:endParaRPr lang="en-GB" b="1" i="1" dirty="0">
              <a:latin typeface="Castellar" panose="020A0402060406010301" pitchFamily="18" charset="77"/>
              <a:cs typeface="Times New Roman" panose="02020603050405020304" pitchFamily="18" charset="0"/>
            </a:endParaRPr>
          </a:p>
          <a:p>
            <a:r>
              <a:rPr lang="en-GB" i="1" dirty="0">
                <a:latin typeface="Times New Roman" panose="02020603050405020304" pitchFamily="18" charset="0"/>
                <a:cs typeface="Times New Roman" panose="02020603050405020304" pitchFamily="18" charset="0"/>
              </a:rPr>
              <a:t>Sarcophagi were often highly decorative, with carved scenes and relief sculptures from Greek mythology, hunting, battles, celebrations, and biographical scenes referring to the deceased interred.   Different styles were utilised, with some tableaux shown in a continuous frieze, or columns and arches used as an architectural frame to partition the façade – a </a:t>
            </a:r>
            <a:r>
              <a:rPr lang="en-GB" i="1" dirty="0" err="1">
                <a:latin typeface="Times New Roman" panose="02020603050405020304" pitchFamily="18" charset="0"/>
                <a:cs typeface="Times New Roman" panose="02020603050405020304" pitchFamily="18" charset="0"/>
              </a:rPr>
              <a:t>Sidamara</a:t>
            </a:r>
            <a:r>
              <a:rPr lang="en-GB" i="1" dirty="0">
                <a:latin typeface="Times New Roman" panose="02020603050405020304" pitchFamily="18" charset="0"/>
                <a:cs typeface="Times New Roman" panose="02020603050405020304" pitchFamily="18" charset="0"/>
              </a:rPr>
              <a:t> pattern – with these niches frequently used to depict the Labours of Hercules.  Funerary art is an important source documenting the lives of those outside </a:t>
            </a:r>
            <a:r>
              <a:rPr lang="en-GB" i="1">
                <a:latin typeface="Times New Roman" panose="02020603050405020304" pitchFamily="18" charset="0"/>
                <a:cs typeface="Times New Roman" panose="02020603050405020304" pitchFamily="18" charset="0"/>
              </a:rPr>
              <a:t>the élite.</a:t>
            </a:r>
            <a:endParaRPr lang="en-GB" i="1" dirty="0">
              <a:latin typeface="Times New Roman" panose="02020603050405020304" pitchFamily="18" charset="0"/>
              <a:cs typeface="Times New Roman" panose="02020603050405020304" pitchFamily="18" charset="0"/>
            </a:endParaRPr>
          </a:p>
          <a:p>
            <a:endParaRPr lang="en-GB" i="1" dirty="0"/>
          </a:p>
        </p:txBody>
      </p:sp>
      <p:sp>
        <p:nvSpPr>
          <p:cNvPr id="22" name="TextBox 21">
            <a:extLst>
              <a:ext uri="{FF2B5EF4-FFF2-40B4-BE49-F238E27FC236}">
                <a16:creationId xmlns:a16="http://schemas.microsoft.com/office/drawing/2014/main" id="{5679EF88-492E-E04E-92EF-84CC617F6AFE}"/>
              </a:ext>
            </a:extLst>
          </p:cNvPr>
          <p:cNvSpPr txBox="1"/>
          <p:nvPr/>
        </p:nvSpPr>
        <p:spPr>
          <a:xfrm>
            <a:off x="648924" y="13577172"/>
            <a:ext cx="12311951" cy="2308324"/>
          </a:xfrm>
          <a:prstGeom prst="rect">
            <a:avLst/>
          </a:prstGeom>
          <a:noFill/>
          <a:ln>
            <a:solidFill>
              <a:srgbClr val="0070C0"/>
            </a:solidFill>
          </a:ln>
        </p:spPr>
        <p:txBody>
          <a:bodyPr wrap="square" rtlCol="0">
            <a:spAutoFit/>
          </a:bodyPr>
          <a:lstStyle/>
          <a:p>
            <a:endParaRPr lang="en-GB" b="1" dirty="0"/>
          </a:p>
          <a:p>
            <a:r>
              <a:rPr lang="en-GB" b="1" i="1" dirty="0">
                <a:latin typeface="Castellar" panose="020A0402060406010301" pitchFamily="18" charset="77"/>
              </a:rPr>
              <a:t>RELIGION</a:t>
            </a:r>
          </a:p>
          <a:p>
            <a:r>
              <a:rPr lang="en-GB" i="1" dirty="0">
                <a:latin typeface="Times New Roman" panose="02020603050405020304" pitchFamily="18" charset="0"/>
                <a:cs typeface="Times New Roman" panose="02020603050405020304" pitchFamily="18" charset="0"/>
              </a:rPr>
              <a:t>Roman artistic styles continued to be used after the introduction of Christianity with Biblical subjects replacing the pre-Christian ones, and sarcophagi became an important means of developing early Christian iconography   Simpler sarcophagi were chosen by freedmen or other less wealthy individuals – these had less ornate decoration with sometimes just an inscription and insignia of their trade (Awan 2007).   Pre-Christian sarcophagi often displayed the letters D.M. (</a:t>
            </a:r>
            <a:r>
              <a:rPr lang="en-GB" i="1" dirty="0" err="1">
                <a:latin typeface="Times New Roman" panose="02020603050405020304" pitchFamily="18" charset="0"/>
                <a:cs typeface="Times New Roman" panose="02020603050405020304" pitchFamily="18" charset="0"/>
              </a:rPr>
              <a:t>Diis</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Manibus</a:t>
            </a:r>
            <a:r>
              <a:rPr lang="en-GB" i="1" dirty="0">
                <a:latin typeface="Times New Roman" panose="02020603050405020304" pitchFamily="18" charset="0"/>
                <a:cs typeface="Times New Roman" panose="02020603050405020304" pitchFamily="18" charset="0"/>
              </a:rPr>
              <a:t>), with Christian sarcophagi displaying a small cross or Christian iconography. </a:t>
            </a:r>
          </a:p>
          <a:p>
            <a:endParaRPr lang="en-GB" dirty="0"/>
          </a:p>
        </p:txBody>
      </p:sp>
      <p:sp>
        <p:nvSpPr>
          <p:cNvPr id="23" name="TextBox 22">
            <a:extLst>
              <a:ext uri="{FF2B5EF4-FFF2-40B4-BE49-F238E27FC236}">
                <a16:creationId xmlns:a16="http://schemas.microsoft.com/office/drawing/2014/main" id="{ADF06501-62D3-1C4A-80D2-18241E780419}"/>
              </a:ext>
            </a:extLst>
          </p:cNvPr>
          <p:cNvSpPr txBox="1"/>
          <p:nvPr/>
        </p:nvSpPr>
        <p:spPr>
          <a:xfrm>
            <a:off x="628768" y="16526078"/>
            <a:ext cx="12401825" cy="2308324"/>
          </a:xfrm>
          <a:prstGeom prst="rect">
            <a:avLst/>
          </a:prstGeom>
          <a:noFill/>
          <a:ln>
            <a:solidFill>
              <a:srgbClr val="0070C0"/>
            </a:solidFill>
          </a:ln>
        </p:spPr>
        <p:txBody>
          <a:bodyPr wrap="square" rtlCol="0">
            <a:spAutoFit/>
          </a:bodyPr>
          <a:lstStyle/>
          <a:p>
            <a:endParaRPr lang="en-GB" b="1" i="1" dirty="0"/>
          </a:p>
          <a:p>
            <a:r>
              <a:rPr lang="en-GB" b="1" i="1" dirty="0">
                <a:latin typeface="Castellar" panose="020A0402060406010301" pitchFamily="18" charset="77"/>
              </a:rPr>
              <a:t>MYTH</a:t>
            </a:r>
          </a:p>
          <a:p>
            <a:r>
              <a:rPr lang="en-GB" i="1" dirty="0">
                <a:latin typeface="Times New Roman" panose="02020603050405020304" pitchFamily="18" charset="0"/>
                <a:cs typeface="Times New Roman" panose="02020603050405020304" pitchFamily="18" charset="0"/>
              </a:rPr>
              <a:t>The mythological iconography was often familiar from scenes displayed in the domus but the funerary context imbued them with a different layer of meaning. Thus, for example, Psyche might illustrate a hope for a happy afterlife as she was a mortal loved by the Gods and granted immortality, or Achilles might represent the deceased’s bravery and virtue.  There is debate as to whether these displays are to illustrate the status of the deceased and their classical learning, or to represent Roman beliefs of death and the afterlife, or are just convention with no profound meaning (Awan 2007).   </a:t>
            </a:r>
          </a:p>
          <a:p>
            <a:endParaRPr lang="en-GB" dirty="0"/>
          </a:p>
        </p:txBody>
      </p:sp>
      <p:sp>
        <p:nvSpPr>
          <p:cNvPr id="24" name="TextBox 23">
            <a:extLst>
              <a:ext uri="{FF2B5EF4-FFF2-40B4-BE49-F238E27FC236}">
                <a16:creationId xmlns:a16="http://schemas.microsoft.com/office/drawing/2014/main" id="{EE635A78-2AF9-AC42-B02D-474E4BD9AF65}"/>
              </a:ext>
            </a:extLst>
          </p:cNvPr>
          <p:cNvSpPr txBox="1"/>
          <p:nvPr/>
        </p:nvSpPr>
        <p:spPr>
          <a:xfrm>
            <a:off x="26440706" y="2442197"/>
            <a:ext cx="3580916" cy="461665"/>
          </a:xfrm>
          <a:prstGeom prst="rect">
            <a:avLst/>
          </a:prstGeom>
          <a:noFill/>
        </p:spPr>
        <p:txBody>
          <a:bodyPr wrap="square" rtlCol="0">
            <a:spAutoFit/>
          </a:bodyPr>
          <a:lstStyle/>
          <a:p>
            <a:pPr algn="r"/>
            <a:r>
              <a:rPr lang="en-US" sz="2400" dirty="0"/>
              <a:t>Karen Davies – HPAH5017</a:t>
            </a:r>
          </a:p>
        </p:txBody>
      </p:sp>
      <p:sp>
        <p:nvSpPr>
          <p:cNvPr id="25" name="TextBox 24">
            <a:extLst>
              <a:ext uri="{FF2B5EF4-FFF2-40B4-BE49-F238E27FC236}">
                <a16:creationId xmlns:a16="http://schemas.microsoft.com/office/drawing/2014/main" id="{F32D1B0C-D599-3845-8168-59F6B853485F}"/>
              </a:ext>
            </a:extLst>
          </p:cNvPr>
          <p:cNvSpPr txBox="1"/>
          <p:nvPr/>
        </p:nvSpPr>
        <p:spPr>
          <a:xfrm>
            <a:off x="27501367" y="17611565"/>
            <a:ext cx="2264485" cy="3447098"/>
          </a:xfrm>
          <a:prstGeom prst="rect">
            <a:avLst/>
          </a:prstGeom>
          <a:noFill/>
          <a:ln>
            <a:solidFill>
              <a:srgbClr val="0070C0"/>
            </a:solidFill>
          </a:ln>
        </p:spPr>
        <p:txBody>
          <a:bodyPr wrap="square" rtlCol="0">
            <a:spAutoFit/>
          </a:bodyPr>
          <a:lstStyle/>
          <a:p>
            <a:r>
              <a:rPr lang="en-US" sz="1000" b="1" dirty="0"/>
              <a:t>References</a:t>
            </a:r>
          </a:p>
          <a:p>
            <a:r>
              <a:rPr lang="en-GB" sz="800" dirty="0"/>
              <a:t>Awan, H. T. 2007 Roman Sarcophagi. In </a:t>
            </a:r>
            <a:r>
              <a:rPr lang="en-GB" sz="800" i="1" dirty="0" err="1"/>
              <a:t>Heilbrunn</a:t>
            </a:r>
            <a:r>
              <a:rPr lang="en-GB" sz="800" i="1" dirty="0"/>
              <a:t> Timeline of Art History</a:t>
            </a:r>
            <a:r>
              <a:rPr lang="en-GB" sz="800" dirty="0"/>
              <a:t>. New York: The Metropolitan Museum of Art, 2000. http://</a:t>
            </a:r>
            <a:r>
              <a:rPr lang="en-GB" sz="800" dirty="0" err="1"/>
              <a:t>www.metmuseum.org</a:t>
            </a:r>
            <a:r>
              <a:rPr lang="en-GB" sz="800" dirty="0"/>
              <a:t>/</a:t>
            </a:r>
            <a:r>
              <a:rPr lang="en-GB" sz="800" dirty="0" err="1"/>
              <a:t>toah</a:t>
            </a:r>
            <a:r>
              <a:rPr lang="en-GB" sz="800" dirty="0"/>
              <a:t>/</a:t>
            </a:r>
            <a:r>
              <a:rPr lang="en-GB" sz="800" dirty="0" err="1"/>
              <a:t>hd</a:t>
            </a:r>
            <a:r>
              <a:rPr lang="en-GB" sz="800" dirty="0"/>
              <a:t>/</a:t>
            </a:r>
            <a:r>
              <a:rPr lang="en-GB" sz="800" dirty="0" err="1"/>
              <a:t>rsar</a:t>
            </a:r>
            <a:r>
              <a:rPr lang="en-GB" sz="800" dirty="0"/>
              <a:t>/</a:t>
            </a:r>
            <a:r>
              <a:rPr lang="en-GB" sz="800" dirty="0" err="1"/>
              <a:t>hd_rsar.htm</a:t>
            </a:r>
            <a:r>
              <a:rPr lang="en-GB" sz="800" dirty="0"/>
              <a:t> [Accessed 20.3.19]</a:t>
            </a:r>
          </a:p>
          <a:p>
            <a:r>
              <a:rPr lang="en-GB" sz="800" dirty="0" err="1"/>
              <a:t>Gaggadis</a:t>
            </a:r>
            <a:r>
              <a:rPr lang="en-GB" sz="800" dirty="0"/>
              <a:t>-Robin, V., </a:t>
            </a:r>
            <a:r>
              <a:rPr lang="en-GB" sz="800" dirty="0" err="1"/>
              <a:t>Maniatis</a:t>
            </a:r>
            <a:r>
              <a:rPr lang="en-GB" sz="800" dirty="0"/>
              <a:t>, Y., et al.   2009. Provenance investigation of some marble sarcophagi from Arles with stable isotope and maximum grain size analysis.   </a:t>
            </a:r>
            <a:r>
              <a:rPr lang="en-GB" sz="800" i="1" dirty="0"/>
              <a:t>Bulletin de </a:t>
            </a:r>
            <a:r>
              <a:rPr lang="en-GB" sz="800" i="1" dirty="0" err="1"/>
              <a:t>Correspondance</a:t>
            </a:r>
            <a:r>
              <a:rPr lang="en-GB" sz="800" dirty="0"/>
              <a:t>. January 2009.</a:t>
            </a:r>
          </a:p>
          <a:p>
            <a:r>
              <a:rPr lang="en-GB" sz="800" dirty="0"/>
              <a:t>Hesburgh Libraries, University of Notre Dame.  2019.  </a:t>
            </a:r>
            <a:r>
              <a:rPr lang="en-GB" sz="800" dirty="0">
                <a:hlinkClick r:id="rId10"/>
              </a:rPr>
              <a:t>http://www.curate.nd.edu</a:t>
            </a:r>
            <a:r>
              <a:rPr lang="en-GB" sz="800" dirty="0"/>
              <a:t> [Accessed 19.3.2019}</a:t>
            </a:r>
          </a:p>
          <a:p>
            <a:r>
              <a:rPr lang="en-GB" sz="800" dirty="0" err="1"/>
              <a:t>Klingshirn</a:t>
            </a:r>
            <a:r>
              <a:rPr lang="en-GB" sz="800" dirty="0"/>
              <a:t>, W. E.   1994.   </a:t>
            </a:r>
            <a:r>
              <a:rPr lang="en-GB" sz="800" i="1" dirty="0" err="1"/>
              <a:t>Caesarius</a:t>
            </a:r>
            <a:r>
              <a:rPr lang="en-GB" sz="800" i="1" dirty="0"/>
              <a:t> of Arles</a:t>
            </a:r>
            <a:r>
              <a:rPr lang="en-GB" sz="800" dirty="0"/>
              <a:t>.   Cambridge: Cambridge University Press.</a:t>
            </a:r>
          </a:p>
          <a:p>
            <a:r>
              <a:rPr lang="en-GB" sz="800" dirty="0" err="1"/>
              <a:t>Musée</a:t>
            </a:r>
            <a:r>
              <a:rPr lang="en-GB" sz="800" dirty="0"/>
              <a:t> Arles Antique.   2019. </a:t>
            </a:r>
            <a:r>
              <a:rPr lang="en-GB" sz="800" dirty="0">
                <a:hlinkClick r:id="rId11"/>
              </a:rPr>
              <a:t>http://www.arles-antique.cg13.fr/mdaa_cg13/root/index.htm</a:t>
            </a:r>
            <a:r>
              <a:rPr lang="en-GB" sz="800" dirty="0"/>
              <a:t> [Accessed: 20.3.2019] </a:t>
            </a:r>
          </a:p>
          <a:p>
            <a:r>
              <a:rPr lang="en-GB" sz="800" dirty="0" err="1"/>
              <a:t>Musée</a:t>
            </a:r>
            <a:r>
              <a:rPr lang="en-GB" sz="800" dirty="0"/>
              <a:t> d’Orsay.   2019.   Les </a:t>
            </a:r>
            <a:r>
              <a:rPr lang="en-GB" sz="800" dirty="0" err="1"/>
              <a:t>Alyscamps</a:t>
            </a:r>
            <a:r>
              <a:rPr lang="en-GB" sz="800" dirty="0"/>
              <a:t> by Paul Gauguin. </a:t>
            </a:r>
            <a:r>
              <a:rPr lang="en-GB" sz="800" dirty="0">
                <a:hlinkClick r:id="rId12"/>
              </a:rPr>
              <a:t>https://www.musee-orsay.fr/en/collections/works-in-focus/search/commentaire/commentaire_id/les-alyscamps-250.html?no_cache=1</a:t>
            </a:r>
            <a:r>
              <a:rPr lang="en-GB" sz="800" dirty="0"/>
              <a:t>  [Accessed 20.3.2010]</a:t>
            </a:r>
          </a:p>
          <a:p>
            <a:r>
              <a:rPr lang="en-GB" sz="800" dirty="0"/>
              <a:t>Rivet, A. L. F. 1988.   </a:t>
            </a:r>
            <a:r>
              <a:rPr lang="en-GB" sz="800" i="1" dirty="0"/>
              <a:t>Gallia </a:t>
            </a:r>
            <a:r>
              <a:rPr lang="en-GB" sz="800" i="1" dirty="0" err="1"/>
              <a:t>Narbonensis</a:t>
            </a:r>
            <a:r>
              <a:rPr lang="en-GB" sz="800" i="1" dirty="0"/>
              <a:t>.   </a:t>
            </a:r>
            <a:r>
              <a:rPr lang="en-GB" sz="800" dirty="0"/>
              <a:t>London: </a:t>
            </a:r>
            <a:r>
              <a:rPr lang="en-GB" sz="800" dirty="0" err="1"/>
              <a:t>Batsford</a:t>
            </a:r>
            <a:r>
              <a:rPr lang="en-GB" sz="800" dirty="0"/>
              <a:t>.</a:t>
            </a:r>
          </a:p>
        </p:txBody>
      </p:sp>
      <p:sp>
        <p:nvSpPr>
          <p:cNvPr id="32" name="Rounded Rectangle 31">
            <a:extLst>
              <a:ext uri="{FF2B5EF4-FFF2-40B4-BE49-F238E27FC236}">
                <a16:creationId xmlns:a16="http://schemas.microsoft.com/office/drawing/2014/main" id="{7E914206-AAB0-9649-B2C0-6864F911E0F3}"/>
              </a:ext>
            </a:extLst>
          </p:cNvPr>
          <p:cNvSpPr/>
          <p:nvPr/>
        </p:nvSpPr>
        <p:spPr>
          <a:xfrm>
            <a:off x="628768" y="1828801"/>
            <a:ext cx="12309922" cy="1415771"/>
          </a:xfrm>
          <a:prstGeom prst="roundRect">
            <a:avLst/>
          </a:prstGeom>
          <a:blipFill dpi="0" rotWithShape="1">
            <a:blip r:embed="rId4">
              <a:alphaModFix amt="47000"/>
            </a:blip>
            <a:srcRect/>
            <a:tile tx="0" ty="0" sx="100000" sy="100000" flip="none" algn="tl"/>
          </a:blipFill>
        </p:spPr>
        <p:style>
          <a:lnRef idx="2">
            <a:schemeClr val="accent1"/>
          </a:lnRef>
          <a:fillRef idx="1">
            <a:schemeClr val="lt1"/>
          </a:fillRef>
          <a:effectRef idx="0">
            <a:schemeClr val="accent1"/>
          </a:effectRef>
          <a:fontRef idx="minor">
            <a:schemeClr val="dk1"/>
          </a:fontRef>
        </p:style>
        <p:txBody>
          <a:bodyPr rtlCol="0" anchor="ctr"/>
          <a:lstStyle/>
          <a:p>
            <a:r>
              <a:rPr lang="en-GB" dirty="0">
                <a:latin typeface="Times New Roman" panose="02020603050405020304" pitchFamily="18" charset="0"/>
                <a:cs typeface="Times New Roman" panose="02020603050405020304" pitchFamily="18" charset="0"/>
              </a:rPr>
              <a:t>The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AD is an important period of change in Arles from a pre-Christian settlement to a Christian centre of importance, illustrated by the changing iconography on the sarcophagi found in the five </a:t>
            </a:r>
            <a:r>
              <a:rPr lang="en-GB" dirty="0" err="1">
                <a:latin typeface="Times New Roman" panose="02020603050405020304" pitchFamily="18" charset="0"/>
                <a:cs typeface="Times New Roman" panose="02020603050405020304" pitchFamily="18" charset="0"/>
              </a:rPr>
              <a:t>necropoli</a:t>
            </a:r>
            <a:r>
              <a:rPr lang="en-GB" dirty="0">
                <a:latin typeface="Times New Roman" panose="02020603050405020304" pitchFamily="18" charset="0"/>
                <a:cs typeface="Times New Roman" panose="02020603050405020304" pitchFamily="18" charset="0"/>
              </a:rPr>
              <a:t> surrounding the city itself.   The sarcophagi provide a testament to the adoption of Christianity by the social élite and give context to the social and religious changes occurring at the time. </a:t>
            </a:r>
            <a:endParaRPr lang="en-US" dirty="0">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863498C7-1EC3-644A-B2B5-264E6BF60117}"/>
              </a:ext>
            </a:extLst>
          </p:cNvPr>
          <p:cNvPicPr>
            <a:picLocks noChangeAspect="1"/>
          </p:cNvPicPr>
          <p:nvPr/>
        </p:nvPicPr>
        <p:blipFill>
          <a:blip r:embed="rId13"/>
          <a:stretch>
            <a:fillRect/>
          </a:stretch>
        </p:blipFill>
        <p:spPr>
          <a:xfrm>
            <a:off x="14141434" y="1926840"/>
            <a:ext cx="4887591" cy="3345374"/>
          </a:xfrm>
          <a:prstGeom prst="rect">
            <a:avLst/>
          </a:prstGeom>
        </p:spPr>
      </p:pic>
      <p:pic>
        <p:nvPicPr>
          <p:cNvPr id="34" name="Picture 33">
            <a:extLst>
              <a:ext uri="{FF2B5EF4-FFF2-40B4-BE49-F238E27FC236}">
                <a16:creationId xmlns:a16="http://schemas.microsoft.com/office/drawing/2014/main" id="{82063F23-B053-AB4A-A811-7CEFC84585A1}"/>
              </a:ext>
            </a:extLst>
          </p:cNvPr>
          <p:cNvPicPr>
            <a:picLocks noChangeAspect="1"/>
          </p:cNvPicPr>
          <p:nvPr/>
        </p:nvPicPr>
        <p:blipFill>
          <a:blip r:embed="rId14"/>
          <a:stretch>
            <a:fillRect/>
          </a:stretch>
        </p:blipFill>
        <p:spPr>
          <a:xfrm>
            <a:off x="19266879" y="3110854"/>
            <a:ext cx="5658893" cy="3914068"/>
          </a:xfrm>
          <a:prstGeom prst="rect">
            <a:avLst/>
          </a:prstGeom>
        </p:spPr>
      </p:pic>
      <p:sp>
        <p:nvSpPr>
          <p:cNvPr id="35" name="Rounded Rectangle 34">
            <a:extLst>
              <a:ext uri="{FF2B5EF4-FFF2-40B4-BE49-F238E27FC236}">
                <a16:creationId xmlns:a16="http://schemas.microsoft.com/office/drawing/2014/main" id="{24DD6241-1165-1146-8DEE-EEBFF9ADB76E}"/>
              </a:ext>
            </a:extLst>
          </p:cNvPr>
          <p:cNvSpPr/>
          <p:nvPr/>
        </p:nvSpPr>
        <p:spPr>
          <a:xfrm>
            <a:off x="648924" y="19279485"/>
            <a:ext cx="12381669" cy="1354217"/>
          </a:xfrm>
          <a:prstGeom prst="roundRect">
            <a:avLst/>
          </a:prstGeom>
          <a:blipFill dpi="0" rotWithShape="1">
            <a:blip r:embed="rId4">
              <a:alphaModFix amt="47000"/>
            </a:blip>
            <a:srcRect/>
            <a:tile tx="0" ty="0" sx="100000" sy="100000" flip="none" algn="tl"/>
          </a:blipFill>
        </p:spPr>
        <p:style>
          <a:lnRef idx="2">
            <a:schemeClr val="accent1"/>
          </a:lnRef>
          <a:fillRef idx="1">
            <a:schemeClr val="lt1"/>
          </a:fillRef>
          <a:effectRef idx="0">
            <a:schemeClr val="accent1"/>
          </a:effectRef>
          <a:fontRef idx="minor">
            <a:schemeClr val="dk1"/>
          </a:fontRef>
        </p:style>
        <p:txBody>
          <a:bodyPr rtlCol="0" anchor="ctr"/>
          <a:lstStyle/>
          <a:p>
            <a:r>
              <a:rPr lang="en-US" dirty="0">
                <a:latin typeface="Times New Roman" panose="02020603050405020304" pitchFamily="18" charset="0"/>
                <a:cs typeface="Times New Roman" panose="02020603050405020304" pitchFamily="18" charset="0"/>
              </a:rPr>
              <a:t>The inscriptions and the iconography on the sarcophagi evoke the personal lives of those represented, whether Roman citizens or former slaves now freedmen, and help to compose a picture of society and to portray social progression and the changes being experienced with a vividness and humanity which is very engaging.</a:t>
            </a:r>
          </a:p>
        </p:txBody>
      </p:sp>
      <p:sp>
        <p:nvSpPr>
          <p:cNvPr id="36" name="TextBox 35">
            <a:extLst>
              <a:ext uri="{FF2B5EF4-FFF2-40B4-BE49-F238E27FC236}">
                <a16:creationId xmlns:a16="http://schemas.microsoft.com/office/drawing/2014/main" id="{BA92DEDD-7190-0C42-B8F1-4FD12346FDEB}"/>
              </a:ext>
            </a:extLst>
          </p:cNvPr>
          <p:cNvSpPr txBox="1"/>
          <p:nvPr/>
        </p:nvSpPr>
        <p:spPr>
          <a:xfrm>
            <a:off x="14390687" y="4907756"/>
            <a:ext cx="4605364" cy="400110"/>
          </a:xfrm>
          <a:prstGeom prst="rect">
            <a:avLst/>
          </a:prstGeom>
          <a:noFill/>
        </p:spPr>
        <p:txBody>
          <a:bodyPr wrap="square" rtlCol="0">
            <a:spAutoFit/>
          </a:bodyPr>
          <a:lstStyle/>
          <a:p>
            <a:r>
              <a:rPr lang="en-US" sz="1000" dirty="0"/>
              <a:t>Pre-Christian sarcophagus of </a:t>
            </a:r>
            <a:r>
              <a:rPr lang="en-US" sz="1000" dirty="0" err="1"/>
              <a:t>Attiae</a:t>
            </a:r>
            <a:r>
              <a:rPr lang="en-US" sz="1000" dirty="0"/>
              <a:t> </a:t>
            </a:r>
            <a:r>
              <a:rPr lang="en-US" sz="1000" dirty="0" err="1"/>
              <a:t>Esyche</a:t>
            </a:r>
            <a:r>
              <a:rPr lang="en-US" sz="1000" dirty="0"/>
              <a:t>, paid for by former slaves, example of gable roof  style and showing D. M. on lozenge.  (Photo: </a:t>
            </a:r>
            <a:r>
              <a:rPr lang="en-US" sz="1000" dirty="0" err="1"/>
              <a:t>Musée</a:t>
            </a:r>
            <a:r>
              <a:rPr lang="en-US" sz="1000" dirty="0"/>
              <a:t> Arles Antique)</a:t>
            </a:r>
          </a:p>
        </p:txBody>
      </p:sp>
      <p:sp>
        <p:nvSpPr>
          <p:cNvPr id="37" name="TextBox 36">
            <a:extLst>
              <a:ext uri="{FF2B5EF4-FFF2-40B4-BE49-F238E27FC236}">
                <a16:creationId xmlns:a16="http://schemas.microsoft.com/office/drawing/2014/main" id="{AF6CA5FD-04F8-E440-8895-A38EE12FBFC7}"/>
              </a:ext>
            </a:extLst>
          </p:cNvPr>
          <p:cNvSpPr txBox="1"/>
          <p:nvPr/>
        </p:nvSpPr>
        <p:spPr>
          <a:xfrm>
            <a:off x="19283906" y="7059713"/>
            <a:ext cx="5407789" cy="246221"/>
          </a:xfrm>
          <a:prstGeom prst="rect">
            <a:avLst/>
          </a:prstGeom>
          <a:noFill/>
        </p:spPr>
        <p:txBody>
          <a:bodyPr wrap="square" rtlCol="0">
            <a:spAutoFit/>
          </a:bodyPr>
          <a:lstStyle/>
          <a:p>
            <a:r>
              <a:rPr lang="en-US" sz="1000" dirty="0">
                <a:solidFill>
                  <a:schemeClr val="bg1"/>
                </a:solidFill>
              </a:rPr>
              <a:t>Sarcophagus with </a:t>
            </a:r>
            <a:r>
              <a:rPr lang="en-US" sz="1000" dirty="0" err="1">
                <a:solidFill>
                  <a:schemeClr val="bg1"/>
                </a:solidFill>
              </a:rPr>
              <a:t>kline</a:t>
            </a:r>
            <a:r>
              <a:rPr lang="en-US" sz="1000" dirty="0">
                <a:solidFill>
                  <a:schemeClr val="bg1"/>
                </a:solidFill>
              </a:rPr>
              <a:t> lid showing myth of </a:t>
            </a:r>
            <a:r>
              <a:rPr lang="en-US" sz="1000" dirty="0" err="1">
                <a:solidFill>
                  <a:schemeClr val="bg1"/>
                </a:solidFill>
              </a:rPr>
              <a:t>Phèdre</a:t>
            </a:r>
            <a:r>
              <a:rPr lang="en-US" sz="1000" dirty="0">
                <a:solidFill>
                  <a:schemeClr val="bg1"/>
                </a:solidFill>
              </a:rPr>
              <a:t> and Hippolyte (Photo: </a:t>
            </a:r>
            <a:r>
              <a:rPr lang="en-US" sz="1000" dirty="0" err="1">
                <a:solidFill>
                  <a:schemeClr val="bg1"/>
                </a:solidFill>
              </a:rPr>
              <a:t>Musée</a:t>
            </a:r>
            <a:r>
              <a:rPr lang="en-US" sz="1000" dirty="0">
                <a:solidFill>
                  <a:schemeClr val="bg1"/>
                </a:solidFill>
              </a:rPr>
              <a:t> Arles Antique)</a:t>
            </a:r>
          </a:p>
        </p:txBody>
      </p:sp>
      <p:sp>
        <p:nvSpPr>
          <p:cNvPr id="43" name="TextBox 42">
            <a:extLst>
              <a:ext uri="{FF2B5EF4-FFF2-40B4-BE49-F238E27FC236}">
                <a16:creationId xmlns:a16="http://schemas.microsoft.com/office/drawing/2014/main" id="{EFD31525-C705-6E43-BDEE-216DFBE21CF5}"/>
              </a:ext>
            </a:extLst>
          </p:cNvPr>
          <p:cNvSpPr txBox="1"/>
          <p:nvPr/>
        </p:nvSpPr>
        <p:spPr>
          <a:xfrm>
            <a:off x="18385880" y="20557813"/>
            <a:ext cx="8221661" cy="246221"/>
          </a:xfrm>
          <a:prstGeom prst="rect">
            <a:avLst/>
          </a:prstGeom>
          <a:noFill/>
        </p:spPr>
        <p:txBody>
          <a:bodyPr wrap="square" rtlCol="0">
            <a:spAutoFit/>
          </a:bodyPr>
          <a:lstStyle/>
          <a:p>
            <a:r>
              <a:rPr lang="en-US" sz="1000" dirty="0">
                <a:solidFill>
                  <a:schemeClr val="bg1"/>
                </a:solidFill>
              </a:rPr>
              <a:t>Side view of the Psyche sarcophagus showing </a:t>
            </a:r>
            <a:r>
              <a:rPr lang="en-US" sz="1000" dirty="0" err="1">
                <a:solidFill>
                  <a:schemeClr val="bg1"/>
                </a:solidFill>
              </a:rPr>
              <a:t>Erotes</a:t>
            </a:r>
            <a:r>
              <a:rPr lang="en-US" sz="1000" dirty="0">
                <a:solidFill>
                  <a:schemeClr val="bg1"/>
                </a:solidFill>
              </a:rPr>
              <a:t> (Photo:  </a:t>
            </a:r>
            <a:r>
              <a:rPr lang="en-US" sz="1000" dirty="0" err="1">
                <a:solidFill>
                  <a:schemeClr val="bg1"/>
                </a:solidFill>
              </a:rPr>
              <a:t>Musée</a:t>
            </a:r>
            <a:r>
              <a:rPr lang="en-US" sz="1000" dirty="0">
                <a:solidFill>
                  <a:schemeClr val="bg1"/>
                </a:solidFill>
              </a:rPr>
              <a:t> Arles Antique)</a:t>
            </a:r>
          </a:p>
        </p:txBody>
      </p:sp>
      <p:sp>
        <p:nvSpPr>
          <p:cNvPr id="44" name="TextBox 43">
            <a:extLst>
              <a:ext uri="{FF2B5EF4-FFF2-40B4-BE49-F238E27FC236}">
                <a16:creationId xmlns:a16="http://schemas.microsoft.com/office/drawing/2014/main" id="{80AA6C43-B8B5-4646-9B61-73E275842AB7}"/>
              </a:ext>
            </a:extLst>
          </p:cNvPr>
          <p:cNvSpPr txBox="1"/>
          <p:nvPr/>
        </p:nvSpPr>
        <p:spPr>
          <a:xfrm>
            <a:off x="17547680" y="16720787"/>
            <a:ext cx="9760648" cy="246221"/>
          </a:xfrm>
          <a:prstGeom prst="rect">
            <a:avLst/>
          </a:prstGeom>
          <a:noFill/>
        </p:spPr>
        <p:txBody>
          <a:bodyPr wrap="square" rtlCol="0">
            <a:spAutoFit/>
          </a:bodyPr>
          <a:lstStyle/>
          <a:p>
            <a:r>
              <a:rPr lang="en-US" sz="1000" dirty="0">
                <a:solidFill>
                  <a:schemeClr val="bg1"/>
                </a:solidFill>
              </a:rPr>
              <a:t>Marble sarcophagus of Saint-</a:t>
            </a:r>
            <a:r>
              <a:rPr lang="en-US" sz="1000" dirty="0" err="1">
                <a:solidFill>
                  <a:schemeClr val="bg1"/>
                </a:solidFill>
              </a:rPr>
              <a:t>Béat</a:t>
            </a:r>
            <a:r>
              <a:rPr lang="en-US" sz="1000" dirty="0">
                <a:solidFill>
                  <a:schemeClr val="bg1"/>
                </a:solidFill>
              </a:rPr>
              <a:t> with </a:t>
            </a:r>
            <a:r>
              <a:rPr lang="en-US" sz="1000" dirty="0" err="1">
                <a:solidFill>
                  <a:schemeClr val="bg1"/>
                </a:solidFill>
              </a:rPr>
              <a:t>strigils</a:t>
            </a:r>
            <a:r>
              <a:rPr lang="en-US" sz="1000" dirty="0">
                <a:solidFill>
                  <a:schemeClr val="bg1"/>
                </a:solidFill>
              </a:rPr>
              <a:t>, 4</a:t>
            </a:r>
            <a:r>
              <a:rPr lang="en-US" sz="1000" baseline="30000" dirty="0">
                <a:solidFill>
                  <a:schemeClr val="bg1"/>
                </a:solidFill>
              </a:rPr>
              <a:t>th</a:t>
            </a:r>
            <a:r>
              <a:rPr lang="en-US" sz="1000" dirty="0">
                <a:solidFill>
                  <a:schemeClr val="bg1"/>
                </a:solidFill>
              </a:rPr>
              <a:t> C AD, with Romano-Christian iconography and the Nativity Scene in upper portion (Photo: </a:t>
            </a:r>
            <a:r>
              <a:rPr lang="en-US" sz="1000" dirty="0" err="1">
                <a:solidFill>
                  <a:schemeClr val="bg1"/>
                </a:solidFill>
              </a:rPr>
              <a:t>Musée</a:t>
            </a:r>
            <a:r>
              <a:rPr lang="en-US" sz="1000" dirty="0">
                <a:solidFill>
                  <a:schemeClr val="bg1"/>
                </a:solidFill>
              </a:rPr>
              <a:t> Arles Antique)</a:t>
            </a:r>
          </a:p>
        </p:txBody>
      </p:sp>
      <p:sp>
        <p:nvSpPr>
          <p:cNvPr id="45" name="TextBox 44">
            <a:extLst>
              <a:ext uri="{FF2B5EF4-FFF2-40B4-BE49-F238E27FC236}">
                <a16:creationId xmlns:a16="http://schemas.microsoft.com/office/drawing/2014/main" id="{B45D6CA7-67BE-FB43-A9A1-A732CE705A75}"/>
              </a:ext>
            </a:extLst>
          </p:cNvPr>
          <p:cNvSpPr txBox="1"/>
          <p:nvPr/>
        </p:nvSpPr>
        <p:spPr>
          <a:xfrm>
            <a:off x="22841375" y="12736535"/>
            <a:ext cx="6784913" cy="400110"/>
          </a:xfrm>
          <a:prstGeom prst="rect">
            <a:avLst/>
          </a:prstGeom>
          <a:noFill/>
        </p:spPr>
        <p:txBody>
          <a:bodyPr wrap="square" rtlCol="0">
            <a:spAutoFit/>
          </a:bodyPr>
          <a:lstStyle/>
          <a:p>
            <a:r>
              <a:rPr lang="en-US" sz="1000" dirty="0">
                <a:solidFill>
                  <a:schemeClr val="bg1"/>
                </a:solidFill>
              </a:rPr>
              <a:t>Example of early Christian sarcophagus displaying elements of pre-Christian funerary customs – daughter of </a:t>
            </a:r>
            <a:r>
              <a:rPr lang="en-US" sz="1000" dirty="0" err="1">
                <a:solidFill>
                  <a:schemeClr val="bg1"/>
                </a:solidFill>
              </a:rPr>
              <a:t>Chrysogonus</a:t>
            </a:r>
            <a:r>
              <a:rPr lang="en-US" sz="1000" dirty="0">
                <a:solidFill>
                  <a:schemeClr val="bg1"/>
                </a:solidFill>
              </a:rPr>
              <a:t> with  Gorgons to provide protection and holes for </a:t>
            </a:r>
            <a:r>
              <a:rPr lang="en-US" sz="1000" i="1" dirty="0" err="1">
                <a:solidFill>
                  <a:schemeClr val="bg1"/>
                </a:solidFill>
              </a:rPr>
              <a:t>profusiones</a:t>
            </a:r>
            <a:r>
              <a:rPr lang="en-US" sz="1000" dirty="0">
                <a:solidFill>
                  <a:schemeClr val="bg1"/>
                </a:solidFill>
              </a:rPr>
              <a:t>, pre-Christian libations for the after-life (Photo: </a:t>
            </a:r>
            <a:r>
              <a:rPr lang="en-US" sz="1000" dirty="0" err="1">
                <a:solidFill>
                  <a:schemeClr val="bg1"/>
                </a:solidFill>
              </a:rPr>
              <a:t>Musée</a:t>
            </a:r>
            <a:r>
              <a:rPr lang="en-US" sz="1000" dirty="0">
                <a:solidFill>
                  <a:schemeClr val="bg1"/>
                </a:solidFill>
              </a:rPr>
              <a:t> Arles Antique)</a:t>
            </a:r>
          </a:p>
        </p:txBody>
      </p:sp>
      <p:sp>
        <p:nvSpPr>
          <p:cNvPr id="47" name="TextBox 46">
            <a:extLst>
              <a:ext uri="{FF2B5EF4-FFF2-40B4-BE49-F238E27FC236}">
                <a16:creationId xmlns:a16="http://schemas.microsoft.com/office/drawing/2014/main" id="{5BBC6055-1198-BA4B-86AB-98CBD9D0A663}"/>
              </a:ext>
            </a:extLst>
          </p:cNvPr>
          <p:cNvSpPr txBox="1"/>
          <p:nvPr/>
        </p:nvSpPr>
        <p:spPr>
          <a:xfrm>
            <a:off x="14393525" y="12916276"/>
            <a:ext cx="7391922" cy="246221"/>
          </a:xfrm>
          <a:prstGeom prst="rect">
            <a:avLst/>
          </a:prstGeom>
          <a:noFill/>
        </p:spPr>
        <p:txBody>
          <a:bodyPr wrap="square" rtlCol="0">
            <a:spAutoFit/>
          </a:bodyPr>
          <a:lstStyle/>
          <a:p>
            <a:r>
              <a:rPr lang="en-US" sz="1000" dirty="0">
                <a:solidFill>
                  <a:schemeClr val="bg1"/>
                </a:solidFill>
              </a:rPr>
              <a:t>4</a:t>
            </a:r>
            <a:r>
              <a:rPr lang="en-US" sz="1000" baseline="30000" dirty="0">
                <a:solidFill>
                  <a:schemeClr val="bg1"/>
                </a:solidFill>
              </a:rPr>
              <a:t>th</a:t>
            </a:r>
            <a:r>
              <a:rPr lang="en-US" sz="1000" dirty="0">
                <a:solidFill>
                  <a:schemeClr val="bg1"/>
                </a:solidFill>
              </a:rPr>
              <a:t> C AD Sarcophagus of the  Hunt (Photo: </a:t>
            </a:r>
            <a:r>
              <a:rPr lang="en-US" sz="1000" dirty="0" err="1">
                <a:solidFill>
                  <a:schemeClr val="bg1"/>
                </a:solidFill>
              </a:rPr>
              <a:t>Musée</a:t>
            </a:r>
            <a:r>
              <a:rPr lang="en-US" sz="1000" dirty="0">
                <a:solidFill>
                  <a:schemeClr val="bg1"/>
                </a:solidFill>
              </a:rPr>
              <a:t> Arles Antique)</a:t>
            </a:r>
          </a:p>
        </p:txBody>
      </p:sp>
      <p:sp>
        <p:nvSpPr>
          <p:cNvPr id="48" name="TextBox 47">
            <a:extLst>
              <a:ext uri="{FF2B5EF4-FFF2-40B4-BE49-F238E27FC236}">
                <a16:creationId xmlns:a16="http://schemas.microsoft.com/office/drawing/2014/main" id="{9D9A2FA9-CCD3-7947-A30A-9FEEAAB06AD4}"/>
              </a:ext>
            </a:extLst>
          </p:cNvPr>
          <p:cNvSpPr txBox="1"/>
          <p:nvPr/>
        </p:nvSpPr>
        <p:spPr>
          <a:xfrm>
            <a:off x="24801053" y="9772720"/>
            <a:ext cx="5578192" cy="246221"/>
          </a:xfrm>
          <a:prstGeom prst="rect">
            <a:avLst/>
          </a:prstGeom>
          <a:noFill/>
        </p:spPr>
        <p:txBody>
          <a:bodyPr wrap="square" rtlCol="0">
            <a:spAutoFit/>
          </a:bodyPr>
          <a:lstStyle/>
          <a:p>
            <a:r>
              <a:rPr lang="en-US" sz="1000" dirty="0">
                <a:solidFill>
                  <a:schemeClr val="bg1"/>
                </a:solidFill>
              </a:rPr>
              <a:t>Marble sarcophagus with flat lid, portraying deer hunting scene, 3</a:t>
            </a:r>
            <a:r>
              <a:rPr lang="en-US" sz="1000" baseline="30000" dirty="0">
                <a:solidFill>
                  <a:schemeClr val="bg1"/>
                </a:solidFill>
              </a:rPr>
              <a:t>rd</a:t>
            </a:r>
            <a:r>
              <a:rPr lang="en-US" sz="1000" dirty="0">
                <a:solidFill>
                  <a:schemeClr val="bg1"/>
                </a:solidFill>
              </a:rPr>
              <a:t> C AD (Photo: </a:t>
            </a:r>
            <a:r>
              <a:rPr lang="en-US" sz="1000" dirty="0" err="1">
                <a:solidFill>
                  <a:schemeClr val="bg1"/>
                </a:solidFill>
              </a:rPr>
              <a:t>Musée</a:t>
            </a:r>
            <a:r>
              <a:rPr lang="en-US" sz="1000" dirty="0">
                <a:solidFill>
                  <a:schemeClr val="bg1"/>
                </a:solidFill>
              </a:rPr>
              <a:t> Arles Antique)</a:t>
            </a:r>
          </a:p>
        </p:txBody>
      </p:sp>
      <p:pic>
        <p:nvPicPr>
          <p:cNvPr id="50" name="Picture 49">
            <a:extLst>
              <a:ext uri="{FF2B5EF4-FFF2-40B4-BE49-F238E27FC236}">
                <a16:creationId xmlns:a16="http://schemas.microsoft.com/office/drawing/2014/main" id="{4FCB6BB5-1DC3-1649-BE3E-C90C3628971C}"/>
              </a:ext>
            </a:extLst>
          </p:cNvPr>
          <p:cNvPicPr>
            <a:picLocks noChangeAspect="1"/>
          </p:cNvPicPr>
          <p:nvPr/>
        </p:nvPicPr>
        <p:blipFill>
          <a:blip r:embed="rId15"/>
          <a:stretch>
            <a:fillRect/>
          </a:stretch>
        </p:blipFill>
        <p:spPr>
          <a:xfrm>
            <a:off x="14333342" y="10322558"/>
            <a:ext cx="7452105" cy="2503848"/>
          </a:xfrm>
          <a:prstGeom prst="rect">
            <a:avLst/>
          </a:prstGeom>
        </p:spPr>
      </p:pic>
      <p:sp>
        <p:nvSpPr>
          <p:cNvPr id="3" name="TextBox 2">
            <a:extLst>
              <a:ext uri="{FF2B5EF4-FFF2-40B4-BE49-F238E27FC236}">
                <a16:creationId xmlns:a16="http://schemas.microsoft.com/office/drawing/2014/main" id="{FA35A768-443F-C644-AE66-2B9E9EEC71D6}"/>
              </a:ext>
            </a:extLst>
          </p:cNvPr>
          <p:cNvSpPr txBox="1"/>
          <p:nvPr/>
        </p:nvSpPr>
        <p:spPr>
          <a:xfrm>
            <a:off x="13639800" y="20922223"/>
            <a:ext cx="4746080" cy="246221"/>
          </a:xfrm>
          <a:prstGeom prst="rect">
            <a:avLst/>
          </a:prstGeom>
          <a:noFill/>
        </p:spPr>
        <p:txBody>
          <a:bodyPr wrap="square" rtlCol="0">
            <a:spAutoFit/>
          </a:bodyPr>
          <a:lstStyle/>
          <a:p>
            <a:r>
              <a:rPr lang="en-US" sz="1000" dirty="0"/>
              <a:t>Les </a:t>
            </a:r>
            <a:r>
              <a:rPr lang="en-US" sz="1000" dirty="0" err="1"/>
              <a:t>Alyscamps</a:t>
            </a:r>
            <a:r>
              <a:rPr lang="en-US" sz="1000" dirty="0"/>
              <a:t> by Paul Gauguin (Photo: </a:t>
            </a:r>
            <a:r>
              <a:rPr lang="en-US" sz="1000" dirty="0" err="1"/>
              <a:t>Musee</a:t>
            </a:r>
            <a:r>
              <a:rPr lang="en-US" sz="1000" dirty="0"/>
              <a:t> d’Orsay)</a:t>
            </a:r>
          </a:p>
        </p:txBody>
      </p:sp>
    </p:spTree>
    <p:extLst>
      <p:ext uri="{BB962C8B-B14F-4D97-AF65-F5344CB8AC3E}">
        <p14:creationId xmlns:p14="http://schemas.microsoft.com/office/powerpoint/2010/main" val="30106031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341</TotalTime>
  <Words>1003</Words>
  <Application>Microsoft Macintosh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Castellar</vt:lpstr>
      <vt:lpstr>Times New Roman</vt:lpstr>
      <vt:lpstr>Office Theme</vt:lpstr>
      <vt:lpstr>Les Alyscamps: 3rd-5th century sarcophagi in Arles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Davies (1703046)</dc:creator>
  <cp:lastModifiedBy>Karen Davies (1703046)</cp:lastModifiedBy>
  <cp:revision>42</cp:revision>
  <cp:lastPrinted>2019-03-26T18:11:01Z</cp:lastPrinted>
  <dcterms:created xsi:type="dcterms:W3CDTF">2019-03-21T08:53:09Z</dcterms:created>
  <dcterms:modified xsi:type="dcterms:W3CDTF">2019-03-28T16:08:21Z</dcterms:modified>
</cp:coreProperties>
</file>