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1" r:id="rId5"/>
    <p:sldId id="263" r:id="rId6"/>
    <p:sldId id="267" r:id="rId7"/>
    <p:sldId id="262" r:id="rId8"/>
    <p:sldId id="264" r:id="rId9"/>
    <p:sldId id="265" r:id="rId10"/>
    <p:sldId id="266" r:id="rId11"/>
    <p:sldId id="25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8" d="100"/>
          <a:sy n="78" d="100"/>
        </p:scale>
        <p:origin x="672"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143000" y="3602038"/>
            <a:ext cx="6858000" cy="1655762"/>
          </a:xfrm>
        </p:spPr>
        <p:txBody>
          <a:bodyPr/>
          <a:lstStyle>
            <a:lvl1pPr marL="0" indent="0" algn="ctr">
              <a:buNone/>
              <a:defRPr sz="1800"/>
            </a:lvl1pPr>
            <a:lvl2pPr marL="342891" indent="0" algn="ctr">
              <a:buNone/>
              <a:defRPr sz="1500"/>
            </a:lvl2pPr>
            <a:lvl3pPr marL="685783" indent="0" algn="ctr">
              <a:buNone/>
              <a:defRPr sz="1351"/>
            </a:lvl3pPr>
            <a:lvl4pPr marL="1028674" indent="0" algn="ctr">
              <a:buNone/>
              <a:defRPr sz="1200"/>
            </a:lvl4pPr>
            <a:lvl5pPr marL="1371566" indent="0" algn="ctr">
              <a:buNone/>
              <a:defRPr sz="1200"/>
            </a:lvl5pPr>
            <a:lvl6pPr marL="1714457" indent="0" algn="ctr">
              <a:buNone/>
              <a:defRPr sz="1200"/>
            </a:lvl6pPr>
            <a:lvl7pPr marL="2057349" indent="0" algn="ctr">
              <a:buNone/>
              <a:defRPr sz="1200"/>
            </a:lvl7pPr>
            <a:lvl8pPr marL="2400240" indent="0" algn="ctr">
              <a:buNone/>
              <a:defRPr sz="1200"/>
            </a:lvl8pPr>
            <a:lvl9pPr marL="2743131"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623887" y="1709739"/>
            <a:ext cx="7886700" cy="2852737"/>
          </a:xfrm>
        </p:spPr>
        <p:txBody>
          <a:bodyPr anchor="b"/>
          <a:lstStyle>
            <a:lvl1pPr>
              <a:defRPr sz="45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623887" y="4589465"/>
            <a:ext cx="7886700" cy="1500187"/>
          </a:xfrm>
        </p:spPr>
        <p:txBody>
          <a:bodyPr/>
          <a:lstStyle>
            <a:lvl1pPr marL="0" indent="0">
              <a:buNone/>
              <a:defRPr sz="1800">
                <a:solidFill>
                  <a:schemeClr val="tx1">
                    <a:tint val="82000"/>
                  </a:schemeClr>
                </a:solidFill>
              </a:defRPr>
            </a:lvl1pPr>
            <a:lvl2pPr marL="342891" indent="0">
              <a:buNone/>
              <a:defRPr sz="1500">
                <a:solidFill>
                  <a:schemeClr val="tx1">
                    <a:tint val="82000"/>
                  </a:schemeClr>
                </a:solidFill>
              </a:defRPr>
            </a:lvl2pPr>
            <a:lvl3pPr marL="685783" indent="0">
              <a:buNone/>
              <a:defRPr sz="1351">
                <a:solidFill>
                  <a:schemeClr val="tx1">
                    <a:tint val="82000"/>
                  </a:schemeClr>
                </a:solidFill>
              </a:defRPr>
            </a:lvl3pPr>
            <a:lvl4pPr marL="1028674" indent="0">
              <a:buNone/>
              <a:defRPr sz="1200">
                <a:solidFill>
                  <a:schemeClr val="tx1">
                    <a:tint val="82000"/>
                  </a:schemeClr>
                </a:solidFill>
              </a:defRPr>
            </a:lvl4pPr>
            <a:lvl5pPr marL="1371566" indent="0">
              <a:buNone/>
              <a:defRPr sz="1200">
                <a:solidFill>
                  <a:schemeClr val="tx1">
                    <a:tint val="82000"/>
                  </a:schemeClr>
                </a:solidFill>
              </a:defRPr>
            </a:lvl5pPr>
            <a:lvl6pPr marL="1714457" indent="0">
              <a:buNone/>
              <a:defRPr sz="1200">
                <a:solidFill>
                  <a:schemeClr val="tx1">
                    <a:tint val="82000"/>
                  </a:schemeClr>
                </a:solidFill>
              </a:defRPr>
            </a:lvl6pPr>
            <a:lvl7pPr marL="2057349" indent="0">
              <a:buNone/>
              <a:defRPr sz="1200">
                <a:solidFill>
                  <a:schemeClr val="tx1">
                    <a:tint val="82000"/>
                  </a:schemeClr>
                </a:solidFill>
              </a:defRPr>
            </a:lvl7pPr>
            <a:lvl8pPr marL="2400240" indent="0">
              <a:buNone/>
              <a:defRPr sz="1200">
                <a:solidFill>
                  <a:schemeClr val="tx1">
                    <a:tint val="82000"/>
                  </a:schemeClr>
                </a:solidFill>
              </a:defRPr>
            </a:lvl8pPr>
            <a:lvl9pPr marL="2743131"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628651"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4629151"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629842" y="365126"/>
            <a:ext cx="78867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629842" y="1681164"/>
            <a:ext cx="3868340" cy="823912"/>
          </a:xfrm>
        </p:spPr>
        <p:txBody>
          <a:bodyPr anchor="b"/>
          <a:lstStyle>
            <a:lvl1pPr marL="0" indent="0">
              <a:buNone/>
              <a:defRPr sz="1800" b="1"/>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4629151" y="1681164"/>
            <a:ext cx="3887391" cy="823912"/>
          </a:xfrm>
        </p:spPr>
        <p:txBody>
          <a:bodyPr anchor="b"/>
          <a:lstStyle>
            <a:lvl1pPr marL="0" indent="0">
              <a:buNone/>
              <a:defRPr sz="1800" b="1"/>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629841" y="457200"/>
            <a:ext cx="2949179" cy="1600200"/>
          </a:xfrm>
        </p:spPr>
        <p:txBody>
          <a:bodyPr anchor="b"/>
          <a:lstStyle>
            <a:lvl1pPr>
              <a:defRPr sz="24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3887391" y="987426"/>
            <a:ext cx="4629151"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629841" y="2057400"/>
            <a:ext cx="2949179" cy="3811588"/>
          </a:xfrm>
        </p:spPr>
        <p:txBody>
          <a:bodyPr/>
          <a:lstStyle>
            <a:lvl1pPr marL="0" indent="0">
              <a:buNone/>
              <a:defRPr sz="1200"/>
            </a:lvl1pPr>
            <a:lvl2pPr marL="342891" indent="0">
              <a:buNone/>
              <a:defRPr sz="1051"/>
            </a:lvl2pPr>
            <a:lvl3pPr marL="685783" indent="0">
              <a:buNone/>
              <a:defRPr sz="900"/>
            </a:lvl3pPr>
            <a:lvl4pPr marL="1028674" indent="0">
              <a:buNone/>
              <a:defRPr sz="751"/>
            </a:lvl4pPr>
            <a:lvl5pPr marL="1371566" indent="0">
              <a:buNone/>
              <a:defRPr sz="751"/>
            </a:lvl5pPr>
            <a:lvl6pPr marL="1714457" indent="0">
              <a:buNone/>
              <a:defRPr sz="751"/>
            </a:lvl6pPr>
            <a:lvl7pPr marL="2057349" indent="0">
              <a:buNone/>
              <a:defRPr sz="751"/>
            </a:lvl7pPr>
            <a:lvl8pPr marL="2400240" indent="0">
              <a:buNone/>
              <a:defRPr sz="751"/>
            </a:lvl8pPr>
            <a:lvl9pPr marL="2743131" indent="0">
              <a:buNone/>
              <a:defRPr sz="751"/>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629841" y="457200"/>
            <a:ext cx="2949179" cy="1600200"/>
          </a:xfrm>
        </p:spPr>
        <p:txBody>
          <a:bodyPr anchor="b"/>
          <a:lstStyle>
            <a:lvl1pPr>
              <a:defRPr sz="24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3887391" y="987426"/>
            <a:ext cx="4629151" cy="4873625"/>
          </a:xfrm>
        </p:spPr>
        <p:txBody>
          <a:bodyPr/>
          <a:lstStyle>
            <a:lvl1pPr marL="0" indent="0">
              <a:buNone/>
              <a:defRPr sz="2400"/>
            </a:lvl1pPr>
            <a:lvl2pPr marL="342891" indent="0">
              <a:buNone/>
              <a:defRPr sz="2100"/>
            </a:lvl2pPr>
            <a:lvl3pPr marL="685783" indent="0">
              <a:buNone/>
              <a:defRPr sz="1800"/>
            </a:lvl3pPr>
            <a:lvl4pPr marL="1028674" indent="0">
              <a:buNone/>
              <a:defRPr sz="1500"/>
            </a:lvl4pPr>
            <a:lvl5pPr marL="1371566" indent="0">
              <a:buNone/>
              <a:defRPr sz="1500"/>
            </a:lvl5pPr>
            <a:lvl6pPr marL="1714457" indent="0">
              <a:buNone/>
              <a:defRPr sz="1500"/>
            </a:lvl6pPr>
            <a:lvl7pPr marL="2057349" indent="0">
              <a:buNone/>
              <a:defRPr sz="1500"/>
            </a:lvl7pPr>
            <a:lvl8pPr marL="2400240" indent="0">
              <a:buNone/>
              <a:defRPr sz="1500"/>
            </a:lvl8pPr>
            <a:lvl9pPr marL="2743131" indent="0">
              <a:buNone/>
              <a:defRPr sz="15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629841" y="2057400"/>
            <a:ext cx="2949179" cy="3811588"/>
          </a:xfrm>
        </p:spPr>
        <p:txBody>
          <a:bodyPr/>
          <a:lstStyle>
            <a:lvl1pPr marL="0" indent="0">
              <a:buNone/>
              <a:defRPr sz="1200"/>
            </a:lvl1pPr>
            <a:lvl2pPr marL="342891" indent="0">
              <a:buNone/>
              <a:defRPr sz="1051"/>
            </a:lvl2pPr>
            <a:lvl3pPr marL="685783" indent="0">
              <a:buNone/>
              <a:defRPr sz="900"/>
            </a:lvl3pPr>
            <a:lvl4pPr marL="1028674" indent="0">
              <a:buNone/>
              <a:defRPr sz="751"/>
            </a:lvl4pPr>
            <a:lvl5pPr marL="1371566" indent="0">
              <a:buNone/>
              <a:defRPr sz="751"/>
            </a:lvl5pPr>
            <a:lvl6pPr marL="1714457" indent="0">
              <a:buNone/>
              <a:defRPr sz="751"/>
            </a:lvl6pPr>
            <a:lvl7pPr marL="2057349" indent="0">
              <a:buNone/>
              <a:defRPr sz="751"/>
            </a:lvl7pPr>
            <a:lvl8pPr marL="2400240" indent="0">
              <a:buNone/>
              <a:defRPr sz="751"/>
            </a:lvl8pPr>
            <a:lvl9pPr marL="2743131" indent="0">
              <a:buNone/>
              <a:defRPr sz="751"/>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6543676" y="365125"/>
            <a:ext cx="1971675"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628651"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628651"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628649" y="6356352"/>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3028951" y="6356352"/>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6457951" y="6356352"/>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E2%80%932" TargetMode="External"/><Relationship Id="rId2" Type="http://schemas.openxmlformats.org/officeDocument/2006/relationships/hyperlink" Target="https://developingchild.harvard.edu" TargetMode="External"/><Relationship Id="rId1" Type="http://schemas.openxmlformats.org/officeDocument/2006/relationships/slideLayout" Target="../slideLayouts/slideLayout2.xml"/><Relationship Id="rId4" Type="http://schemas.openxmlformats.org/officeDocument/2006/relationships/hyperlink" Target="https://www.nice.org.uk/guidance/cg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01179" y="2635681"/>
            <a:ext cx="6404309" cy="725643"/>
          </a:xfrm>
        </p:spPr>
        <p:txBody>
          <a:bodyPr>
            <a:normAutofit fontScale="90000"/>
          </a:bodyPr>
          <a:lstStyle/>
          <a:p>
            <a:pPr algn="l"/>
            <a:br>
              <a:rPr lang="en-GB" sz="500" b="1" dirty="0">
                <a:ea typeface="Aptos" panose="020B0004020202020204" pitchFamily="34" charset="0"/>
              </a:rPr>
            </a:br>
            <a:br>
              <a:rPr lang="en-GB" sz="1351" dirty="0"/>
            </a:br>
            <a:r>
              <a:rPr lang="en-GB" sz="1651">
                <a:latin typeface="Arial" panose="020B0604020202020204" pitchFamily="34" charset="0"/>
                <a:cs typeface="Arial" panose="020B0604020202020204" pitchFamily="34" charset="0"/>
              </a:rPr>
              <a:t>Student name:Priscila Bonfim</a:t>
            </a:r>
            <a:br>
              <a:rPr lang="en-GB" sz="1651" dirty="0">
                <a:latin typeface="Arial" panose="020B0604020202020204" pitchFamily="34" charset="0"/>
                <a:cs typeface="Arial" panose="020B0604020202020204" pitchFamily="34" charset="0"/>
              </a:rPr>
            </a:br>
            <a:r>
              <a:rPr lang="en-GB" sz="1651">
                <a:latin typeface="Arial" panose="020B0604020202020204" pitchFamily="34" charset="0"/>
                <a:cs typeface="Arial" panose="020B0604020202020204" pitchFamily="34" charset="0"/>
              </a:rPr>
              <a:t>Student number:2510708</a:t>
            </a:r>
            <a:br>
              <a:rPr lang="en-GB" sz="1651" dirty="0">
                <a:latin typeface="Arial" panose="020B0604020202020204" pitchFamily="34" charset="0"/>
                <a:cs typeface="Arial" panose="020B0604020202020204" pitchFamily="34" charset="0"/>
              </a:rPr>
            </a:br>
            <a:r>
              <a:rPr lang="en-GB" sz="1651">
                <a:latin typeface="Arial" panose="020B0604020202020204" pitchFamily="34" charset="0"/>
                <a:cs typeface="Arial" panose="020B0604020202020204" pitchFamily="34" charset="0"/>
              </a:rPr>
              <a:t>Lecturer’s name : Sheperd ziko</a:t>
            </a:r>
            <a:br>
              <a:rPr lang="en-GB" sz="844" dirty="0"/>
            </a:br>
            <a:endParaRPr lang="en-GB" sz="844"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360335" y="3496679"/>
            <a:ext cx="8485323" cy="2323904"/>
          </a:xfrm>
        </p:spPr>
        <p:txBody>
          <a:bodyPr>
            <a:noAutofit/>
          </a:bodyPr>
          <a:lstStyle/>
          <a:p>
            <a:pPr algn="l"/>
            <a:r>
              <a:rPr lang="en-GB" sz="1351" b="1" dirty="0">
                <a:latin typeface="Arial" panose="020B0604020202020204" pitchFamily="34" charset="0"/>
                <a:cs typeface="Arial" panose="020B0604020202020204" pitchFamily="34" charset="0"/>
              </a:rPr>
              <a:t>Acknowledgement of the use of AI tools (</a:t>
            </a:r>
            <a:r>
              <a:rPr lang="en-GB" sz="1351" b="1" dirty="0">
                <a:solidFill>
                  <a:srgbClr val="FF0000"/>
                </a:solidFill>
                <a:latin typeface="Arial" panose="020B0604020202020204" pitchFamily="34" charset="0"/>
                <a:cs typeface="Arial" panose="020B0604020202020204" pitchFamily="34" charset="0"/>
              </a:rPr>
              <a:t>read the statements below and delete/amend as </a:t>
            </a:r>
            <a:r>
              <a:rPr lang="en-GB" sz="1351" b="1">
                <a:solidFill>
                  <a:srgbClr val="FF0000"/>
                </a:solidFill>
                <a:latin typeface="Arial" panose="020B0604020202020204" pitchFamily="34" charset="0"/>
                <a:cs typeface="Arial" panose="020B0604020202020204" pitchFamily="34" charset="0"/>
              </a:rPr>
              <a:t>appropriate</a:t>
            </a:r>
            <a:r>
              <a:rPr lang="en-GB" sz="1351" b="1">
                <a:latin typeface="Arial" panose="020B0604020202020204" pitchFamily="34" charset="0"/>
                <a:cs typeface="Arial" panose="020B0604020202020204" pitchFamily="34" charset="0"/>
              </a:rPr>
              <a:t>)</a:t>
            </a:r>
          </a:p>
          <a:p>
            <a:pPr algn="l"/>
            <a:endParaRPr lang="en-GB" b="1" dirty="0">
              <a:latin typeface="Arial" panose="020B0604020202020204" pitchFamily="34" charset="0"/>
              <a:cs typeface="Arial" panose="020B0604020202020204" pitchFamily="34" charset="0"/>
            </a:endParaRPr>
          </a:p>
          <a:p>
            <a:pPr algn="l"/>
            <a:r>
              <a:rPr lang="en-GB" sz="1351" dirty="0">
                <a:latin typeface="Arial" panose="020B0604020202020204" pitchFamily="34" charset="0"/>
                <a:cs typeface="Arial" panose="020B0604020202020204" pitchFamily="34" charset="0"/>
              </a:rPr>
              <a:t>I confirm that I have used AI tools to source images and/or for proofreading this work (</a:t>
            </a:r>
            <a:r>
              <a:rPr lang="en-GB" sz="1351" dirty="0">
                <a:solidFill>
                  <a:srgbClr val="FF0000"/>
                </a:solidFill>
                <a:latin typeface="Arial" panose="020B0604020202020204" pitchFamily="34" charset="0"/>
                <a:cs typeface="Arial" panose="020B0604020202020204" pitchFamily="34" charset="0"/>
              </a:rPr>
              <a:t>STATE AI TOOL USED HERE, SUCH AS GRAMMARLY AND DATE OF USE</a:t>
            </a:r>
            <a:r>
              <a:rPr lang="en-GB" sz="1351" dirty="0">
                <a:latin typeface="Arial" panose="020B0604020202020204" pitchFamily="34" charset="0"/>
                <a:cs typeface="Arial" panose="020B0604020202020204" pitchFamily="34" charset="0"/>
              </a:rPr>
              <a:t>). I confirm that I have not presented any AI generated materials as my own work. </a:t>
            </a:r>
            <a:endParaRPr lang="en-GB" sz="1351" b="1" dirty="0">
              <a:latin typeface="Arial" panose="020B0604020202020204" pitchFamily="34" charset="0"/>
              <a:cs typeface="Arial" panose="020B0604020202020204" pitchFamily="34" charset="0"/>
            </a:endParaRPr>
          </a:p>
          <a:p>
            <a:pPr algn="l"/>
            <a:r>
              <a:rPr lang="en-GB" sz="1351"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2440022" y="1880173"/>
            <a:ext cx="4536908" cy="553998"/>
          </a:xfrm>
          <a:prstGeom prst="rect">
            <a:avLst/>
          </a:prstGeom>
          <a:noFill/>
        </p:spPr>
        <p:txBody>
          <a:bodyPr wrap="square" rtlCol="0">
            <a:spAutoFit/>
          </a:bodyPr>
          <a:lstStyle/>
          <a:p>
            <a:pPr algn="ctr"/>
            <a:r>
              <a:rPr lang="en-GB" sz="1500" b="1" dirty="0">
                <a:latin typeface="Arial" panose="020B0604020202020204" pitchFamily="34" charset="0"/>
                <a:cs typeface="Arial" panose="020B0604020202020204" pitchFamily="34" charset="0"/>
              </a:rPr>
              <a:t>LCHS4010</a:t>
            </a:r>
          </a:p>
          <a:p>
            <a:pPr algn="ctr"/>
            <a:r>
              <a:rPr lang="en-GB" sz="1500" b="1" dirty="0">
                <a:latin typeface="Arial" panose="020B0604020202020204" pitchFamily="34" charset="0"/>
                <a:cs typeface="Arial" panose="020B0604020202020204" pitchFamily="34" charset="0"/>
              </a:rPr>
              <a:t>Psychology in Health and Social Care</a:t>
            </a:r>
            <a:endParaRPr lang="en-GB" sz="15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1179" y="840657"/>
            <a:ext cx="2454067" cy="981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459045" y="921929"/>
            <a:ext cx="7886700" cy="994172"/>
          </a:xfrm>
        </p:spPr>
        <p:txBody>
          <a:bodyPr/>
          <a:lstStyle/>
          <a:p>
            <a:pPr algn="ctr"/>
            <a:r>
              <a:rPr lang="en-GB" b="1"/>
              <a:t>INTRODUCTION</a:t>
            </a:r>
            <a:endParaRPr lang="en-GB" b="1" dirty="0"/>
          </a:p>
        </p:txBody>
      </p:sp>
      <p:sp>
        <p:nvSpPr>
          <p:cNvPr id="9" name="TextBox 8">
            <a:extLst>
              <a:ext uri="{FF2B5EF4-FFF2-40B4-BE49-F238E27FC236}">
                <a16:creationId xmlns:a16="http://schemas.microsoft.com/office/drawing/2014/main" id="{C57E7828-FF27-B6E1-B8C4-A79BD2AED337}"/>
              </a:ext>
            </a:extLst>
          </p:cNvPr>
          <p:cNvSpPr txBox="1"/>
          <p:nvPr/>
        </p:nvSpPr>
        <p:spPr>
          <a:xfrm>
            <a:off x="257805" y="1764438"/>
            <a:ext cx="3601259" cy="2201457"/>
          </a:xfrm>
          <a:prstGeom prst="rect">
            <a:avLst/>
          </a:prstGeom>
          <a:noFill/>
        </p:spPr>
        <p:txBody>
          <a:bodyPr wrap="square">
            <a:spAutoFit/>
          </a:bodyPr>
          <a:lstStyle/>
          <a:p>
            <a:pPr>
              <a:buNone/>
            </a:pPr>
            <a:r>
              <a:rPr lang="en-GB" sz="1351" b="1"/>
              <a:t> Case study</a:t>
            </a:r>
            <a:endParaRPr lang="en-GB" sz="1351"/>
          </a:p>
          <a:p>
            <a:pPr>
              <a:buFont typeface="Arial" panose="020B0604020202020204" pitchFamily="34" charset="0"/>
              <a:buChar char="•"/>
            </a:pPr>
            <a:r>
              <a:rPr lang="en-GB" sz="1351"/>
              <a:t>Issac is a four-year-old boy attending a children’s centre in London </a:t>
            </a:r>
          </a:p>
          <a:p>
            <a:pPr>
              <a:buFont typeface="Arial" panose="020B0604020202020204" pitchFamily="34" charset="0"/>
              <a:buChar char="•"/>
            </a:pPr>
            <a:r>
              <a:rPr lang="en-GB" sz="1351"/>
              <a:t>He live with his mother, who has experienced post-natal depression  </a:t>
            </a:r>
          </a:p>
          <a:p>
            <a:pPr>
              <a:buFont typeface="Arial" panose="020B0604020202020204" pitchFamily="34" charset="0"/>
              <a:buChar char="•"/>
            </a:pPr>
            <a:r>
              <a:rPr lang="en-GB" sz="1351"/>
              <a:t>The family recently relocated to London and Issac has experienced disrupted childcare </a:t>
            </a:r>
          </a:p>
          <a:p>
            <a:pPr algn="just">
              <a:buFont typeface="Arial" panose="020B0604020202020204" pitchFamily="34" charset="0"/>
              <a:buChar char="•"/>
            </a:pPr>
            <a:r>
              <a:rPr lang="en-GB" sz="1351"/>
              <a:t>Practitioners  observed language delay, separation anxiety and withdraw behaviour during play.</a:t>
            </a:r>
            <a:endParaRPr lang="en-GB" sz="1351" dirty="0"/>
          </a:p>
        </p:txBody>
      </p:sp>
      <p:sp>
        <p:nvSpPr>
          <p:cNvPr id="13" name="TextBox 12">
            <a:extLst>
              <a:ext uri="{FF2B5EF4-FFF2-40B4-BE49-F238E27FC236}">
                <a16:creationId xmlns:a16="http://schemas.microsoft.com/office/drawing/2014/main" id="{2F4B5C98-2AD4-4908-33E5-2D413BE712F4}"/>
              </a:ext>
            </a:extLst>
          </p:cNvPr>
          <p:cNvSpPr txBox="1"/>
          <p:nvPr/>
        </p:nvSpPr>
        <p:spPr>
          <a:xfrm>
            <a:off x="4124229" y="3899196"/>
            <a:ext cx="4572000" cy="1993624"/>
          </a:xfrm>
          <a:prstGeom prst="rect">
            <a:avLst/>
          </a:prstGeom>
          <a:noFill/>
        </p:spPr>
        <p:txBody>
          <a:bodyPr wrap="square">
            <a:spAutoFit/>
          </a:bodyPr>
          <a:lstStyle/>
          <a:p>
            <a:pPr>
              <a:buNone/>
            </a:pPr>
            <a:r>
              <a:rPr lang="en-GB" sz="1351" b="1"/>
              <a:t>Why Vygotsky’s theory</a:t>
            </a:r>
            <a:endParaRPr lang="en-GB" sz="1351"/>
          </a:p>
          <a:p>
            <a:pPr algn="just">
              <a:buNone/>
            </a:pPr>
            <a:r>
              <a:rPr lang="en-GB" sz="1351"/>
              <a:t>Vygotsky sociocultural theory explains how children’s cognitive and language development is shaped through social interaction and support from more knowledgeable adults.</a:t>
            </a:r>
          </a:p>
          <a:p>
            <a:pPr>
              <a:buNone/>
            </a:pPr>
            <a:r>
              <a:rPr lang="en-GB" sz="1351"/>
              <a:t>This theory is particularly relevant because Issac’s disrupted early experiences may have reduced opportunities for guided learning and communication.</a:t>
            </a:r>
          </a:p>
          <a:p>
            <a:pPr>
              <a:buNone/>
            </a:pPr>
            <a:r>
              <a:rPr lang="en-GB" sz="1351"/>
              <a:t>(Vygotsky,1978;Berk,2023)</a:t>
            </a:r>
            <a:endParaRPr lang="en-GB" sz="1351" dirty="0"/>
          </a:p>
        </p:txBody>
      </p:sp>
      <p:pic>
        <p:nvPicPr>
          <p:cNvPr id="5" name="Picture 4">
            <a:extLst>
              <a:ext uri="{FF2B5EF4-FFF2-40B4-BE49-F238E27FC236}">
                <a16:creationId xmlns:a16="http://schemas.microsoft.com/office/drawing/2014/main" id="{1B79E0C9-3FFD-F219-E8BF-A2256FA27619}"/>
              </a:ext>
            </a:extLst>
          </p:cNvPr>
          <p:cNvPicPr>
            <a:picLocks noChangeAspect="1"/>
          </p:cNvPicPr>
          <p:nvPr/>
        </p:nvPicPr>
        <p:blipFill>
          <a:blip r:embed="rId2"/>
          <a:stretch>
            <a:fillRect/>
          </a:stretch>
        </p:blipFill>
        <p:spPr>
          <a:xfrm>
            <a:off x="4279975" y="1828580"/>
            <a:ext cx="3531790" cy="1985651"/>
          </a:xfrm>
          <a:prstGeom prst="rect">
            <a:avLst/>
          </a:prstGeom>
        </p:spPr>
      </p:pic>
      <p:pic>
        <p:nvPicPr>
          <p:cNvPr id="6" name="Picture 5">
            <a:extLst>
              <a:ext uri="{FF2B5EF4-FFF2-40B4-BE49-F238E27FC236}">
                <a16:creationId xmlns:a16="http://schemas.microsoft.com/office/drawing/2014/main" id="{1E5ADDE2-C98D-A8DE-DAE0-B7AE34A75ABD}"/>
              </a:ext>
            </a:extLst>
          </p:cNvPr>
          <p:cNvPicPr>
            <a:picLocks noChangeAspect="1"/>
          </p:cNvPicPr>
          <p:nvPr/>
        </p:nvPicPr>
        <p:blipFill>
          <a:blip r:embed="rId3"/>
          <a:stretch>
            <a:fillRect/>
          </a:stretch>
        </p:blipFill>
        <p:spPr>
          <a:xfrm>
            <a:off x="447771" y="3965895"/>
            <a:ext cx="2832100" cy="2832100"/>
          </a:xfrm>
          <a:prstGeom prst="rect">
            <a:avLst/>
          </a:prstGeom>
        </p:spPr>
      </p:pic>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dirty="0"/>
              <a:t>CHOSEN THEORY</a:t>
            </a:r>
          </a:p>
        </p:txBody>
      </p:sp>
      <p:sp>
        <p:nvSpPr>
          <p:cNvPr id="5" name="TextBox 4">
            <a:extLst>
              <a:ext uri="{FF2B5EF4-FFF2-40B4-BE49-F238E27FC236}">
                <a16:creationId xmlns:a16="http://schemas.microsoft.com/office/drawing/2014/main" id="{D1CC5D47-026C-8C1E-437E-33F67FE27AB1}"/>
              </a:ext>
            </a:extLst>
          </p:cNvPr>
          <p:cNvSpPr txBox="1"/>
          <p:nvPr/>
        </p:nvSpPr>
        <p:spPr>
          <a:xfrm>
            <a:off x="3168713" y="1853850"/>
            <a:ext cx="5064283" cy="954449"/>
          </a:xfrm>
          <a:prstGeom prst="rect">
            <a:avLst/>
          </a:prstGeom>
          <a:noFill/>
        </p:spPr>
        <p:txBody>
          <a:bodyPr wrap="square">
            <a:spAutoFit/>
          </a:bodyPr>
          <a:lstStyle/>
          <a:p>
            <a:pPr>
              <a:buNone/>
            </a:pPr>
            <a:r>
              <a:rPr lang="en-GB" sz="1351" b="1" dirty="0" err="1"/>
              <a:t>Vygostsky’s</a:t>
            </a:r>
            <a:r>
              <a:rPr lang="en-GB" sz="1351" b="1" dirty="0"/>
              <a:t> Sociocultural Theory </a:t>
            </a:r>
          </a:p>
          <a:p>
            <a:pPr>
              <a:buNone/>
            </a:pPr>
            <a:r>
              <a:rPr lang="en-GB" sz="1351" b="1" dirty="0"/>
              <a:t>Developed by: Lev Vygotsky (1978)</a:t>
            </a:r>
          </a:p>
          <a:p>
            <a:pPr>
              <a:buNone/>
            </a:pPr>
            <a:endParaRPr lang="en-GB" sz="1351" b="1" dirty="0"/>
          </a:p>
          <a:p>
            <a:pPr>
              <a:buNone/>
            </a:pPr>
            <a:endParaRPr lang="en-GB" sz="1351" b="1" dirty="0"/>
          </a:p>
        </p:txBody>
      </p:sp>
      <p:sp>
        <p:nvSpPr>
          <p:cNvPr id="6" name="TextBox 5">
            <a:extLst>
              <a:ext uri="{FF2B5EF4-FFF2-40B4-BE49-F238E27FC236}">
                <a16:creationId xmlns:a16="http://schemas.microsoft.com/office/drawing/2014/main" id="{14AB220D-56DD-CFA1-BDD9-2376DE986F63}"/>
              </a:ext>
            </a:extLst>
          </p:cNvPr>
          <p:cNvSpPr txBox="1"/>
          <p:nvPr/>
        </p:nvSpPr>
        <p:spPr>
          <a:xfrm>
            <a:off x="86764" y="2303974"/>
            <a:ext cx="3671936" cy="3418372"/>
          </a:xfrm>
          <a:prstGeom prst="rect">
            <a:avLst/>
          </a:prstGeom>
          <a:noFill/>
        </p:spPr>
        <p:txBody>
          <a:bodyPr wrap="square" rtlCol="0">
            <a:spAutoFit/>
          </a:bodyPr>
          <a:lstStyle/>
          <a:p>
            <a:pPr algn="just"/>
            <a:r>
              <a:rPr lang="en-GB" sz="1351" b="1" dirty="0"/>
              <a:t>Key concepts </a:t>
            </a:r>
          </a:p>
          <a:p>
            <a:pPr algn="just"/>
            <a:endParaRPr lang="en-GB" sz="1351" b="1" dirty="0"/>
          </a:p>
          <a:p>
            <a:pPr algn="just"/>
            <a:r>
              <a:rPr lang="en-GB" sz="1351" b="1" dirty="0"/>
              <a:t>-Social interactions:</a:t>
            </a:r>
            <a:r>
              <a:rPr lang="en-GB" sz="1351" dirty="0"/>
              <a:t> Children develop through meaningful interactions with adults and peers.</a:t>
            </a:r>
          </a:p>
          <a:p>
            <a:pPr algn="just"/>
            <a:r>
              <a:rPr lang="en-GB" sz="1351" b="1" dirty="0"/>
              <a:t>-Zone of proximal development (ZPD):</a:t>
            </a:r>
            <a:r>
              <a:rPr lang="en-GB" sz="1351" dirty="0"/>
              <a:t>Learning occurs when children receive support to complete tasks they cannot yet do independently.</a:t>
            </a:r>
          </a:p>
          <a:p>
            <a:pPr algn="just"/>
            <a:r>
              <a:rPr lang="en-GB" sz="1351" dirty="0"/>
              <a:t>–</a:t>
            </a:r>
            <a:r>
              <a:rPr lang="en-GB" sz="1351" b="1" dirty="0"/>
              <a:t>Scaffolding:</a:t>
            </a:r>
            <a:r>
              <a:rPr lang="en-GB" sz="1351" dirty="0"/>
              <a:t> adults gradually reduce support as the child’s confidence and skills increase.</a:t>
            </a:r>
          </a:p>
          <a:p>
            <a:pPr algn="just"/>
            <a:r>
              <a:rPr lang="en-GB" sz="1351" b="1" dirty="0"/>
              <a:t>-More knowledgeable other (MKO): </a:t>
            </a:r>
            <a:r>
              <a:rPr lang="en-GB" sz="1351" dirty="0"/>
              <a:t>Parents, practitioners and peer guide children’s learning and development. </a:t>
            </a:r>
          </a:p>
          <a:p>
            <a:pPr algn="just"/>
            <a:r>
              <a:rPr lang="en-GB" sz="1351" b="1" dirty="0"/>
              <a:t>-Language:</a:t>
            </a:r>
            <a:r>
              <a:rPr lang="en-GB" sz="1351" dirty="0"/>
              <a:t> Communication is the main tool through which children develop thinking and problem solving skills.</a:t>
            </a:r>
          </a:p>
        </p:txBody>
      </p:sp>
      <p:sp>
        <p:nvSpPr>
          <p:cNvPr id="8" name="TextBox 7">
            <a:extLst>
              <a:ext uri="{FF2B5EF4-FFF2-40B4-BE49-F238E27FC236}">
                <a16:creationId xmlns:a16="http://schemas.microsoft.com/office/drawing/2014/main" id="{36AF6A72-CB04-C9F6-E0BB-A63B15D0D1F1}"/>
              </a:ext>
            </a:extLst>
          </p:cNvPr>
          <p:cNvSpPr txBox="1"/>
          <p:nvPr/>
        </p:nvSpPr>
        <p:spPr>
          <a:xfrm>
            <a:off x="3888087" y="2746029"/>
            <a:ext cx="1371600" cy="1371600"/>
          </a:xfrm>
          <a:prstGeom prst="rect">
            <a:avLst/>
          </a:prstGeom>
          <a:noFill/>
        </p:spPr>
        <p:txBody>
          <a:bodyPr wrap="square" rtlCol="0">
            <a:spAutoFit/>
          </a:bodyPr>
          <a:lstStyle/>
          <a:p>
            <a:pPr algn="l"/>
            <a:endParaRPr lang="en-US" sz="1351" dirty="0"/>
          </a:p>
        </p:txBody>
      </p:sp>
      <p:sp>
        <p:nvSpPr>
          <p:cNvPr id="10" name="TextBox 9">
            <a:extLst>
              <a:ext uri="{FF2B5EF4-FFF2-40B4-BE49-F238E27FC236}">
                <a16:creationId xmlns:a16="http://schemas.microsoft.com/office/drawing/2014/main" id="{AFFF8813-22B4-ED4A-1DEA-8EA329CE89C2}"/>
              </a:ext>
            </a:extLst>
          </p:cNvPr>
          <p:cNvSpPr txBox="1"/>
          <p:nvPr/>
        </p:nvSpPr>
        <p:spPr>
          <a:xfrm>
            <a:off x="3982394" y="4359481"/>
            <a:ext cx="3671935" cy="1339597"/>
          </a:xfrm>
          <a:prstGeom prst="rect">
            <a:avLst/>
          </a:prstGeom>
          <a:noFill/>
        </p:spPr>
        <p:txBody>
          <a:bodyPr wrap="square" rtlCol="0">
            <a:spAutoFit/>
          </a:bodyPr>
          <a:lstStyle/>
          <a:p>
            <a:pPr algn="l"/>
            <a:r>
              <a:rPr lang="en-GB" sz="1351" b="1" dirty="0"/>
              <a:t>Development assumption </a:t>
            </a:r>
          </a:p>
          <a:p>
            <a:pPr algn="just"/>
            <a:r>
              <a:rPr lang="en-GB" sz="1351" i="1" dirty="0"/>
              <a:t>Children’s cognitive , language and social development are strongly influenced by the quality of their social relationships and learning experiences rather than developing in isolation </a:t>
            </a:r>
          </a:p>
          <a:p>
            <a:pPr algn="l"/>
            <a:r>
              <a:rPr lang="en-GB" sz="1351" i="1" dirty="0"/>
              <a:t>(</a:t>
            </a:r>
            <a:r>
              <a:rPr lang="en-GB" sz="1351" i="1" dirty="0" err="1"/>
              <a:t>Vygotsky,1978;Berk,2023</a:t>
            </a:r>
            <a:r>
              <a:rPr lang="en-GB" sz="1351" i="1" dirty="0"/>
              <a:t>)</a:t>
            </a:r>
            <a:endParaRPr lang="en-US" sz="1351" i="1" dirty="0"/>
          </a:p>
        </p:txBody>
      </p:sp>
      <p:pic>
        <p:nvPicPr>
          <p:cNvPr id="7" name="Picture 6">
            <a:extLst>
              <a:ext uri="{FF2B5EF4-FFF2-40B4-BE49-F238E27FC236}">
                <a16:creationId xmlns:a16="http://schemas.microsoft.com/office/drawing/2014/main" id="{DA8506B0-68FC-56AD-AC18-24732C8566F5}"/>
              </a:ext>
            </a:extLst>
          </p:cNvPr>
          <p:cNvPicPr>
            <a:picLocks noChangeAspect="1"/>
          </p:cNvPicPr>
          <p:nvPr/>
        </p:nvPicPr>
        <p:blipFill>
          <a:blip r:embed="rId2"/>
          <a:stretch>
            <a:fillRect/>
          </a:stretch>
        </p:blipFill>
        <p:spPr>
          <a:xfrm>
            <a:off x="4098839" y="2446358"/>
            <a:ext cx="3861340" cy="1797383"/>
          </a:xfrm>
          <a:prstGeom prst="rect">
            <a:avLst/>
          </a:prstGeom>
        </p:spPr>
      </p:pic>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p:txBody>
          <a:bodyPr/>
          <a:lstStyle/>
          <a:p>
            <a:pPr algn="ctr"/>
            <a:r>
              <a:rPr lang="en-GB" b="1" dirty="0"/>
              <a:t>THEORY LINKED TO CASE STUDY</a:t>
            </a:r>
          </a:p>
        </p:txBody>
      </p:sp>
      <p:sp>
        <p:nvSpPr>
          <p:cNvPr id="3" name="Text Placeholder 2">
            <a:extLst>
              <a:ext uri="{FF2B5EF4-FFF2-40B4-BE49-F238E27FC236}">
                <a16:creationId xmlns:a16="http://schemas.microsoft.com/office/drawing/2014/main" id="{4C5BA00A-E7FE-457A-9E85-59AD7832415C}"/>
              </a:ext>
            </a:extLst>
          </p:cNvPr>
          <p:cNvSpPr>
            <a:spLocks noGrp="1"/>
          </p:cNvSpPr>
          <p:nvPr>
            <p:ph type="body" idx="1"/>
          </p:nvPr>
        </p:nvSpPr>
        <p:spPr>
          <a:xfrm>
            <a:off x="572858" y="2017719"/>
            <a:ext cx="3868340" cy="85460"/>
          </a:xfrm>
        </p:spPr>
        <p:txBody>
          <a:bodyPr>
            <a:noAutofit/>
          </a:bodyPr>
          <a:lstStyle/>
          <a:p>
            <a:r>
              <a:rPr lang="en-GB" sz="1400" dirty="0"/>
              <a:t>Isaac’s experiences </a:t>
            </a:r>
            <a:endParaRPr lang="en-US" sz="1400" dirty="0"/>
          </a:p>
        </p:txBody>
      </p:sp>
      <p:sp>
        <p:nvSpPr>
          <p:cNvPr id="4" name="Content Placeholder 3">
            <a:extLst>
              <a:ext uri="{FF2B5EF4-FFF2-40B4-BE49-F238E27FC236}">
                <a16:creationId xmlns:a16="http://schemas.microsoft.com/office/drawing/2014/main" id="{0981381B-BD74-7651-304A-BD8E1965266B}"/>
              </a:ext>
            </a:extLst>
          </p:cNvPr>
          <p:cNvSpPr>
            <a:spLocks noGrp="1"/>
          </p:cNvSpPr>
          <p:nvPr>
            <p:ph sz="half" idx="2"/>
          </p:nvPr>
        </p:nvSpPr>
        <p:spPr>
          <a:xfrm>
            <a:off x="700545" y="2242053"/>
            <a:ext cx="2851145" cy="1696416"/>
          </a:xfrm>
        </p:spPr>
        <p:txBody>
          <a:bodyPr>
            <a:normAutofit fontScale="77500" lnSpcReduction="20000"/>
          </a:bodyPr>
          <a:lstStyle/>
          <a:p>
            <a:pPr marL="342900" indent="-342900">
              <a:buFont typeface="+mj-lt"/>
              <a:buAutoNum type="arabicPeriod"/>
            </a:pPr>
            <a:r>
              <a:rPr lang="en-GB" sz="1351" dirty="0"/>
              <a:t>Language delay</a:t>
            </a:r>
          </a:p>
          <a:p>
            <a:pPr marL="342900" indent="-342900" algn="just">
              <a:buFont typeface="+mj-lt"/>
              <a:buAutoNum type="arabicPeriod"/>
            </a:pPr>
            <a:r>
              <a:rPr lang="en-GB" sz="1351" dirty="0"/>
              <a:t>Withdrawn during play</a:t>
            </a:r>
          </a:p>
          <a:p>
            <a:pPr marL="342900" indent="-342900">
              <a:buFont typeface="+mj-lt"/>
              <a:buAutoNum type="arabicPeriod"/>
            </a:pPr>
            <a:r>
              <a:rPr lang="en-GB" sz="1351" dirty="0"/>
              <a:t>Difficulty joining group activities </a:t>
            </a:r>
          </a:p>
          <a:p>
            <a:pPr marL="342900" indent="-342900">
              <a:buFont typeface="+mj-lt"/>
              <a:buAutoNum type="arabicPeriod"/>
            </a:pPr>
            <a:r>
              <a:rPr lang="en-GB" sz="1351" dirty="0"/>
              <a:t>Separation anxiety </a:t>
            </a:r>
          </a:p>
          <a:p>
            <a:pPr marL="342900" indent="-342900">
              <a:buFont typeface="+mj-lt"/>
              <a:buAutoNum type="arabicPeriod"/>
            </a:pPr>
            <a:r>
              <a:rPr lang="en-GB" sz="1351" dirty="0"/>
              <a:t>Mother’s post-natal depression </a:t>
            </a:r>
          </a:p>
          <a:p>
            <a:pPr marL="342900" indent="-342900">
              <a:buFont typeface="+mj-lt"/>
              <a:buAutoNum type="arabicPeriod"/>
            </a:pPr>
            <a:endParaRPr lang="en-US" sz="1351" dirty="0"/>
          </a:p>
        </p:txBody>
      </p:sp>
      <p:sp>
        <p:nvSpPr>
          <p:cNvPr id="6" name="Text Placeholder 5">
            <a:extLst>
              <a:ext uri="{FF2B5EF4-FFF2-40B4-BE49-F238E27FC236}">
                <a16:creationId xmlns:a16="http://schemas.microsoft.com/office/drawing/2014/main" id="{19C9B147-314A-58F5-5F66-D2A7A0C14774}"/>
              </a:ext>
            </a:extLst>
          </p:cNvPr>
          <p:cNvSpPr>
            <a:spLocks noGrp="1"/>
          </p:cNvSpPr>
          <p:nvPr>
            <p:ph type="body" sz="quarter" idx="3"/>
          </p:nvPr>
        </p:nvSpPr>
        <p:spPr>
          <a:xfrm>
            <a:off x="4629151" y="2118122"/>
            <a:ext cx="3887391" cy="45719"/>
          </a:xfrm>
        </p:spPr>
        <p:txBody>
          <a:bodyPr>
            <a:noAutofit/>
          </a:bodyPr>
          <a:lstStyle/>
          <a:p>
            <a:r>
              <a:rPr lang="en-GB" dirty="0"/>
              <a:t>Vygotsky explanation</a:t>
            </a:r>
            <a:endParaRPr lang="en-US" dirty="0"/>
          </a:p>
        </p:txBody>
      </p:sp>
      <p:sp>
        <p:nvSpPr>
          <p:cNvPr id="8" name="Content Placeholder 7">
            <a:extLst>
              <a:ext uri="{FF2B5EF4-FFF2-40B4-BE49-F238E27FC236}">
                <a16:creationId xmlns:a16="http://schemas.microsoft.com/office/drawing/2014/main" id="{1616629E-3E8D-0462-A996-AB94CDEDA523}"/>
              </a:ext>
            </a:extLst>
          </p:cNvPr>
          <p:cNvSpPr>
            <a:spLocks noGrp="1"/>
          </p:cNvSpPr>
          <p:nvPr>
            <p:ph sz="quarter" idx="4"/>
          </p:nvPr>
        </p:nvSpPr>
        <p:spPr>
          <a:xfrm>
            <a:off x="4342074" y="2242053"/>
            <a:ext cx="3887391" cy="2763441"/>
          </a:xfrm>
        </p:spPr>
        <p:txBody>
          <a:bodyPr>
            <a:normAutofit fontScale="77500" lnSpcReduction="20000"/>
          </a:bodyPr>
          <a:lstStyle/>
          <a:p>
            <a:pPr marL="342900" indent="-342900">
              <a:buFont typeface="+mj-lt"/>
              <a:buAutoNum type="arabicPeriod"/>
            </a:pPr>
            <a:r>
              <a:rPr lang="en-GB" sz="1351" dirty="0"/>
              <a:t>Vygotsky argued that language develops through social interaction. Isaac’s disrupted childcare and reduced communication opportunities may have limited his language development(</a:t>
            </a:r>
            <a:r>
              <a:rPr lang="en-GB" sz="1351" dirty="0" err="1"/>
              <a:t>Vygotsky,1978;Berk,2023</a:t>
            </a:r>
            <a:r>
              <a:rPr lang="en-GB" sz="1351" dirty="0"/>
              <a:t>)</a:t>
            </a:r>
          </a:p>
          <a:p>
            <a:pPr marL="342900" indent="-342900" algn="just">
              <a:buFont typeface="+mj-lt"/>
              <a:buAutoNum type="arabicPeriod"/>
            </a:pPr>
            <a:r>
              <a:rPr lang="en-GB" sz="1351" dirty="0"/>
              <a:t>According to Vygotsky , children learn through interaction with peers. Isaac’s limited participation in play may reduce opportunities to develop social and communication skills(Vygotsky,1978)</a:t>
            </a:r>
          </a:p>
          <a:p>
            <a:pPr marL="342900" indent="-342900">
              <a:buFont typeface="+mj-lt"/>
              <a:buAutoNum type="arabicPeriod"/>
            </a:pPr>
            <a:r>
              <a:rPr lang="en-GB" sz="1351" dirty="0"/>
              <a:t>Vygotsky believed learning occurs with support from more knowledgeable others.Isaac may require adult scaffolding to build confidence in group situations (Wood,Burner and Ross,1976)</a:t>
            </a:r>
          </a:p>
          <a:p>
            <a:pPr marL="342900" indent="-342900">
              <a:buFont typeface="+mj-lt"/>
              <a:buAutoNum type="arabicPeriod"/>
            </a:pPr>
            <a:r>
              <a:rPr lang="en-GB" sz="1351" dirty="0"/>
              <a:t>Frequent changes in childcare and limited secure social experiences may have reduced Isaac’s confidence to explore new environments independently.Adults can provide consistent support to help him engage with others (</a:t>
            </a:r>
            <a:r>
              <a:rPr lang="en-GB" sz="1351" dirty="0" err="1"/>
              <a:t>Berk,2023</a:t>
            </a:r>
            <a:r>
              <a:rPr lang="en-GB" sz="1351" dirty="0"/>
              <a:t>)</a:t>
            </a:r>
          </a:p>
          <a:p>
            <a:pPr marL="342900" indent="-342900">
              <a:buFont typeface="+mj-lt"/>
              <a:buAutoNum type="arabicPeriod"/>
            </a:pPr>
            <a:r>
              <a:rPr lang="en-GB" sz="1351" dirty="0"/>
              <a:t>Reduced adult interaction may have limited opportunities for guided </a:t>
            </a:r>
            <a:r>
              <a:rPr lang="en-GB" sz="1351" dirty="0" err="1"/>
              <a:t>learning,language</a:t>
            </a:r>
            <a:r>
              <a:rPr lang="en-GB" sz="1351" dirty="0"/>
              <a:t> </a:t>
            </a:r>
            <a:r>
              <a:rPr lang="en-GB" sz="1351" dirty="0" err="1"/>
              <a:t>devolopment</a:t>
            </a:r>
            <a:r>
              <a:rPr lang="en-GB" sz="1351" dirty="0"/>
              <a:t> and social communication(</a:t>
            </a:r>
            <a:r>
              <a:rPr lang="en-GB" sz="1351" dirty="0" err="1"/>
              <a:t>Vygotsky,1978;Nice,2022</a:t>
            </a:r>
            <a:r>
              <a:rPr lang="en-GB" sz="1351" dirty="0"/>
              <a:t>)</a:t>
            </a:r>
          </a:p>
          <a:p>
            <a:pPr marL="342900" indent="-342900">
              <a:buFont typeface="+mj-lt"/>
              <a:buAutoNum type="arabicPeriod"/>
            </a:pPr>
            <a:endParaRPr lang="en-US" sz="1351" dirty="0"/>
          </a:p>
        </p:txBody>
      </p:sp>
      <p:pic>
        <p:nvPicPr>
          <p:cNvPr id="9" name="Picture 8">
            <a:extLst>
              <a:ext uri="{FF2B5EF4-FFF2-40B4-BE49-F238E27FC236}">
                <a16:creationId xmlns:a16="http://schemas.microsoft.com/office/drawing/2014/main" id="{1E5FD79D-0A04-B36A-69A6-B396D7B814A2}"/>
              </a:ext>
            </a:extLst>
          </p:cNvPr>
          <p:cNvPicPr>
            <a:picLocks noChangeAspect="1"/>
          </p:cNvPicPr>
          <p:nvPr/>
        </p:nvPicPr>
        <p:blipFill>
          <a:blip r:embed="rId2"/>
          <a:stretch>
            <a:fillRect/>
          </a:stretch>
        </p:blipFill>
        <p:spPr>
          <a:xfrm>
            <a:off x="267011" y="3938468"/>
            <a:ext cx="4075063" cy="2638317"/>
          </a:xfrm>
          <a:prstGeom prst="rect">
            <a:avLst/>
          </a:prstGeom>
        </p:spPr>
      </p:pic>
    </p:spTree>
    <p:extLst>
      <p:ext uri="{BB962C8B-B14F-4D97-AF65-F5344CB8AC3E}">
        <p14:creationId xmlns:p14="http://schemas.microsoft.com/office/powerpoint/2010/main" val="7517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a:xfrm>
            <a:off x="628651" y="646449"/>
            <a:ext cx="7585484" cy="537195"/>
          </a:xfrm>
        </p:spPr>
        <p:txBody>
          <a:bodyPr>
            <a:noAutofit/>
          </a:bodyPr>
          <a:lstStyle/>
          <a:p>
            <a:pPr algn="ctr"/>
            <a:r>
              <a:rPr lang="en-GB" sz="1400" b="1"/>
              <a:t>FACTORS AFFECTING DEVELOPMENT:</a:t>
            </a:r>
            <a:br>
              <a:rPr lang="en-GB" sz="1400" b="1"/>
            </a:br>
            <a:r>
              <a:rPr lang="en-GB" sz="1400" b="1"/>
              <a:t> Environmental and Biological Factors</a:t>
            </a:r>
            <a:endParaRPr lang="en-GB" sz="1400" b="1" dirty="0"/>
          </a:p>
        </p:txBody>
      </p:sp>
      <p:sp>
        <p:nvSpPr>
          <p:cNvPr id="7" name="TextBox 6">
            <a:extLst>
              <a:ext uri="{FF2B5EF4-FFF2-40B4-BE49-F238E27FC236}">
                <a16:creationId xmlns:a16="http://schemas.microsoft.com/office/drawing/2014/main" id="{B6595FFB-113D-4243-4712-BCB8AC3B7152}"/>
              </a:ext>
            </a:extLst>
          </p:cNvPr>
          <p:cNvSpPr txBox="1"/>
          <p:nvPr/>
        </p:nvSpPr>
        <p:spPr>
          <a:xfrm>
            <a:off x="202360" y="1183644"/>
            <a:ext cx="3482908" cy="3093154"/>
          </a:xfrm>
          <a:prstGeom prst="rect">
            <a:avLst/>
          </a:prstGeom>
          <a:noFill/>
        </p:spPr>
        <p:txBody>
          <a:bodyPr wrap="square">
            <a:spAutoFit/>
          </a:bodyPr>
          <a:lstStyle/>
          <a:p>
            <a:pPr algn="just">
              <a:buNone/>
            </a:pPr>
            <a:r>
              <a:rPr lang="en-GB" sz="1300" b="1"/>
              <a:t>Nature/Biological</a:t>
            </a:r>
          </a:p>
          <a:p>
            <a:pPr algn="just">
              <a:buNone/>
            </a:pPr>
            <a:r>
              <a:rPr lang="en-GB" sz="1300"/>
              <a:t>Examples</a:t>
            </a:r>
          </a:p>
          <a:p>
            <a:pPr algn="just">
              <a:buFont typeface="Arial" panose="020B0604020202020204" pitchFamily="34" charset="0"/>
              <a:buChar char="•"/>
            </a:pPr>
            <a:r>
              <a:rPr lang="en-GB" sz="1300" b="1"/>
              <a:t>Genetics:</a:t>
            </a:r>
            <a:r>
              <a:rPr lang="en-GB" sz="1300"/>
              <a:t>Genetic factors may influence Isaac’s personality and developmental pace,although they do not fully explain his current difficulties(Berk,2023).</a:t>
            </a:r>
          </a:p>
          <a:p>
            <a:pPr algn="just">
              <a:buFont typeface="Arial" panose="020B0604020202020204" pitchFamily="34" charset="0"/>
              <a:buChar char="•"/>
            </a:pPr>
            <a:r>
              <a:rPr lang="en-GB" sz="1300" b="1"/>
              <a:t>Brain development:</a:t>
            </a:r>
            <a:r>
              <a:rPr lang="en-GB" sz="1300"/>
              <a:t>Every child is a critical period for language,emotional and cognitive development.Delays my occur if children experience limited stimulation during this stage(Center on the Developing child,2021).</a:t>
            </a:r>
          </a:p>
          <a:p>
            <a:pPr algn="just">
              <a:buFont typeface="Arial" panose="020B0604020202020204" pitchFamily="34" charset="0"/>
              <a:buChar char="•"/>
            </a:pPr>
            <a:r>
              <a:rPr lang="en-GB" sz="1300" b="1"/>
              <a:t>Temperament :</a:t>
            </a:r>
            <a:r>
              <a:rPr lang="en-GB" sz="1300"/>
              <a:t>Isaac may naturally be more sensitive to change,making him more likely to become anxious in unfamiliar situation(Thomas and Chess,1977 ).</a:t>
            </a:r>
            <a:endParaRPr lang="en-GB" sz="1300" dirty="0"/>
          </a:p>
        </p:txBody>
      </p:sp>
      <p:sp>
        <p:nvSpPr>
          <p:cNvPr id="9" name="TextBox 8">
            <a:extLst>
              <a:ext uri="{FF2B5EF4-FFF2-40B4-BE49-F238E27FC236}">
                <a16:creationId xmlns:a16="http://schemas.microsoft.com/office/drawing/2014/main" id="{CDC8AAE1-E55A-7E19-01BB-87736BE6E664}"/>
              </a:ext>
            </a:extLst>
          </p:cNvPr>
          <p:cNvSpPr txBox="1"/>
          <p:nvPr/>
        </p:nvSpPr>
        <p:spPr>
          <a:xfrm>
            <a:off x="3195525" y="4392839"/>
            <a:ext cx="5723435" cy="2308324"/>
          </a:xfrm>
          <a:prstGeom prst="rect">
            <a:avLst/>
          </a:prstGeom>
          <a:noFill/>
        </p:spPr>
        <p:txBody>
          <a:bodyPr wrap="square">
            <a:spAutoFit/>
          </a:bodyPr>
          <a:lstStyle/>
          <a:p>
            <a:pPr algn="just">
              <a:buNone/>
            </a:pPr>
            <a:r>
              <a:rPr lang="en-GB" sz="1200" b="1"/>
              <a:t>Nurture/Environmental</a:t>
            </a:r>
          </a:p>
          <a:p>
            <a:pPr algn="just">
              <a:buNone/>
            </a:pPr>
            <a:r>
              <a:rPr lang="en-GB" sz="1200"/>
              <a:t>Examples</a:t>
            </a:r>
          </a:p>
          <a:p>
            <a:pPr algn="just">
              <a:buFont typeface="Arial" panose="020B0604020202020204" pitchFamily="34" charset="0"/>
              <a:buChar char="•"/>
            </a:pPr>
            <a:r>
              <a:rPr lang="en-GB" sz="1200" b="1"/>
              <a:t>Parenting:</a:t>
            </a:r>
            <a:r>
              <a:rPr lang="en-GB" sz="1200"/>
              <a:t>His mothers post-natal depression may have reduced opportunities for responsive communication and emotional interaction(NICE,2022)</a:t>
            </a:r>
          </a:p>
          <a:p>
            <a:pPr algn="just">
              <a:buFont typeface="Arial" panose="020B0604020202020204" pitchFamily="34" charset="0"/>
              <a:buChar char="•"/>
            </a:pPr>
            <a:r>
              <a:rPr lang="en-GB" sz="1200" b="1"/>
              <a:t>Maternal mental health:</a:t>
            </a:r>
            <a:r>
              <a:rPr lang="en-GB" sz="1200"/>
              <a:t>Reduced adult engagement may have affected Isaac’s emotional security and language development(Nice,2022) </a:t>
            </a:r>
          </a:p>
          <a:p>
            <a:pPr algn="just">
              <a:buFont typeface="Arial" panose="020B0604020202020204" pitchFamily="34" charset="0"/>
              <a:buChar char="•"/>
            </a:pPr>
            <a:r>
              <a:rPr lang="en-GB" sz="1200" b="1"/>
              <a:t>Moving home:</a:t>
            </a:r>
            <a:r>
              <a:rPr lang="en-GB" sz="1200"/>
              <a:t>Relocating to London may have disrupted routines,relationships and Isaac’s sense of stability(Berk,2023)</a:t>
            </a:r>
          </a:p>
          <a:p>
            <a:pPr algn="just">
              <a:buFont typeface="Arial" panose="020B0604020202020204" pitchFamily="34" charset="0"/>
              <a:buChar char="•"/>
            </a:pPr>
            <a:r>
              <a:rPr lang="en-GB" sz="1200" b="1"/>
              <a:t>Childcare disruption :</a:t>
            </a:r>
            <a:r>
              <a:rPr lang="en-GB" sz="1200"/>
              <a:t>Frequents change in childcare may have limited consistent adult support and opportunities for guided learning(Vygotsky,1978)</a:t>
            </a:r>
          </a:p>
          <a:p>
            <a:pPr algn="just">
              <a:buFont typeface="Arial" panose="020B0604020202020204" pitchFamily="34" charset="0"/>
              <a:buChar char="•"/>
            </a:pPr>
            <a:r>
              <a:rPr lang="en-GB" sz="1200" b="1"/>
              <a:t>Social interaction:</a:t>
            </a:r>
            <a:r>
              <a:rPr lang="en-GB" sz="1200"/>
              <a:t>Limited interactions with peers may have contributed to Isaac’s language delay and difficulty participating in group activities(Vygotsky,1978)</a:t>
            </a:r>
            <a:endParaRPr lang="en-GB" sz="1200" dirty="0"/>
          </a:p>
        </p:txBody>
      </p:sp>
      <p:pic>
        <p:nvPicPr>
          <p:cNvPr id="8" name="Picture 7">
            <a:extLst>
              <a:ext uri="{FF2B5EF4-FFF2-40B4-BE49-F238E27FC236}">
                <a16:creationId xmlns:a16="http://schemas.microsoft.com/office/drawing/2014/main" id="{F14ED9AE-F722-1D4E-578D-38FE55A1C928}"/>
              </a:ext>
            </a:extLst>
          </p:cNvPr>
          <p:cNvPicPr>
            <a:picLocks noChangeAspect="1"/>
          </p:cNvPicPr>
          <p:nvPr/>
        </p:nvPicPr>
        <p:blipFill>
          <a:blip r:embed="rId2"/>
          <a:stretch>
            <a:fillRect/>
          </a:stretch>
        </p:blipFill>
        <p:spPr>
          <a:xfrm>
            <a:off x="4126140" y="1369016"/>
            <a:ext cx="4269570" cy="2844873"/>
          </a:xfrm>
          <a:prstGeom prst="rect">
            <a:avLst/>
          </a:prstGeom>
        </p:spPr>
      </p:pic>
      <p:pic>
        <p:nvPicPr>
          <p:cNvPr id="10" name="Picture 9">
            <a:extLst>
              <a:ext uri="{FF2B5EF4-FFF2-40B4-BE49-F238E27FC236}">
                <a16:creationId xmlns:a16="http://schemas.microsoft.com/office/drawing/2014/main" id="{5DF19A29-4E08-4A28-6B88-DE768D9FEC2A}"/>
              </a:ext>
            </a:extLst>
          </p:cNvPr>
          <p:cNvPicPr>
            <a:picLocks noChangeAspect="1"/>
          </p:cNvPicPr>
          <p:nvPr/>
        </p:nvPicPr>
        <p:blipFill>
          <a:blip r:embed="rId3"/>
          <a:stretch>
            <a:fillRect/>
          </a:stretch>
        </p:blipFill>
        <p:spPr>
          <a:xfrm>
            <a:off x="225040" y="4392839"/>
            <a:ext cx="2798334" cy="2085245"/>
          </a:xfrm>
          <a:prstGeom prst="rect">
            <a:avLst/>
          </a:prstGeom>
        </p:spPr>
      </p:pic>
    </p:spTree>
    <p:extLst>
      <p:ext uri="{BB962C8B-B14F-4D97-AF65-F5344CB8AC3E}">
        <p14:creationId xmlns:p14="http://schemas.microsoft.com/office/powerpoint/2010/main" val="4176907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3851978"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08306799-0FF4-9517-83CF-8F805A247149}"/>
              </a:ext>
            </a:extLst>
          </p:cNvPr>
          <p:cNvSpPr>
            <a:spLocks noGrp="1"/>
          </p:cNvSpPr>
          <p:nvPr>
            <p:ph type="title"/>
          </p:nvPr>
        </p:nvSpPr>
        <p:spPr>
          <a:xfrm>
            <a:off x="223995" y="258921"/>
            <a:ext cx="3403983" cy="1396615"/>
          </a:xfrm>
          <a:prstGeom prst="rect">
            <a:avLst/>
          </a:prstGeom>
        </p:spPr>
        <p:txBody>
          <a:bodyPr vert="horz" lIns="91440" tIns="45720" rIns="91440" bIns="45720" rtlCol="0" anchor="b">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a:solidFill>
                  <a:schemeClr val="tx1">
                    <a:lumMod val="85000"/>
                    <a:lumOff val="15000"/>
                  </a:schemeClr>
                </a:solidFill>
              </a:rPr>
              <a:t>FACTORS AFFECTING DEVELOPMENT: Environmental and Biological Factors</a:t>
            </a:r>
          </a:p>
        </p:txBody>
      </p:sp>
      <p:sp>
        <p:nvSpPr>
          <p:cNvPr id="7" name="TextBox 6">
            <a:extLst>
              <a:ext uri="{FF2B5EF4-FFF2-40B4-BE49-F238E27FC236}">
                <a16:creationId xmlns:a16="http://schemas.microsoft.com/office/drawing/2014/main" id="{300B0354-8847-CF49-72BD-C4BCDEE4247A}"/>
              </a:ext>
            </a:extLst>
          </p:cNvPr>
          <p:cNvSpPr txBox="1"/>
          <p:nvPr/>
        </p:nvSpPr>
        <p:spPr>
          <a:xfrm>
            <a:off x="285825" y="1914457"/>
            <a:ext cx="2479567" cy="665802"/>
          </a:xfrm>
          <a:prstGeom prst="rect">
            <a:avLst/>
          </a:prstGeom>
        </p:spPr>
        <p:txBody>
          <a:bodyPr vert="horz" lIns="91440" tIns="45720" rIns="91440" bIns="45720" rtlCol="0">
            <a:normAutofit/>
          </a:bodyPr>
          <a:lstStyle/>
          <a:p>
            <a:pPr>
              <a:lnSpc>
                <a:spcPct val="90000"/>
              </a:lnSpc>
              <a:spcBef>
                <a:spcPts val="1000"/>
              </a:spcBef>
            </a:pPr>
            <a:r>
              <a:rPr lang="en-US" sz="1400" b="1">
                <a:solidFill>
                  <a:schemeClr val="tx1">
                    <a:lumMod val="85000"/>
                    <a:lumOff val="15000"/>
                  </a:schemeClr>
                </a:solidFill>
              </a:rPr>
              <a:t>How Nature and Nurture Interact </a:t>
            </a:r>
          </a:p>
        </p:txBody>
      </p:sp>
      <p:sp>
        <p:nvSpPr>
          <p:cNvPr id="8" name="TextBox 7">
            <a:extLst>
              <a:ext uri="{FF2B5EF4-FFF2-40B4-BE49-F238E27FC236}">
                <a16:creationId xmlns:a16="http://schemas.microsoft.com/office/drawing/2014/main" id="{D638E59F-79EC-5C62-2434-12E2B343AA8A}"/>
              </a:ext>
            </a:extLst>
          </p:cNvPr>
          <p:cNvSpPr txBox="1"/>
          <p:nvPr/>
        </p:nvSpPr>
        <p:spPr>
          <a:xfrm>
            <a:off x="4158374" y="459186"/>
            <a:ext cx="4323411" cy="2432848"/>
          </a:xfrm>
          <a:prstGeom prst="rect">
            <a:avLst/>
          </a:prstGeom>
          <a:noFill/>
        </p:spPr>
        <p:txBody>
          <a:bodyPr wrap="square" lIns="68580" tIns="34291" rIns="68580" bIns="34291" rtlCol="0">
            <a:spAutoFit/>
          </a:bodyPr>
          <a:lstStyle/>
          <a:p>
            <a:pPr>
              <a:spcAft>
                <a:spcPts val="600"/>
              </a:spcAft>
            </a:pPr>
            <a:r>
              <a:rPr lang="en-GB" sz="1351"/>
              <a:t>Although biological factors such as temperament may influence how Isaac responds to change,his environmental experiences appear to have had the greatest impact on his development.According to Vygotsky(1978), children learn through meaningful social interaction.</a:t>
            </a:r>
          </a:p>
          <a:p>
            <a:pPr>
              <a:spcAft>
                <a:spcPts val="600"/>
              </a:spcAft>
            </a:pPr>
            <a:r>
              <a:rPr lang="en-GB" sz="1351"/>
              <a:t>Therefore,maternal mental health difficulties,disrupted childcare and limited social experiences may have reduce Isaac’s opportunities to develop language,confidence and social skills(Vygotsky,1978;Berk,2023)</a:t>
            </a:r>
            <a:endParaRPr lang="en-US" sz="1351"/>
          </a:p>
        </p:txBody>
      </p:sp>
      <p:pic>
        <p:nvPicPr>
          <p:cNvPr id="9" name="Picture 8">
            <a:extLst>
              <a:ext uri="{FF2B5EF4-FFF2-40B4-BE49-F238E27FC236}">
                <a16:creationId xmlns:a16="http://schemas.microsoft.com/office/drawing/2014/main" id="{962DC56D-EC0C-AD42-5E00-B83DAA41582E}"/>
              </a:ext>
            </a:extLst>
          </p:cNvPr>
          <p:cNvPicPr>
            <a:picLocks noChangeAspect="1"/>
          </p:cNvPicPr>
          <p:nvPr/>
        </p:nvPicPr>
        <p:blipFill>
          <a:blip r:embed="rId2"/>
          <a:stretch>
            <a:fillRect/>
          </a:stretch>
        </p:blipFill>
        <p:spPr>
          <a:xfrm>
            <a:off x="3913643" y="3153033"/>
            <a:ext cx="5168690" cy="3443968"/>
          </a:xfrm>
          <a:prstGeom prst="rect">
            <a:avLst/>
          </a:prstGeom>
        </p:spPr>
      </p:pic>
    </p:spTree>
    <p:extLst>
      <p:ext uri="{BB962C8B-B14F-4D97-AF65-F5344CB8AC3E}">
        <p14:creationId xmlns:p14="http://schemas.microsoft.com/office/powerpoint/2010/main" val="206535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p:txBody>
          <a:bodyPr>
            <a:normAutofit/>
          </a:bodyPr>
          <a:lstStyle/>
          <a:p>
            <a:r>
              <a:rPr lang="en-GB" b="1"/>
              <a:t>Strategies to support Isaac </a:t>
            </a:r>
            <a:br>
              <a:rPr lang="en-GB" b="1"/>
            </a:br>
            <a:r>
              <a:rPr lang="en-GB" b="1"/>
              <a:t>Theory</a:t>
            </a:r>
            <a:endParaRPr lang="en-GB" b="1" dirty="0"/>
          </a:p>
        </p:txBody>
      </p:sp>
      <p:sp>
        <p:nvSpPr>
          <p:cNvPr id="3" name="Text Placeholder 2">
            <a:extLst>
              <a:ext uri="{FF2B5EF4-FFF2-40B4-BE49-F238E27FC236}">
                <a16:creationId xmlns:a16="http://schemas.microsoft.com/office/drawing/2014/main" id="{471F07C9-0F74-5F44-8C3A-026E136353EB}"/>
              </a:ext>
            </a:extLst>
          </p:cNvPr>
          <p:cNvSpPr>
            <a:spLocks noGrp="1"/>
          </p:cNvSpPr>
          <p:nvPr>
            <p:ph type="body" idx="1"/>
          </p:nvPr>
        </p:nvSpPr>
        <p:spPr/>
        <p:txBody>
          <a:bodyPr>
            <a:normAutofit/>
          </a:bodyPr>
          <a:lstStyle/>
          <a:p>
            <a:r>
              <a:rPr lang="en-GB"/>
              <a:t>Strategy</a:t>
            </a:r>
            <a:endParaRPr lang="en-US"/>
          </a:p>
        </p:txBody>
      </p:sp>
      <p:sp>
        <p:nvSpPr>
          <p:cNvPr id="4" name="Content Placeholder 3">
            <a:extLst>
              <a:ext uri="{FF2B5EF4-FFF2-40B4-BE49-F238E27FC236}">
                <a16:creationId xmlns:a16="http://schemas.microsoft.com/office/drawing/2014/main" id="{E76BA7F9-0080-608B-99E1-43795AF48709}"/>
              </a:ext>
            </a:extLst>
          </p:cNvPr>
          <p:cNvSpPr>
            <a:spLocks noGrp="1"/>
          </p:cNvSpPr>
          <p:nvPr>
            <p:ph sz="half" idx="2"/>
          </p:nvPr>
        </p:nvSpPr>
        <p:spPr/>
        <p:txBody>
          <a:bodyPr>
            <a:normAutofit fontScale="47500" lnSpcReduction="20000"/>
          </a:bodyPr>
          <a:lstStyle/>
          <a:p>
            <a:r>
              <a:rPr lang="en-GB"/>
              <a:t>Adult scaffolding </a:t>
            </a:r>
          </a:p>
          <a:p>
            <a:r>
              <a:rPr lang="en-GB"/>
              <a:t>Small-group play</a:t>
            </a:r>
          </a:p>
          <a:p>
            <a:pPr algn="just"/>
            <a:r>
              <a:rPr lang="en-GB"/>
              <a:t>Language-rich environment </a:t>
            </a:r>
          </a:p>
          <a:p>
            <a:r>
              <a:rPr lang="en-GB"/>
              <a:t>Parent-child shared reading</a:t>
            </a:r>
          </a:p>
          <a:p>
            <a:r>
              <a:rPr lang="en-GB"/>
              <a:t>Consistent routines and emotional support </a:t>
            </a:r>
          </a:p>
          <a:p>
            <a:r>
              <a:rPr lang="en-GB"/>
              <a:t>Multi-agency working </a:t>
            </a:r>
            <a:endParaRPr lang="en-US"/>
          </a:p>
        </p:txBody>
      </p:sp>
      <p:sp>
        <p:nvSpPr>
          <p:cNvPr id="6" name="Text Placeholder 5">
            <a:extLst>
              <a:ext uri="{FF2B5EF4-FFF2-40B4-BE49-F238E27FC236}">
                <a16:creationId xmlns:a16="http://schemas.microsoft.com/office/drawing/2014/main" id="{64999E2A-AD83-A982-CC3E-AA59B814E806}"/>
              </a:ext>
            </a:extLst>
          </p:cNvPr>
          <p:cNvSpPr>
            <a:spLocks noGrp="1"/>
          </p:cNvSpPr>
          <p:nvPr>
            <p:ph type="body" sz="quarter" idx="3"/>
          </p:nvPr>
        </p:nvSpPr>
        <p:spPr>
          <a:xfrm>
            <a:off x="4759610" y="1746478"/>
            <a:ext cx="3887391" cy="617935"/>
          </a:xfrm>
        </p:spPr>
        <p:txBody>
          <a:bodyPr>
            <a:normAutofit/>
          </a:bodyPr>
          <a:lstStyle/>
          <a:p>
            <a:r>
              <a:rPr lang="en-GB"/>
              <a:t>How Vygotsky support this</a:t>
            </a:r>
            <a:endParaRPr lang="en-US"/>
          </a:p>
        </p:txBody>
      </p:sp>
      <p:sp>
        <p:nvSpPr>
          <p:cNvPr id="8" name="Content Placeholder 7">
            <a:extLst>
              <a:ext uri="{FF2B5EF4-FFF2-40B4-BE49-F238E27FC236}">
                <a16:creationId xmlns:a16="http://schemas.microsoft.com/office/drawing/2014/main" id="{E3FC86F0-4ED3-A8CE-8092-F780FFAF34DC}"/>
              </a:ext>
            </a:extLst>
          </p:cNvPr>
          <p:cNvSpPr>
            <a:spLocks noGrp="1"/>
          </p:cNvSpPr>
          <p:nvPr>
            <p:ph sz="quarter" idx="4"/>
          </p:nvPr>
        </p:nvSpPr>
        <p:spPr>
          <a:xfrm>
            <a:off x="4759610" y="2420202"/>
            <a:ext cx="3887391" cy="3684588"/>
          </a:xfrm>
        </p:spPr>
        <p:txBody>
          <a:bodyPr>
            <a:normAutofit fontScale="47500" lnSpcReduction="20000"/>
          </a:bodyPr>
          <a:lstStyle/>
          <a:p>
            <a:r>
              <a:rPr lang="en-GB"/>
              <a:t>Practitioners provide guidance during activities and gradually reduce support as Isaac become more independent (Wood,Burner and Ross,1976)</a:t>
            </a:r>
          </a:p>
          <a:p>
            <a:r>
              <a:rPr lang="en-GB"/>
              <a:t>Encourages social interaction and collaborative learning with peers,promoting confidence and communication(Vygostsky,1978)</a:t>
            </a:r>
          </a:p>
          <a:p>
            <a:r>
              <a:rPr lang="en-GB"/>
              <a:t>Daily storytelling,singing and conversations increase vocabulary and language development(Berk,2023;Vygotsky,1978)</a:t>
            </a:r>
          </a:p>
          <a:p>
            <a:pPr algn="just"/>
            <a:r>
              <a:rPr lang="en-GB"/>
              <a:t>Support guided learning at home and strengthens communication between Isaac and his mother(Vygotsky,1978)</a:t>
            </a:r>
          </a:p>
          <a:p>
            <a:r>
              <a:rPr lang="en-GB"/>
              <a:t>Predictable routines help Isaac feel secure and more willing to participate in activities(NICE,2022)</a:t>
            </a:r>
          </a:p>
          <a:p>
            <a:r>
              <a:rPr lang="en-GB"/>
              <a:t>Collaboration between practitioners,speech and language therapists and health visitors provides coordinated support for Isaac’s needs(Department of education,2024)</a:t>
            </a:r>
          </a:p>
        </p:txBody>
      </p:sp>
      <p:pic>
        <p:nvPicPr>
          <p:cNvPr id="7" name="Picture 6">
            <a:extLst>
              <a:ext uri="{FF2B5EF4-FFF2-40B4-BE49-F238E27FC236}">
                <a16:creationId xmlns:a16="http://schemas.microsoft.com/office/drawing/2014/main" id="{68163C1A-D3BD-208A-2260-E9595D2FBFAB}"/>
              </a:ext>
            </a:extLst>
          </p:cNvPr>
          <p:cNvPicPr>
            <a:picLocks noChangeAspect="1"/>
          </p:cNvPicPr>
          <p:nvPr/>
        </p:nvPicPr>
        <p:blipFill>
          <a:blip r:embed="rId2"/>
          <a:stretch>
            <a:fillRect/>
          </a:stretch>
        </p:blipFill>
        <p:spPr>
          <a:xfrm>
            <a:off x="491709" y="4088948"/>
            <a:ext cx="4006473" cy="2403926"/>
          </a:xfrm>
          <a:prstGeom prst="rect">
            <a:avLst/>
          </a:prstGeom>
        </p:spPr>
      </p:pic>
    </p:spTree>
    <p:extLst>
      <p:ext uri="{BB962C8B-B14F-4D97-AF65-F5344CB8AC3E}">
        <p14:creationId xmlns:p14="http://schemas.microsoft.com/office/powerpoint/2010/main" val="3128499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10" name="Picture 9">
            <a:extLst>
              <a:ext uri="{FF2B5EF4-FFF2-40B4-BE49-F238E27FC236}">
                <a16:creationId xmlns:a16="http://schemas.microsoft.com/office/drawing/2014/main" id="{1FCC806D-919F-3DA6-7052-98CE3D87C067}"/>
              </a:ext>
            </a:extLst>
          </p:cNvPr>
          <p:cNvPicPr>
            <a:picLocks noChangeAspect="1"/>
          </p:cNvPicPr>
          <p:nvPr/>
        </p:nvPicPr>
        <p:blipFill>
          <a:blip r:embed="rId2"/>
          <a:srcRect l="6466" r="38280" b="-1"/>
          <a:stretch>
            <a:fillRect/>
          </a:stretch>
        </p:blipFill>
        <p:spPr>
          <a:xfrm>
            <a:off x="21" y="10"/>
            <a:ext cx="7252212" cy="6857991"/>
          </a:xfrm>
          <a:prstGeom prst="rect">
            <a:avLst/>
          </a:prstGeom>
        </p:spPr>
      </p:pic>
      <p:sp>
        <p:nvSpPr>
          <p:cNvPr id="53" name="Rectangle 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5"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a:xfrm>
            <a:off x="5648707" y="365125"/>
            <a:ext cx="2866643" cy="1899912"/>
          </a:xfrm>
        </p:spPr>
        <p:txBody>
          <a:bodyPr vert="horz" lIns="91440" tIns="45720" rIns="91440" bIns="45720" rtlCol="0" anchor="ctr">
            <a:noAutofit/>
          </a:bodyPr>
          <a:lstStyle/>
          <a:p>
            <a:r>
              <a:rPr lang="en-US" sz="3200" b="1"/>
              <a:t>STRENGTHS OF Vygotsky’s Sociocultural THEORY</a:t>
            </a:r>
          </a:p>
        </p:txBody>
      </p:sp>
      <p:sp>
        <p:nvSpPr>
          <p:cNvPr id="5" name="TextBox 4">
            <a:extLst>
              <a:ext uri="{FF2B5EF4-FFF2-40B4-BE49-F238E27FC236}">
                <a16:creationId xmlns:a16="http://schemas.microsoft.com/office/drawing/2014/main" id="{0C134238-3583-36A1-D001-957A508E06BF}"/>
              </a:ext>
            </a:extLst>
          </p:cNvPr>
          <p:cNvSpPr txBox="1"/>
          <p:nvPr/>
        </p:nvSpPr>
        <p:spPr>
          <a:xfrm>
            <a:off x="5648707" y="2434201"/>
            <a:ext cx="2997255" cy="3742763"/>
          </a:xfrm>
          <a:prstGeom prst="rect">
            <a:avLst/>
          </a:prstGeom>
        </p:spPr>
        <p:txBody>
          <a:bodyPr vert="horz" lIns="91440" tIns="45720" rIns="91440" bIns="45720" rtlCol="0">
            <a:noAutofit/>
          </a:bodyPr>
          <a:lstStyle/>
          <a:p>
            <a:pPr>
              <a:lnSpc>
                <a:spcPct val="90000"/>
              </a:lnSpc>
              <a:spcAft>
                <a:spcPts val="451"/>
              </a:spcAft>
            </a:pPr>
            <a:r>
              <a:rPr lang="en-US" sz="1100" b="1"/>
              <a:t>Supported by research </a:t>
            </a:r>
          </a:p>
          <a:p>
            <a:pPr>
              <a:lnSpc>
                <a:spcPct val="90000"/>
              </a:lnSpc>
              <a:spcAft>
                <a:spcPts val="451"/>
              </a:spcAft>
            </a:pPr>
            <a:r>
              <a:rPr lang="en-US" sz="1100"/>
              <a:t>-Research shows that children development language and thinking through interactions with more knowledgeable adults and peers(Vygotsky,1978;Berk,2023).</a:t>
            </a:r>
          </a:p>
          <a:p>
            <a:pPr>
              <a:lnSpc>
                <a:spcPct val="90000"/>
              </a:lnSpc>
              <a:spcAft>
                <a:spcPts val="451"/>
              </a:spcAft>
            </a:pPr>
            <a:r>
              <a:rPr lang="en-US" sz="1100" b="1"/>
              <a:t>Useful for understanding Isaac’s development </a:t>
            </a:r>
          </a:p>
          <a:p>
            <a:pPr>
              <a:lnSpc>
                <a:spcPct val="90000"/>
              </a:lnSpc>
              <a:spcAft>
                <a:spcPts val="451"/>
              </a:spcAft>
            </a:pPr>
            <a:r>
              <a:rPr lang="en-US" sz="1100"/>
              <a:t>-The theory explains how limited social interaction,disrupted childcare and reduced adult support may have contributed to Isaac’s language delay and difficulties joining group activities(Vygotsky,1978).</a:t>
            </a:r>
          </a:p>
          <a:p>
            <a:pPr>
              <a:lnSpc>
                <a:spcPct val="90000"/>
              </a:lnSpc>
              <a:spcAft>
                <a:spcPts val="451"/>
              </a:spcAft>
            </a:pPr>
            <a:r>
              <a:rPr lang="en-US" sz="1100" b="1"/>
              <a:t>Useful in early years practice </a:t>
            </a:r>
          </a:p>
          <a:p>
            <a:pPr>
              <a:lnSpc>
                <a:spcPct val="90000"/>
              </a:lnSpc>
              <a:spcAft>
                <a:spcPts val="451"/>
              </a:spcAft>
            </a:pPr>
            <a:r>
              <a:rPr lang="en-US" sz="1100"/>
              <a:t>-Encourages practitioners to use scaffolding,play based learning and language-rich environments to support children’s development(Wood,Burner ad Ross,1976).</a:t>
            </a:r>
          </a:p>
          <a:p>
            <a:pPr>
              <a:lnSpc>
                <a:spcPct val="90000"/>
              </a:lnSpc>
              <a:spcAft>
                <a:spcPts val="451"/>
              </a:spcAft>
            </a:pPr>
            <a:r>
              <a:rPr lang="en-US" sz="1100" b="1"/>
              <a:t>Supports intervention planning </a:t>
            </a:r>
          </a:p>
          <a:p>
            <a:pPr>
              <a:lnSpc>
                <a:spcPct val="90000"/>
              </a:lnSpc>
              <a:spcAft>
                <a:spcPts val="451"/>
              </a:spcAft>
            </a:pPr>
            <a:r>
              <a:rPr lang="en-US" sz="1100"/>
              <a:t>-Helps professionals develop practical strategies through collaboration with parents,teachers and speech and language therapists(Department for education,2024).</a:t>
            </a:r>
          </a:p>
        </p:txBody>
      </p:sp>
    </p:spTree>
    <p:extLst>
      <p:ext uri="{BB962C8B-B14F-4D97-AF65-F5344CB8AC3E}">
        <p14:creationId xmlns:p14="http://schemas.microsoft.com/office/powerpoint/2010/main" val="1485943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5" y="0"/>
            <a:ext cx="91417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3" name="Picture 2">
            <a:extLst>
              <a:ext uri="{FF2B5EF4-FFF2-40B4-BE49-F238E27FC236}">
                <a16:creationId xmlns:a16="http://schemas.microsoft.com/office/drawing/2014/main" id="{3023C747-3692-905D-BA78-CE9C3FD1C392}"/>
              </a:ext>
            </a:extLst>
          </p:cNvPr>
          <p:cNvPicPr>
            <a:picLocks noChangeAspect="1"/>
          </p:cNvPicPr>
          <p:nvPr/>
        </p:nvPicPr>
        <p:blipFill>
          <a:blip r:embed="rId2"/>
          <a:srcRect l="13369" r="16308"/>
          <a:stretch>
            <a:fillRect/>
          </a:stretch>
        </p:blipFill>
        <p:spPr>
          <a:xfrm>
            <a:off x="1891769" y="10"/>
            <a:ext cx="7252231" cy="6857991"/>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a:xfrm>
            <a:off x="628652" y="365125"/>
            <a:ext cx="2866641" cy="1899912"/>
          </a:xfrm>
        </p:spPr>
        <p:txBody>
          <a:bodyPr vert="horz" lIns="91440" tIns="45720" rIns="91440" bIns="45720" rtlCol="0" anchor="ctr">
            <a:noAutofit/>
          </a:bodyPr>
          <a:lstStyle/>
          <a:p>
            <a:r>
              <a:rPr lang="en-US" sz="3500" b="1"/>
              <a:t>LIMITATIONS OF THEORY</a:t>
            </a:r>
          </a:p>
        </p:txBody>
      </p:sp>
      <p:sp>
        <p:nvSpPr>
          <p:cNvPr id="7" name="TextBox 6">
            <a:extLst>
              <a:ext uri="{FF2B5EF4-FFF2-40B4-BE49-F238E27FC236}">
                <a16:creationId xmlns:a16="http://schemas.microsoft.com/office/drawing/2014/main" id="{277A7502-7D62-430F-1E99-E057F0CC07F4}"/>
              </a:ext>
            </a:extLst>
          </p:cNvPr>
          <p:cNvSpPr txBox="1"/>
          <p:nvPr/>
        </p:nvSpPr>
        <p:spPr>
          <a:xfrm>
            <a:off x="628652" y="2434201"/>
            <a:ext cx="2866641" cy="3742763"/>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200"/>
              <a:t> </a:t>
            </a:r>
          </a:p>
          <a:p>
            <a:pPr indent="-228594">
              <a:lnSpc>
                <a:spcPct val="90000"/>
              </a:lnSpc>
              <a:spcAft>
                <a:spcPts val="600"/>
              </a:spcAft>
              <a:buFont typeface="Arial" panose="020B0604020202020204" pitchFamily="34" charset="0"/>
              <a:buChar char="•"/>
            </a:pPr>
            <a:r>
              <a:rPr lang="en-US" sz="1200" b="1"/>
              <a:t>Limited focus on biological factors </a:t>
            </a:r>
          </a:p>
          <a:p>
            <a:pPr>
              <a:lnSpc>
                <a:spcPct val="90000"/>
              </a:lnSpc>
              <a:spcAft>
                <a:spcPts val="600"/>
              </a:spcAft>
            </a:pPr>
            <a:r>
              <a:rPr lang="en-US" sz="1200"/>
              <a:t>Gives little attetion to genetics,temperament and  brain maturation,which may also influence Isaac’s development(Berk,2023</a:t>
            </a:r>
            <a:endParaRPr lang="en-GB" sz="1200"/>
          </a:p>
          <a:p>
            <a:pPr>
              <a:lnSpc>
                <a:spcPct val="90000"/>
              </a:lnSpc>
              <a:spcAft>
                <a:spcPts val="600"/>
              </a:spcAft>
            </a:pPr>
            <a:r>
              <a:rPr lang="en-GB" sz="1200" b="1"/>
              <a:t>Limited attention to individual diferrences</a:t>
            </a:r>
            <a:endParaRPr lang="en-US" sz="1200" b="1"/>
          </a:p>
          <a:p>
            <a:pPr indent="-228594">
              <a:lnSpc>
                <a:spcPct val="90000"/>
              </a:lnSpc>
              <a:spcAft>
                <a:spcPts val="600"/>
              </a:spcAft>
              <a:buFont typeface="Arial" panose="020B0604020202020204" pitchFamily="34" charset="0"/>
              <a:buChar char="•"/>
            </a:pPr>
            <a:r>
              <a:rPr lang="en-US" sz="1200"/>
              <a:t>Children develop at different rates,but the theory mainly focuses on social interaction(Berk,2023)</a:t>
            </a:r>
            <a:endParaRPr lang="en-GB" sz="1200"/>
          </a:p>
          <a:p>
            <a:pPr>
              <a:lnSpc>
                <a:spcPct val="90000"/>
              </a:lnSpc>
              <a:spcAft>
                <a:spcPts val="600"/>
              </a:spcAft>
            </a:pPr>
            <a:r>
              <a:rPr lang="en-GB" sz="1200" b="1"/>
              <a:t>May overlook emotional attachment</a:t>
            </a:r>
            <a:endParaRPr lang="en-US" sz="1200" b="1"/>
          </a:p>
          <a:p>
            <a:pPr indent="-228594">
              <a:lnSpc>
                <a:spcPct val="90000"/>
              </a:lnSpc>
              <a:spcAft>
                <a:spcPts val="600"/>
              </a:spcAft>
              <a:buFont typeface="Arial" panose="020B0604020202020204" pitchFamily="34" charset="0"/>
              <a:buChar char="•"/>
            </a:pPr>
            <a:r>
              <a:rPr lang="en-US" sz="1200"/>
              <a:t>Vygotsky explains learning well but does not fully explain Isaac’s separation anxiety.Bowlby’s attachment theory may provide a better explanation(Bowlby,1969)</a:t>
            </a:r>
            <a:endParaRPr lang="en-GB" sz="1200"/>
          </a:p>
          <a:p>
            <a:pPr>
              <a:lnSpc>
                <a:spcPct val="90000"/>
              </a:lnSpc>
              <a:spcAft>
                <a:spcPts val="600"/>
              </a:spcAft>
            </a:pPr>
            <a:r>
              <a:rPr lang="en-GB" sz="1200" b="1"/>
              <a:t>Needs to be combined with other perpestive</a:t>
            </a:r>
            <a:endParaRPr lang="en-US" sz="1200" b="1"/>
          </a:p>
          <a:p>
            <a:pPr indent="-228594">
              <a:lnSpc>
                <a:spcPct val="90000"/>
              </a:lnSpc>
              <a:spcAft>
                <a:spcPts val="600"/>
              </a:spcAft>
              <a:buFont typeface="Arial" panose="020B0604020202020204" pitchFamily="34" charset="0"/>
              <a:buChar char="•"/>
            </a:pPr>
            <a:r>
              <a:rPr lang="en-US" sz="1200"/>
              <a:t>Using more than one theory can provide a more complete understanding of Isaac’s development needs(Smith et al.2018)</a:t>
            </a:r>
          </a:p>
          <a:p>
            <a:pPr indent="-228594">
              <a:lnSpc>
                <a:spcPct val="90000"/>
              </a:lnSpc>
              <a:spcAft>
                <a:spcPts val="600"/>
              </a:spcAft>
              <a:buFont typeface="Arial" panose="020B0604020202020204" pitchFamily="34" charset="0"/>
              <a:buChar char="•"/>
            </a:pPr>
            <a:endParaRPr lang="en-US" sz="1200"/>
          </a:p>
          <a:p>
            <a:pPr indent="-228594">
              <a:lnSpc>
                <a:spcPct val="90000"/>
              </a:lnSpc>
              <a:spcAft>
                <a:spcPts val="600"/>
              </a:spcAft>
              <a:buFont typeface="Arial" panose="020B0604020202020204" pitchFamily="34" charset="0"/>
              <a:buChar char="•"/>
            </a:pPr>
            <a:endParaRPr lang="en-US" sz="1200" b="1"/>
          </a:p>
        </p:txBody>
      </p:sp>
    </p:spTree>
    <p:extLst>
      <p:ext uri="{BB962C8B-B14F-4D97-AF65-F5344CB8AC3E}">
        <p14:creationId xmlns:p14="http://schemas.microsoft.com/office/powerpoint/2010/main" val="305593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836BF6-F6BD-DA39-684F-62FC4295F46B}"/>
              </a:ext>
            </a:extLst>
          </p:cNvPr>
          <p:cNvPicPr>
            <a:picLocks noChangeAspect="1"/>
          </p:cNvPicPr>
          <p:nvPr/>
        </p:nvPicPr>
        <p:blipFill>
          <a:blip r:embed="rId2"/>
          <a:srcRect l="2893" r="12508" b="-1"/>
          <a:stretch>
            <a:fillRect/>
          </a:stretch>
        </p:blipFill>
        <p:spPr>
          <a:xfrm>
            <a:off x="20" y="10"/>
            <a:ext cx="725221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a:xfrm>
            <a:off x="5648707" y="365125"/>
            <a:ext cx="2866642" cy="1899912"/>
          </a:xfrm>
        </p:spPr>
        <p:txBody>
          <a:bodyPr vert="horz" lIns="91440" tIns="45720" rIns="91440" bIns="45720" rtlCol="0" anchor="ctr">
            <a:normAutofit/>
          </a:bodyPr>
          <a:lstStyle/>
          <a:p>
            <a:r>
              <a:rPr lang="en-US" sz="3500"/>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5648707" y="2434201"/>
            <a:ext cx="2866642" cy="3742762"/>
          </a:xfrm>
          <a:prstGeom prst="rect">
            <a:avLst/>
          </a:prstGeom>
        </p:spPr>
        <p:txBody>
          <a:bodyPr vert="horz" lIns="91440" tIns="45720" rIns="91440" bIns="45720" rtlCol="0">
            <a:normAutofit/>
          </a:bodyPr>
          <a:lstStyle/>
          <a:p>
            <a:pPr>
              <a:lnSpc>
                <a:spcPct val="90000"/>
              </a:lnSpc>
              <a:spcAft>
                <a:spcPts val="600"/>
              </a:spcAft>
            </a:pPr>
            <a:r>
              <a:rPr lang="en-US" sz="1300"/>
              <a:t>This presentation has shows that vygotsky’s sociocultural Theory provides a valuable framework for understanding Isaac’s development.His language delay,emotional difficulties and challenges with social interaction are closely linked to his early experiences and the opportunities he has had to learn through relationships with others.</a:t>
            </a:r>
          </a:p>
          <a:p>
            <a:pPr>
              <a:lnSpc>
                <a:spcPct val="90000"/>
              </a:lnSpc>
              <a:spcAft>
                <a:spcPts val="600"/>
              </a:spcAft>
            </a:pPr>
            <a:r>
              <a:rPr lang="en-US" sz="1300"/>
              <a:t>Although the theory has some limitations,it offers practical guidance for early years practitioners and highlights the importance of providing consistent support,meaningful social interactions and collaborative working to help Isaac reach his full potential.</a:t>
            </a:r>
          </a:p>
        </p:txBody>
      </p:sp>
    </p:spTree>
    <p:extLst>
      <p:ext uri="{BB962C8B-B14F-4D97-AF65-F5344CB8AC3E}">
        <p14:creationId xmlns:p14="http://schemas.microsoft.com/office/powerpoint/2010/main" val="635308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405039" y="1690689"/>
            <a:ext cx="6239781" cy="4132830"/>
          </a:xfrm>
        </p:spPr>
        <p:txBody>
          <a:bodyPr>
            <a:noAutofit/>
          </a:bodyPr>
          <a:lstStyle/>
          <a:p>
            <a:r>
              <a:rPr lang="en-GB" sz="900" b="0" i="0">
                <a:effectLst/>
                <a:latin typeface="UICTFontTextStyleBody"/>
              </a:rPr>
              <a:t>Berk, L.E. (2023) </a:t>
            </a:r>
            <a:r>
              <a:rPr lang="en-GB" sz="900" b="0" i="1">
                <a:effectLst/>
                <a:latin typeface="UICTFontTextStyleItalicBody"/>
              </a:rPr>
              <a:t>Child Development</a:t>
            </a:r>
            <a:r>
              <a:rPr lang="en-GB" sz="900" b="0" i="0">
                <a:effectLst/>
                <a:latin typeface="UICTFontTextStyleBody"/>
              </a:rPr>
              <a:t>. 10th edn. Harlow: Pearson.</a:t>
            </a:r>
            <a:endParaRPr lang="en-GB" sz="900">
              <a:effectLst/>
              <a:latin typeface=".AppleSystemUIFont"/>
            </a:endParaRPr>
          </a:p>
          <a:p>
            <a:r>
              <a:rPr lang="en-GB" sz="900" b="0" i="0">
                <a:effectLst/>
                <a:latin typeface="UICTFontTextStyleBody"/>
              </a:rPr>
              <a:t>Bowlby, J. (1969) </a:t>
            </a:r>
            <a:r>
              <a:rPr lang="en-GB" sz="900" b="0" i="1">
                <a:effectLst/>
                <a:latin typeface="UICTFontTextStyleItalicBody"/>
              </a:rPr>
              <a:t>Attachment and Loss. Volume 1: Attachment</a:t>
            </a:r>
            <a:r>
              <a:rPr lang="en-GB" sz="900" b="0" i="0">
                <a:effectLst/>
                <a:latin typeface="UICTFontTextStyleBody"/>
              </a:rPr>
              <a:t>. London: Penguin Books.</a:t>
            </a:r>
            <a:endParaRPr lang="en-GB" sz="900">
              <a:effectLst/>
              <a:latin typeface=".AppleSystemUIFont"/>
            </a:endParaRPr>
          </a:p>
          <a:p>
            <a:r>
              <a:rPr lang="en-GB" sz="900" b="0" i="0">
                <a:effectLst/>
                <a:latin typeface="UICTFontTextStyleBody"/>
              </a:rPr>
              <a:t>Center on the Developing Child at Harvard University (2021) </a:t>
            </a:r>
            <a:r>
              <a:rPr lang="en-GB" sz="900" b="0" i="1">
                <a:effectLst/>
                <a:latin typeface="UICTFontTextStyleItalicBody"/>
              </a:rPr>
              <a:t>Brain Architecture</a:t>
            </a:r>
            <a:r>
              <a:rPr lang="en-GB" sz="900" b="0" i="0">
                <a:effectLst/>
                <a:latin typeface="UICTFontTextStyleBody"/>
              </a:rPr>
              <a:t>. Available at: </a:t>
            </a:r>
            <a:r>
              <a:rPr lang="en-GB" sz="900" b="0" i="0">
                <a:effectLst/>
                <a:latin typeface="UICTFontTextStyleBody"/>
                <a:hlinkClick r:id="rId2"/>
              </a:rPr>
              <a:t>https://developingchild.harvard.edu</a:t>
            </a:r>
            <a:r>
              <a:rPr lang="en-GB" sz="900" b="0" i="0">
                <a:effectLst/>
                <a:latin typeface="UICTFontTextStyleBody"/>
              </a:rPr>
              <a:t> (Accessed: 13 July 2026).</a:t>
            </a:r>
            <a:endParaRPr lang="en-GB" sz="900">
              <a:effectLst/>
              <a:latin typeface=".AppleSystemUIFont"/>
            </a:endParaRPr>
          </a:p>
          <a:p>
            <a:r>
              <a:rPr lang="en-GB" sz="900" b="0" i="0">
                <a:effectLst/>
                <a:latin typeface="UICTFontTextStyleBody"/>
              </a:rPr>
              <a:t>Department for Education (2024) </a:t>
            </a:r>
            <a:r>
              <a:rPr lang="en-GB" sz="900" b="0" i="1">
                <a:effectLst/>
                <a:latin typeface="UICTFontTextStyleItalicBody"/>
              </a:rPr>
              <a:t>Statutory Framework for the Early Years Foundation Stage</a:t>
            </a:r>
            <a:r>
              <a:rPr lang="en-GB" sz="900" b="0" i="0">
                <a:effectLst/>
                <a:latin typeface="UICTFontTextStyleBody"/>
              </a:rPr>
              <a:t>. London: Department for Education. Available at: </a:t>
            </a:r>
            <a:r>
              <a:rPr lang="en-GB" sz="900" b="0" i="0">
                <a:effectLst/>
                <a:latin typeface="UICTFontTextStyleBody"/>
                <a:hlinkClick r:id="rId3"/>
              </a:rPr>
              <a:t>https://www.gov.uk/government/publications/early-years-foundation-stage-framework–2</a:t>
            </a:r>
            <a:r>
              <a:rPr lang="en-GB" sz="900" b="0" i="0">
                <a:effectLst/>
                <a:latin typeface="UICTFontTextStyleBody"/>
              </a:rPr>
              <a:t> (Accessed: 13 July 2026).</a:t>
            </a:r>
            <a:endParaRPr lang="en-GB" sz="900">
              <a:effectLst/>
              <a:latin typeface=".AppleSystemUIFont"/>
            </a:endParaRPr>
          </a:p>
          <a:p>
            <a:r>
              <a:rPr lang="en-GB" sz="900" b="0" i="0">
                <a:effectLst/>
                <a:latin typeface="UICTFontTextStyleBody"/>
              </a:rPr>
              <a:t>National Institute for Health and Care Excellence (NICE) (2022) </a:t>
            </a:r>
            <a:r>
              <a:rPr lang="en-GB" sz="900" b="0" i="1">
                <a:effectLst/>
                <a:latin typeface="UICTFontTextStyleItalicBody"/>
              </a:rPr>
              <a:t>Antenatal and Postnatal Mental Health: Clinical Management and Service Guidance (CG192).</a:t>
            </a:r>
            <a:r>
              <a:rPr lang="en-GB" sz="900" b="0" i="0">
                <a:effectLst/>
                <a:latin typeface="UICTFontTextStyleBody"/>
              </a:rPr>
              <a:t> Available at: </a:t>
            </a:r>
            <a:r>
              <a:rPr lang="en-GB" sz="900" b="0" i="0">
                <a:effectLst/>
                <a:latin typeface="UICTFontTextStyleBody"/>
                <a:hlinkClick r:id="rId4"/>
              </a:rPr>
              <a:t>https://www.nice.org.uk/guidance/cg192</a:t>
            </a:r>
            <a:r>
              <a:rPr lang="en-GB" sz="900" b="0" i="0">
                <a:effectLst/>
                <a:latin typeface="UICTFontTextStyleBody"/>
              </a:rPr>
              <a:t> (Accessed: 13 July 2026).</a:t>
            </a:r>
            <a:endParaRPr lang="en-GB" sz="900">
              <a:effectLst/>
              <a:latin typeface=".AppleSystemUIFont"/>
            </a:endParaRPr>
          </a:p>
          <a:p>
            <a:r>
              <a:rPr lang="en-GB" sz="900" b="0" i="0">
                <a:effectLst/>
                <a:latin typeface="UICTFontTextStyleBody"/>
              </a:rPr>
              <a:t>Smith, P.K., Cowie, H. and Blades, M. (2018) </a:t>
            </a:r>
            <a:r>
              <a:rPr lang="en-GB" sz="900" b="0" i="1">
                <a:effectLst/>
                <a:latin typeface="UICTFontTextStyleItalicBody"/>
              </a:rPr>
              <a:t>Understanding Children’s Development</a:t>
            </a:r>
            <a:r>
              <a:rPr lang="en-GB" sz="900" b="0" i="0">
                <a:effectLst/>
                <a:latin typeface="UICTFontTextStyleBody"/>
              </a:rPr>
              <a:t>. 6th edn. Oxford: Wiley-Blackwell.</a:t>
            </a:r>
            <a:endParaRPr lang="en-GB" sz="900">
              <a:effectLst/>
              <a:latin typeface=".AppleSystemUIFont"/>
            </a:endParaRPr>
          </a:p>
          <a:p>
            <a:r>
              <a:rPr lang="en-GB" sz="900" b="0" i="0">
                <a:effectLst/>
                <a:latin typeface="UICTFontTextStyleBody"/>
              </a:rPr>
              <a:t>Thomas, A. and Chess, S. (1977) </a:t>
            </a:r>
            <a:r>
              <a:rPr lang="en-GB" sz="900" b="0" i="1">
                <a:effectLst/>
                <a:latin typeface="UICTFontTextStyleItalicBody"/>
              </a:rPr>
              <a:t>Temperament and Development</a:t>
            </a:r>
            <a:r>
              <a:rPr lang="en-GB" sz="900" b="0" i="0">
                <a:effectLst/>
                <a:latin typeface="UICTFontTextStyleBody"/>
              </a:rPr>
              <a:t>. New York: Brunner/Mazel.</a:t>
            </a:r>
            <a:endParaRPr lang="en-GB" sz="900">
              <a:effectLst/>
              <a:latin typeface=".AppleSystemUIFont"/>
            </a:endParaRPr>
          </a:p>
          <a:p>
            <a:r>
              <a:rPr lang="en-GB" sz="900" b="0" i="0">
                <a:effectLst/>
                <a:latin typeface="UICTFontTextStyleBody"/>
              </a:rPr>
              <a:t>Vygotsky, L.S. (1978) </a:t>
            </a:r>
            <a:r>
              <a:rPr lang="en-GB" sz="900" b="0" i="1">
                <a:effectLst/>
                <a:latin typeface="UICTFontTextStyleItalicBody"/>
              </a:rPr>
              <a:t>Mind in Society: The Development of Higher Psychological Processes</a:t>
            </a:r>
            <a:r>
              <a:rPr lang="en-GB" sz="900" b="0" i="0">
                <a:effectLst/>
                <a:latin typeface="UICTFontTextStyleBody"/>
              </a:rPr>
              <a:t>. Cambridge, MA: Harvard University Press.</a:t>
            </a:r>
            <a:endParaRPr lang="en-GB" sz="900">
              <a:effectLst/>
              <a:latin typeface=".AppleSystemUIFont"/>
            </a:endParaRPr>
          </a:p>
          <a:p>
            <a:r>
              <a:rPr lang="en-GB" sz="900" b="0" i="0">
                <a:effectLst/>
                <a:latin typeface="UICTFontTextStyleBody"/>
              </a:rPr>
              <a:t>Wood, D., Bruner, J.S. and Ross, G. (1976) ‘The role of tutoring in problem solving’, </a:t>
            </a:r>
            <a:r>
              <a:rPr lang="en-GB" sz="900" b="0" i="1">
                <a:effectLst/>
                <a:latin typeface="UICTFontTextStyleItalicBody"/>
              </a:rPr>
              <a:t>Journal of Child Psychology and Psychiatry</a:t>
            </a:r>
            <a:r>
              <a:rPr lang="en-GB" sz="900" b="0" i="0">
                <a:effectLst/>
                <a:latin typeface="UICTFontTextStyleBody"/>
              </a:rPr>
              <a:t>, 17(2), pp. 89–100.</a:t>
            </a:r>
            <a:endParaRPr lang="en-GB" sz="900">
              <a:effectLst/>
              <a:latin typeface=".AppleSystemUIFont"/>
            </a:endParaRPr>
          </a:p>
          <a:p>
            <a:pPr marL="0" indent="0">
              <a:buNone/>
            </a:pPr>
            <a:endParaRPr lang="en-GB" sz="900"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188</TotalTime>
  <Words>796</Words>
  <Application>Microsoft Office PowerPoint</Application>
  <PresentationFormat>On-screen Show (4:3)</PresentationFormat>
  <Paragraphs>212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Student name:Priscila Bonfim Student number:2510708 Lecturer’s name : Sheperd ziko </vt:lpstr>
      <vt:lpstr>INTRODUCTION</vt:lpstr>
      <vt:lpstr>CHOSEN THEORY</vt:lpstr>
      <vt:lpstr>THEORY LINKED TO CASE STUDY</vt:lpstr>
      <vt:lpstr>FACTORS AFFECTING DEVELOPMENT:  Environmental and Biological Factors</vt:lpstr>
      <vt:lpstr>FACTORS AFFECTING DEVELOPMENT: Environmental and Biological Factors</vt:lpstr>
      <vt:lpstr>Strategies to support Isaac  Theory</vt:lpstr>
      <vt:lpstr>STRENGTHS OF Vygotsky’s Sociocultural THEORY</vt:lpstr>
      <vt:lpstr>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number Lecturer’s name  </dc:title>
  <dc:creator>Farah Wiita</dc:creator>
  <cp:lastModifiedBy>Priscila Vicente De Jesus Bonfim (2510708)</cp:lastModifiedBy>
  <cp:revision>8</cp:revision>
  <dcterms:created xsi:type="dcterms:W3CDTF">2025-10-14T20:52:47Z</dcterms:created>
  <dcterms:modified xsi:type="dcterms:W3CDTF">2026-07-12T20:17:46Z</dcterms:modified>
</cp:coreProperties>
</file>