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1" r:id="rId5"/>
    <p:sldId id="262" r:id="rId6"/>
    <p:sldId id="259"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F74B9-8F2A-CDAA-9452-F66F9218B3A1}" v="1829" dt="2023-02-20T01:55:26.849"/>
    <p1510:client id="{598671B5-7CD4-47AD-B8E4-80E7C71CD666}" v="257" dt="2023-02-16T12:46:59.503"/>
    <p1510:client id="{ABFE2C6F-B29A-EC9C-DE80-1025EF9FEC87}" v="262" dt="2023-02-20T00:32:58.863"/>
    <p1510:client id="{B3FBCBB3-574C-9C4F-8A38-9B535D243229}" v="903" dt="2023-02-19T20:27:20.3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718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259741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088840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34975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483544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137545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095280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795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23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133099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56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2/19/2023</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303684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a:extLst>
              <a:ext uri="{FF2B5EF4-FFF2-40B4-BE49-F238E27FC236}">
                <a16:creationId xmlns:a16="http://schemas.microsoft.com/office/drawing/2014/main" id="{EF7A6CC3-886A-FDCD-5724-5FA463B056F3}"/>
              </a:ext>
            </a:extLst>
          </p:cNvPr>
          <p:cNvPicPr>
            <a:picLocks noChangeAspect="1"/>
          </p:cNvPicPr>
          <p:nvPr/>
        </p:nvPicPr>
        <p:blipFill rotWithShape="1">
          <a:blip r:embed="rId2">
            <a:alphaModFix amt="60000"/>
          </a:blip>
          <a:srcRect r="-2" b="24998"/>
          <a:stretch/>
        </p:blipFill>
        <p:spPr>
          <a:xfrm>
            <a:off x="1730" y="-34635"/>
            <a:ext cx="12191980" cy="6857999"/>
          </a:xfrm>
          <a:prstGeom prst="rect">
            <a:avLst/>
          </a:prstGeom>
        </p:spPr>
      </p:pic>
      <p:sp useBgFill="1">
        <p:nvSpPr>
          <p:cNvPr id="18" name="Freeform: Shape 10">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24000" y="1336430"/>
            <a:ext cx="9144000" cy="2820573"/>
          </a:xfrm>
        </p:spPr>
        <p:txBody>
          <a:bodyPr>
            <a:normAutofit/>
          </a:bodyPr>
          <a:lstStyle/>
          <a:p>
            <a:pPr algn="ctr"/>
            <a:r>
              <a:rPr lang="en-GB" sz="6600">
                <a:cs typeface="Calibri Light"/>
              </a:rPr>
              <a:t>Working with children in a care setting</a:t>
            </a:r>
          </a:p>
        </p:txBody>
      </p:sp>
      <p:sp>
        <p:nvSpPr>
          <p:cNvPr id="3" name="Subtitle 2"/>
          <p:cNvSpPr>
            <a:spLocks noGrp="1"/>
          </p:cNvSpPr>
          <p:nvPr>
            <p:ph type="subTitle" idx="1"/>
          </p:nvPr>
        </p:nvSpPr>
        <p:spPr>
          <a:xfrm>
            <a:off x="4068856" y="4628271"/>
            <a:ext cx="4242436" cy="2320329"/>
          </a:xfrm>
        </p:spPr>
        <p:txBody>
          <a:bodyPr vert="horz" lIns="91440" tIns="45720" rIns="91440" bIns="45720" rtlCol="0">
            <a:normAutofit/>
          </a:bodyPr>
          <a:lstStyle/>
          <a:p>
            <a:pPr algn="ctr">
              <a:lnSpc>
                <a:spcPct val="100000"/>
              </a:lnSpc>
            </a:pPr>
            <a:r>
              <a:rPr lang="en-GB" sz="1400">
                <a:cs typeface="Calibri"/>
              </a:rPr>
              <a:t>Name: Samia Anjum 2127146</a:t>
            </a:r>
          </a:p>
          <a:p>
            <a:pPr algn="ctr">
              <a:lnSpc>
                <a:spcPct val="100000"/>
              </a:lnSpc>
            </a:pPr>
            <a:r>
              <a:rPr lang="en-GB" sz="1400">
                <a:cs typeface="Calibri"/>
              </a:rPr>
              <a:t>Module code: LCHS4006</a:t>
            </a:r>
          </a:p>
          <a:p>
            <a:pPr algn="ctr">
              <a:lnSpc>
                <a:spcPct val="100000"/>
              </a:lnSpc>
            </a:pPr>
            <a:r>
              <a:rPr lang="en-GB" sz="1400">
                <a:cs typeface="Calibri"/>
              </a:rPr>
              <a:t>Module Title: Psychology in Health and Social Care </a:t>
            </a:r>
          </a:p>
          <a:p>
            <a:pPr algn="ctr">
              <a:lnSpc>
                <a:spcPct val="100000"/>
              </a:lnSpc>
            </a:pPr>
            <a:r>
              <a:rPr lang="en-GB" sz="1400">
                <a:cs typeface="Calibri"/>
              </a:rPr>
              <a:t>Lecturer: Kennedy </a:t>
            </a:r>
            <a:r>
              <a:rPr lang="en-GB" sz="1400" err="1">
                <a:cs typeface="Calibri"/>
              </a:rPr>
              <a:t>Obohwemu</a:t>
            </a:r>
            <a:endParaRPr lang="en-GB" sz="14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D5CBE-1586-110A-AE03-4FEC174EF6D7}"/>
              </a:ext>
            </a:extLst>
          </p:cNvPr>
          <p:cNvSpPr>
            <a:spLocks noGrp="1"/>
          </p:cNvSpPr>
          <p:nvPr>
            <p:ph type="title"/>
          </p:nvPr>
        </p:nvSpPr>
        <p:spPr>
          <a:xfrm>
            <a:off x="537188" y="284019"/>
            <a:ext cx="2994748" cy="390236"/>
          </a:xfrm>
        </p:spPr>
        <p:txBody>
          <a:bodyPr anchor="t">
            <a:normAutofit fontScale="90000"/>
          </a:bodyPr>
          <a:lstStyle/>
          <a:p>
            <a:r>
              <a:rPr lang="en-GB" sz="2500"/>
              <a:t>Introduction</a:t>
            </a:r>
          </a:p>
        </p:txBody>
      </p:sp>
      <p:sp>
        <p:nvSpPr>
          <p:cNvPr id="22" name="Footer Placeholder 39">
            <a:extLst>
              <a:ext uri="{FF2B5EF4-FFF2-40B4-BE49-F238E27FC236}">
                <a16:creationId xmlns:a16="http://schemas.microsoft.com/office/drawing/2014/main" id="{0DB0A489-2D8B-4649-B9B6-69A8556DBCB9}"/>
              </a:ext>
            </a:extLst>
          </p:cNvPr>
          <p:cNvSpPr>
            <a:spLocks noGrp="1"/>
          </p:cNvSpPr>
          <p:nvPr>
            <p:ph type="ftr" sz="quarter" idx="11"/>
          </p:nvPr>
        </p:nvSpPr>
        <p:spPr>
          <a:xfrm rot="5400000">
            <a:off x="-1131161" y="1592957"/>
            <a:ext cx="2973522" cy="365125"/>
          </a:xfrm>
        </p:spPr>
        <p:txBody>
          <a:bodyPr/>
          <a:lstStyle/>
          <a:p>
            <a:pPr>
              <a:spcAft>
                <a:spcPts val="600"/>
              </a:spcAft>
            </a:pPr>
            <a:r>
              <a:rPr lang="en-US"/>
              <a:t>Sample Footer Text</a:t>
            </a:r>
          </a:p>
        </p:txBody>
      </p:sp>
      <p:sp>
        <p:nvSpPr>
          <p:cNvPr id="3" name="Content Placeholder 2">
            <a:extLst>
              <a:ext uri="{FF2B5EF4-FFF2-40B4-BE49-F238E27FC236}">
                <a16:creationId xmlns:a16="http://schemas.microsoft.com/office/drawing/2014/main" id="{660F4899-4ABF-D32F-A813-FFF40352B0D7}"/>
              </a:ext>
            </a:extLst>
          </p:cNvPr>
          <p:cNvSpPr>
            <a:spLocks noGrp="1"/>
          </p:cNvSpPr>
          <p:nvPr>
            <p:ph idx="1"/>
          </p:nvPr>
        </p:nvSpPr>
        <p:spPr>
          <a:xfrm>
            <a:off x="5106456" y="1773383"/>
            <a:ext cx="7192696" cy="3923147"/>
          </a:xfrm>
        </p:spPr>
        <p:txBody>
          <a:bodyPr vert="horz" lIns="91440" tIns="45720" rIns="91440" bIns="45720" rtlCol="0" anchor="t">
            <a:normAutofit/>
          </a:bodyPr>
          <a:lstStyle/>
          <a:p>
            <a:r>
              <a:rPr lang="en-GB" sz="2300"/>
              <a:t>One-hour weekly sessions provided for children whilst their mothers attend support sessions</a:t>
            </a:r>
          </a:p>
          <a:p>
            <a:r>
              <a:rPr lang="en-GB" sz="2300"/>
              <a:t>Age selected 7to11 years old </a:t>
            </a:r>
          </a:p>
          <a:p>
            <a:r>
              <a:rPr lang="en-GB" sz="2300"/>
              <a:t>I will be choosing two creche activities and link them to a psychological theory I have chosen Piaget's theory.</a:t>
            </a:r>
          </a:p>
          <a:p>
            <a:endParaRPr lang="en-GB" sz="2300"/>
          </a:p>
        </p:txBody>
      </p:sp>
      <p:sp>
        <p:nvSpPr>
          <p:cNvPr id="23" name="Date Placeholder 3">
            <a:extLst>
              <a:ext uri="{FF2B5EF4-FFF2-40B4-BE49-F238E27FC236}">
                <a16:creationId xmlns:a16="http://schemas.microsoft.com/office/drawing/2014/main" id="{A4B20435-2D65-4C61-926E-4E9E142D6321}"/>
              </a:ext>
            </a:extLst>
          </p:cNvPr>
          <p:cNvSpPr>
            <a:spLocks noGrp="1"/>
          </p:cNvSpPr>
          <p:nvPr>
            <p:ph type="dt" sz="half" idx="10"/>
          </p:nvPr>
        </p:nvSpPr>
        <p:spPr>
          <a:xfrm rot="5400000">
            <a:off x="10425981" y="4687095"/>
            <a:ext cx="2706690" cy="365125"/>
          </a:xfrm>
        </p:spPr>
        <p:txBody>
          <a:bodyPr/>
          <a:lstStyle/>
          <a:p>
            <a:pPr>
              <a:spcAft>
                <a:spcPts val="600"/>
              </a:spcAft>
            </a:pPr>
            <a:fld id="{E18705FD-6557-4FC5-BC9D-EBAA50AADCFF}" type="datetime1">
              <a:rPr lang="en-US" smtClean="0"/>
              <a:pPr>
                <a:spcAft>
                  <a:spcPts val="600"/>
                </a:spcAft>
              </a:pPr>
              <a:t>2/19/2023</a:t>
            </a:fld>
            <a:endParaRPr lang="en-US"/>
          </a:p>
        </p:txBody>
      </p:sp>
      <p:sp>
        <p:nvSpPr>
          <p:cNvPr id="24" name="Slide Number Placeholder 20">
            <a:extLst>
              <a:ext uri="{FF2B5EF4-FFF2-40B4-BE49-F238E27FC236}">
                <a16:creationId xmlns:a16="http://schemas.microsoft.com/office/drawing/2014/main" id="{D17D7EA4-02EF-4F44-AC63-465DB894E157}"/>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2</a:t>
            </a:fld>
            <a:endParaRPr lang="en-US"/>
          </a:p>
        </p:txBody>
      </p:sp>
    </p:spTree>
    <p:extLst>
      <p:ext uri="{BB962C8B-B14F-4D97-AF65-F5344CB8AC3E}">
        <p14:creationId xmlns:p14="http://schemas.microsoft.com/office/powerpoint/2010/main" val="3405199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042685-4B5B-75BD-254B-73584D3C372A}"/>
              </a:ext>
            </a:extLst>
          </p:cNvPr>
          <p:cNvSpPr>
            <a:spLocks noGrp="1"/>
          </p:cNvSpPr>
          <p:nvPr>
            <p:ph idx="1"/>
          </p:nvPr>
        </p:nvSpPr>
        <p:spPr>
          <a:xfrm>
            <a:off x="-4617" y="-2351"/>
            <a:ext cx="12155054" cy="2033803"/>
          </a:xfrm>
        </p:spPr>
        <p:txBody>
          <a:bodyPr vert="horz" lIns="91440" tIns="45720" rIns="91440" bIns="45720" rtlCol="0" anchor="t">
            <a:noAutofit/>
          </a:bodyPr>
          <a:lstStyle/>
          <a:p>
            <a:r>
              <a:rPr lang="en-GB">
                <a:ea typeface="+mn-lt"/>
                <a:cs typeface="+mn-lt"/>
              </a:rPr>
              <a:t>Piaget's theory of cognitive development proposes 4 stages of development.</a:t>
            </a:r>
            <a:endParaRPr lang="en-GB"/>
          </a:p>
          <a:p>
            <a:pPr lvl="1"/>
            <a:r>
              <a:rPr lang="en-GB" sz="2000" i="0">
                <a:ea typeface="+mn-lt"/>
                <a:cs typeface="+mn-lt"/>
              </a:rPr>
              <a:t>· sensorimotor stage: birth to 2 years</a:t>
            </a:r>
            <a:endParaRPr lang="en-GB" sz="2000"/>
          </a:p>
          <a:p>
            <a:pPr lvl="1"/>
            <a:r>
              <a:rPr lang="en-GB" sz="2000" i="0">
                <a:ea typeface="+mn-lt"/>
                <a:cs typeface="+mn-lt"/>
              </a:rPr>
              <a:t>· preoperational stage: 2 to 7 years</a:t>
            </a:r>
            <a:endParaRPr lang="en-GB" sz="2000"/>
          </a:p>
          <a:p>
            <a:pPr lvl="1"/>
            <a:r>
              <a:rPr lang="en-GB" sz="2000" i="0">
                <a:ea typeface="+mn-lt"/>
                <a:cs typeface="+mn-lt"/>
              </a:rPr>
              <a:t>· concrete operational stage: 7 to 11 years</a:t>
            </a:r>
            <a:endParaRPr lang="en-GB" sz="2000"/>
          </a:p>
          <a:p>
            <a:pPr lvl="1"/>
            <a:r>
              <a:rPr lang="en-GB" sz="2000" i="0">
                <a:ea typeface="+mn-lt"/>
                <a:cs typeface="+mn-lt"/>
              </a:rPr>
              <a:t>· formal operational stage: ages 12 and up</a:t>
            </a:r>
            <a:endParaRPr lang="en-GB" sz="2000"/>
          </a:p>
          <a:p>
            <a:pPr lvl="1"/>
            <a:endParaRPr lang="en-GB" i="0"/>
          </a:p>
        </p:txBody>
      </p:sp>
      <p:sp>
        <p:nvSpPr>
          <p:cNvPr id="2" name="TextBox 1">
            <a:extLst>
              <a:ext uri="{FF2B5EF4-FFF2-40B4-BE49-F238E27FC236}">
                <a16:creationId xmlns:a16="http://schemas.microsoft.com/office/drawing/2014/main" id="{419A1CAC-2C46-BC7B-87F2-A553DEF44DC2}"/>
              </a:ext>
            </a:extLst>
          </p:cNvPr>
          <p:cNvSpPr txBox="1"/>
          <p:nvPr/>
        </p:nvSpPr>
        <p:spPr>
          <a:xfrm>
            <a:off x="129309" y="3338946"/>
            <a:ext cx="119333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pic>
        <p:nvPicPr>
          <p:cNvPr id="4" name="Picture 4" descr="A picture containing person, indoor, dessert&#10;&#10;Description automatically generated">
            <a:extLst>
              <a:ext uri="{FF2B5EF4-FFF2-40B4-BE49-F238E27FC236}">
                <a16:creationId xmlns:a16="http://schemas.microsoft.com/office/drawing/2014/main" id="{21FE20F2-0E45-B4CC-B11C-B8B51750FA81}"/>
              </a:ext>
            </a:extLst>
          </p:cNvPr>
          <p:cNvPicPr>
            <a:picLocks noChangeAspect="1"/>
          </p:cNvPicPr>
          <p:nvPr/>
        </p:nvPicPr>
        <p:blipFill>
          <a:blip r:embed="rId2"/>
          <a:stretch>
            <a:fillRect/>
          </a:stretch>
        </p:blipFill>
        <p:spPr>
          <a:xfrm>
            <a:off x="6664037" y="406246"/>
            <a:ext cx="4463472" cy="2512597"/>
          </a:xfrm>
          <a:prstGeom prst="rect">
            <a:avLst/>
          </a:prstGeom>
        </p:spPr>
      </p:pic>
    </p:spTree>
    <p:extLst>
      <p:ext uri="{BB962C8B-B14F-4D97-AF65-F5344CB8AC3E}">
        <p14:creationId xmlns:p14="http://schemas.microsoft.com/office/powerpoint/2010/main" val="614389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590596-E9B3-B812-A15B-224F651977E6}"/>
              </a:ext>
            </a:extLst>
          </p:cNvPr>
          <p:cNvSpPr txBox="1"/>
          <p:nvPr/>
        </p:nvSpPr>
        <p:spPr>
          <a:xfrm>
            <a:off x="2028" y="2392500"/>
            <a:ext cx="516999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The Concrete Operational Stage</a:t>
            </a:r>
          </a:p>
          <a:p>
            <a:r>
              <a:rPr lang="en-US" sz="2400"/>
              <a:t>Ages: 7 - 11 Years</a:t>
            </a:r>
          </a:p>
          <a:p>
            <a:r>
              <a:rPr lang="en-US" sz="2400"/>
              <a:t>By the beginning of the concrete operational stage, the child can use operations (a set of logical rules) so he can tell quantities, he realizes that people see the world in a different way than he does (decentering) and he has improved in activities that involve being with others, or being part of a group, or a team. Children still have difficulties with abstract (random) thinking.</a:t>
            </a:r>
          </a:p>
        </p:txBody>
      </p:sp>
      <p:pic>
        <p:nvPicPr>
          <p:cNvPr id="5" name="Picture 5" descr="A picture containing person, child, little, indoor&#10;&#10;Description automatically generated">
            <a:extLst>
              <a:ext uri="{FF2B5EF4-FFF2-40B4-BE49-F238E27FC236}">
                <a16:creationId xmlns:a16="http://schemas.microsoft.com/office/drawing/2014/main" id="{F58908DB-9815-2165-342E-3B7ACC92B9DA}"/>
              </a:ext>
            </a:extLst>
          </p:cNvPr>
          <p:cNvPicPr>
            <a:picLocks noChangeAspect="1"/>
          </p:cNvPicPr>
          <p:nvPr/>
        </p:nvPicPr>
        <p:blipFill>
          <a:blip r:embed="rId2"/>
          <a:stretch>
            <a:fillRect/>
          </a:stretch>
        </p:blipFill>
        <p:spPr>
          <a:xfrm>
            <a:off x="5453453" y="583372"/>
            <a:ext cx="6079835" cy="3424687"/>
          </a:xfrm>
          <a:prstGeom prst="rect">
            <a:avLst/>
          </a:prstGeom>
        </p:spPr>
      </p:pic>
      <p:sp>
        <p:nvSpPr>
          <p:cNvPr id="2" name="TextBox 1">
            <a:extLst>
              <a:ext uri="{FF2B5EF4-FFF2-40B4-BE49-F238E27FC236}">
                <a16:creationId xmlns:a16="http://schemas.microsoft.com/office/drawing/2014/main" id="{88C5FFFB-60B0-0AF0-2B82-725DB39A5E3F}"/>
              </a:ext>
            </a:extLst>
          </p:cNvPr>
          <p:cNvSpPr txBox="1"/>
          <p:nvPr/>
        </p:nvSpPr>
        <p:spPr>
          <a:xfrm>
            <a:off x="139389" y="83634"/>
            <a:ext cx="515743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chosen activity lets the child use their own imagination, letting them craft and going on to make their own sculptures and bringing out their creative side. This supports </a:t>
            </a:r>
            <a:r>
              <a:rPr lang="en-GB" err="1"/>
              <a:t>piagates</a:t>
            </a:r>
            <a:r>
              <a:rPr lang="en-GB"/>
              <a:t> theory as he's idea is that children develop in their own time and on their own accord, letting them learn new things themselves which can prepare them to do things themselves in the future,</a:t>
            </a:r>
          </a:p>
        </p:txBody>
      </p:sp>
    </p:spTree>
    <p:extLst>
      <p:ext uri="{BB962C8B-B14F-4D97-AF65-F5344CB8AC3E}">
        <p14:creationId xmlns:p14="http://schemas.microsoft.com/office/powerpoint/2010/main" val="365398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9335FE-9727-8BCD-6CCC-D5307AEB089E}"/>
              </a:ext>
            </a:extLst>
          </p:cNvPr>
          <p:cNvSpPr txBox="1"/>
          <p:nvPr/>
        </p:nvSpPr>
        <p:spPr>
          <a:xfrm>
            <a:off x="210127" y="117764"/>
            <a:ext cx="1162165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Major Characteristics and Developmental Changes:</a:t>
            </a:r>
          </a:p>
          <a:p>
            <a:r>
              <a:rPr lang="en-US"/>
              <a:t>· At this stage, children begin to think logically about concrete events.</a:t>
            </a:r>
          </a:p>
          <a:p>
            <a:r>
              <a:rPr lang="en-US"/>
              <a:t>· Children begin to understand the concept of conservation; they come to see that although things may change in appearance, certain parts of them remain the same.</a:t>
            </a:r>
          </a:p>
          <a:p>
            <a:r>
              <a:rPr lang="en-US"/>
              <a:t>· During this stage, children can mentally reverse things (e.g., picture a ball of plasticine returning to its original shape).</a:t>
            </a:r>
          </a:p>
          <a:p>
            <a:r>
              <a:rPr lang="en-US"/>
              <a:t>· During this stage, children also become less focused on themselves, and begin to think about how other people might think and feel about them, their actions, their activities, etc.</a:t>
            </a:r>
          </a:p>
        </p:txBody>
      </p:sp>
      <p:sp>
        <p:nvSpPr>
          <p:cNvPr id="5" name="TextBox 4">
            <a:extLst>
              <a:ext uri="{FF2B5EF4-FFF2-40B4-BE49-F238E27FC236}">
                <a16:creationId xmlns:a16="http://schemas.microsoft.com/office/drawing/2014/main" id="{03BB51AB-3D67-3B60-7D06-F75E4951BC36}"/>
              </a:ext>
            </a:extLst>
          </p:cNvPr>
          <p:cNvSpPr txBox="1"/>
          <p:nvPr/>
        </p:nvSpPr>
        <p:spPr>
          <a:xfrm>
            <a:off x="94672" y="2553854"/>
            <a:ext cx="1074279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With this activity the child is concentrating on the blocks and at the same time using his imagination to build something with them. </a:t>
            </a:r>
          </a:p>
          <a:p>
            <a:r>
              <a:rPr lang="en-US" sz="2400" b="1"/>
              <a:t>This is a good focusing activity for a child because they are </a:t>
            </a:r>
            <a:r>
              <a:rPr lang="en-US" sz="2400" b="1" err="1"/>
              <a:t>souley</a:t>
            </a:r>
            <a:r>
              <a:rPr lang="en-US" sz="2400" b="1"/>
              <a:t> focused on building something with their own imagination and could also be working towards a praise from somebody else about their work</a:t>
            </a:r>
          </a:p>
        </p:txBody>
      </p:sp>
      <p:pic>
        <p:nvPicPr>
          <p:cNvPr id="3" name="Picture 6">
            <a:extLst>
              <a:ext uri="{FF2B5EF4-FFF2-40B4-BE49-F238E27FC236}">
                <a16:creationId xmlns:a16="http://schemas.microsoft.com/office/drawing/2014/main" id="{04E769DF-4A57-EBF8-7A3D-26A764881EA9}"/>
              </a:ext>
            </a:extLst>
          </p:cNvPr>
          <p:cNvPicPr>
            <a:picLocks noChangeAspect="1"/>
          </p:cNvPicPr>
          <p:nvPr/>
        </p:nvPicPr>
        <p:blipFill>
          <a:blip r:embed="rId2"/>
          <a:stretch>
            <a:fillRect/>
          </a:stretch>
        </p:blipFill>
        <p:spPr>
          <a:xfrm>
            <a:off x="5348699" y="4482355"/>
            <a:ext cx="3430576" cy="1933355"/>
          </a:xfrm>
          <a:prstGeom prst="rect">
            <a:avLst/>
          </a:prstGeom>
        </p:spPr>
      </p:pic>
    </p:spTree>
    <p:extLst>
      <p:ext uri="{BB962C8B-B14F-4D97-AF65-F5344CB8AC3E}">
        <p14:creationId xmlns:p14="http://schemas.microsoft.com/office/powerpoint/2010/main" val="189350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EC946B-56BA-3F98-7772-B22023851278}"/>
              </a:ext>
            </a:extLst>
          </p:cNvPr>
          <p:cNvSpPr txBox="1"/>
          <p:nvPr/>
        </p:nvSpPr>
        <p:spPr>
          <a:xfrm>
            <a:off x="69049" y="166199"/>
            <a:ext cx="12048835"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300" b="1"/>
              <a:t>In conclusion </a:t>
            </a:r>
            <a:r>
              <a:rPr lang="en-US" sz="2300" b="1" err="1"/>
              <a:t>piagetes</a:t>
            </a:r>
            <a:r>
              <a:rPr lang="en-US" sz="2300" b="1"/>
              <a:t> idea of how a child develops is on their own and in their own time.</a:t>
            </a:r>
            <a:endParaRPr lang="en-US" b="1"/>
          </a:p>
          <a:p>
            <a:endParaRPr lang="en-US" sz="2300" b="1"/>
          </a:p>
          <a:p>
            <a:endParaRPr lang="en-US" sz="2300" b="1"/>
          </a:p>
          <a:p>
            <a:r>
              <a:rPr lang="en-US" sz="2300" b="1"/>
              <a:t>This can be by doing activities made for children such as building blocks or crafting with playdough.</a:t>
            </a:r>
          </a:p>
          <a:p>
            <a:endParaRPr lang="en-US" sz="2300" b="1"/>
          </a:p>
          <a:p>
            <a:endParaRPr lang="en-US" sz="2300" b="1"/>
          </a:p>
          <a:p>
            <a:r>
              <a:rPr lang="en-US" sz="2300" b="1"/>
              <a:t>This way the child can get better at making their own decisions and can start thinking for themselves.</a:t>
            </a:r>
          </a:p>
          <a:p>
            <a:endParaRPr lang="en-US" sz="2300" b="1"/>
          </a:p>
          <a:p>
            <a:endParaRPr lang="en-US" sz="2300" b="1"/>
          </a:p>
          <a:p>
            <a:r>
              <a:rPr lang="en-US" sz="2300" b="1"/>
              <a:t>As long as the child is in a safe learning space, they should not have any problems with learning.</a:t>
            </a:r>
          </a:p>
          <a:p>
            <a:endParaRPr lang="en-US" sz="2300"/>
          </a:p>
        </p:txBody>
      </p:sp>
    </p:spTree>
    <p:extLst>
      <p:ext uri="{BB962C8B-B14F-4D97-AF65-F5344CB8AC3E}">
        <p14:creationId xmlns:p14="http://schemas.microsoft.com/office/powerpoint/2010/main" val="180127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D7B43D-C594-59A1-C2A1-F157991FD4DF}"/>
              </a:ext>
            </a:extLst>
          </p:cNvPr>
          <p:cNvSpPr txBox="1"/>
          <p:nvPr/>
        </p:nvSpPr>
        <p:spPr>
          <a:xfrm>
            <a:off x="256309" y="117764"/>
            <a:ext cx="117255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Bibliography</a:t>
            </a:r>
          </a:p>
          <a:p>
            <a:r>
              <a:rPr lang="en-US"/>
              <a:t>Mcleod, S. (2022). Jean Piaget’s Theory of Cognitive Development. [online] Simply Psychology. Available at: https://www.simplypsychology.org/piaget.html.</a:t>
            </a:r>
          </a:p>
          <a:p>
            <a:r>
              <a:rPr lang="en-US"/>
              <a:t>Hooper, C. (2012). Child and adolescent mental health : theory and practice. London: Hodder Arnold.</a:t>
            </a:r>
          </a:p>
          <a:p>
            <a:r>
              <a:rPr lang="en-US"/>
              <a:t>A Guide to the Mental Health of Children and Young People: Q&amp;A for Parents, Caregivers and Teachers Atkinson, M. and Hornby, G. (2002). Mental health handbook for schools. London ; New York: Routledge/Falmer.</a:t>
            </a:r>
          </a:p>
          <a:p>
            <a:r>
              <a:rPr lang="en-US"/>
              <a:t>Glazzard, J. and Bancroft, K. (2018). Meeting the mental health needs of learners 11-18 years. St Albans: Critical Publishing.</a:t>
            </a:r>
          </a:p>
          <a:p>
            <a:r>
              <a:rPr lang="en-US"/>
              <a:t>Glazzard, J. (2018). Meeting The Mental Health Needs Of Children 4-11 Years. Northwick: Critical Publishing.</a:t>
            </a:r>
          </a:p>
        </p:txBody>
      </p:sp>
    </p:spTree>
    <p:extLst>
      <p:ext uri="{BB962C8B-B14F-4D97-AF65-F5344CB8AC3E}">
        <p14:creationId xmlns:p14="http://schemas.microsoft.com/office/powerpoint/2010/main" val="3506452438"/>
      </p:ext>
    </p:extLst>
  </p:cSld>
  <p:clrMapOvr>
    <a:masterClrMapping/>
  </p:clrMapOvr>
</p:sld>
</file>

<file path=ppt/theme/theme1.xml><?xml version="1.0" encoding="utf-8"?>
<a:theme xmlns:a="http://schemas.openxmlformats.org/drawingml/2006/main" name="ArchwayVTI">
  <a:themeElements>
    <a:clrScheme name="AnalogousFromDarkSeedLeftStep">
      <a:dk1>
        <a:srgbClr val="000000"/>
      </a:dk1>
      <a:lt1>
        <a:srgbClr val="FFFFFF"/>
      </a:lt1>
      <a:dk2>
        <a:srgbClr val="351E22"/>
      </a:dk2>
      <a:lt2>
        <a:srgbClr val="E2E2E8"/>
      </a:lt2>
      <a:accent1>
        <a:srgbClr val="9FA71E"/>
      </a:accent1>
      <a:accent2>
        <a:srgbClr val="D59117"/>
      </a:accent2>
      <a:accent3>
        <a:srgbClr val="E75429"/>
      </a:accent3>
      <a:accent4>
        <a:srgbClr val="D5173B"/>
      </a:accent4>
      <a:accent5>
        <a:srgbClr val="E7299C"/>
      </a:accent5>
      <a:accent6>
        <a:srgbClr val="D017D5"/>
      </a:accent6>
      <a:hlink>
        <a:srgbClr val="BF3F77"/>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ArchwayVTI</vt:lpstr>
      <vt:lpstr>Working with children in a care setting</vt:lpstr>
      <vt:lpstr>Introduction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2023-02-16T12:33:30Z</dcterms:created>
  <dcterms:modified xsi:type="dcterms:W3CDTF">2023-02-20T01:59:59Z</dcterms:modified>
</cp:coreProperties>
</file>