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notesMasterIdLst>
    <p:notesMasterId r:id="rId17"/>
  </p:notesMasterIdLst>
  <p:sldIdLst>
    <p:sldId id="256" r:id="rId2"/>
    <p:sldId id="257" r:id="rId3"/>
    <p:sldId id="271" r:id="rId4"/>
    <p:sldId id="258" r:id="rId5"/>
    <p:sldId id="260" r:id="rId6"/>
    <p:sldId id="27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2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CED7C1-6D3D-47BD-BE56-D06259FFB14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29F17EF-5D3F-458F-9F7F-782AFDB2CC84}">
      <dgm:prSet custT="1"/>
      <dgm:spPr/>
      <dgm:t>
        <a:bodyPr/>
        <a:lstStyle/>
        <a:p>
          <a:r>
            <a:rPr lang="en-US" sz="1800" dirty="0"/>
            <a:t>Employee engagement definition</a:t>
          </a:r>
        </a:p>
      </dgm:t>
    </dgm:pt>
    <dgm:pt modelId="{AB918000-E13E-46E8-A63E-D0ACBD607909}" type="parTrans" cxnId="{2E3E752C-C8A1-4B83-AE56-C96447269CBF}">
      <dgm:prSet/>
      <dgm:spPr/>
      <dgm:t>
        <a:bodyPr/>
        <a:lstStyle/>
        <a:p>
          <a:endParaRPr lang="en-US" sz="1800"/>
        </a:p>
      </dgm:t>
    </dgm:pt>
    <dgm:pt modelId="{3EB9393A-047A-4820-BF35-B58FBACF43AC}" type="sibTrans" cxnId="{2E3E752C-C8A1-4B83-AE56-C96447269CBF}">
      <dgm:prSet/>
      <dgm:spPr/>
      <dgm:t>
        <a:bodyPr/>
        <a:lstStyle/>
        <a:p>
          <a:endParaRPr lang="en-US" sz="1800"/>
        </a:p>
      </dgm:t>
    </dgm:pt>
    <dgm:pt modelId="{4BC968DF-2DDA-4F4B-8C46-DC8F383672FB}">
      <dgm:prSet custT="1"/>
      <dgm:spPr/>
      <dgm:t>
        <a:bodyPr/>
        <a:lstStyle/>
        <a:p>
          <a:r>
            <a:rPr lang="en-US" sz="1800" dirty="0"/>
            <a:t>Employee engagement is the degree to which employees are mentally and emotionally connected to the work they do, their teams, and their employer.</a:t>
          </a:r>
        </a:p>
      </dgm:t>
    </dgm:pt>
    <dgm:pt modelId="{0C2537E9-31D6-409D-807D-B7A9E0BCB25D}" type="parTrans" cxnId="{DC59E51E-6F15-4AB2-8DD0-2BE0DF34688C}">
      <dgm:prSet/>
      <dgm:spPr/>
      <dgm:t>
        <a:bodyPr/>
        <a:lstStyle/>
        <a:p>
          <a:endParaRPr lang="en-US" sz="1800"/>
        </a:p>
      </dgm:t>
    </dgm:pt>
    <dgm:pt modelId="{5359724B-0187-4D8D-BFC6-B9404AD8BB90}" type="sibTrans" cxnId="{DC59E51E-6F15-4AB2-8DD0-2BE0DF34688C}">
      <dgm:prSet/>
      <dgm:spPr/>
      <dgm:t>
        <a:bodyPr/>
        <a:lstStyle/>
        <a:p>
          <a:endParaRPr lang="en-US" sz="1800"/>
        </a:p>
      </dgm:t>
    </dgm:pt>
    <dgm:pt modelId="{ADADF1E4-7B82-49ED-B570-BACE9A296D1F}" type="pres">
      <dgm:prSet presAssocID="{ABCED7C1-6D3D-47BD-BE56-D06259FFB14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4C1E1BF-7B9F-4139-96DE-3D30D7D4AB15}" type="pres">
      <dgm:prSet presAssocID="{D29F17EF-5D3F-458F-9F7F-782AFDB2CC84}" presName="hierRoot1" presStyleCnt="0"/>
      <dgm:spPr/>
    </dgm:pt>
    <dgm:pt modelId="{29F49115-9D11-4ED8-844E-95D9A8412824}" type="pres">
      <dgm:prSet presAssocID="{D29F17EF-5D3F-458F-9F7F-782AFDB2CC84}" presName="composite" presStyleCnt="0"/>
      <dgm:spPr/>
    </dgm:pt>
    <dgm:pt modelId="{AA815743-ECEA-45D3-93E3-50915A649669}" type="pres">
      <dgm:prSet presAssocID="{D29F17EF-5D3F-458F-9F7F-782AFDB2CC84}" presName="background" presStyleLbl="node0" presStyleIdx="0" presStyleCnt="2"/>
      <dgm:spPr/>
    </dgm:pt>
    <dgm:pt modelId="{6EFAFED7-2DF4-4857-8156-E32E0CAA19E9}" type="pres">
      <dgm:prSet presAssocID="{D29F17EF-5D3F-458F-9F7F-782AFDB2CC84}" presName="text" presStyleLbl="fgAcc0" presStyleIdx="0" presStyleCnt="2" custLinFactNeighborX="-13071" custLinFactNeighborY="-26283">
        <dgm:presLayoutVars>
          <dgm:chPref val="3"/>
        </dgm:presLayoutVars>
      </dgm:prSet>
      <dgm:spPr/>
    </dgm:pt>
    <dgm:pt modelId="{833AF130-D34D-4430-9DF7-BF22176EF45B}" type="pres">
      <dgm:prSet presAssocID="{D29F17EF-5D3F-458F-9F7F-782AFDB2CC84}" presName="hierChild2" presStyleCnt="0"/>
      <dgm:spPr/>
    </dgm:pt>
    <dgm:pt modelId="{8F28BDB7-7680-4D99-9034-F7CFF4CEF8AB}" type="pres">
      <dgm:prSet presAssocID="{4BC968DF-2DDA-4F4B-8C46-DC8F383672FB}" presName="hierRoot1" presStyleCnt="0"/>
      <dgm:spPr/>
    </dgm:pt>
    <dgm:pt modelId="{E3879246-2F83-483E-ACCE-020639FEE705}" type="pres">
      <dgm:prSet presAssocID="{4BC968DF-2DDA-4F4B-8C46-DC8F383672FB}" presName="composite" presStyleCnt="0"/>
      <dgm:spPr/>
    </dgm:pt>
    <dgm:pt modelId="{30BBFA46-8ABF-45FD-9E93-363FC88B4332}" type="pres">
      <dgm:prSet presAssocID="{4BC968DF-2DDA-4F4B-8C46-DC8F383672FB}" presName="background" presStyleLbl="node0" presStyleIdx="1" presStyleCnt="2"/>
      <dgm:spPr/>
    </dgm:pt>
    <dgm:pt modelId="{B865629F-6423-402A-874D-1891F122C3C5}" type="pres">
      <dgm:prSet presAssocID="{4BC968DF-2DDA-4F4B-8C46-DC8F383672FB}" presName="text" presStyleLbl="fgAcc0" presStyleIdx="1" presStyleCnt="2" custScaleX="129781" custScaleY="112901" custLinFactNeighborX="17299" custLinFactNeighborY="-1848">
        <dgm:presLayoutVars>
          <dgm:chPref val="3"/>
        </dgm:presLayoutVars>
      </dgm:prSet>
      <dgm:spPr/>
    </dgm:pt>
    <dgm:pt modelId="{78EA54F2-F80D-438F-92CC-DDE13FE5DB12}" type="pres">
      <dgm:prSet presAssocID="{4BC968DF-2DDA-4F4B-8C46-DC8F383672FB}" presName="hierChild2" presStyleCnt="0"/>
      <dgm:spPr/>
    </dgm:pt>
  </dgm:ptLst>
  <dgm:cxnLst>
    <dgm:cxn modelId="{DC59E51E-6F15-4AB2-8DD0-2BE0DF34688C}" srcId="{ABCED7C1-6D3D-47BD-BE56-D06259FFB142}" destId="{4BC968DF-2DDA-4F4B-8C46-DC8F383672FB}" srcOrd="1" destOrd="0" parTransId="{0C2537E9-31D6-409D-807D-B7A9E0BCB25D}" sibTransId="{5359724B-0187-4D8D-BFC6-B9404AD8BB90}"/>
    <dgm:cxn modelId="{2E3E752C-C8A1-4B83-AE56-C96447269CBF}" srcId="{ABCED7C1-6D3D-47BD-BE56-D06259FFB142}" destId="{D29F17EF-5D3F-458F-9F7F-782AFDB2CC84}" srcOrd="0" destOrd="0" parTransId="{AB918000-E13E-46E8-A63E-D0ACBD607909}" sibTransId="{3EB9393A-047A-4820-BF35-B58FBACF43AC}"/>
    <dgm:cxn modelId="{CDD0183E-3693-4096-889B-EBB6550765EA}" type="presOf" srcId="{4BC968DF-2DDA-4F4B-8C46-DC8F383672FB}" destId="{B865629F-6423-402A-874D-1891F122C3C5}" srcOrd="0" destOrd="0" presId="urn:microsoft.com/office/officeart/2005/8/layout/hierarchy1"/>
    <dgm:cxn modelId="{93F642EB-8CC2-451E-8E60-2C1AF71F1B6B}" type="presOf" srcId="{ABCED7C1-6D3D-47BD-BE56-D06259FFB142}" destId="{ADADF1E4-7B82-49ED-B570-BACE9A296D1F}" srcOrd="0" destOrd="0" presId="urn:microsoft.com/office/officeart/2005/8/layout/hierarchy1"/>
    <dgm:cxn modelId="{6EE893EC-0242-4E08-81A2-82B5FAD8D408}" type="presOf" srcId="{D29F17EF-5D3F-458F-9F7F-782AFDB2CC84}" destId="{6EFAFED7-2DF4-4857-8156-E32E0CAA19E9}" srcOrd="0" destOrd="0" presId="urn:microsoft.com/office/officeart/2005/8/layout/hierarchy1"/>
    <dgm:cxn modelId="{61D21CDC-6FF4-4567-AC5A-67CB8D06781A}" type="presParOf" srcId="{ADADF1E4-7B82-49ED-B570-BACE9A296D1F}" destId="{74C1E1BF-7B9F-4139-96DE-3D30D7D4AB15}" srcOrd="0" destOrd="0" presId="urn:microsoft.com/office/officeart/2005/8/layout/hierarchy1"/>
    <dgm:cxn modelId="{4DEF82D0-BBA2-452B-98E9-17C4A41579F1}" type="presParOf" srcId="{74C1E1BF-7B9F-4139-96DE-3D30D7D4AB15}" destId="{29F49115-9D11-4ED8-844E-95D9A8412824}" srcOrd="0" destOrd="0" presId="urn:microsoft.com/office/officeart/2005/8/layout/hierarchy1"/>
    <dgm:cxn modelId="{B954F40B-4E7A-4696-8E9B-49C7F55DF5CF}" type="presParOf" srcId="{29F49115-9D11-4ED8-844E-95D9A8412824}" destId="{AA815743-ECEA-45D3-93E3-50915A649669}" srcOrd="0" destOrd="0" presId="urn:microsoft.com/office/officeart/2005/8/layout/hierarchy1"/>
    <dgm:cxn modelId="{26C7B6C9-93F2-4015-B523-E936DB01523C}" type="presParOf" srcId="{29F49115-9D11-4ED8-844E-95D9A8412824}" destId="{6EFAFED7-2DF4-4857-8156-E32E0CAA19E9}" srcOrd="1" destOrd="0" presId="urn:microsoft.com/office/officeart/2005/8/layout/hierarchy1"/>
    <dgm:cxn modelId="{992FC2BE-4D3C-4686-894A-59A75CAE6A7F}" type="presParOf" srcId="{74C1E1BF-7B9F-4139-96DE-3D30D7D4AB15}" destId="{833AF130-D34D-4430-9DF7-BF22176EF45B}" srcOrd="1" destOrd="0" presId="urn:microsoft.com/office/officeart/2005/8/layout/hierarchy1"/>
    <dgm:cxn modelId="{07A4D1F9-6DEA-484A-BC76-AFB7E59FB1C5}" type="presParOf" srcId="{ADADF1E4-7B82-49ED-B570-BACE9A296D1F}" destId="{8F28BDB7-7680-4D99-9034-F7CFF4CEF8AB}" srcOrd="1" destOrd="0" presId="urn:microsoft.com/office/officeart/2005/8/layout/hierarchy1"/>
    <dgm:cxn modelId="{4F0841D6-ACF9-419F-9C1F-8293135B2D31}" type="presParOf" srcId="{8F28BDB7-7680-4D99-9034-F7CFF4CEF8AB}" destId="{E3879246-2F83-483E-ACCE-020639FEE705}" srcOrd="0" destOrd="0" presId="urn:microsoft.com/office/officeart/2005/8/layout/hierarchy1"/>
    <dgm:cxn modelId="{5DB4CEE5-96E5-442D-8832-66C105DE5D9D}" type="presParOf" srcId="{E3879246-2F83-483E-ACCE-020639FEE705}" destId="{30BBFA46-8ABF-45FD-9E93-363FC88B4332}" srcOrd="0" destOrd="0" presId="urn:microsoft.com/office/officeart/2005/8/layout/hierarchy1"/>
    <dgm:cxn modelId="{3EBA7A95-8B42-4BF6-B2C1-500D7C4F7CA2}" type="presParOf" srcId="{E3879246-2F83-483E-ACCE-020639FEE705}" destId="{B865629F-6423-402A-874D-1891F122C3C5}" srcOrd="1" destOrd="0" presId="urn:microsoft.com/office/officeart/2005/8/layout/hierarchy1"/>
    <dgm:cxn modelId="{4CDA118F-ED49-44D8-9A33-73C4805D77CE}" type="presParOf" srcId="{8F28BDB7-7680-4D99-9034-F7CFF4CEF8AB}" destId="{78EA54F2-F80D-438F-92CC-DDE13FE5DB1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15743-ECEA-45D3-93E3-50915A649669}">
      <dsp:nvSpPr>
        <dsp:cNvPr id="0" name=""/>
        <dsp:cNvSpPr/>
      </dsp:nvSpPr>
      <dsp:spPr>
        <a:xfrm>
          <a:off x="599939" y="-248894"/>
          <a:ext cx="2357951" cy="1497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AFED7-2DF4-4857-8156-E32E0CAA19E9}">
      <dsp:nvSpPr>
        <dsp:cNvPr id="0" name=""/>
        <dsp:cNvSpPr/>
      </dsp:nvSpPr>
      <dsp:spPr>
        <a:xfrm>
          <a:off x="861934" y="0"/>
          <a:ext cx="2357951" cy="1497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Employee engagement definition</a:t>
          </a:r>
        </a:p>
      </dsp:txBody>
      <dsp:txXfrm>
        <a:off x="905788" y="43854"/>
        <a:ext cx="2270243" cy="1409591"/>
      </dsp:txXfrm>
    </dsp:sp>
    <dsp:sp modelId="{30BBFA46-8ABF-45FD-9E93-363FC88B4332}">
      <dsp:nvSpPr>
        <dsp:cNvPr id="0" name=""/>
        <dsp:cNvSpPr/>
      </dsp:nvSpPr>
      <dsp:spPr>
        <a:xfrm>
          <a:off x="4197990" y="-27387"/>
          <a:ext cx="3060173" cy="1690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5629F-6423-402A-874D-1891F122C3C5}">
      <dsp:nvSpPr>
        <dsp:cNvPr id="0" name=""/>
        <dsp:cNvSpPr/>
      </dsp:nvSpPr>
      <dsp:spPr>
        <a:xfrm>
          <a:off x="4459985" y="221507"/>
          <a:ext cx="3060173" cy="16904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Employee engagement is the degree to which employees are mentally and emotionally connected to the work they do, their teams, and their employer.</a:t>
          </a:r>
        </a:p>
      </dsp:txBody>
      <dsp:txXfrm>
        <a:off x="4509497" y="271019"/>
        <a:ext cx="2961149" cy="1591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56A784-82A0-4C20-A08E-21C1E779AC54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1B6D81-A3A1-4602-8D6A-133E87FC05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488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(Thompson, 2021)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315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(Thompson, 2021)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851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Kurtzman,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308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(Stephanou, 2020)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99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Harter,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6096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(Singh, 2014)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5632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(HR In Asia,2018)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209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*Engaged workplace leads to 41% fewer quality defects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0540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Employee safety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176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Kumar, 2018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8991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TO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694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(The Open University, 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4750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Referinces</a:t>
            </a:r>
            <a:r>
              <a:rPr lang="en-US" dirty="0"/>
              <a:t>:</a:t>
            </a:r>
          </a:p>
          <a:p>
            <a:r>
              <a:rPr lang="en-US" dirty="0"/>
              <a:t>Ryba K., 2021, What is Employee Engagement? What, Why, and How to Improve It, Available at: https://www.quantumworkplace.com/future-of-work/what-is-employee-engagement-definition, Accessed:26 Nov 2022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B6D81-A3A1-4602-8D6A-133E87FC058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317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December 2,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92178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423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134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419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812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61992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910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224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750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065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December 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271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December 2,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4734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hyperlink" Target="http://thesocialworkplace.com/2016/03/how-to-measure-so-you-can-manage-your-employer-brand/" TargetMode="Externa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peoplematters.in/video/employee-engagement/video-how-to-boost-engagement-at-talent-management-strategy-17593" TargetMode="Externa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hyperlink" Target="https://www.flickr.com/photos/briansolis/14916736553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arkansasgopwing.blogspot.com/2017/01/helpful-tips-for-discussing-politics.html" TargetMode="External"/><Relationship Id="rId4" Type="http://schemas.openxmlformats.org/officeDocument/2006/relationships/image" Target="../media/image1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ordsofvikram.com/front-desk-hotel-profitability/" TargetMode="External"/><Relationship Id="rId3" Type="http://schemas.openxmlformats.org/officeDocument/2006/relationships/hyperlink" Target="https://news.gallup.com/poll/165269/worldwide-employees-engaged-work.aspx" TargetMode="External"/><Relationship Id="rId7" Type="http://schemas.openxmlformats.org/officeDocument/2006/relationships/hyperlink" Target="https://www.quantumworkplace.com/future-of-work/what-is-employee-engagement-definition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lideshare.net/GetiZer/why-is-employee-engagement-important" TargetMode="External"/><Relationship Id="rId11" Type="http://schemas.openxmlformats.org/officeDocument/2006/relationships/image" Target="../media/image5.png"/><Relationship Id="rId5" Type="http://schemas.openxmlformats.org/officeDocument/2006/relationships/hyperlink" Target="https://www.hrinasia.com/retention/how-to-improve-remote-and-in-house-employee-satisfaction/" TargetMode="External"/><Relationship Id="rId10" Type="http://schemas.openxmlformats.org/officeDocument/2006/relationships/hyperlink" Target="https://www.open.edu/openlearn/money-business/employee-engagement/content-section-4" TargetMode="External"/><Relationship Id="rId4" Type="http://schemas.openxmlformats.org/officeDocument/2006/relationships/hyperlink" Target="https://www.gallup.com/workplace/313313/historic-drop-employee-engagement-follows-record-rise.aspx" TargetMode="External"/><Relationship Id="rId9" Type="http://schemas.openxmlformats.org/officeDocument/2006/relationships/hyperlink" Target="https://www.careeraddict.com/importance-employee-eng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8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5BAFF-3487-9B07-557F-4934F5633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2" y="580363"/>
            <a:ext cx="6379210" cy="1333057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Presentation: Employee Engagement</a:t>
            </a:r>
            <a:br>
              <a:rPr lang="en-US" sz="3000"/>
            </a:br>
            <a:endParaRPr lang="en-US" sz="3000" spc="-50" baseline="0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050E9656-A416-C386-A78A-DF21764991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63" y="3164861"/>
            <a:ext cx="5773738" cy="2511063"/>
          </a:xfrm>
          <a:custGeom>
            <a:avLst/>
            <a:gdLst/>
            <a:ahLst/>
            <a:cxnLst/>
            <a:rect l="l" t="t" r="r" b="b"/>
            <a:pathLst>
              <a:path w="5773738" h="3779838">
                <a:moveTo>
                  <a:pt x="0" y="0"/>
                </a:moveTo>
                <a:lnTo>
                  <a:pt x="5773738" y="0"/>
                </a:lnTo>
                <a:lnTo>
                  <a:pt x="5773738" y="3779838"/>
                </a:lnTo>
                <a:lnTo>
                  <a:pt x="0" y="3779838"/>
                </a:lnTo>
                <a:close/>
              </a:path>
            </a:pathLst>
          </a:custGeom>
        </p:spPr>
      </p:pic>
      <p:grpSp>
        <p:nvGrpSpPr>
          <p:cNvPr id="77" name="Group 76">
            <a:extLst>
              <a:ext uri="{FF2B5EF4-FFF2-40B4-BE49-F238E27FC236}">
                <a16:creationId xmlns:a16="http://schemas.microsoft.com/office/drawing/2014/main" id="{5A492954-D4E6-4FAF-94AC-292DFFFDC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3202" y="2017837"/>
            <a:ext cx="671610" cy="631474"/>
            <a:chOff x="8371777" y="4172213"/>
            <a:chExt cx="671610" cy="631474"/>
          </a:xfrm>
        </p:grpSpPr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E2CFA88C-A736-419D-B7B6-6B912BB45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8371777" y="4172213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/>
                </a:gs>
                <a:gs pos="30000">
                  <a:schemeClr val="bg2"/>
                </a:gs>
                <a:gs pos="40000">
                  <a:schemeClr val="bg2">
                    <a:lumMod val="90000"/>
                    <a:lumOff val="10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127000" dist="50800" dir="4200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55E877B2-A66B-45DC-892C-B19FB81718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638387" y="4349560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/>
                </a:gs>
                <a:gs pos="0">
                  <a:schemeClr val="bg2">
                    <a:lumMod val="75000"/>
                    <a:lumOff val="25000"/>
                  </a:schemeClr>
                </a:gs>
              </a:gsLst>
              <a:lin ang="16200000" scaled="0"/>
            </a:gradFill>
            <a:ln>
              <a:noFill/>
            </a:ln>
            <a:effectLst>
              <a:innerShdw blurRad="1270000" dist="2540000">
                <a:schemeClr val="bg2"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C1474440-1DAC-0D28-C5A8-31A8B0375A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40575" y="1520825"/>
            <a:ext cx="4500562" cy="3564522"/>
          </a:xfrm>
        </p:spPr>
        <p:txBody>
          <a:bodyPr vert="horz" wrap="square" lIns="0" tIns="0" rIns="0" bIns="0" rtlCol="0" anchor="t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Module: Operating Hotel Facilities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Module code: BMIH4004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Student name: Monica Lezaar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Student ID number:  2117385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Module code: BMIH4006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Academic Tutor name: Muhammad     			       Cassamo</a:t>
            </a: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20373973-4586-48A3-ADF2-95A571530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7376" y="5520977"/>
            <a:ext cx="1972470" cy="1337023"/>
          </a:xfrm>
          <a:custGeom>
            <a:avLst/>
            <a:gdLst>
              <a:gd name="connsiteX0" fmla="*/ 986235 w 1972470"/>
              <a:gd name="connsiteY0" fmla="*/ 0 h 1337023"/>
              <a:gd name="connsiteX1" fmla="*/ 1972470 w 1972470"/>
              <a:gd name="connsiteY1" fmla="*/ 986235 h 1337023"/>
              <a:gd name="connsiteX2" fmla="*/ 1928131 w 1972470"/>
              <a:gd name="connsiteY2" fmla="*/ 1279512 h 1337023"/>
              <a:gd name="connsiteX3" fmla="*/ 1907081 w 1972470"/>
              <a:gd name="connsiteY3" fmla="*/ 1337023 h 1337023"/>
              <a:gd name="connsiteX4" fmla="*/ 65389 w 1972470"/>
              <a:gd name="connsiteY4" fmla="*/ 1337023 h 1337023"/>
              <a:gd name="connsiteX5" fmla="*/ 44339 w 1972470"/>
              <a:gd name="connsiteY5" fmla="*/ 1279512 h 1337023"/>
              <a:gd name="connsiteX6" fmla="*/ 0 w 1972470"/>
              <a:gd name="connsiteY6" fmla="*/ 986235 h 1337023"/>
              <a:gd name="connsiteX7" fmla="*/ 986235 w 1972470"/>
              <a:gd name="connsiteY7" fmla="*/ 0 h 1337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72470" h="1337023">
                <a:moveTo>
                  <a:pt x="986235" y="0"/>
                </a:moveTo>
                <a:cubicBezTo>
                  <a:pt x="1530918" y="0"/>
                  <a:pt x="1972470" y="441552"/>
                  <a:pt x="1972470" y="986235"/>
                </a:cubicBezTo>
                <a:cubicBezTo>
                  <a:pt x="1972470" y="1088363"/>
                  <a:pt x="1956947" y="1186866"/>
                  <a:pt x="1928131" y="1279512"/>
                </a:cubicBezTo>
                <a:lnTo>
                  <a:pt x="1907081" y="1337023"/>
                </a:lnTo>
                <a:lnTo>
                  <a:pt x="65389" y="1337023"/>
                </a:lnTo>
                <a:lnTo>
                  <a:pt x="44339" y="1279512"/>
                </a:lnTo>
                <a:cubicBezTo>
                  <a:pt x="15523" y="1186866"/>
                  <a:pt x="0" y="1088363"/>
                  <a:pt x="0" y="986235"/>
                </a:cubicBezTo>
                <a:cubicBezTo>
                  <a:pt x="0" y="441552"/>
                  <a:pt x="441552" y="0"/>
                  <a:pt x="986235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75000"/>
                  <a:lumOff val="25000"/>
                </a:schemeClr>
              </a:gs>
              <a:gs pos="71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381000" dist="177800" dir="1896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187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C42884C5-F6D6-7CCB-828A-FB2564B3EE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6828542"/>
              </p:ext>
            </p:extLst>
          </p:nvPr>
        </p:nvGraphicFramePr>
        <p:xfrm>
          <a:off x="656492" y="313253"/>
          <a:ext cx="8020404" cy="1939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CBDD053-B1BE-3250-FA67-2FF51EA28C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77284" y="137224"/>
            <a:ext cx="1527743" cy="6639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14A56E-722D-FF7D-6476-88E9ECE2BFF4}"/>
              </a:ext>
            </a:extLst>
          </p:cNvPr>
          <p:cNvSpPr txBox="1"/>
          <p:nvPr/>
        </p:nvSpPr>
        <p:spPr>
          <a:xfrm>
            <a:off x="8447035" y="1311679"/>
            <a:ext cx="14847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(Ryba, 2021)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EB63C09C-43EA-1CB2-6D90-2D81619A0C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4713749"/>
              </p:ext>
            </p:extLst>
          </p:nvPr>
        </p:nvGraphicFramePr>
        <p:xfrm>
          <a:off x="774845" y="2563379"/>
          <a:ext cx="4079631" cy="2156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9631">
                  <a:extLst>
                    <a:ext uri="{9D8B030D-6E8A-4147-A177-3AD203B41FA5}">
                      <a16:colId xmlns:a16="http://schemas.microsoft.com/office/drawing/2014/main" val="533888665"/>
                    </a:ext>
                  </a:extLst>
                </a:gridCol>
              </a:tblGrid>
              <a:tr h="215610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In the workplace, employee engagement can be defined as the emotional attachment between employees and their employers and their work ethics, values, philosophy, and objectives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6241458"/>
                  </a:ext>
                </a:extLst>
              </a:tr>
            </a:tbl>
          </a:graphicData>
        </a:graphic>
      </p:graphicFrame>
      <p:pic>
        <p:nvPicPr>
          <p:cNvPr id="3" name="Picture 2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4C8925CC-8C4B-5FDD-FCAF-FBBB51A80D3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765832" y="2904656"/>
            <a:ext cx="4847161" cy="2923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943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C1274-60A3-90FA-063C-015D6EAEE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718051"/>
          </a:xfrm>
        </p:spPr>
        <p:txBody>
          <a:bodyPr>
            <a:normAutofit/>
          </a:bodyPr>
          <a:lstStyle/>
          <a:p>
            <a:r>
              <a:rPr lang="en-US" sz="4000" dirty="0"/>
              <a:t>THEORY MODEL FOR EMPLOYEE ENGAGEMENT</a:t>
            </a:r>
            <a:endParaRPr lang="en-GB" sz="4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14A448-09A4-1ADE-6F07-AA266586AF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9440057">
            <a:off x="7769798" y="4299284"/>
            <a:ext cx="3952875" cy="1389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691E73-EF09-A251-A653-47DBBDBCEFEE}"/>
              </a:ext>
            </a:extLst>
          </p:cNvPr>
          <p:cNvSpPr txBox="1"/>
          <p:nvPr/>
        </p:nvSpPr>
        <p:spPr>
          <a:xfrm>
            <a:off x="721895" y="1589037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AON-Hewitt model of engagement takes into account a number of factors important for optimum performance and productivity. These are composed of consciously chosen thoughts, emotions, intentions, and actions.</a:t>
            </a:r>
          </a:p>
          <a:p>
            <a:r>
              <a:rPr lang="en-US" dirty="0"/>
              <a:t>The performance of the drivers affects the engagement outcomes listed below:</a:t>
            </a:r>
          </a:p>
          <a:p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Say – will have positive things to say about the company to friends, potential employers, and clients.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Stay – feel a sense of belonging and wouldn't leave the company easy.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Strive – inspired to work hard and achieve success at work.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E5BCC4-4F31-6983-4B88-6BAD3E2EC06B}"/>
              </a:ext>
            </a:extLst>
          </p:cNvPr>
          <p:cNvSpPr txBox="1"/>
          <p:nvPr/>
        </p:nvSpPr>
        <p:spPr>
          <a:xfrm>
            <a:off x="2422358" y="5518484"/>
            <a:ext cx="21496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(Thompson, 2021)</a:t>
            </a:r>
          </a:p>
        </p:txBody>
      </p:sp>
    </p:spTree>
    <p:extLst>
      <p:ext uri="{BB962C8B-B14F-4D97-AF65-F5344CB8AC3E}">
        <p14:creationId xmlns:p14="http://schemas.microsoft.com/office/powerpoint/2010/main" val="1254251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3756374-1C56-029F-7B77-B8E9F1EF62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2033" y="117436"/>
            <a:ext cx="1524132" cy="6584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865708-863A-C443-D2EE-B9936024AEBB}"/>
              </a:ext>
            </a:extLst>
          </p:cNvPr>
          <p:cNvSpPr txBox="1"/>
          <p:nvPr/>
        </p:nvSpPr>
        <p:spPr>
          <a:xfrm>
            <a:off x="1181686" y="562708"/>
            <a:ext cx="79658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Why is employee engagement in the hospitality industry important?</a:t>
            </a:r>
          </a:p>
          <a:p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CFCDAF-7196-C57F-8111-9952B2D0FB9A}"/>
              </a:ext>
            </a:extLst>
          </p:cNvPr>
          <p:cNvSpPr txBox="1"/>
          <p:nvPr/>
        </p:nvSpPr>
        <p:spPr>
          <a:xfrm>
            <a:off x="5838092" y="5418517"/>
            <a:ext cx="2011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(Kurtzman, 2017)</a:t>
            </a:r>
            <a:endParaRPr lang="en-GB" dirty="0"/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A6E0F509-4718-786E-8F1A-08C4C4BA9F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104634"/>
              </p:ext>
            </p:extLst>
          </p:nvPr>
        </p:nvGraphicFramePr>
        <p:xfrm>
          <a:off x="633046" y="1899137"/>
          <a:ext cx="7329268" cy="31958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39286">
                  <a:extLst>
                    <a:ext uri="{9D8B030D-6E8A-4147-A177-3AD203B41FA5}">
                      <a16:colId xmlns:a16="http://schemas.microsoft.com/office/drawing/2014/main" val="2384058034"/>
                    </a:ext>
                  </a:extLst>
                </a:gridCol>
                <a:gridCol w="2489982">
                  <a:extLst>
                    <a:ext uri="{9D8B030D-6E8A-4147-A177-3AD203B41FA5}">
                      <a16:colId xmlns:a16="http://schemas.microsoft.com/office/drawing/2014/main" val="1697447303"/>
                    </a:ext>
                  </a:extLst>
                </a:gridCol>
              </a:tblGrid>
              <a:tr h="3195827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There is a need for employee engagement in all industries, but it is particularly important in the hospitality industry.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 Hospitality is customer-driven, so your employees are your biggest brand ambassadors.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Employees who have been trained provide better customer service, so keeping them engaged is the key to retaining them and keeping them satisfied.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It is crucial for service companies to hire, train, and retain great talent. A new employee must develop such a high level of knowledge and performance over time.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7694445"/>
                  </a:ext>
                </a:extLst>
              </a:tr>
            </a:tbl>
          </a:graphicData>
        </a:graphic>
      </p:graphicFrame>
      <p:pic>
        <p:nvPicPr>
          <p:cNvPr id="9" name="Picture 8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27479E8D-1C44-745E-2ED9-B4569DDE8E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02938" y="3123026"/>
            <a:ext cx="3803904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951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FC22B4-FC34-5D5A-7107-A2E3F8EA12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0507" y="356587"/>
            <a:ext cx="1524132" cy="6584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C6F2D7-2FF0-AAE4-4836-3EED65946DA3}"/>
              </a:ext>
            </a:extLst>
          </p:cNvPr>
          <p:cNvSpPr txBox="1"/>
          <p:nvPr/>
        </p:nvSpPr>
        <p:spPr>
          <a:xfrm>
            <a:off x="1181686" y="633046"/>
            <a:ext cx="79658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 IMPORTANCE OF EMPLOYEE ENGAGEMENT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A9B1F7C4-63CF-F822-475E-867A8CF40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194931"/>
              </p:ext>
            </p:extLst>
          </p:nvPr>
        </p:nvGraphicFramePr>
        <p:xfrm>
          <a:off x="1477108" y="1364566"/>
          <a:ext cx="6105379" cy="1643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05379">
                  <a:extLst>
                    <a:ext uri="{9D8B030D-6E8A-4147-A177-3AD203B41FA5}">
                      <a16:colId xmlns:a16="http://schemas.microsoft.com/office/drawing/2014/main" val="2966276132"/>
                    </a:ext>
                  </a:extLst>
                </a:gridCol>
              </a:tblGrid>
              <a:tr h="16430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*Makes work more productive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*Promotes coordination and dialogue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*Establishes ties and trust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*Enhancing staff happiness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*</a:t>
                      </a:r>
                      <a:r>
                        <a:rPr lang="en-GB" dirty="0"/>
                        <a:t>Increases job satisfaction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4284134"/>
                  </a:ext>
                </a:extLst>
              </a:tr>
            </a:tbl>
          </a:graphicData>
        </a:graphic>
      </p:graphicFrame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1CCD4471-384B-1152-A0E7-9820A871D1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0623368"/>
              </p:ext>
            </p:extLst>
          </p:nvPr>
        </p:nvGraphicFramePr>
        <p:xfrm>
          <a:off x="5767754" y="3258475"/>
          <a:ext cx="4009292" cy="9290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9292">
                  <a:extLst>
                    <a:ext uri="{9D8B030D-6E8A-4147-A177-3AD203B41FA5}">
                      <a16:colId xmlns:a16="http://schemas.microsoft.com/office/drawing/2014/main" val="501886294"/>
                    </a:ext>
                  </a:extLst>
                </a:gridCol>
              </a:tblGrid>
              <a:tr h="929006">
                <a:tc>
                  <a:txBody>
                    <a:bodyPr/>
                    <a:lstStyle/>
                    <a:p>
                      <a:r>
                        <a:rPr lang="en-GB" dirty="0"/>
                        <a:t>*Develops corporate culture</a:t>
                      </a:r>
                    </a:p>
                    <a:p>
                      <a:r>
                        <a:rPr lang="en-GB" dirty="0"/>
                        <a:t>*Lowers employee turnover</a:t>
                      </a:r>
                    </a:p>
                    <a:p>
                      <a:r>
                        <a:rPr lang="en-GB" dirty="0"/>
                        <a:t>*More effective at finding talent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469065"/>
                  </a:ext>
                </a:extLst>
              </a:tr>
            </a:tbl>
          </a:graphicData>
        </a:graphic>
      </p:graphicFrame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FB57F816-E304-3772-D479-CFB6591AF3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448047"/>
              </p:ext>
            </p:extLst>
          </p:nvPr>
        </p:nvGraphicFramePr>
        <p:xfrm>
          <a:off x="7413674" y="4684542"/>
          <a:ext cx="3277772" cy="12731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7772">
                  <a:extLst>
                    <a:ext uri="{9D8B030D-6E8A-4147-A177-3AD203B41FA5}">
                      <a16:colId xmlns:a16="http://schemas.microsoft.com/office/drawing/2014/main" val="1682623822"/>
                    </a:ext>
                  </a:extLst>
                </a:gridCol>
              </a:tblGrid>
              <a:tr h="1273126">
                <a:tc>
                  <a:txBody>
                    <a:bodyPr/>
                    <a:lstStyle/>
                    <a:p>
                      <a:r>
                        <a:rPr lang="en-GB" dirty="0"/>
                        <a:t>*Charms customers and retains employee</a:t>
                      </a:r>
                    </a:p>
                    <a:p>
                      <a:r>
                        <a:rPr lang="en-GB" dirty="0"/>
                        <a:t>*Builds success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600203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48D0C0C-960C-51BC-5FEF-5FD413486F58}"/>
              </a:ext>
            </a:extLst>
          </p:cNvPr>
          <p:cNvSpPr txBox="1"/>
          <p:nvPr/>
        </p:nvSpPr>
        <p:spPr>
          <a:xfrm>
            <a:off x="900334" y="4168784"/>
            <a:ext cx="437505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People are one of the most important assets a company can have. The importance of employee engagement is due to this. Keep them happy and continually raise their level of satisfaction, and the company will be assured of a contented staff and long-term financial success.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32A799-5207-CC10-C54C-944ED31AF9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2574" y="1163914"/>
            <a:ext cx="3526008" cy="20148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31C644-590E-347B-B443-0F579238216D}"/>
              </a:ext>
            </a:extLst>
          </p:cNvPr>
          <p:cNvSpPr txBox="1"/>
          <p:nvPr/>
        </p:nvSpPr>
        <p:spPr>
          <a:xfrm>
            <a:off x="8202574" y="6206421"/>
            <a:ext cx="22379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(Stephanou, 2020)</a:t>
            </a:r>
          </a:p>
        </p:txBody>
      </p:sp>
    </p:spTree>
    <p:extLst>
      <p:ext uri="{BB962C8B-B14F-4D97-AF65-F5344CB8AC3E}">
        <p14:creationId xmlns:p14="http://schemas.microsoft.com/office/powerpoint/2010/main" val="763431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23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6" name="Rectangle 25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407DDB-2199-DA07-5389-61D3ED48FB70}"/>
              </a:ext>
            </a:extLst>
          </p:cNvPr>
          <p:cNvSpPr txBox="1"/>
          <p:nvPr/>
        </p:nvSpPr>
        <p:spPr>
          <a:xfrm>
            <a:off x="876261" y="532025"/>
            <a:ext cx="780041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Data &amp; statistic </a:t>
            </a:r>
          </a:p>
        </p:txBody>
      </p:sp>
      <p:pic>
        <p:nvPicPr>
          <p:cNvPr id="11" name="Picture 10" descr="Chart, pie chart&#10;&#10;Description automatically generated">
            <a:extLst>
              <a:ext uri="{FF2B5EF4-FFF2-40B4-BE49-F238E27FC236}">
                <a16:creationId xmlns:a16="http://schemas.microsoft.com/office/drawing/2014/main" id="{BA56F62F-A096-71E8-46E1-73B5119CE8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376622" y="576478"/>
            <a:ext cx="3503677" cy="289584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981D81B-8AF2-44E3-18B7-1FFB84C0DAD3}"/>
              </a:ext>
            </a:extLst>
          </p:cNvPr>
          <p:cNvSpPr txBox="1"/>
          <p:nvPr/>
        </p:nvSpPr>
        <p:spPr>
          <a:xfrm>
            <a:off x="673431" y="1305189"/>
            <a:ext cx="455975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According to Gallup, only 13% of workers globally are actively engaged in their jobs.</a:t>
            </a:r>
          </a:p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4591FE6-B509-E86A-CAEF-9EC052E6D06E}"/>
              </a:ext>
            </a:extLst>
          </p:cNvPr>
          <p:cNvSpPr txBox="1"/>
          <p:nvPr/>
        </p:nvSpPr>
        <p:spPr>
          <a:xfrm rot="11044896" flipV="1">
            <a:off x="10139167" y="3777486"/>
            <a:ext cx="19225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(Crabtree, 2013)</a:t>
            </a:r>
            <a:endParaRPr lang="en-GB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FAF8AAD-25EC-B443-4EEA-6B30E98723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4767" y="2502590"/>
            <a:ext cx="6980154" cy="385027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0F3B2D5-A630-FF20-FB9F-473E5CAA9B23}"/>
              </a:ext>
            </a:extLst>
          </p:cNvPr>
          <p:cNvSpPr txBox="1"/>
          <p:nvPr/>
        </p:nvSpPr>
        <p:spPr>
          <a:xfrm>
            <a:off x="8144097" y="5837712"/>
            <a:ext cx="22564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(Harter, 2020)</a:t>
            </a:r>
          </a:p>
        </p:txBody>
      </p:sp>
    </p:spTree>
    <p:extLst>
      <p:ext uri="{BB962C8B-B14F-4D97-AF65-F5344CB8AC3E}">
        <p14:creationId xmlns:p14="http://schemas.microsoft.com/office/powerpoint/2010/main" val="599134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B6CA76-5C70-3C76-6189-3936040B82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4574" y="201843"/>
            <a:ext cx="1524132" cy="6584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CA9B97-694C-C62B-C4D6-2D76E0131CF6}"/>
              </a:ext>
            </a:extLst>
          </p:cNvPr>
          <p:cNvSpPr txBox="1"/>
          <p:nvPr/>
        </p:nvSpPr>
        <p:spPr>
          <a:xfrm>
            <a:off x="1260416" y="490467"/>
            <a:ext cx="8974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Employee Engagement Increases Customer Satisfaction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38746B-CA7D-9955-A0F0-56DE62893DF0}"/>
              </a:ext>
            </a:extLst>
          </p:cNvPr>
          <p:cNvSpPr txBox="1"/>
          <p:nvPr/>
        </p:nvSpPr>
        <p:spPr>
          <a:xfrm>
            <a:off x="2387990" y="3244334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517E24-E697-F7E6-2752-DB0A3693C8C8}"/>
              </a:ext>
            </a:extLst>
          </p:cNvPr>
          <p:cNvSpPr txBox="1"/>
          <p:nvPr/>
        </p:nvSpPr>
        <p:spPr>
          <a:xfrm>
            <a:off x="6466450" y="1880466"/>
            <a:ext cx="3604844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When it comes to interacting with customers, employee who are passionate about their work are often the best.</a:t>
            </a:r>
          </a:p>
          <a:p>
            <a:endParaRPr lang="en-US" sz="32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254EF9-82C7-A77F-DFA6-4C607B9C89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31275" y="1392702"/>
            <a:ext cx="4964724" cy="49748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56E4BE-BBFB-1C58-CBB9-6E08177AB84F}"/>
              </a:ext>
            </a:extLst>
          </p:cNvPr>
          <p:cNvSpPr txBox="1"/>
          <p:nvPr/>
        </p:nvSpPr>
        <p:spPr>
          <a:xfrm>
            <a:off x="6917787" y="6182867"/>
            <a:ext cx="29718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(Singh, 2014)</a:t>
            </a:r>
          </a:p>
        </p:txBody>
      </p:sp>
    </p:spTree>
    <p:extLst>
      <p:ext uri="{BB962C8B-B14F-4D97-AF65-F5344CB8AC3E}">
        <p14:creationId xmlns:p14="http://schemas.microsoft.com/office/powerpoint/2010/main" val="85544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062E68E-69F6-A6C1-1A09-792A12700D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4574" y="201842"/>
            <a:ext cx="1524132" cy="6584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46E56D-786D-39E4-EF02-93EC0D1C8CA3}"/>
              </a:ext>
            </a:extLst>
          </p:cNvPr>
          <p:cNvSpPr txBox="1"/>
          <p:nvPr/>
        </p:nvSpPr>
        <p:spPr>
          <a:xfrm>
            <a:off x="2700997" y="201842"/>
            <a:ext cx="62636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BENEFITS OF EMPLOYEE ENGAGEMENT</a:t>
            </a:r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F7D4DA2-E98D-6FC4-F7A4-A37707CCCD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002993"/>
              </p:ext>
            </p:extLst>
          </p:nvPr>
        </p:nvGraphicFramePr>
        <p:xfrm>
          <a:off x="1406769" y="860266"/>
          <a:ext cx="9608235" cy="29098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80628">
                  <a:extLst>
                    <a:ext uri="{9D8B030D-6E8A-4147-A177-3AD203B41FA5}">
                      <a16:colId xmlns:a16="http://schemas.microsoft.com/office/drawing/2014/main" val="423764118"/>
                    </a:ext>
                  </a:extLst>
                </a:gridCol>
                <a:gridCol w="5027607">
                  <a:extLst>
                    <a:ext uri="{9D8B030D-6E8A-4147-A177-3AD203B41FA5}">
                      <a16:colId xmlns:a16="http://schemas.microsoft.com/office/drawing/2014/main" val="419685716"/>
                    </a:ext>
                  </a:extLst>
                </a:gridCol>
              </a:tblGrid>
              <a:tr h="1454938">
                <a:tc>
                  <a:txBody>
                    <a:bodyPr/>
                    <a:lstStyle/>
                    <a:p>
                      <a:r>
                        <a:rPr lang="en-GB" sz="3200" dirty="0"/>
                        <a:t>Employee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Rewards</a:t>
                      </a:r>
                    </a:p>
                    <a:p>
                      <a:r>
                        <a:rPr lang="en-GB" dirty="0"/>
                        <a:t>Respect</a:t>
                      </a:r>
                    </a:p>
                    <a:p>
                      <a:r>
                        <a:rPr lang="en-GB" dirty="0"/>
                        <a:t>Positive working environment </a:t>
                      </a:r>
                    </a:p>
                    <a:p>
                      <a:r>
                        <a:rPr lang="en-GB" dirty="0"/>
                        <a:t>Open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2581371"/>
                  </a:ext>
                </a:extLst>
              </a:tr>
              <a:tr h="1454938">
                <a:tc>
                  <a:txBody>
                    <a:bodyPr/>
                    <a:lstStyle/>
                    <a:p>
                      <a:r>
                        <a:rPr lang="en-US" dirty="0"/>
                        <a:t>The behavior of an engaged employee is enthusiastic and happy	       </a:t>
                      </a:r>
                    </a:p>
                    <a:p>
                      <a:r>
                        <a:rPr lang="en-US" dirty="0"/>
                        <a:t>Inspires co-workers to do their best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Impact on co-workers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6036634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F0304F2-A265-8D0E-E672-603A70E723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3293" y="3896132"/>
            <a:ext cx="6039045" cy="20130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D31343-BBA3-209B-60BA-5E5EDF55C2D6}"/>
              </a:ext>
            </a:extLst>
          </p:cNvPr>
          <p:cNvSpPr txBox="1"/>
          <p:nvPr/>
        </p:nvSpPr>
        <p:spPr>
          <a:xfrm>
            <a:off x="9175686" y="1679655"/>
            <a:ext cx="23211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(HR In Asia,2018)</a:t>
            </a:r>
          </a:p>
        </p:txBody>
      </p:sp>
    </p:spTree>
    <p:extLst>
      <p:ext uri="{BB962C8B-B14F-4D97-AF65-F5344CB8AC3E}">
        <p14:creationId xmlns:p14="http://schemas.microsoft.com/office/powerpoint/2010/main" val="33472722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DF81D13-21D8-DB5D-5DB8-96FB9152A0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8641" y="229978"/>
            <a:ext cx="1524132" cy="658425"/>
          </a:xfrm>
          <a:prstGeom prst="rect">
            <a:avLst/>
          </a:prstGeom>
        </p:spPr>
      </p:pic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67F5A7AB-A427-3C71-154A-BBA0DFC1EA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0860897"/>
              </p:ext>
            </p:extLst>
          </p:nvPr>
        </p:nvGraphicFramePr>
        <p:xfrm>
          <a:off x="1589649" y="1069145"/>
          <a:ext cx="8595359" cy="45937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1062">
                  <a:extLst>
                    <a:ext uri="{9D8B030D-6E8A-4147-A177-3AD203B41FA5}">
                      <a16:colId xmlns:a16="http://schemas.microsoft.com/office/drawing/2014/main" val="2235048868"/>
                    </a:ext>
                  </a:extLst>
                </a:gridCol>
                <a:gridCol w="4554297">
                  <a:extLst>
                    <a:ext uri="{9D8B030D-6E8A-4147-A177-3AD203B41FA5}">
                      <a16:colId xmlns:a16="http://schemas.microsoft.com/office/drawing/2014/main" val="1395781999"/>
                    </a:ext>
                  </a:extLst>
                </a:gridCol>
              </a:tblGrid>
              <a:tr h="1626317">
                <a:tc>
                  <a:txBody>
                    <a:bodyPr/>
                    <a:lstStyle/>
                    <a:p>
                      <a:r>
                        <a:rPr lang="en-GB" sz="1800" dirty="0"/>
                        <a:t>Happiness increases productivity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US" sz="1800" dirty="0"/>
                        <a:t>Employee engagement inevitably leads to increased productivity (21%).</a:t>
                      </a:r>
                      <a:endParaRPr lang="en-GB" sz="18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dirty="0"/>
                        <a:t>Better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dirty="0"/>
                        <a:t>           productivity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4454321"/>
                  </a:ext>
                </a:extLst>
              </a:tr>
              <a:tr h="162631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dirty="0"/>
                        <a:t>Better Customer Service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Customers are satisfied when their employees are happy.</a:t>
                      </a:r>
                    </a:p>
                    <a:p>
                      <a:r>
                        <a:rPr lang="en-US" sz="1800" dirty="0"/>
                        <a:t>Increased levels of employee engagement result in 10% greater customer feedback.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3744670"/>
                  </a:ext>
                </a:extLst>
              </a:tr>
              <a:tr h="8559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A more engaged workplace results in 41% fewer quality errors.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dirty="0"/>
                        <a:t>Better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dirty="0"/>
                        <a:t>         Quality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4387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0797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80BBB8C-AE5D-1F06-54CF-809A2D5D3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8643" y="244046"/>
            <a:ext cx="1524132" cy="658425"/>
          </a:xfrm>
          <a:prstGeom prst="rect">
            <a:avLst/>
          </a:prstGeom>
        </p:spPr>
      </p:pic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DE238082-78A7-B558-FE4F-673F615047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99938"/>
              </p:ext>
            </p:extLst>
          </p:nvPr>
        </p:nvGraphicFramePr>
        <p:xfrm>
          <a:off x="1891323" y="902471"/>
          <a:ext cx="8128000" cy="47947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40419484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023780822"/>
                    </a:ext>
                  </a:extLst>
                </a:gridCol>
              </a:tblGrid>
              <a:tr h="1528689">
                <a:tc>
                  <a:txBody>
                    <a:bodyPr/>
                    <a:lstStyle/>
                    <a:p>
                      <a:r>
                        <a:rPr lang="en-GB" sz="3200" dirty="0"/>
                        <a:t>Innovation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Engaged employees are more innovative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Th</a:t>
                      </a:r>
                      <a:r>
                        <a:rPr lang="en-US" dirty="0"/>
                        <a:t>reat the company as though it were their own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6044433"/>
                  </a:ext>
                </a:extLst>
              </a:tr>
              <a:tr h="1528689">
                <a:tc>
                  <a:txBody>
                    <a:bodyPr/>
                    <a:lstStyle/>
                    <a:p>
                      <a:r>
                        <a:rPr lang="en-GB" dirty="0"/>
                        <a:t>Employee engagement also increases the focus </a:t>
                      </a:r>
                    </a:p>
                    <a:p>
                      <a:endParaRPr lang="en-GB" dirty="0"/>
                    </a:p>
                    <a:p>
                      <a:r>
                        <a:rPr lang="en-US" dirty="0"/>
                        <a:t>The development of efficient natural communication is also aided by higher participation.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Improved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1699921"/>
                  </a:ext>
                </a:extLst>
              </a:tr>
              <a:tr h="1528689">
                <a:tc>
                  <a:txBody>
                    <a:bodyPr/>
                    <a:lstStyle/>
                    <a:p>
                      <a:r>
                        <a:rPr lang="en-GB" sz="3200" dirty="0"/>
                        <a:t>Employee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Engaged workplaces are safer for employees</a:t>
                      </a:r>
                    </a:p>
                    <a:p>
                      <a:endParaRPr lang="en-GB" dirty="0"/>
                    </a:p>
                    <a:p>
                      <a:r>
                        <a:rPr lang="en-US" dirty="0"/>
                        <a:t>Employees that are engaged tend to pay more attention to their workplaces.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9777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8876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F2F817-CCB3-986C-92F9-08959E7460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710" y="131504"/>
            <a:ext cx="1524132" cy="658425"/>
          </a:xfrm>
          <a:prstGeom prst="rect">
            <a:avLst/>
          </a:prstGeom>
        </p:spPr>
      </p:pic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2D00B1F7-2493-E0F2-3743-8B98A34EE5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8021972"/>
              </p:ext>
            </p:extLst>
          </p:nvPr>
        </p:nvGraphicFramePr>
        <p:xfrm>
          <a:off x="1153552" y="1913206"/>
          <a:ext cx="9006447" cy="44840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2149">
                  <a:extLst>
                    <a:ext uri="{9D8B030D-6E8A-4147-A177-3AD203B41FA5}">
                      <a16:colId xmlns:a16="http://schemas.microsoft.com/office/drawing/2014/main" val="3585455280"/>
                    </a:ext>
                  </a:extLst>
                </a:gridCol>
                <a:gridCol w="3002149">
                  <a:extLst>
                    <a:ext uri="{9D8B030D-6E8A-4147-A177-3AD203B41FA5}">
                      <a16:colId xmlns:a16="http://schemas.microsoft.com/office/drawing/2014/main" val="3063830867"/>
                    </a:ext>
                  </a:extLst>
                </a:gridCol>
                <a:gridCol w="3002149">
                  <a:extLst>
                    <a:ext uri="{9D8B030D-6E8A-4147-A177-3AD203B41FA5}">
                      <a16:colId xmlns:a16="http://schemas.microsoft.com/office/drawing/2014/main" val="2917342572"/>
                    </a:ext>
                  </a:extLst>
                </a:gridCol>
              </a:tblGrid>
              <a:tr h="2242039">
                <a:tc>
                  <a:txBody>
                    <a:bodyPr/>
                    <a:lstStyle/>
                    <a:p>
                      <a:r>
                        <a:rPr lang="en-GB" dirty="0"/>
                        <a:t>34% of the millennials (who worked at 5-7 organisation) did not trust their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39% of employees are happy 80% to work harder if they feel good at their current 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70% of disengaged workers are not confident in the abilities of their senior leadership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7806020"/>
                  </a:ext>
                </a:extLst>
              </a:tr>
              <a:tr h="2242039">
                <a:tc>
                  <a:txBody>
                    <a:bodyPr/>
                    <a:lstStyle/>
                    <a:p>
                      <a:r>
                        <a:rPr lang="en-US" dirty="0"/>
                        <a:t>46% of workers don't believe their leadership abilities are improving.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80% of disengaged workers say their immediate manager is unpleasant to deal with.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54% of employees are engaged because of their employers' social contributions.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28068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0F5BE54-1821-0612-753D-650592B1E3C3}"/>
              </a:ext>
            </a:extLst>
          </p:cNvPr>
          <p:cNvSpPr txBox="1"/>
          <p:nvPr/>
        </p:nvSpPr>
        <p:spPr>
          <a:xfrm>
            <a:off x="1153552" y="460716"/>
            <a:ext cx="900644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KEY DRIVES OF EMPLOYEE MANAGEMENT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7FC3DE7-53EA-2187-8501-C6CC38B6B302}"/>
              </a:ext>
            </a:extLst>
          </p:cNvPr>
          <p:cNvSpPr txBox="1"/>
          <p:nvPr/>
        </p:nvSpPr>
        <p:spPr>
          <a:xfrm>
            <a:off x="10159999" y="6212618"/>
            <a:ext cx="15241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(Kumar, 2018)</a:t>
            </a:r>
          </a:p>
        </p:txBody>
      </p:sp>
    </p:spTree>
    <p:extLst>
      <p:ext uri="{BB962C8B-B14F-4D97-AF65-F5344CB8AC3E}">
        <p14:creationId xmlns:p14="http://schemas.microsoft.com/office/powerpoint/2010/main" val="4229216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634EEE3-F5D4-02D8-F65C-50B2684B09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6777" y="173707"/>
            <a:ext cx="1524132" cy="658425"/>
          </a:xfrm>
          <a:prstGeom prst="rect">
            <a:avLst/>
          </a:prstGeom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545D9DF4-612C-8946-D322-E1DD64DEB2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2791291"/>
              </p:ext>
            </p:extLst>
          </p:nvPr>
        </p:nvGraphicFramePr>
        <p:xfrm>
          <a:off x="3151163" y="832132"/>
          <a:ext cx="6541478" cy="5385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41478">
                  <a:extLst>
                    <a:ext uri="{9D8B030D-6E8A-4147-A177-3AD203B41FA5}">
                      <a16:colId xmlns:a16="http://schemas.microsoft.com/office/drawing/2014/main" val="2755796727"/>
                    </a:ext>
                  </a:extLst>
                </a:gridCol>
              </a:tblGrid>
              <a:tr h="1077158">
                <a:tc>
                  <a:txBody>
                    <a:bodyPr/>
                    <a:lstStyle/>
                    <a:p>
                      <a:r>
                        <a:rPr lang="en-GB" sz="2800" dirty="0"/>
                        <a:t>TRAITS ENGAGED EMPLOYEES EXHIBIT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0109812"/>
                  </a:ext>
                </a:extLst>
              </a:tr>
              <a:tr h="1077158">
                <a:tc>
                  <a:txBody>
                    <a:bodyPr/>
                    <a:lstStyle/>
                    <a:p>
                      <a:r>
                        <a:rPr lang="en-GB" sz="2400" dirty="0"/>
                        <a:t>ENTHUSIASM</a:t>
                      </a:r>
                      <a:r>
                        <a:rPr lang="en-GB" dirty="0"/>
                        <a:t> – </a:t>
                      </a:r>
                      <a:r>
                        <a:rPr lang="en-US" dirty="0"/>
                        <a:t>Employees are excited about their jobs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3173328"/>
                  </a:ext>
                </a:extLst>
              </a:tr>
              <a:tr h="1077158">
                <a:tc>
                  <a:txBody>
                    <a:bodyPr/>
                    <a:lstStyle/>
                    <a:p>
                      <a:r>
                        <a:rPr lang="en-GB" sz="2400" dirty="0"/>
                        <a:t>INSPIRATION</a:t>
                      </a:r>
                      <a:r>
                        <a:rPr lang="en-GB" dirty="0"/>
                        <a:t> – </a:t>
                      </a:r>
                      <a:r>
                        <a:rPr lang="en-US" dirty="0"/>
                        <a:t>Employee motivation is a leadership skill.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8641888"/>
                  </a:ext>
                </a:extLst>
              </a:tr>
              <a:tr h="10771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EMPOWERMENT</a:t>
                      </a:r>
                      <a:r>
                        <a:rPr lang="en-GB" dirty="0"/>
                        <a:t> – </a:t>
                      </a:r>
                      <a:r>
                        <a:rPr lang="en-US"/>
                        <a:t>Employees are allowed to complete their work in their own way.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8792187"/>
                  </a:ext>
                </a:extLst>
              </a:tr>
              <a:tr h="1077158">
                <a:tc>
                  <a:txBody>
                    <a:bodyPr/>
                    <a:lstStyle/>
                    <a:p>
                      <a:r>
                        <a:rPr lang="en-GB" sz="2400" dirty="0"/>
                        <a:t>COMFIDENCE</a:t>
                      </a:r>
                      <a:r>
                        <a:rPr lang="en-GB" dirty="0"/>
                        <a:t> – </a:t>
                      </a:r>
                      <a:r>
                        <a:rPr lang="en-US" dirty="0"/>
                        <a:t>Employees have faith in their ability to excel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2966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0745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F77B759-D89F-BA58-4D2D-2A0DB5EE77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516" y="131972"/>
            <a:ext cx="1524132" cy="6645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88E527-6E3F-BFD6-E2C1-DF3941BEC2F3}"/>
              </a:ext>
            </a:extLst>
          </p:cNvPr>
          <p:cNvSpPr txBox="1"/>
          <p:nvPr/>
        </p:nvSpPr>
        <p:spPr>
          <a:xfrm>
            <a:off x="3502854" y="464233"/>
            <a:ext cx="4445391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       HOW TO ENGAGE        EMPLOYEES? / TIPS FOR EMPLOYEE ENGAGEMENT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5B7F0DB-AFE9-143F-D2C0-47A84B1DAC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9089236"/>
              </p:ext>
            </p:extLst>
          </p:nvPr>
        </p:nvGraphicFramePr>
        <p:xfrm>
          <a:off x="515569" y="1841137"/>
          <a:ext cx="8232723" cy="3700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2523">
                  <a:extLst>
                    <a:ext uri="{9D8B030D-6E8A-4147-A177-3AD203B41FA5}">
                      <a16:colId xmlns:a16="http://schemas.microsoft.com/office/drawing/2014/main" val="1223933550"/>
                    </a:ext>
                  </a:extLst>
                </a:gridCol>
                <a:gridCol w="2885959">
                  <a:extLst>
                    <a:ext uri="{9D8B030D-6E8A-4147-A177-3AD203B41FA5}">
                      <a16:colId xmlns:a16="http://schemas.microsoft.com/office/drawing/2014/main" val="2711451991"/>
                    </a:ext>
                  </a:extLst>
                </a:gridCol>
                <a:gridCol w="2744241">
                  <a:extLst>
                    <a:ext uri="{9D8B030D-6E8A-4147-A177-3AD203B41FA5}">
                      <a16:colId xmlns:a16="http://schemas.microsoft.com/office/drawing/2014/main" val="2885794389"/>
                    </a:ext>
                  </a:extLst>
                </a:gridCol>
              </a:tblGrid>
              <a:tr h="1850135">
                <a:tc>
                  <a:txBody>
                    <a:bodyPr/>
                    <a:lstStyle/>
                    <a:p>
                      <a:r>
                        <a:rPr lang="en-GB" dirty="0"/>
                        <a:t>The management must certainly articulate a transparent vision to all 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companies should encourage honest and open communication within their teams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organization's senior leadership needs to make this point obvious to everyone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0099909"/>
                  </a:ext>
                </a:extLst>
              </a:tr>
              <a:tr h="1850135">
                <a:tc>
                  <a:txBody>
                    <a:bodyPr/>
                    <a:lstStyle/>
                    <a:p>
                      <a:r>
                        <a:rPr lang="en-US" dirty="0"/>
                        <a:t>Relationships between line managers and their staff should be fostered and supported.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Employees should feel appreciated as contributors by the senior leadership.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company should also implement a program for employee involvement.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8436698"/>
                  </a:ext>
                </a:extLst>
              </a:tr>
            </a:tbl>
          </a:graphicData>
        </a:graphic>
      </p:graphicFrame>
      <p:pic>
        <p:nvPicPr>
          <p:cNvPr id="6" name="Picture 5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32A47056-1B16-9950-BB90-9E13A39B9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58954" y="1841138"/>
            <a:ext cx="2619375" cy="370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6817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3253F-3D3D-DD94-A0D7-302DA4D38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Conclusion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30040C8-69CD-CC8C-73E0-95A0ECC92A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561095" y="550753"/>
            <a:ext cx="2080043" cy="1330522"/>
          </a:xfrm>
          <a:prstGeom prst="rect">
            <a:avLst/>
          </a:prstGeom>
        </p:spPr>
      </p:pic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5121AF3-AC23-73E7-40FE-B970EBC40D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043044"/>
              </p:ext>
            </p:extLst>
          </p:nvPr>
        </p:nvGraphicFramePr>
        <p:xfrm>
          <a:off x="952501" y="1881275"/>
          <a:ext cx="7966910" cy="35409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6910">
                  <a:extLst>
                    <a:ext uri="{9D8B030D-6E8A-4147-A177-3AD203B41FA5}">
                      <a16:colId xmlns:a16="http://schemas.microsoft.com/office/drawing/2014/main" val="3639237629"/>
                    </a:ext>
                  </a:extLst>
                </a:gridCol>
              </a:tblGrid>
              <a:tr h="3540957">
                <a:tc>
                  <a:txBody>
                    <a:bodyPr/>
                    <a:lstStyle/>
                    <a:p>
                      <a:r>
                        <a:rPr lang="en-US" sz="2400" dirty="0"/>
                        <a:t>Employers from many different industries are very interested in employee engagement. In some ways, it is a very old aim on the part of employers to figure out how to boost employee motivation and win more loyalty to the company and the position. </a:t>
                      </a:r>
                      <a:r>
                        <a:rPr lang="en-US" sz="2400"/>
                        <a:t>In some senses, it is "fresh" in that a novel setting is being sought for involvement.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074687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520898D-56A7-AB68-60A5-58034C26CD06}"/>
              </a:ext>
            </a:extLst>
          </p:cNvPr>
          <p:cNvSpPr txBox="1"/>
          <p:nvPr/>
        </p:nvSpPr>
        <p:spPr>
          <a:xfrm>
            <a:off x="4505116" y="6031831"/>
            <a:ext cx="31309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(The Open University,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472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1A62ED6-9000-3878-464A-81A63DC8329A}"/>
              </a:ext>
            </a:extLst>
          </p:cNvPr>
          <p:cNvSpPr txBox="1"/>
          <p:nvPr/>
        </p:nvSpPr>
        <p:spPr>
          <a:xfrm>
            <a:off x="464234" y="407203"/>
            <a:ext cx="8795823" cy="6267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Crabtree, S. (2013), 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Worldwide, 13% of Employees Are Engaged at Work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https://news.gallup.com/poll/165269/worldwide-employees-engaged-work.aspx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(Accessed: 02 Dec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Harter, J., (2020), 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Historic Drop in Employee Engagement Follows Record Rise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Available at :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https://www.gallup.com/workplace/313313/historic-drop-employee-engagement-follows-record-rise.aspx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,( Accessed: 02 Dec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HR in Asia, (2018), 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7 Ways to Improve Remote and In-house Employee Satisfaction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https://www.hrinasia.com/retention/how-to-improve-remote-and-in-house-employee-satisfaction/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(Accessed: 01Dec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Kumar, M.S.,(2018),  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Why is employee engagement important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https://www.slideshare.net/GetiZer/why-is-employee-engagement-important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(Accessed:29 Nov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Kurtzman, J.,  (2017), 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Why is employee engagement in the hospitality industry important?,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https://blog.rewardian.com/why-is-employee-engagement-in-the-hospitality-industry-important#:~:text=As%20a%20customer%20service-centered%20industry%2C%20businesses%20in%20hospitality,benefit%20by%20giving%20customers%20the%20best%20service%20possible ,  (Accessed: 26 Nov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Ryba K., (2021)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, What is Employee Engagement? What, Why, and How to Improve It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https://www.quantumworkplace.com/future-of-work/what-is-employee-engagement-definition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 , (Accessed:26 Nov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Singh, V., (2014), 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Front Desk: Ground Zero for Hotel Profitability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https://wordsofvikram.com/front-desk-hotel-profitability/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(Accessed: 28 Nov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Stephanou, A., (2020)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, 10 Reasons Why Employee Engagement Is Important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https://www.careeraddict.com/importance-employee-engagement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(Accessed: 01 Dec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The Open University, (2022), 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Employee engagement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 Available at: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https://www.open.edu/openlearn/money-business/employee-engagement/content-section-4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(Accessed: 02 Dec 2022)</a:t>
            </a:r>
          </a:p>
          <a:p>
            <a:pPr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Thompson, M., 2021, </a:t>
            </a:r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Employee Engagement Models and Theories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Available at : https://wethrive.net/employee-engagement/employee-engagement-models-and-theories/ , (Accessed: 26 Nov 2022)</a:t>
            </a:r>
          </a:p>
          <a:p>
            <a:endParaRPr lang="en-US" sz="1050" dirty="0"/>
          </a:p>
          <a:p>
            <a:endParaRPr lang="en-US" sz="1050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829D52-05E1-5239-6C8F-90C4863DF24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426438" y="407203"/>
            <a:ext cx="1524132" cy="65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647438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3461</TotalTime>
  <Words>1459</Words>
  <Application>Microsoft Office PowerPoint</Application>
  <PresentationFormat>Widescreen</PresentationFormat>
  <Paragraphs>143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Sitka Heading</vt:lpstr>
      <vt:lpstr>Source Sans Pro</vt:lpstr>
      <vt:lpstr>3DFloatVTI</vt:lpstr>
      <vt:lpstr>Presentation: Employee Engagement </vt:lpstr>
      <vt:lpstr>PowerPoint Presentation</vt:lpstr>
      <vt:lpstr>THEORY MODEL FOR EMPLOYEE ENGAGEMENT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Presentation: Employee Engagement </dc:title>
  <dc:creator>Monica</dc:creator>
  <cp:lastModifiedBy>Monica Lezaar</cp:lastModifiedBy>
  <cp:revision>27</cp:revision>
  <dcterms:created xsi:type="dcterms:W3CDTF">2022-11-26T12:54:35Z</dcterms:created>
  <dcterms:modified xsi:type="dcterms:W3CDTF">2022-12-02T20:16:04Z</dcterms:modified>
</cp:coreProperties>
</file>