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geBdsUBc0EaoVOiBEffVcpsI5ai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8677B54-8E9E-4055-9120-0EE8B2416E55}">
  <a:tblStyle styleId="{F8677B54-8E9E-4055-9120-0EE8B2416E55}"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BC331384-EBBA-4289-9650-68E68DCD7BC1}" styleName="Table_1">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AECE6"/>
          </a:solidFill>
        </a:fill>
      </a:tcStyle>
    </a:wholeTbl>
    <a:band1H>
      <a:tcTxStyle/>
      <a:tcStyle>
        <a:tcBdr/>
        <a:fill>
          <a:solidFill>
            <a:srgbClr val="F5D8CA"/>
          </a:solidFill>
        </a:fill>
      </a:tcStyle>
    </a:band1H>
    <a:band2H>
      <a:tcTxStyle/>
      <a:tcStyle>
        <a:tcBdr/>
      </a:tcStyle>
    </a:band2H>
    <a:band1V>
      <a:tcTxStyle/>
      <a:tcStyle>
        <a:tcBdr/>
        <a:fill>
          <a:solidFill>
            <a:srgbClr val="F5D8C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5761"/>
  </p:normalViewPr>
  <p:slideViewPr>
    <p:cSldViewPr snapToGrid="0" snapToObjects="1">
      <p:cViewPr>
        <p:scale>
          <a:sx n="80" d="100"/>
          <a:sy n="80" d="100"/>
        </p:scale>
        <p:origin x="1800" y="7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customschemas.google.com/relationships/presentationmetadata" Target="metadata"/><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9" name="Google Shape;10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1" name="Google Shape;13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5" name="Google Shape;14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2" name="Google Shape;15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9" name="Google Shape;15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3" name="Google Shape;17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0" name="Google Shape;18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7" name="Google Shape;18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Arial"/>
              <a:buNone/>
            </a:pPr>
            <a:r>
              <a:rPr lang="en-US" sz="1800" dirty="0">
                <a:latin typeface="Arial"/>
                <a:ea typeface="Arial"/>
                <a:cs typeface="Arial"/>
                <a:sym typeface="Arial"/>
              </a:rPr>
              <a:t>A financial plan is a format or a structure that a company prepares to estimates its financial out goings and incomings. A financial plan can be of many types such as predicted balance sheet, profit and loss proforma, business ratios, break-even analysis etc. D&amp;B is a fashion outlet that actually needs to have a financial plan that takes into account the estimated profit and losses for next few periods as the textile industry is one of the most affected industries by the pandemic not only in the UK but also in the whole world. Therefore, a statement of profit and loss pro forma is proposed by the management team of the company which looks following.</a:t>
            </a:r>
            <a:endParaRPr dirty="0"/>
          </a:p>
          <a:p>
            <a:pPr marL="0" lvl="0" indent="0" algn="l" rtl="0">
              <a:spcBef>
                <a:spcPts val="0"/>
              </a:spcBef>
              <a:spcAft>
                <a:spcPts val="0"/>
              </a:spcAft>
              <a:buNone/>
            </a:pPr>
            <a:endParaRPr dirty="0"/>
          </a:p>
        </p:txBody>
      </p:sp>
      <p:sp>
        <p:nvSpPr>
          <p:cNvPr id="196" name="Google Shape;196;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dirty="0">
                <a:latin typeface="Arial"/>
                <a:ea typeface="Arial"/>
                <a:cs typeface="Arial"/>
                <a:sym typeface="Arial"/>
              </a:rPr>
              <a:t>A Profit and loss proforma states about the estimated profit and expenses of a company for next 3 periods. There are 3 segments of this statement. In this first segment of the plan, sales, total cost of sales, gross margin and gross margin % are evaluated. Expenses covered all types of payments, costs and expenditures that are expected to take place. Total operating expenses are the sum of all expenses</a:t>
            </a:r>
            <a:endParaRPr dirty="0"/>
          </a:p>
        </p:txBody>
      </p:sp>
      <p:sp>
        <p:nvSpPr>
          <p:cNvPr id="204" name="Google Shape;204;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dirty="0">
                <a:latin typeface="Arial"/>
                <a:ea typeface="Arial"/>
                <a:cs typeface="Arial"/>
                <a:sym typeface="Arial"/>
              </a:rPr>
              <a:t>In the third segment, the net profit and net profit per sales are evaluated. Net profit here is the profit before interest and tax minus tax incurred minus interest expense. So, in this plan, the net profit is expected to increase over the periods so, this plan is quite applicable for D&amp;B fashion</a:t>
            </a:r>
            <a:endParaRPr dirty="0"/>
          </a:p>
        </p:txBody>
      </p:sp>
      <p:sp>
        <p:nvSpPr>
          <p:cNvPr id="212" name="Google Shape;212;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9" name="Google Shape;219;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19"/>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9"/>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9"/>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Calibri"/>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9"/>
          <p:cNvSpPr txBox="1">
            <a:spLocks noGrp="1"/>
          </p:cNvSpPr>
          <p:nvPr>
            <p:ph type="subTitle" idx="1"/>
          </p:nvPr>
        </p:nvSpPr>
        <p:spPr>
          <a:xfrm>
            <a:off x="1100051" y="4455620"/>
            <a:ext cx="10058400"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400"/>
              <a:buNone/>
              <a:defRPr sz="2400" cap="none">
                <a:solidFill>
                  <a:schemeClr val="dk2"/>
                </a:solidFill>
                <a:latin typeface="Calibri"/>
                <a:ea typeface="Calibri"/>
                <a:cs typeface="Calibri"/>
                <a:sym typeface="Calibri"/>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sp>
        <p:nvSpPr>
          <p:cNvPr id="23" name="Google Shape;23;p1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26" name="Google Shape;26;p19"/>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4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0" name="Google Shape;30;p20"/>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1097279" y="1845734"/>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6" name="Google Shape;36;p21"/>
          <p:cNvSpPr txBox="1">
            <a:spLocks noGrp="1"/>
          </p:cNvSpPr>
          <p:nvPr>
            <p:ph type="body" idx="2"/>
          </p:nvPr>
        </p:nvSpPr>
        <p:spPr>
          <a:xfrm>
            <a:off x="6217920" y="1845735"/>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7" name="Google Shape;37;p2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bg>
      <p:bgPr>
        <a:solidFill>
          <a:schemeClr val="lt1"/>
        </a:solidFill>
        <a:effectLst/>
      </p:bgPr>
    </p:bg>
    <p:spTree>
      <p:nvGrpSpPr>
        <p:cNvPr id="1" name="Shape 40"/>
        <p:cNvGrpSpPr/>
        <p:nvPr/>
      </p:nvGrpSpPr>
      <p:grpSpPr>
        <a:xfrm>
          <a:off x="0" y="0"/>
          <a:ext cx="0" cy="0"/>
          <a:chOff x="0" y="0"/>
          <a:chExt cx="0" cy="0"/>
        </a:xfrm>
      </p:grpSpPr>
      <p:sp>
        <p:nvSpPr>
          <p:cNvPr id="41" name="Google Shape;41;p22"/>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2"/>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2"/>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Calibri"/>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2"/>
          <p:cNvSpPr txBox="1">
            <a:spLocks noGrp="1"/>
          </p:cNvSpPr>
          <p:nvPr>
            <p:ph type="body" idx="1"/>
          </p:nvPr>
        </p:nvSpPr>
        <p:spPr>
          <a:xfrm>
            <a:off x="1097280" y="4453128"/>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400"/>
              <a:buNone/>
              <a:defRPr sz="2400" cap="none">
                <a:solidFill>
                  <a:schemeClr val="dk2"/>
                </a:solidFill>
                <a:latin typeface="Calibri"/>
                <a:ea typeface="Calibri"/>
                <a:cs typeface="Calibri"/>
                <a:sym typeface="Calibri"/>
              </a:defRPr>
            </a:lvl1pPr>
            <a:lvl2pPr marL="914400" lvl="1" indent="-228600" algn="l">
              <a:lnSpc>
                <a:spcPct val="90000"/>
              </a:lnSpc>
              <a:spcBef>
                <a:spcPts val="200"/>
              </a:spcBef>
              <a:spcAft>
                <a:spcPts val="0"/>
              </a:spcAft>
              <a:buSzPts val="1800"/>
              <a:buNone/>
              <a:defRPr sz="1800">
                <a:solidFill>
                  <a:srgbClr val="888888"/>
                </a:solidFill>
              </a:defRPr>
            </a:lvl2pPr>
            <a:lvl3pPr marL="1371600" lvl="2" indent="-228600" algn="l">
              <a:lnSpc>
                <a:spcPct val="90000"/>
              </a:lnSpc>
              <a:spcBef>
                <a:spcPts val="400"/>
              </a:spcBef>
              <a:spcAft>
                <a:spcPts val="0"/>
              </a:spcAft>
              <a:buSzPts val="1600"/>
              <a:buNone/>
              <a:defRPr sz="1600">
                <a:solidFill>
                  <a:srgbClr val="888888"/>
                </a:solidFill>
              </a:defRPr>
            </a:lvl3pPr>
            <a:lvl4pPr marL="1828800" lvl="3" indent="-228600" algn="l">
              <a:lnSpc>
                <a:spcPct val="90000"/>
              </a:lnSpc>
              <a:spcBef>
                <a:spcPts val="400"/>
              </a:spcBef>
              <a:spcAft>
                <a:spcPts val="0"/>
              </a:spcAft>
              <a:buSzPts val="1400"/>
              <a:buNone/>
              <a:defRPr sz="1400">
                <a:solidFill>
                  <a:srgbClr val="888888"/>
                </a:solidFill>
              </a:defRPr>
            </a:lvl4pPr>
            <a:lvl5pPr marL="2286000" lvl="4" indent="-228600" algn="l">
              <a:lnSpc>
                <a:spcPct val="90000"/>
              </a:lnSpc>
              <a:spcBef>
                <a:spcPts val="400"/>
              </a:spcBef>
              <a:spcAft>
                <a:spcPts val="0"/>
              </a:spcAft>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sp>
        <p:nvSpPr>
          <p:cNvPr id="45" name="Google Shape;45;p2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2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48" name="Google Shape;48;p22"/>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3"/>
          <p:cNvSpPr txBox="1">
            <a:spLocks noGrp="1"/>
          </p:cNvSpPr>
          <p:nvPr>
            <p:ph type="body" idx="1"/>
          </p:nvPr>
        </p:nvSpPr>
        <p:spPr>
          <a:xfrm>
            <a:off x="109728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2" name="Google Shape;52;p23"/>
          <p:cNvSpPr txBox="1">
            <a:spLocks noGrp="1"/>
          </p:cNvSpPr>
          <p:nvPr>
            <p:ph type="body" idx="2"/>
          </p:nvPr>
        </p:nvSpPr>
        <p:spPr>
          <a:xfrm>
            <a:off x="109728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3" name="Google Shape;53;p23"/>
          <p:cNvSpPr txBox="1">
            <a:spLocks noGrp="1"/>
          </p:cNvSpPr>
          <p:nvPr>
            <p:ph type="body" idx="3"/>
          </p:nvPr>
        </p:nvSpPr>
        <p:spPr>
          <a:xfrm>
            <a:off x="621792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4" name="Google Shape;54;p23"/>
          <p:cNvSpPr txBox="1">
            <a:spLocks noGrp="1"/>
          </p:cNvSpPr>
          <p:nvPr>
            <p:ph type="body" idx="4"/>
          </p:nvPr>
        </p:nvSpPr>
        <p:spPr>
          <a:xfrm>
            <a:off x="621792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5" name="Google Shape;55;p23"/>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3"/>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3"/>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2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4"/>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4"/>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4"/>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3"/>
        <p:cNvGrpSpPr/>
        <p:nvPr/>
      </p:nvGrpSpPr>
      <p:grpSpPr>
        <a:xfrm>
          <a:off x="0" y="0"/>
          <a:ext cx="0" cy="0"/>
          <a:chOff x="0" y="0"/>
          <a:chExt cx="0" cy="0"/>
        </a:xfrm>
      </p:grpSpPr>
      <p:sp>
        <p:nvSpPr>
          <p:cNvPr id="64" name="Google Shape;64;p25"/>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5"/>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5"/>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5"/>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5"/>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9"/>
        <p:cNvGrpSpPr/>
        <p:nvPr/>
      </p:nvGrpSpPr>
      <p:grpSpPr>
        <a:xfrm>
          <a:off x="0" y="0"/>
          <a:ext cx="0" cy="0"/>
          <a:chOff x="0" y="0"/>
          <a:chExt cx="0" cy="0"/>
        </a:xfrm>
      </p:grpSpPr>
      <p:sp>
        <p:nvSpPr>
          <p:cNvPr id="70" name="Google Shape;70;p26"/>
          <p:cNvSpPr/>
          <p:nvPr/>
        </p:nvSpPr>
        <p:spPr>
          <a:xfrm>
            <a:off x="16" y="0"/>
            <a:ext cx="4050791" cy="6858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6"/>
          <p:cNvSpPr/>
          <p:nvPr/>
        </p:nvSpPr>
        <p:spPr>
          <a:xfrm>
            <a:off x="4040071" y="0"/>
            <a:ext cx="64008" cy="6858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6"/>
          <p:cNvSpPr txBox="1">
            <a:spLocks noGrp="1"/>
          </p:cNvSpPr>
          <p:nvPr>
            <p:ph type="title"/>
          </p:nvPr>
        </p:nvSpPr>
        <p:spPr>
          <a:xfrm>
            <a:off x="457200" y="594359"/>
            <a:ext cx="3200400" cy="2286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3600"/>
              <a:buFont typeface="Calibri"/>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6"/>
          <p:cNvSpPr txBox="1">
            <a:spLocks noGrp="1"/>
          </p:cNvSpPr>
          <p:nvPr>
            <p:ph type="body" idx="1"/>
          </p:nvPr>
        </p:nvSpPr>
        <p:spPr>
          <a:xfrm>
            <a:off x="4800600" y="731520"/>
            <a:ext cx="6492240" cy="52578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74" name="Google Shape;74;p26"/>
          <p:cNvSpPr txBox="1">
            <a:spLocks noGrp="1"/>
          </p:cNvSpPr>
          <p:nvPr>
            <p:ph type="body" idx="2"/>
          </p:nvPr>
        </p:nvSpPr>
        <p:spPr>
          <a:xfrm>
            <a:off x="457200" y="2926080"/>
            <a:ext cx="3200400" cy="337912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500"/>
              <a:buNone/>
              <a:defRPr sz="1500">
                <a:solidFill>
                  <a:srgbClr val="FFFFFF"/>
                </a:solidFill>
              </a:defRPr>
            </a:lvl1pPr>
            <a:lvl2pPr marL="914400" lvl="1" indent="-228600" algn="l">
              <a:lnSpc>
                <a:spcPct val="90000"/>
              </a:lnSpc>
              <a:spcBef>
                <a:spcPts val="2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5" name="Google Shape;75;p26"/>
          <p:cNvSpPr txBox="1">
            <a:spLocks noGrp="1"/>
          </p:cNvSpPr>
          <p:nvPr>
            <p:ph type="dt" idx="10"/>
          </p:nvPr>
        </p:nvSpPr>
        <p:spPr>
          <a:xfrm>
            <a:off x="465512" y="6459785"/>
            <a:ext cx="26185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6"/>
          <p:cNvSpPr txBox="1">
            <a:spLocks noGrp="1"/>
          </p:cNvSpPr>
          <p:nvPr>
            <p:ph type="ftr" idx="11"/>
          </p:nvPr>
        </p:nvSpPr>
        <p:spPr>
          <a:xfrm>
            <a:off x="4800600" y="6459785"/>
            <a:ext cx="4648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50" b="0" i="0" u="none" strike="noStrike" cap="none">
                <a:solidFill>
                  <a:schemeClr val="dk2"/>
                </a:solidFill>
                <a:latin typeface="Calibri"/>
                <a:ea typeface="Calibri"/>
                <a:cs typeface="Calibri"/>
                <a:sym typeface="Calibri"/>
              </a:defRPr>
            </a:lvl1pPr>
            <a:lvl2pPr marL="0" lvl="1" indent="0" algn="r">
              <a:spcBef>
                <a:spcPts val="0"/>
              </a:spcBef>
              <a:buNone/>
              <a:defRPr sz="1050" b="0" i="0" u="none" strike="noStrike" cap="none">
                <a:solidFill>
                  <a:schemeClr val="dk2"/>
                </a:solidFill>
                <a:latin typeface="Calibri"/>
                <a:ea typeface="Calibri"/>
                <a:cs typeface="Calibri"/>
                <a:sym typeface="Calibri"/>
              </a:defRPr>
            </a:lvl2pPr>
            <a:lvl3pPr marL="0" lvl="2" indent="0" algn="r">
              <a:spcBef>
                <a:spcPts val="0"/>
              </a:spcBef>
              <a:buNone/>
              <a:defRPr sz="1050" b="0" i="0" u="none" strike="noStrike" cap="none">
                <a:solidFill>
                  <a:schemeClr val="dk2"/>
                </a:solidFill>
                <a:latin typeface="Calibri"/>
                <a:ea typeface="Calibri"/>
                <a:cs typeface="Calibri"/>
                <a:sym typeface="Calibri"/>
              </a:defRPr>
            </a:lvl3pPr>
            <a:lvl4pPr marL="0" lvl="3" indent="0" algn="r">
              <a:spcBef>
                <a:spcPts val="0"/>
              </a:spcBef>
              <a:buNone/>
              <a:defRPr sz="1050" b="0" i="0" u="none" strike="noStrike" cap="none">
                <a:solidFill>
                  <a:schemeClr val="dk2"/>
                </a:solidFill>
                <a:latin typeface="Calibri"/>
                <a:ea typeface="Calibri"/>
                <a:cs typeface="Calibri"/>
                <a:sym typeface="Calibri"/>
              </a:defRPr>
            </a:lvl4pPr>
            <a:lvl5pPr marL="0" lvl="4" indent="0" algn="r">
              <a:spcBef>
                <a:spcPts val="0"/>
              </a:spcBef>
              <a:buNone/>
              <a:defRPr sz="1050" b="0" i="0" u="none" strike="noStrike" cap="none">
                <a:solidFill>
                  <a:schemeClr val="dk2"/>
                </a:solidFill>
                <a:latin typeface="Calibri"/>
                <a:ea typeface="Calibri"/>
                <a:cs typeface="Calibri"/>
                <a:sym typeface="Calibri"/>
              </a:defRPr>
            </a:lvl5pPr>
            <a:lvl6pPr marL="0" lvl="5" indent="0" algn="r">
              <a:spcBef>
                <a:spcPts val="0"/>
              </a:spcBef>
              <a:buNone/>
              <a:defRPr sz="1050" b="0" i="0" u="none" strike="noStrike" cap="none">
                <a:solidFill>
                  <a:schemeClr val="dk2"/>
                </a:solidFill>
                <a:latin typeface="Calibri"/>
                <a:ea typeface="Calibri"/>
                <a:cs typeface="Calibri"/>
                <a:sym typeface="Calibri"/>
              </a:defRPr>
            </a:lvl6pPr>
            <a:lvl7pPr marL="0" lvl="6" indent="0" algn="r">
              <a:spcBef>
                <a:spcPts val="0"/>
              </a:spcBef>
              <a:buNone/>
              <a:defRPr sz="1050" b="0" i="0" u="none" strike="noStrike" cap="none">
                <a:solidFill>
                  <a:schemeClr val="dk2"/>
                </a:solidFill>
                <a:latin typeface="Calibri"/>
                <a:ea typeface="Calibri"/>
                <a:cs typeface="Calibri"/>
                <a:sym typeface="Calibri"/>
              </a:defRPr>
            </a:lvl7pPr>
            <a:lvl8pPr marL="0" lvl="7" indent="0" algn="r">
              <a:spcBef>
                <a:spcPts val="0"/>
              </a:spcBef>
              <a:buNone/>
              <a:defRPr sz="1050" b="0" i="0" u="none" strike="noStrike" cap="none">
                <a:solidFill>
                  <a:schemeClr val="dk2"/>
                </a:solidFill>
                <a:latin typeface="Calibri"/>
                <a:ea typeface="Calibri"/>
                <a:cs typeface="Calibri"/>
                <a:sym typeface="Calibri"/>
              </a:defRPr>
            </a:lvl8pPr>
            <a:lvl9pPr marL="0" lvl="8" indent="0" algn="r">
              <a:spcBef>
                <a:spcPts val="0"/>
              </a:spcBef>
              <a:buNone/>
              <a:defRPr sz="1050" b="0" i="0" u="none" strike="noStrike" cap="none">
                <a:solidFill>
                  <a:schemeClr val="dk2"/>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8"/>
        <p:cNvGrpSpPr/>
        <p:nvPr/>
      </p:nvGrpSpPr>
      <p:grpSpPr>
        <a:xfrm>
          <a:off x="0" y="0"/>
          <a:ext cx="0" cy="0"/>
          <a:chOff x="0" y="0"/>
          <a:chExt cx="0" cy="0"/>
        </a:xfrm>
      </p:grpSpPr>
      <p:sp>
        <p:nvSpPr>
          <p:cNvPr id="79" name="Google Shape;79;p27"/>
          <p:cNvSpPr/>
          <p:nvPr/>
        </p:nvSpPr>
        <p:spPr>
          <a:xfrm>
            <a:off x="0" y="4953000"/>
            <a:ext cx="12188825" cy="1905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7"/>
          <p:cNvSpPr/>
          <p:nvPr/>
        </p:nvSpPr>
        <p:spPr>
          <a:xfrm>
            <a:off x="15" y="491507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7"/>
          <p:cNvSpPr txBox="1">
            <a:spLocks noGrp="1"/>
          </p:cNvSpPr>
          <p:nvPr>
            <p:ph type="title"/>
          </p:nvPr>
        </p:nvSpPr>
        <p:spPr>
          <a:xfrm>
            <a:off x="1097280" y="5074920"/>
            <a:ext cx="10113264" cy="82296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3600"/>
              <a:buFont typeface="Calibri"/>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82" name="Google Shape;82;p27"/>
          <p:cNvPicPr preferRelativeResize="0">
            <a:picLocks noGrp="1"/>
          </p:cNvPicPr>
          <p:nvPr>
            <p:ph type="pic" idx="2"/>
          </p:nvPr>
        </p:nvPicPr>
        <p:blipFill/>
        <p:spPr>
          <a:xfrm>
            <a:off x="15" y="0"/>
            <a:ext cx="12191985" cy="4915076"/>
          </a:xfrm>
          <a:prstGeom prst="rect">
            <a:avLst/>
          </a:prstGeom>
          <a:blipFill rotWithShape="1">
            <a:blip r:embed="rId2">
              <a:alphaModFix/>
            </a:blip>
            <a:stretch>
              <a:fillRect/>
            </a:stretch>
          </a:blipFill>
          <a:ln>
            <a:noFill/>
          </a:ln>
        </p:spPr>
      </p:pic>
      <p:sp>
        <p:nvSpPr>
          <p:cNvPr id="83" name="Google Shape;83;p27"/>
          <p:cNvSpPr txBox="1">
            <a:spLocks noGrp="1"/>
          </p:cNvSpPr>
          <p:nvPr>
            <p:ph type="body" idx="1"/>
          </p:nvPr>
        </p:nvSpPr>
        <p:spPr>
          <a:xfrm>
            <a:off x="1097280" y="5907023"/>
            <a:ext cx="10113264" cy="59436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500"/>
              <a:buNone/>
              <a:defRPr sz="1500">
                <a:solidFill>
                  <a:srgbClr val="FFFFFF"/>
                </a:solidFill>
              </a:defRPr>
            </a:lvl1pPr>
            <a:lvl2pPr marL="914400" lvl="1" indent="-228600" algn="l">
              <a:lnSpc>
                <a:spcPct val="90000"/>
              </a:lnSpc>
              <a:spcBef>
                <a:spcPts val="6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84" name="Google Shape;84;p2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2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8"/>
          <p:cNvSpPr txBox="1">
            <a:spLocks noGrp="1"/>
          </p:cNvSpPr>
          <p:nvPr>
            <p:ph type="body" idx="1"/>
          </p:nvPr>
        </p:nvSpPr>
        <p:spPr>
          <a:xfrm rot="5400000">
            <a:off x="4114800" y="-1171786"/>
            <a:ext cx="4023360" cy="100584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0" name="Google Shape;90;p2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9"/>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9"/>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9"/>
          <p:cNvSpPr txBox="1">
            <a:spLocks noGrp="1"/>
          </p:cNvSpPr>
          <p:nvPr>
            <p:ph type="title"/>
          </p:nvPr>
        </p:nvSpPr>
        <p:spPr>
          <a:xfrm rot="5400000">
            <a:off x="7160640" y="1979039"/>
            <a:ext cx="5757421" cy="26289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7" name="Google Shape;97;p29"/>
          <p:cNvSpPr txBox="1">
            <a:spLocks noGrp="1"/>
          </p:cNvSpPr>
          <p:nvPr>
            <p:ph type="body" idx="1"/>
          </p:nvPr>
        </p:nvSpPr>
        <p:spPr>
          <a:xfrm rot="5400000">
            <a:off x="1826639" y="-573661"/>
            <a:ext cx="5757422" cy="77343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8" name="Google Shape;98;p2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p:nvPr/>
        </p:nvSpPr>
        <p:spPr>
          <a:xfrm>
            <a:off x="1" y="6400800"/>
            <a:ext cx="12192000"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8"/>
          <p:cNvSpPr/>
          <p:nvPr/>
        </p:nvSpPr>
        <p:spPr>
          <a:xfrm>
            <a:off x="0" y="6334316"/>
            <a:ext cx="12192001" cy="659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4800"/>
              <a:buFont typeface="Calibri"/>
              <a:buNone/>
              <a:defRPr sz="4800" b="0" i="0" u="none" strike="noStrike" cap="none">
                <a:solidFill>
                  <a:srgbClr val="3F3F3F"/>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8"/>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marR="0" lvl="0" indent="-355600" algn="l" rtl="0">
              <a:lnSpc>
                <a:spcPct val="90000"/>
              </a:lnSpc>
              <a:spcBef>
                <a:spcPts val="1200"/>
              </a:spcBef>
              <a:spcAft>
                <a:spcPts val="0"/>
              </a:spcAft>
              <a:buClr>
                <a:schemeClr val="accent1"/>
              </a:buClr>
              <a:buSzPts val="2000"/>
              <a:buFont typeface="Calibri"/>
              <a:buChar char=" "/>
              <a:defRPr sz="2000" b="0" i="0" u="none" strike="noStrike" cap="none">
                <a:solidFill>
                  <a:srgbClr val="3F3F3F"/>
                </a:solidFill>
                <a:latin typeface="Calibri"/>
                <a:ea typeface="Calibri"/>
                <a:cs typeface="Calibri"/>
                <a:sym typeface="Calibri"/>
              </a:defRPr>
            </a:lvl1pPr>
            <a:lvl2pPr marL="914400" marR="0" lvl="1" indent="-342900" algn="l" rtl="0">
              <a:lnSpc>
                <a:spcPct val="90000"/>
              </a:lnSpc>
              <a:spcBef>
                <a:spcPts val="200"/>
              </a:spcBef>
              <a:spcAft>
                <a:spcPts val="0"/>
              </a:spcAft>
              <a:buClr>
                <a:schemeClr val="accent1"/>
              </a:buClr>
              <a:buSzPts val="1800"/>
              <a:buFont typeface="Calibri"/>
              <a:buChar char="◦"/>
              <a:defRPr sz="1800" b="0" i="0" u="none" strike="noStrike" cap="none">
                <a:solidFill>
                  <a:srgbClr val="3F3F3F"/>
                </a:solidFill>
                <a:latin typeface="Calibri"/>
                <a:ea typeface="Calibri"/>
                <a:cs typeface="Calibri"/>
                <a:sym typeface="Calibri"/>
              </a:defRPr>
            </a:lvl2pPr>
            <a:lvl3pPr marL="1371600" marR="0" lvl="2"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8pPr>
            <a:lvl9pPr marL="4114800" marR="0" lvl="8" indent="-317500" algn="l" rtl="0">
              <a:lnSpc>
                <a:spcPct val="90000"/>
              </a:lnSpc>
              <a:spcBef>
                <a:spcPts val="400"/>
              </a:spcBef>
              <a:spcAft>
                <a:spcPts val="40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9pPr>
          </a:lstStyle>
          <a:p>
            <a:endParaRPr/>
          </a:p>
        </p:txBody>
      </p:sp>
      <p:sp>
        <p:nvSpPr>
          <p:cNvPr id="14" name="Google Shape;14;p1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FFFFFF"/>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FFFFFF"/>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6" name="Google Shape;16;p1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FFFFFF"/>
                </a:solidFill>
                <a:latin typeface="Calibri"/>
                <a:ea typeface="Calibri"/>
                <a:cs typeface="Calibri"/>
                <a:sym typeface="Calibri"/>
              </a:defRPr>
            </a:lvl1pPr>
            <a:lvl2pPr marL="0" marR="0" lvl="1" indent="0" algn="r" rtl="0">
              <a:spcBef>
                <a:spcPts val="0"/>
              </a:spcBef>
              <a:buNone/>
              <a:defRPr sz="1050" b="0" i="0" u="none" strike="noStrike" cap="none">
                <a:solidFill>
                  <a:srgbClr val="FFFFFF"/>
                </a:solidFill>
                <a:latin typeface="Calibri"/>
                <a:ea typeface="Calibri"/>
                <a:cs typeface="Calibri"/>
                <a:sym typeface="Calibri"/>
              </a:defRPr>
            </a:lvl2pPr>
            <a:lvl3pPr marL="0" marR="0" lvl="2" indent="0" algn="r" rtl="0">
              <a:spcBef>
                <a:spcPts val="0"/>
              </a:spcBef>
              <a:buNone/>
              <a:defRPr sz="1050" b="0" i="0" u="none" strike="noStrike" cap="none">
                <a:solidFill>
                  <a:srgbClr val="FFFFFF"/>
                </a:solidFill>
                <a:latin typeface="Calibri"/>
                <a:ea typeface="Calibri"/>
                <a:cs typeface="Calibri"/>
                <a:sym typeface="Calibri"/>
              </a:defRPr>
            </a:lvl3pPr>
            <a:lvl4pPr marL="0" marR="0" lvl="3" indent="0" algn="r" rtl="0">
              <a:spcBef>
                <a:spcPts val="0"/>
              </a:spcBef>
              <a:buNone/>
              <a:defRPr sz="1050" b="0" i="0" u="none" strike="noStrike" cap="none">
                <a:solidFill>
                  <a:srgbClr val="FFFFFF"/>
                </a:solidFill>
                <a:latin typeface="Calibri"/>
                <a:ea typeface="Calibri"/>
                <a:cs typeface="Calibri"/>
                <a:sym typeface="Calibri"/>
              </a:defRPr>
            </a:lvl4pPr>
            <a:lvl5pPr marL="0" marR="0" lvl="4" indent="0" algn="r" rtl="0">
              <a:spcBef>
                <a:spcPts val="0"/>
              </a:spcBef>
              <a:buNone/>
              <a:defRPr sz="1050" b="0" i="0" u="none" strike="noStrike" cap="none">
                <a:solidFill>
                  <a:srgbClr val="FFFFFF"/>
                </a:solidFill>
                <a:latin typeface="Calibri"/>
                <a:ea typeface="Calibri"/>
                <a:cs typeface="Calibri"/>
                <a:sym typeface="Calibri"/>
              </a:defRPr>
            </a:lvl5pPr>
            <a:lvl6pPr marL="0" marR="0" lvl="5" indent="0" algn="r" rtl="0">
              <a:spcBef>
                <a:spcPts val="0"/>
              </a:spcBef>
              <a:buNone/>
              <a:defRPr sz="1050" b="0" i="0" u="none" strike="noStrike" cap="none">
                <a:solidFill>
                  <a:srgbClr val="FFFFFF"/>
                </a:solidFill>
                <a:latin typeface="Calibri"/>
                <a:ea typeface="Calibri"/>
                <a:cs typeface="Calibri"/>
                <a:sym typeface="Calibri"/>
              </a:defRPr>
            </a:lvl6pPr>
            <a:lvl7pPr marL="0" marR="0" lvl="6" indent="0" algn="r" rtl="0">
              <a:spcBef>
                <a:spcPts val="0"/>
              </a:spcBef>
              <a:buNone/>
              <a:defRPr sz="1050" b="0" i="0" u="none" strike="noStrike" cap="none">
                <a:solidFill>
                  <a:srgbClr val="FFFFFF"/>
                </a:solidFill>
                <a:latin typeface="Calibri"/>
                <a:ea typeface="Calibri"/>
                <a:cs typeface="Calibri"/>
                <a:sym typeface="Calibri"/>
              </a:defRPr>
            </a:lvl7pPr>
            <a:lvl8pPr marL="0" marR="0" lvl="7" indent="0" algn="r" rtl="0">
              <a:spcBef>
                <a:spcPts val="0"/>
              </a:spcBef>
              <a:buNone/>
              <a:defRPr sz="1050" b="0" i="0" u="none" strike="noStrike" cap="none">
                <a:solidFill>
                  <a:srgbClr val="FFFFFF"/>
                </a:solidFill>
                <a:latin typeface="Calibri"/>
                <a:ea typeface="Calibri"/>
                <a:cs typeface="Calibri"/>
                <a:sym typeface="Calibri"/>
              </a:defRPr>
            </a:lvl8pPr>
            <a:lvl9pPr marL="0" marR="0" lvl="8" indent="0" algn="r" rtl="0">
              <a:spcBef>
                <a:spcPts val="0"/>
              </a:spcBef>
              <a:buNone/>
              <a:defRPr sz="1050"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 name="Google Shape;17;p18"/>
          <p:cNvCxnSpPr/>
          <p:nvPr/>
        </p:nvCxnSpPr>
        <p:spPr>
          <a:xfrm>
            <a:off x="1193532" y="1737845"/>
            <a:ext cx="996696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www.statista.com/statistics/1072474/uk-consumers-brand-preferences-for-clothing-and-footwear/"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fashionunited.uk/uk-fashion-industry-statistics" TargetMode="External"/><Relationship Id="rId4" Type="http://schemas.openxmlformats.org/officeDocument/2006/relationships/hyperlink" Target="https://www.smartinsights.com/social-media-marketing/social-media-strategy/new-global-social-media-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123166" y="3330388"/>
            <a:ext cx="10310191" cy="1096899"/>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chemeClr val="dk1"/>
              </a:buClr>
              <a:buSzPts val="4400"/>
              <a:buFont typeface="Arial"/>
              <a:buNone/>
            </a:pPr>
            <a:br>
              <a:rPr lang="en-US" sz="4400" b="1">
                <a:solidFill>
                  <a:schemeClr val="dk1"/>
                </a:solidFill>
                <a:latin typeface="Arial"/>
                <a:ea typeface="Arial"/>
                <a:cs typeface="Arial"/>
                <a:sym typeface="Arial"/>
              </a:rPr>
            </a:br>
            <a:r>
              <a:rPr lang="en-US" sz="4400" b="1">
                <a:solidFill>
                  <a:schemeClr val="dk1"/>
                </a:solidFill>
                <a:latin typeface="Arial"/>
                <a:ea typeface="Arial"/>
                <a:cs typeface="Arial"/>
                <a:sym typeface="Arial"/>
              </a:rPr>
              <a:t>Certificate in Higher Education Skills for the Workplace</a:t>
            </a:r>
            <a:endParaRPr sz="4400" b="1">
              <a:solidFill>
                <a:schemeClr val="dk1"/>
              </a:solidFill>
              <a:latin typeface="Arial"/>
              <a:ea typeface="Arial"/>
              <a:cs typeface="Arial"/>
              <a:sym typeface="Arial"/>
            </a:endParaRPr>
          </a:p>
        </p:txBody>
      </p:sp>
      <p:sp>
        <p:nvSpPr>
          <p:cNvPr id="106" name="Google Shape;106;p1"/>
          <p:cNvSpPr txBox="1"/>
          <p:nvPr/>
        </p:nvSpPr>
        <p:spPr>
          <a:xfrm>
            <a:off x="7002925" y="586572"/>
            <a:ext cx="4542300" cy="1684800"/>
          </a:xfrm>
          <a:prstGeom prst="rect">
            <a:avLst/>
          </a:prstGeom>
          <a:noFill/>
          <a:ln>
            <a:noFill/>
          </a:ln>
        </p:spPr>
        <p:txBody>
          <a:bodyPr spcFirstLastPara="1" wrap="square" lIns="0" tIns="12700" rIns="0" bIns="0" anchor="t" anchorCtr="0">
            <a:spAutoFit/>
          </a:bodyPr>
          <a:lstStyle/>
          <a:p>
            <a:pPr marL="151130" marR="0" lvl="0" indent="0" algn="l" rtl="0">
              <a:lnSpc>
                <a:spcPct val="100000"/>
              </a:lnSpc>
              <a:spcBef>
                <a:spcPts val="0"/>
              </a:spcBef>
              <a:spcAft>
                <a:spcPts val="0"/>
              </a:spcAft>
              <a:buNone/>
            </a:pPr>
            <a:r>
              <a:rPr lang="en-US" sz="1800" b="1" i="0" u="none" strike="noStrike" cap="none">
                <a:solidFill>
                  <a:srgbClr val="00AFEF"/>
                </a:solidFill>
                <a:latin typeface="Trebuchet MS"/>
                <a:ea typeface="Trebuchet MS"/>
                <a:cs typeface="Trebuchet MS"/>
                <a:sym typeface="Trebuchet MS"/>
              </a:rPr>
              <a:t>NAME	STUDENT No.</a:t>
            </a:r>
            <a:endParaRPr sz="1800" b="0" i="0" u="none" strike="noStrike" cap="none">
              <a:solidFill>
                <a:schemeClr val="dk1"/>
              </a:solidFill>
              <a:latin typeface="Trebuchet MS"/>
              <a:ea typeface="Trebuchet MS"/>
              <a:cs typeface="Trebuchet MS"/>
              <a:sym typeface="Trebuchet MS"/>
            </a:endParaRPr>
          </a:p>
          <a:p>
            <a:pPr marL="299085" marR="0" lvl="0" indent="-287019" algn="l" rtl="0">
              <a:lnSpc>
                <a:spcPct val="100000"/>
              </a:lnSpc>
              <a:spcBef>
                <a:spcPts val="0"/>
              </a:spcBef>
              <a:spcAft>
                <a:spcPts val="0"/>
              </a:spcAft>
              <a:buClr>
                <a:schemeClr val="dk1"/>
              </a:buClr>
              <a:buSzPts val="1800"/>
              <a:buFont typeface="Noto Sans Symbols"/>
              <a:buChar char="⮚"/>
            </a:pPr>
            <a:r>
              <a:rPr lang="en-US" sz="1800" b="1">
                <a:solidFill>
                  <a:schemeClr val="dk1"/>
                </a:solidFill>
                <a:latin typeface="Trebuchet MS"/>
                <a:ea typeface="Trebuchet MS"/>
                <a:cs typeface="Trebuchet MS"/>
                <a:sym typeface="Trebuchet MS"/>
              </a:rPr>
              <a:t> Vladislav Erhan 2111920</a:t>
            </a:r>
            <a:endParaRPr sz="1800" b="0" i="0" u="none" strike="noStrike" cap="none">
              <a:solidFill>
                <a:schemeClr val="dk1"/>
              </a:solidFill>
              <a:latin typeface="Trebuchet MS"/>
              <a:ea typeface="Trebuchet MS"/>
              <a:cs typeface="Trebuchet MS"/>
              <a:sym typeface="Trebuchet MS"/>
            </a:endParaRPr>
          </a:p>
          <a:p>
            <a:pPr marL="328295" marR="0" lvl="0" indent="-287655" algn="l" rtl="0">
              <a:lnSpc>
                <a:spcPct val="100000"/>
              </a:lnSpc>
              <a:spcBef>
                <a:spcPts val="0"/>
              </a:spcBef>
              <a:spcAft>
                <a:spcPts val="0"/>
              </a:spcAft>
              <a:buClr>
                <a:schemeClr val="dk1"/>
              </a:buClr>
              <a:buSzPts val="1800"/>
              <a:buFont typeface="Noto Sans Symbols"/>
              <a:buChar char="⮚"/>
            </a:pPr>
            <a:r>
              <a:rPr lang="en-US" sz="1800" b="1">
                <a:solidFill>
                  <a:schemeClr val="dk1"/>
                </a:solidFill>
                <a:latin typeface="Trebuchet MS"/>
                <a:ea typeface="Trebuchet MS"/>
                <a:cs typeface="Trebuchet MS"/>
                <a:sym typeface="Trebuchet MS"/>
              </a:rPr>
              <a:t> Vitalie Erhan 2111917</a:t>
            </a:r>
            <a:endParaRPr sz="1800" b="0" i="0" u="none" strike="noStrike" cap="none">
              <a:solidFill>
                <a:schemeClr val="dk1"/>
              </a:solidFill>
              <a:latin typeface="Trebuchet MS"/>
              <a:ea typeface="Trebuchet MS"/>
              <a:cs typeface="Trebuchet MS"/>
              <a:sym typeface="Trebuchet MS"/>
            </a:endParaRPr>
          </a:p>
          <a:p>
            <a:pPr marL="357505" marR="0" lvl="0" indent="-287019" algn="l" rtl="0">
              <a:lnSpc>
                <a:spcPct val="100000"/>
              </a:lnSpc>
              <a:spcBef>
                <a:spcPts val="0"/>
              </a:spcBef>
              <a:spcAft>
                <a:spcPts val="0"/>
              </a:spcAft>
              <a:buClr>
                <a:schemeClr val="dk1"/>
              </a:buClr>
              <a:buSzPts val="1800"/>
              <a:buFont typeface="Noto Sans Symbols"/>
              <a:buChar char="⮚"/>
            </a:pPr>
            <a:r>
              <a:rPr lang="en-US" sz="1800" b="1">
                <a:solidFill>
                  <a:schemeClr val="dk1"/>
                </a:solidFill>
                <a:latin typeface="Trebuchet MS"/>
                <a:ea typeface="Trebuchet MS"/>
                <a:cs typeface="Trebuchet MS"/>
                <a:sym typeface="Trebuchet MS"/>
              </a:rPr>
              <a:t> Mihai Radu Stanciu 2111825</a:t>
            </a:r>
            <a:endParaRPr sz="1800" b="0" i="0" u="none" strike="noStrike" cap="none">
              <a:solidFill>
                <a:schemeClr val="dk1"/>
              </a:solidFill>
              <a:latin typeface="Trebuchet MS"/>
              <a:ea typeface="Trebuchet MS"/>
              <a:cs typeface="Trebuchet MS"/>
              <a:sym typeface="Trebuchet MS"/>
            </a:endParaRPr>
          </a:p>
          <a:p>
            <a:pPr marL="0" marR="0" lvl="0" indent="0" algn="l" rtl="0">
              <a:lnSpc>
                <a:spcPct val="100000"/>
              </a:lnSpc>
              <a:spcBef>
                <a:spcPts val="15"/>
              </a:spcBef>
              <a:spcAft>
                <a:spcPts val="0"/>
              </a:spcAft>
              <a:buNone/>
            </a:pPr>
            <a:endParaRPr sz="1850" b="0" i="0" u="none" strike="noStrike" cap="none">
              <a:solidFill>
                <a:schemeClr val="dk1"/>
              </a:solidFill>
              <a:latin typeface="Trebuchet MS"/>
              <a:ea typeface="Trebuchet MS"/>
              <a:cs typeface="Trebuchet MS"/>
              <a:sym typeface="Trebuchet MS"/>
            </a:endParaRPr>
          </a:p>
          <a:p>
            <a:pPr marL="0" marR="132080" lvl="0" indent="0" algn="ctr" rtl="0">
              <a:lnSpc>
                <a:spcPct val="100000"/>
              </a:lnSpc>
              <a:spcBef>
                <a:spcPts val="0"/>
              </a:spcBef>
              <a:spcAft>
                <a:spcPts val="0"/>
              </a:spcAft>
              <a:buNone/>
            </a:pPr>
            <a:r>
              <a:rPr lang="en-US" sz="1800" b="1" i="0" u="none" strike="noStrike" cap="none">
                <a:solidFill>
                  <a:srgbClr val="00AFEF"/>
                </a:solidFill>
                <a:latin typeface="Trebuchet MS"/>
                <a:ea typeface="Trebuchet MS"/>
                <a:cs typeface="Trebuchet MS"/>
                <a:sym typeface="Trebuchet MS"/>
              </a:rPr>
              <a:t>Lecturer: </a:t>
            </a:r>
            <a:r>
              <a:rPr lang="en-US" sz="1800" b="1">
                <a:solidFill>
                  <a:schemeClr val="dk1"/>
                </a:solidFill>
                <a:latin typeface="Trebuchet MS"/>
                <a:ea typeface="Trebuchet MS"/>
                <a:cs typeface="Trebuchet MS"/>
                <a:sym typeface="Trebuchet MS"/>
              </a:rPr>
              <a:t>Rajesh Kumar</a:t>
            </a:r>
            <a:endParaRPr sz="1800" b="0" i="0" u="none" strike="noStrike" cap="none">
              <a:solidFill>
                <a:schemeClr val="dk1"/>
              </a:solidFill>
              <a:latin typeface="Trebuchet MS"/>
              <a:ea typeface="Trebuchet MS"/>
              <a:cs typeface="Trebuchet MS"/>
              <a:sym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4400"/>
              <a:buFont typeface="Arial"/>
              <a:buNone/>
            </a:pPr>
            <a:r>
              <a:rPr lang="en-US" sz="4400" b="1">
                <a:solidFill>
                  <a:schemeClr val="dk1"/>
                </a:solidFill>
                <a:latin typeface="Arial"/>
                <a:ea typeface="Arial"/>
                <a:cs typeface="Arial"/>
                <a:sym typeface="Arial"/>
              </a:rPr>
              <a:t>Executive Summary</a:t>
            </a:r>
            <a:endParaRPr sz="4400">
              <a:solidFill>
                <a:schemeClr val="dk1"/>
              </a:solidFill>
              <a:latin typeface="Arial"/>
              <a:ea typeface="Arial"/>
              <a:cs typeface="Arial"/>
              <a:sym typeface="Arial"/>
            </a:endParaRPr>
          </a:p>
        </p:txBody>
      </p:sp>
      <p:sp>
        <p:nvSpPr>
          <p:cNvPr id="112" name="Google Shape;112;p2"/>
          <p:cNvSpPr txBox="1">
            <a:spLocks noGrp="1"/>
          </p:cNvSpPr>
          <p:nvPr>
            <p:ph type="body" idx="1"/>
          </p:nvPr>
        </p:nvSpPr>
        <p:spPr>
          <a:xfrm>
            <a:off x="677334" y="2160589"/>
            <a:ext cx="6982423" cy="3880773"/>
          </a:xfrm>
          <a:prstGeom prst="rect">
            <a:avLst/>
          </a:prstGeom>
          <a:noFill/>
          <a:ln>
            <a:noFill/>
          </a:ln>
        </p:spPr>
        <p:txBody>
          <a:bodyPr spcFirstLastPara="1" wrap="square" lIns="0" tIns="45700" rIns="0" bIns="45700" anchor="t" anchorCtr="0">
            <a:normAutofit fontScale="92500" lnSpcReduction="20000"/>
          </a:bodyPr>
          <a:lstStyle/>
          <a:p>
            <a:pPr marL="91440" lvl="0" indent="-105727" algn="just" rtl="0">
              <a:lnSpc>
                <a:spcPct val="90000"/>
              </a:lnSpc>
              <a:spcBef>
                <a:spcPts val="0"/>
              </a:spcBef>
              <a:spcAft>
                <a:spcPts val="0"/>
              </a:spcAft>
              <a:buSzPct val="100000"/>
              <a:buFont typeface="Noto Sans Symbols"/>
              <a:buChar char="❑"/>
            </a:pPr>
            <a:r>
              <a:rPr lang="en-US" sz="1800" dirty="0">
                <a:latin typeface="Arial"/>
                <a:ea typeface="Arial"/>
                <a:cs typeface="Arial"/>
                <a:sym typeface="Arial"/>
              </a:rPr>
              <a:t>D&amp;B Fashion is a fashion company that customizes clothes and all fashion products are provided to the products according to their requirement. It is identified that trendy fashion has become common in recent days all across the globe. However, UK people prefer customized fashion in clothes, bags, shoes, and accessories. In this context, the concerned company is based upon providing all fashion products by taking customers' orders according to their needs and requirement of each section: clothes, bags, accessories, and shoes. After taking orders they deliver the product to the customers within 2 working days. In this context, this organization is observed to be providing its services for all gender among the age group of 2-60+. The services that are provided by the company are very unique due to which most of the customers in the UK have got attracted towards the organization along with using the services provided from the company as minimum charges are there of all products having high quality.</a:t>
            </a:r>
            <a:endParaRPr dirty="0"/>
          </a:p>
          <a:p>
            <a:pPr marL="91440" lvl="0" indent="-105727" algn="just" rtl="0">
              <a:lnSpc>
                <a:spcPct val="90000"/>
              </a:lnSpc>
              <a:spcBef>
                <a:spcPts val="1400"/>
              </a:spcBef>
              <a:spcAft>
                <a:spcPts val="0"/>
              </a:spcAft>
              <a:buSzPct val="100000"/>
              <a:buFont typeface="Noto Sans Symbols"/>
              <a:buChar char="❑"/>
            </a:pPr>
            <a:r>
              <a:rPr lang="en-US" sz="1800" dirty="0">
                <a:latin typeface="Arial"/>
                <a:ea typeface="Arial"/>
                <a:cs typeface="Arial"/>
                <a:sym typeface="Arial"/>
              </a:rPr>
              <a:t>D&amp;B Fashion is a lucrative business, during the first year, the forecast profit is £250,000. With the help of an effective marketing strategy, the target of profit can be achieved which has been demonstrated in further slides.</a:t>
            </a:r>
            <a:endParaRPr dirty="0"/>
          </a:p>
        </p:txBody>
      </p:sp>
      <p:pic>
        <p:nvPicPr>
          <p:cNvPr id="113" name="Google Shape;113;p2" descr="2,290,239 Fashion Accessories Stock Photos, Pictures &amp; Royalty-Free Images  - iStock"/>
          <p:cNvPicPr preferRelativeResize="0"/>
          <p:nvPr/>
        </p:nvPicPr>
        <p:blipFill rotWithShape="1">
          <a:blip r:embed="rId3">
            <a:alphaModFix/>
          </a:blip>
          <a:srcRect/>
          <a:stretch/>
        </p:blipFill>
        <p:spPr>
          <a:xfrm>
            <a:off x="7867650" y="2160589"/>
            <a:ext cx="3992656" cy="280081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1. Business overview</a:t>
            </a:r>
            <a:endParaRPr sz="4400">
              <a:latin typeface="Arial"/>
              <a:ea typeface="Arial"/>
              <a:cs typeface="Arial"/>
              <a:sym typeface="Arial"/>
            </a:endParaRPr>
          </a:p>
        </p:txBody>
      </p:sp>
      <p:sp>
        <p:nvSpPr>
          <p:cNvPr id="119" name="Google Shape;119;p3"/>
          <p:cNvSpPr txBox="1">
            <a:spLocks noGrp="1"/>
          </p:cNvSpPr>
          <p:nvPr>
            <p:ph type="body" idx="1"/>
          </p:nvPr>
        </p:nvSpPr>
        <p:spPr>
          <a:xfrm>
            <a:off x="677334" y="2160589"/>
            <a:ext cx="6982423" cy="3880773"/>
          </a:xfrm>
          <a:prstGeom prst="rect">
            <a:avLst/>
          </a:prstGeom>
          <a:noFill/>
          <a:ln>
            <a:noFill/>
          </a:ln>
        </p:spPr>
        <p:txBody>
          <a:bodyPr spcFirstLastPara="1" wrap="square" lIns="0" tIns="45700" rIns="0" bIns="45700" anchor="t" anchorCtr="0">
            <a:normAutofit lnSpcReduction="10000"/>
          </a:bodyPr>
          <a:lstStyle/>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Company: D&amp;B Fashion </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Location: London city center</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Legal structure: Partnership Agreements</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Commencing: August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Mission: To make lives of people easier through providing innovative and unique products of fashion</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Vision: To quality of life of customers by providing unique and customized services (statista.com,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Purpose: The purpose of the organization is concerned with meeting all the need and requirements of people in fashion by providing customized products to them</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Goal: The goal is to make people satisfied with the unique services </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Strategy: low cost strategy </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Marketing strategy: social media marketing </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Digital platforms: websites, social media platforms, email, and many others </a:t>
            </a:r>
            <a:endParaRPr/>
          </a:p>
        </p:txBody>
      </p:sp>
      <p:pic>
        <p:nvPicPr>
          <p:cNvPr id="120" name="Google Shape;120;p3" descr="Fashion's Hottest Brands and Top Selling Products in Q2 | BoF"/>
          <p:cNvPicPr preferRelativeResize="0"/>
          <p:nvPr/>
        </p:nvPicPr>
        <p:blipFill rotWithShape="1">
          <a:blip r:embed="rId3">
            <a:alphaModFix/>
          </a:blip>
          <a:srcRect/>
          <a:stretch/>
        </p:blipFill>
        <p:spPr>
          <a:xfrm>
            <a:off x="7900816" y="1737360"/>
            <a:ext cx="4291184" cy="2411100"/>
          </a:xfrm>
          <a:prstGeom prst="rect">
            <a:avLst/>
          </a:prstGeom>
          <a:noFill/>
          <a:ln>
            <a:noFill/>
          </a:ln>
        </p:spPr>
      </p:pic>
      <p:pic>
        <p:nvPicPr>
          <p:cNvPr id="121" name="Google Shape;121;p3" descr="2,290,239 Fashion Accessories Stock Photos, Pictures &amp; Royalty-Free Images  - iStock"/>
          <p:cNvPicPr preferRelativeResize="0"/>
          <p:nvPr/>
        </p:nvPicPr>
        <p:blipFill rotWithShape="1">
          <a:blip r:embed="rId4">
            <a:alphaModFix/>
          </a:blip>
          <a:srcRect/>
          <a:stretch/>
        </p:blipFill>
        <p:spPr>
          <a:xfrm>
            <a:off x="8048734" y="4358640"/>
            <a:ext cx="4017760" cy="204076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4"/>
          <p:cNvSpPr txBox="1">
            <a:spLocks noGrp="1"/>
          </p:cNvSpPr>
          <p:nvPr>
            <p:ph type="title"/>
          </p:nvPr>
        </p:nvSpPr>
        <p:spPr>
          <a:xfrm>
            <a:off x="1142103" y="1189831"/>
            <a:ext cx="10058400" cy="1450757"/>
          </a:xfrm>
          <a:prstGeom prst="rect">
            <a:avLst/>
          </a:prstGeom>
          <a:noFill/>
          <a:ln>
            <a:noFill/>
          </a:ln>
        </p:spPr>
        <p:txBody>
          <a:bodyPr spcFirstLastPara="1" wrap="square" lIns="91425" tIns="45700" rIns="91425" bIns="45700" anchor="b" anchorCtr="0">
            <a:normAutofit fontScale="90000"/>
          </a:bodyPr>
          <a:lstStyle/>
          <a:p>
            <a:pPr marL="0" lvl="0" indent="0" algn="l" rtl="0">
              <a:lnSpc>
                <a:spcPct val="85000"/>
              </a:lnSpc>
              <a:spcBef>
                <a:spcPts val="0"/>
              </a:spcBef>
              <a:spcAft>
                <a:spcPts val="0"/>
              </a:spcAft>
              <a:buClr>
                <a:srgbClr val="3F3F3F"/>
              </a:buClr>
              <a:buSzPct val="100000"/>
              <a:buFont typeface="Arial"/>
              <a:buNone/>
            </a:pPr>
            <a:r>
              <a:rPr lang="en-US" b="1">
                <a:latin typeface="Arial"/>
                <a:ea typeface="Arial"/>
                <a:cs typeface="Arial"/>
                <a:sym typeface="Arial"/>
              </a:rPr>
              <a:t>2. Product and services</a:t>
            </a:r>
            <a:br>
              <a:rPr lang="en-US">
                <a:latin typeface="Arial"/>
                <a:ea typeface="Arial"/>
                <a:cs typeface="Arial"/>
                <a:sym typeface="Arial"/>
              </a:rPr>
            </a:br>
            <a:br>
              <a:rPr lang="en-US">
                <a:latin typeface="Arial"/>
                <a:ea typeface="Arial"/>
                <a:cs typeface="Arial"/>
                <a:sym typeface="Arial"/>
              </a:rPr>
            </a:br>
            <a:endParaRPr>
              <a:latin typeface="Arial"/>
              <a:ea typeface="Arial"/>
              <a:cs typeface="Arial"/>
              <a:sym typeface="Arial"/>
            </a:endParaRPr>
          </a:p>
        </p:txBody>
      </p:sp>
      <p:sp>
        <p:nvSpPr>
          <p:cNvPr id="127" name="Google Shape;127;p4"/>
          <p:cNvSpPr txBox="1">
            <a:spLocks noGrp="1"/>
          </p:cNvSpPr>
          <p:nvPr>
            <p:ph type="body" idx="1"/>
          </p:nvPr>
        </p:nvSpPr>
        <p:spPr>
          <a:xfrm>
            <a:off x="346029" y="2062354"/>
            <a:ext cx="6717379" cy="3880773"/>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The products of the organization is designed by taking orders from the customers regarding fashion products so that all the need and requirement of customers can be easily fulfilled</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Products related to clothes, bags, shoes, accessories and many more are there</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The service of this company is designed in such a way that customers will first order regarding the products they want in a customized form</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All of these services can be easily provided to the customers within two working days</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Customized products will be useful for the customers to get satisfied with it</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It will also attract customers in other areas of the UK and help to expand the company </a:t>
            </a:r>
            <a:endParaRPr/>
          </a:p>
        </p:txBody>
      </p:sp>
      <p:pic>
        <p:nvPicPr>
          <p:cNvPr id="128" name="Google Shape;128;p4" descr="The Importance of Knowing Your Products and Services - Dr. Ivan Misner®"/>
          <p:cNvPicPr preferRelativeResize="0"/>
          <p:nvPr/>
        </p:nvPicPr>
        <p:blipFill rotWithShape="1">
          <a:blip r:embed="rId3">
            <a:alphaModFix/>
          </a:blip>
          <a:srcRect/>
          <a:stretch/>
        </p:blipFill>
        <p:spPr>
          <a:xfrm>
            <a:off x="7629805" y="1983440"/>
            <a:ext cx="3781425" cy="4038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3. Market audit</a:t>
            </a:r>
            <a:endParaRPr sz="4400">
              <a:latin typeface="Arial"/>
              <a:ea typeface="Arial"/>
              <a:cs typeface="Arial"/>
              <a:sym typeface="Arial"/>
            </a:endParaRPr>
          </a:p>
        </p:txBody>
      </p:sp>
      <p:sp>
        <p:nvSpPr>
          <p:cNvPr id="134" name="Google Shape;134;p5"/>
          <p:cNvSpPr txBox="1">
            <a:spLocks noGrp="1"/>
          </p:cNvSpPr>
          <p:nvPr>
            <p:ph type="body" idx="1"/>
          </p:nvPr>
        </p:nvSpPr>
        <p:spPr>
          <a:xfrm>
            <a:off x="677334" y="2160589"/>
            <a:ext cx="6889657" cy="3880773"/>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Market audit is exploration and analysis of marketing environment of the business in such a way that it can be effective to evaluate every small factors of the organization (Hakimovna and Muhammedrisaevna,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Market audit is done both internal and externally to have a proper idea of the preferences of customers as well as study regarding the competitors</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There are three major elements of market audit that are market opportunities, market position and market rate (Chen and Yang, 2019)</a:t>
            </a:r>
            <a:endParaRPr/>
          </a:p>
        </p:txBody>
      </p:sp>
      <p:pic>
        <p:nvPicPr>
          <p:cNvPr id="135" name="Google Shape;135;p5" descr="How to run a marketing audit- the ultimate guide by Najm"/>
          <p:cNvPicPr preferRelativeResize="0"/>
          <p:nvPr/>
        </p:nvPicPr>
        <p:blipFill rotWithShape="1">
          <a:blip r:embed="rId3">
            <a:alphaModFix/>
          </a:blip>
          <a:srcRect/>
          <a:stretch/>
        </p:blipFill>
        <p:spPr>
          <a:xfrm>
            <a:off x="7808260" y="2160589"/>
            <a:ext cx="4127581" cy="232176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3.1 Competitors</a:t>
            </a:r>
            <a:endParaRPr sz="4400">
              <a:latin typeface="Arial"/>
              <a:ea typeface="Arial"/>
              <a:cs typeface="Arial"/>
              <a:sym typeface="Arial"/>
            </a:endParaRPr>
          </a:p>
        </p:txBody>
      </p:sp>
      <p:sp>
        <p:nvSpPr>
          <p:cNvPr id="141" name="Google Shape;141;p6"/>
          <p:cNvSpPr txBox="1">
            <a:spLocks noGrp="1"/>
          </p:cNvSpPr>
          <p:nvPr>
            <p:ph type="body" idx="1"/>
          </p:nvPr>
        </p:nvSpPr>
        <p:spPr>
          <a:xfrm>
            <a:off x="677334" y="2160589"/>
            <a:ext cx="6147535" cy="4332976"/>
          </a:xfrm>
          <a:prstGeom prst="rect">
            <a:avLst/>
          </a:prstGeom>
          <a:noFill/>
          <a:ln>
            <a:noFill/>
          </a:ln>
        </p:spPr>
        <p:txBody>
          <a:bodyPr spcFirstLastPara="1" wrap="square" lIns="0" tIns="45700" rIns="0" bIns="45700" anchor="t" anchorCtr="0">
            <a:normAutofit fontScale="92500"/>
          </a:bodyPr>
          <a:lstStyle/>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Bargaining power of suppliers: </a:t>
            </a:r>
            <a:r>
              <a:rPr lang="en-US" sz="1800" b="0" i="0" u="none" strike="noStrike">
                <a:solidFill>
                  <a:srgbClr val="000000"/>
                </a:solidFill>
                <a:latin typeface="Arial"/>
                <a:ea typeface="Arial"/>
                <a:cs typeface="Arial"/>
                <a:sym typeface="Arial"/>
              </a:rPr>
              <a:t>bargaining power of suppliers will be low for this organization as there are a huge number of suppliers available in the UK that are based upon providing fashion raw materials. This will help the managers of the company to gain higher profit.</a:t>
            </a:r>
            <a:endParaRPr/>
          </a:p>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Threat of substitute: </a:t>
            </a:r>
            <a:r>
              <a:rPr lang="en-US" sz="1800" b="0" i="0" u="none" strike="noStrike">
                <a:solidFill>
                  <a:srgbClr val="000000"/>
                </a:solidFill>
                <a:latin typeface="Arial"/>
                <a:ea typeface="Arial"/>
                <a:cs typeface="Arial"/>
                <a:sym typeface="Arial"/>
              </a:rPr>
              <a:t>Threat of substitute can be moderate for this company as it is a new company which can be substituted by any other company adopting the same strategy as of D&amp;B fashion with more innovative ideas.</a:t>
            </a:r>
            <a:endParaRPr/>
          </a:p>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Bargaining power of buyers: </a:t>
            </a:r>
            <a:r>
              <a:rPr lang="en-US" sz="1800" b="0" i="0" u="none" strike="noStrike">
                <a:solidFill>
                  <a:srgbClr val="000000"/>
                </a:solidFill>
                <a:latin typeface="Arial"/>
                <a:ea typeface="Arial"/>
                <a:cs typeface="Arial"/>
                <a:sym typeface="Arial"/>
              </a:rPr>
              <a:t>bargaining power of buyers will be lower as they will be getting products as per their need and requirement by customizing all the fashion products</a:t>
            </a:r>
            <a:endParaRPr/>
          </a:p>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Threat of new entrants: </a:t>
            </a:r>
            <a:r>
              <a:rPr lang="en-US" sz="1800" b="0" i="0" u="none" strike="noStrike">
                <a:solidFill>
                  <a:srgbClr val="000000"/>
                </a:solidFill>
                <a:latin typeface="Arial"/>
                <a:ea typeface="Arial"/>
                <a:cs typeface="Arial"/>
                <a:sym typeface="Arial"/>
              </a:rPr>
              <a:t>the moderate threat of new entrants is there if any new entrant can adopt the same strategy and provides fashion products with more reasonable prices </a:t>
            </a:r>
            <a:endParaRPr/>
          </a:p>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Industry rivalry: </a:t>
            </a:r>
            <a:r>
              <a:rPr lang="en-US" sz="1800" b="0" i="0" u="none" strike="noStrike">
                <a:solidFill>
                  <a:srgbClr val="000000"/>
                </a:solidFill>
                <a:latin typeface="Arial"/>
                <a:ea typeface="Arial"/>
                <a:cs typeface="Arial"/>
                <a:sym typeface="Arial"/>
              </a:rPr>
              <a:t>Industry rivalry is high for the company as several organizations such as </a:t>
            </a:r>
            <a:r>
              <a:rPr lang="en-US" sz="1800" b="1" i="1" u="none" strike="noStrike">
                <a:solidFill>
                  <a:srgbClr val="000000"/>
                </a:solidFill>
                <a:latin typeface="Arial"/>
                <a:ea typeface="Arial"/>
                <a:cs typeface="Arial"/>
                <a:sym typeface="Arial"/>
              </a:rPr>
              <a:t>Burberry, Next Plc, ASOS, Mark &amp; Spencer, and many more </a:t>
            </a:r>
            <a:r>
              <a:rPr lang="en-US" sz="1800" b="0" i="0" u="none" strike="noStrike">
                <a:solidFill>
                  <a:srgbClr val="000000"/>
                </a:solidFill>
                <a:latin typeface="Arial"/>
                <a:ea typeface="Arial"/>
                <a:cs typeface="Arial"/>
                <a:sym typeface="Arial"/>
              </a:rPr>
              <a:t>(Fashionunited.uk, 2022)</a:t>
            </a:r>
            <a:r>
              <a:rPr lang="en-US" sz="1800" b="1" i="1" u="none" strike="noStrike">
                <a:solidFill>
                  <a:srgbClr val="000000"/>
                </a:solidFill>
                <a:latin typeface="Arial"/>
                <a:ea typeface="Arial"/>
                <a:cs typeface="Arial"/>
                <a:sym typeface="Arial"/>
              </a:rPr>
              <a:t>.</a:t>
            </a:r>
            <a:endParaRPr sz="1800" b="0" i="0" u="none" strike="noStrike">
              <a:solidFill>
                <a:srgbClr val="000000"/>
              </a:solidFill>
              <a:latin typeface="Arial"/>
              <a:ea typeface="Arial"/>
              <a:cs typeface="Arial"/>
              <a:sym typeface="Arial"/>
            </a:endParaRPr>
          </a:p>
        </p:txBody>
      </p:sp>
      <p:pic>
        <p:nvPicPr>
          <p:cNvPr id="142" name="Google Shape;142;p6" descr="Top 10 UK Clothing, Footwear &amp; Fashion Retailers | Retail Economics"/>
          <p:cNvPicPr preferRelativeResize="0"/>
          <p:nvPr/>
        </p:nvPicPr>
        <p:blipFill rotWithShape="1">
          <a:blip r:embed="rId3">
            <a:alphaModFix/>
          </a:blip>
          <a:srcRect/>
          <a:stretch/>
        </p:blipFill>
        <p:spPr>
          <a:xfrm>
            <a:off x="7082119" y="2041308"/>
            <a:ext cx="4986774" cy="307933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3.2 SWOT analysis</a:t>
            </a:r>
            <a:endParaRPr sz="4400">
              <a:latin typeface="Arial"/>
              <a:ea typeface="Arial"/>
              <a:cs typeface="Arial"/>
              <a:sym typeface="Arial"/>
            </a:endParaRPr>
          </a:p>
        </p:txBody>
      </p:sp>
      <p:graphicFrame>
        <p:nvGraphicFramePr>
          <p:cNvPr id="148" name="Google Shape;148;p7"/>
          <p:cNvGraphicFramePr/>
          <p:nvPr/>
        </p:nvGraphicFramePr>
        <p:xfrm>
          <a:off x="5395540" y="2215291"/>
          <a:ext cx="5943600" cy="2997200"/>
        </p:xfrm>
        <a:graphic>
          <a:graphicData uri="http://schemas.openxmlformats.org/drawingml/2006/table">
            <a:tbl>
              <a:tblPr>
                <a:noFill/>
                <a:tableStyleId>{F8677B54-8E9E-4055-9120-0EE8B2416E55}</a:tableStyleId>
              </a:tblPr>
              <a:tblGrid>
                <a:gridCol w="29718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tblGrid>
              <a:tr h="0">
                <a:tc>
                  <a:txBody>
                    <a:bodyPr/>
                    <a:lstStyle/>
                    <a:p>
                      <a:pPr marL="0" marR="0" lvl="0" indent="0" algn="l" rtl="0">
                        <a:spcBef>
                          <a:spcPts val="0"/>
                        </a:spcBef>
                        <a:spcAft>
                          <a:spcPts val="0"/>
                        </a:spcAft>
                        <a:buNone/>
                      </a:pPr>
                      <a:r>
                        <a:rPr lang="en-US" sz="1200" b="1" i="0" u="none" strike="noStrike" cap="none">
                          <a:solidFill>
                            <a:srgbClr val="000000"/>
                          </a:solidFill>
                          <a:latin typeface="Arial"/>
                          <a:ea typeface="Arial"/>
                          <a:cs typeface="Arial"/>
                          <a:sym typeface="Arial"/>
                        </a:rPr>
                        <a:t>Strengths </a:t>
                      </a:r>
                      <a:endParaRPr sz="1800" u="none" strike="noStrike" cap="none"/>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Customized fashion products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A wide range of good materials available</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High quality products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Skilled employees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Skilled designer of the company</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Customer satisfaction</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1" i="0" u="none" strike="noStrike" cap="none">
                          <a:solidFill>
                            <a:srgbClr val="000000"/>
                          </a:solidFill>
                          <a:latin typeface="Arial"/>
                          <a:ea typeface="Arial"/>
                          <a:cs typeface="Arial"/>
                          <a:sym typeface="Arial"/>
                        </a:rPr>
                        <a:t>Weakness </a:t>
                      </a:r>
                      <a:endParaRPr sz="1800" u="none" strike="noStrike" cap="none"/>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Dissatisfaction of the customers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Improper growth in the market</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Changed policies of the UK</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Changing laws in the UK</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Lack of customer value base </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0">
                <a:tc>
                  <a:txBody>
                    <a:bodyPr/>
                    <a:lstStyle/>
                    <a:p>
                      <a:pPr marL="0" marR="0" lvl="0" indent="0" algn="l" rtl="0">
                        <a:spcBef>
                          <a:spcPts val="0"/>
                        </a:spcBef>
                        <a:spcAft>
                          <a:spcPts val="0"/>
                        </a:spcAft>
                        <a:buNone/>
                      </a:pPr>
                      <a:r>
                        <a:rPr lang="en-US" sz="1200" b="1" i="0" u="none" strike="noStrike" cap="none">
                          <a:solidFill>
                            <a:srgbClr val="000000"/>
                          </a:solidFill>
                          <a:latin typeface="Arial"/>
                          <a:ea typeface="Arial"/>
                          <a:cs typeface="Arial"/>
                          <a:sym typeface="Arial"/>
                        </a:rPr>
                        <a:t>Opportunities </a:t>
                      </a:r>
                      <a:endParaRPr sz="1800" u="none" strike="noStrike" cap="none"/>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More customer value base in the organization</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High productivity and profitability</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High employee support</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Innovative products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Unique idea</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Expansion in the market</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1" i="0" u="none" strike="noStrike" cap="none">
                          <a:solidFill>
                            <a:srgbClr val="000000"/>
                          </a:solidFill>
                          <a:latin typeface="Arial"/>
                          <a:ea typeface="Arial"/>
                          <a:cs typeface="Arial"/>
                          <a:sym typeface="Arial"/>
                        </a:rPr>
                        <a:t>Threats </a:t>
                      </a:r>
                      <a:endParaRPr sz="1800" u="none" strike="noStrike" cap="none"/>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New entrants threat</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Threat of rivalry</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Lower satisfaction among customers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Changed policies in the country </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pic>
        <p:nvPicPr>
          <p:cNvPr id="149" name="Google Shape;149;p7" descr="SWOT Analysis | A Quick Glance of SWOT Analysis with Need, Purpose"/>
          <p:cNvPicPr preferRelativeResize="0"/>
          <p:nvPr/>
        </p:nvPicPr>
        <p:blipFill rotWithShape="1">
          <a:blip r:embed="rId3">
            <a:alphaModFix/>
          </a:blip>
          <a:srcRect/>
          <a:stretch/>
        </p:blipFill>
        <p:spPr>
          <a:xfrm>
            <a:off x="106456" y="2215291"/>
            <a:ext cx="5101142" cy="283396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8"/>
          <p:cNvSpPr txBox="1">
            <a:spLocks noGrp="1"/>
          </p:cNvSpPr>
          <p:nvPr>
            <p:ph type="title"/>
          </p:nvPr>
        </p:nvSpPr>
        <p:spPr>
          <a:xfrm>
            <a:off x="1097280" y="286603"/>
            <a:ext cx="10058400" cy="691965"/>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dirty="0">
                <a:latin typeface="Arial"/>
                <a:ea typeface="Arial"/>
                <a:cs typeface="Arial"/>
                <a:sym typeface="Arial"/>
              </a:rPr>
              <a:t>3.3 PESTLE analysis</a:t>
            </a:r>
            <a:endParaRPr sz="4400" dirty="0">
              <a:latin typeface="Arial"/>
              <a:ea typeface="Arial"/>
              <a:cs typeface="Arial"/>
              <a:sym typeface="Arial"/>
            </a:endParaRPr>
          </a:p>
        </p:txBody>
      </p:sp>
      <p:graphicFrame>
        <p:nvGraphicFramePr>
          <p:cNvPr id="155" name="Google Shape;155;p8"/>
          <p:cNvGraphicFramePr/>
          <p:nvPr>
            <p:extLst>
              <p:ext uri="{D42A27DB-BD31-4B8C-83A1-F6EECF244321}">
                <p14:modId xmlns:p14="http://schemas.microsoft.com/office/powerpoint/2010/main" val="723376788"/>
              </p:ext>
            </p:extLst>
          </p:nvPr>
        </p:nvGraphicFramePr>
        <p:xfrm>
          <a:off x="320842" y="1088709"/>
          <a:ext cx="11149263" cy="5282400"/>
        </p:xfrm>
        <a:graphic>
          <a:graphicData uri="http://schemas.openxmlformats.org/drawingml/2006/table">
            <a:tbl>
              <a:tblPr>
                <a:noFill/>
                <a:tableStyleId>{F8677B54-8E9E-4055-9120-0EE8B2416E55}</a:tableStyleId>
              </a:tblPr>
              <a:tblGrid>
                <a:gridCol w="3248719">
                  <a:extLst>
                    <a:ext uri="{9D8B030D-6E8A-4147-A177-3AD203B41FA5}">
                      <a16:colId xmlns:a16="http://schemas.microsoft.com/office/drawing/2014/main" val="20000"/>
                    </a:ext>
                  </a:extLst>
                </a:gridCol>
                <a:gridCol w="7900544">
                  <a:extLst>
                    <a:ext uri="{9D8B030D-6E8A-4147-A177-3AD203B41FA5}">
                      <a16:colId xmlns:a16="http://schemas.microsoft.com/office/drawing/2014/main" val="20001"/>
                    </a:ext>
                  </a:extLst>
                </a:gridCol>
              </a:tblGrid>
              <a:tr h="1010662">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Political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Policy of UK involves data safety policy with the help of which it can become easier for the managers of the organization to secure the data of the organization </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This will help to enhance trust among the customers and employees</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Tax policy and trade policy of the UK is also very flexible as 20% of tax is to be paid for the profit ranging from $12571-$50270 (</a:t>
                      </a:r>
                      <a:r>
                        <a:rPr lang="en-US" sz="1100" b="0" i="0" u="none" strike="noStrike" cap="none" dirty="0" err="1">
                          <a:solidFill>
                            <a:srgbClr val="000000"/>
                          </a:solidFill>
                          <a:latin typeface="Arial"/>
                          <a:ea typeface="Arial"/>
                          <a:cs typeface="Arial"/>
                          <a:sym typeface="Arial"/>
                        </a:rPr>
                        <a:t>gov.uk</a:t>
                      </a:r>
                      <a:r>
                        <a:rPr lang="en-US" sz="1100" b="0" i="0" u="none" strike="noStrike" cap="none" dirty="0">
                          <a:solidFill>
                            <a:srgbClr val="000000"/>
                          </a:solidFill>
                          <a:latin typeface="Arial"/>
                          <a:ea typeface="Arial"/>
                          <a:cs typeface="Arial"/>
                          <a:sym typeface="Arial"/>
                        </a:rPr>
                        <a:t>, 2022)</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Tax policy and trade policy of the UK will also help the organization to gain advanced growth and sustainability</a:t>
                      </a:r>
                      <a:endParaRPr sz="1100" dirty="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88636">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Economic</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Inflation rate of the UK is 9% which can be useful for the organization to enhance its growth</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The GDP rate of the UK is 9.8% which will also help organization in terms of increasing its performance  (</a:t>
                      </a:r>
                      <a:r>
                        <a:rPr lang="en-US" sz="1100" b="0" i="0" u="none" strike="noStrike" cap="none" dirty="0" err="1">
                          <a:solidFill>
                            <a:srgbClr val="000000"/>
                          </a:solidFill>
                          <a:latin typeface="Arial"/>
                          <a:ea typeface="Arial"/>
                          <a:cs typeface="Arial"/>
                          <a:sym typeface="Arial"/>
                        </a:rPr>
                        <a:t>gov.uk</a:t>
                      </a:r>
                      <a:r>
                        <a:rPr lang="en-US" sz="1100" b="0" i="0" u="none" strike="noStrike" cap="none" dirty="0">
                          <a:solidFill>
                            <a:srgbClr val="000000"/>
                          </a:solidFill>
                          <a:latin typeface="Arial"/>
                          <a:ea typeface="Arial"/>
                          <a:cs typeface="Arial"/>
                          <a:sym typeface="Arial"/>
                        </a:rPr>
                        <a:t>, 2022)</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Unemployment rate of the UK is 3% that means is skillful employees can easily be recruited by the organization which will help to increase the productivity and profitability of the organization (</a:t>
                      </a:r>
                      <a:r>
                        <a:rPr lang="en-US" sz="1100" b="0" i="0" u="none" strike="noStrike" cap="none" dirty="0" err="1">
                          <a:solidFill>
                            <a:srgbClr val="000000"/>
                          </a:solidFill>
                          <a:latin typeface="Arial"/>
                          <a:ea typeface="Arial"/>
                          <a:cs typeface="Arial"/>
                          <a:sym typeface="Arial"/>
                        </a:rPr>
                        <a:t>gov.uk</a:t>
                      </a:r>
                      <a:r>
                        <a:rPr lang="en-US" sz="1100" b="0" i="0" u="none" strike="noStrike" cap="none" dirty="0">
                          <a:solidFill>
                            <a:srgbClr val="000000"/>
                          </a:solidFill>
                          <a:latin typeface="Arial"/>
                          <a:ea typeface="Arial"/>
                          <a:cs typeface="Arial"/>
                          <a:sym typeface="Arial"/>
                        </a:rPr>
                        <a:t>, 2022)</a:t>
                      </a:r>
                      <a:endParaRPr sz="1100" dirty="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849649">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Social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The people of UK tend to use customized product of fashion which will help to enhance the value base of customers in this company</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Trendy fashion products are easily available in the UK however customized fashion product are not easily available in the UK which will attract people of the UK towards D&amp;B fashion</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People are more likely to get high quality product with reasonable prices which are provided within the concerned organization </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It will be helpful to enhance the organizational sustainability and its growth</a:t>
                      </a:r>
                      <a:endParaRPr sz="1100" dirty="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849649">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Technological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Innovation will effectively be maintained in this organization for the purpose of providing unique products to the customers</a:t>
                      </a:r>
                      <a:endParaRPr sz="1100"/>
                    </a:p>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Cyber security policies of the UK can be useful for the company in terms of making all the data safe and secure which will help to enhance trust among employees and customers of the organization (gov.uk, 2022)</a:t>
                      </a:r>
                      <a:endParaRPr sz="1100"/>
                    </a:p>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The availability of internet is there in the UK which can help the company to work accurately within the organization along with incorporating different technical aspects of it</a:t>
                      </a:r>
                      <a:endParaRPr sz="110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849649">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Environmental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Such raw materials will be used in manufacturing the products that can be easily recycled</a:t>
                      </a:r>
                      <a:endParaRPr sz="1100"/>
                    </a:p>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Environment friendly bags will be provided within the organization </a:t>
                      </a:r>
                      <a:endParaRPr sz="1100"/>
                    </a:p>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Consumer safety will be maintained within the organization</a:t>
                      </a:r>
                      <a:endParaRPr sz="1100"/>
                    </a:p>
                    <a:p>
                      <a:pPr marL="0" marR="0" lvl="0" indent="0" algn="l" rtl="0">
                        <a:spcBef>
                          <a:spcPts val="0"/>
                        </a:spcBef>
                        <a:spcAft>
                          <a:spcPts val="0"/>
                        </a:spcAft>
                        <a:buNone/>
                      </a:pPr>
                      <a:br>
                        <a:rPr lang="en-US" sz="1100" u="none" strike="noStrike" cap="none"/>
                      </a:b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527623">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Legal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A proper employment rules and regulations of the UK will be main change in the organization which will help to enhance satisfaction rate among employees</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Data protection law of the UK will also be incorporated within the organization in order to enhance safety of data (</a:t>
                      </a:r>
                      <a:r>
                        <a:rPr lang="en-US" sz="1100" b="0" i="0" u="none" strike="noStrike" cap="none" dirty="0" err="1">
                          <a:solidFill>
                            <a:srgbClr val="000000"/>
                          </a:solidFill>
                          <a:latin typeface="Arial"/>
                          <a:ea typeface="Arial"/>
                          <a:cs typeface="Arial"/>
                          <a:sym typeface="Arial"/>
                        </a:rPr>
                        <a:t>gov.uk</a:t>
                      </a:r>
                      <a:r>
                        <a:rPr lang="en-US" sz="1100" b="0" i="0" u="none" strike="noStrike" cap="none" dirty="0">
                          <a:solidFill>
                            <a:srgbClr val="000000"/>
                          </a:solidFill>
                          <a:latin typeface="Arial"/>
                          <a:ea typeface="Arial"/>
                          <a:cs typeface="Arial"/>
                          <a:sym typeface="Arial"/>
                        </a:rPr>
                        <a:t>, 2022) </a:t>
                      </a:r>
                      <a:endParaRPr sz="1100" dirty="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4. Target market</a:t>
            </a:r>
            <a:endParaRPr sz="4400">
              <a:latin typeface="Arial"/>
              <a:ea typeface="Arial"/>
              <a:cs typeface="Arial"/>
              <a:sym typeface="Arial"/>
            </a:endParaRPr>
          </a:p>
        </p:txBody>
      </p:sp>
      <p:sp>
        <p:nvSpPr>
          <p:cNvPr id="162" name="Google Shape;162;p9"/>
          <p:cNvSpPr txBox="1">
            <a:spLocks noGrp="1"/>
          </p:cNvSpPr>
          <p:nvPr>
            <p:ph type="body" idx="1"/>
          </p:nvPr>
        </p:nvSpPr>
        <p:spPr>
          <a:xfrm>
            <a:off x="614581" y="2128603"/>
            <a:ext cx="6333066" cy="4729397"/>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Char char=" "/>
            </a:pPr>
            <a:r>
              <a:rPr lang="en-US" sz="1800" b="1" i="1" u="none" strike="noStrike">
                <a:solidFill>
                  <a:srgbClr val="000000"/>
                </a:solidFill>
                <a:latin typeface="Arial"/>
                <a:ea typeface="Arial"/>
                <a:cs typeface="Arial"/>
                <a:sym typeface="Arial"/>
              </a:rPr>
              <a:t>Geographics</a:t>
            </a:r>
            <a:endParaRPr b="0"/>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The target market of this organization will be in different regions of the UK such as the Northwest, Midlands and North East.</a:t>
            </a:r>
            <a:endParaRPr/>
          </a:p>
          <a:p>
            <a:pPr marL="91440" lvl="0" indent="-114300" algn="just" rtl="0">
              <a:lnSpc>
                <a:spcPct val="90000"/>
              </a:lnSpc>
              <a:spcBef>
                <a:spcPts val="0"/>
              </a:spcBef>
              <a:spcAft>
                <a:spcPts val="0"/>
              </a:spcAft>
              <a:buSzPts val="1800"/>
              <a:buChar char=" "/>
            </a:pPr>
            <a:r>
              <a:rPr lang="en-US" sz="1800" b="1" i="1" u="none" strike="noStrike">
                <a:solidFill>
                  <a:srgbClr val="000000"/>
                </a:solidFill>
                <a:latin typeface="Arial"/>
                <a:ea typeface="Arial"/>
                <a:cs typeface="Arial"/>
                <a:sym typeface="Arial"/>
              </a:rPr>
              <a:t>Demographics</a:t>
            </a:r>
            <a:endParaRPr b="0"/>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According to this factor The age group of 2-60+ years of people has been targeted</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All general people with all ethnicity and religion will be targeted by this organization</a:t>
            </a:r>
            <a:endParaRPr/>
          </a:p>
          <a:p>
            <a:pPr marL="91440" lvl="0" indent="0" algn="just" rtl="0">
              <a:lnSpc>
                <a:spcPct val="90000"/>
              </a:lnSpc>
              <a:spcBef>
                <a:spcPts val="0"/>
              </a:spcBef>
              <a:spcAft>
                <a:spcPts val="0"/>
              </a:spcAft>
              <a:buSzPts val="1800"/>
              <a:buNone/>
            </a:pPr>
            <a:endParaRPr sz="1800" b="0" i="0" u="none" strike="noStrike">
              <a:solidFill>
                <a:srgbClr val="000000"/>
              </a:solidFill>
              <a:latin typeface="Arial"/>
              <a:ea typeface="Arial"/>
              <a:cs typeface="Arial"/>
              <a:sym typeface="Arial"/>
            </a:endParaRPr>
          </a:p>
        </p:txBody>
      </p:sp>
      <p:pic>
        <p:nvPicPr>
          <p:cNvPr id="163" name="Google Shape;163;p9" descr="SEO Strategy | Understanding Your Target Market | DSM"/>
          <p:cNvPicPr preferRelativeResize="0"/>
          <p:nvPr/>
        </p:nvPicPr>
        <p:blipFill rotWithShape="1">
          <a:blip r:embed="rId3">
            <a:alphaModFix/>
          </a:blip>
          <a:srcRect/>
          <a:stretch/>
        </p:blipFill>
        <p:spPr>
          <a:xfrm>
            <a:off x="7093324" y="2039471"/>
            <a:ext cx="4650441" cy="327856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4. Target market</a:t>
            </a:r>
            <a:endParaRPr sz="4400">
              <a:latin typeface="Arial"/>
              <a:ea typeface="Arial"/>
              <a:cs typeface="Arial"/>
              <a:sym typeface="Arial"/>
            </a:endParaRPr>
          </a:p>
        </p:txBody>
      </p:sp>
      <p:sp>
        <p:nvSpPr>
          <p:cNvPr id="169" name="Google Shape;169;p10"/>
          <p:cNvSpPr txBox="1">
            <a:spLocks noGrp="1"/>
          </p:cNvSpPr>
          <p:nvPr>
            <p:ph type="body" idx="1"/>
          </p:nvPr>
        </p:nvSpPr>
        <p:spPr>
          <a:xfrm>
            <a:off x="546311" y="1887330"/>
            <a:ext cx="5180127" cy="4729397"/>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Char char=" "/>
            </a:pPr>
            <a:r>
              <a:rPr lang="en-US" sz="1800" b="1" i="1" u="none" strike="noStrike">
                <a:solidFill>
                  <a:srgbClr val="000000"/>
                </a:solidFill>
                <a:latin typeface="Arial"/>
                <a:ea typeface="Arial"/>
                <a:cs typeface="Arial"/>
                <a:sym typeface="Arial"/>
              </a:rPr>
              <a:t>Behavioral factor</a:t>
            </a:r>
            <a:endParaRPr sz="1800" b="0"/>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People who prefer customized products in fashion are observed to be targeted by the organization</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People preferring trendy products of fashion are also targeted within the organization</a:t>
            </a:r>
            <a:endParaRPr/>
          </a:p>
          <a:p>
            <a:pPr marL="91440" lvl="0" indent="-114300" algn="just" rtl="0">
              <a:lnSpc>
                <a:spcPct val="90000"/>
              </a:lnSpc>
              <a:spcBef>
                <a:spcPts val="0"/>
              </a:spcBef>
              <a:spcAft>
                <a:spcPts val="0"/>
              </a:spcAft>
              <a:buSzPts val="1800"/>
              <a:buChar char=" "/>
            </a:pPr>
            <a:r>
              <a:rPr lang="en-US" sz="1800" b="1" i="1" u="none" strike="noStrike">
                <a:solidFill>
                  <a:srgbClr val="000000"/>
                </a:solidFill>
                <a:latin typeface="Arial"/>
                <a:ea typeface="Arial"/>
                <a:cs typeface="Arial"/>
                <a:sym typeface="Arial"/>
              </a:rPr>
              <a:t>Physiographic</a:t>
            </a:r>
            <a:endParaRPr sz="1800" b="0"/>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Low to high-income range of people have been targeted within the organization</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People preferring trendy products have been targeted</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Low to high lifestyle people have been targeted</a:t>
            </a:r>
            <a:endParaRPr sz="1800"/>
          </a:p>
        </p:txBody>
      </p:sp>
      <p:pic>
        <p:nvPicPr>
          <p:cNvPr id="170" name="Google Shape;170;p10" descr="E-Commerce Targeting: Niche, Broad, Mass Marketing"/>
          <p:cNvPicPr preferRelativeResize="0"/>
          <p:nvPr/>
        </p:nvPicPr>
        <p:blipFill rotWithShape="1">
          <a:blip r:embed="rId3">
            <a:alphaModFix/>
          </a:blip>
          <a:srcRect/>
          <a:stretch/>
        </p:blipFill>
        <p:spPr>
          <a:xfrm>
            <a:off x="7214906" y="1887330"/>
            <a:ext cx="4044763" cy="412565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1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5. Marketing plan</a:t>
            </a:r>
            <a:endParaRPr sz="4400">
              <a:latin typeface="Arial"/>
              <a:ea typeface="Arial"/>
              <a:cs typeface="Arial"/>
              <a:sym typeface="Arial"/>
            </a:endParaRPr>
          </a:p>
        </p:txBody>
      </p:sp>
      <p:sp>
        <p:nvSpPr>
          <p:cNvPr id="176" name="Google Shape;176;p11"/>
          <p:cNvSpPr txBox="1">
            <a:spLocks noGrp="1"/>
          </p:cNvSpPr>
          <p:nvPr>
            <p:ph type="body" idx="1"/>
          </p:nvPr>
        </p:nvSpPr>
        <p:spPr>
          <a:xfrm>
            <a:off x="677334" y="2128603"/>
            <a:ext cx="7128196" cy="4729397"/>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Incorporation of digital marketing can be done within the organization for the purpose of driving the attention of more customers (Tchelidze,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This is illustrated as social media platform contains a total number of users of approximately 4.6 million which is a huge number and can be targeted with the help of concerned organization through adopting social media marketing strategy (Smartinsights.com,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Incorporation of social media marketing can be done on several platforms such as Facebook, Instagram, Twitter and YouTube (Kumar, 2021)</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This will help the organization in terms of enhancing the customer value base as well as analyze the preference of customers</a:t>
            </a:r>
            <a:endParaRPr/>
          </a:p>
        </p:txBody>
      </p:sp>
      <p:pic>
        <p:nvPicPr>
          <p:cNvPr id="177" name="Google Shape;177;p11" descr="Marketing Plan Presentation Template | Demand Metric"/>
          <p:cNvPicPr preferRelativeResize="0"/>
          <p:nvPr/>
        </p:nvPicPr>
        <p:blipFill rotWithShape="1">
          <a:blip r:embed="rId3">
            <a:alphaModFix/>
          </a:blip>
          <a:srcRect/>
          <a:stretch/>
        </p:blipFill>
        <p:spPr>
          <a:xfrm>
            <a:off x="7886212" y="2216467"/>
            <a:ext cx="4157256" cy="242506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5. Marketing plan</a:t>
            </a:r>
            <a:endParaRPr sz="4400">
              <a:latin typeface="Arial"/>
              <a:ea typeface="Arial"/>
              <a:cs typeface="Arial"/>
              <a:sym typeface="Arial"/>
            </a:endParaRPr>
          </a:p>
        </p:txBody>
      </p:sp>
      <p:sp>
        <p:nvSpPr>
          <p:cNvPr id="183" name="Google Shape;183;p12"/>
          <p:cNvSpPr txBox="1">
            <a:spLocks noGrp="1"/>
          </p:cNvSpPr>
          <p:nvPr>
            <p:ph type="body" idx="1"/>
          </p:nvPr>
        </p:nvSpPr>
        <p:spPr>
          <a:xfrm>
            <a:off x="677334" y="2128603"/>
            <a:ext cx="7128196" cy="4729397"/>
          </a:xfrm>
          <a:prstGeom prst="rect">
            <a:avLst/>
          </a:prstGeom>
          <a:noFill/>
          <a:ln>
            <a:noFill/>
          </a:ln>
        </p:spPr>
        <p:txBody>
          <a:bodyPr spcFirstLastPara="1" wrap="square" lIns="0" tIns="45700" rIns="0" bIns="45700" anchor="t" anchorCtr="0">
            <a:normAutofit/>
          </a:bodyPr>
          <a:lstStyle/>
          <a:p>
            <a:pPr marL="0" lvl="0" indent="0" algn="just" rtl="0">
              <a:lnSpc>
                <a:spcPct val="90000"/>
              </a:lnSpc>
              <a:spcBef>
                <a:spcPts val="0"/>
              </a:spcBef>
              <a:spcAft>
                <a:spcPts val="0"/>
              </a:spcAft>
              <a:buSzPts val="1800"/>
              <a:buNone/>
            </a:pPr>
            <a:endParaRPr sz="1800" b="0" i="0" u="none" strike="noStrike">
              <a:solidFill>
                <a:srgbClr val="000000"/>
              </a:solidFill>
              <a:latin typeface="Arial"/>
              <a:ea typeface="Arial"/>
              <a:cs typeface="Arial"/>
              <a:sym typeface="Arial"/>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After analyzing the customers preferences, the managers of organization can easily be incorporate effective Strategies for improving the products according to the need and requirement of customers</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Low cost strategy can also be adopted by the organization so that high quality products can be provided to the customers within reasonable prices which will also be helpful to attract customers (Pigatto </a:t>
            </a:r>
            <a:r>
              <a:rPr lang="en-US" sz="1800" b="0" i="1" u="none" strike="noStrike">
                <a:solidFill>
                  <a:srgbClr val="000000"/>
                </a:solidFill>
                <a:latin typeface="Arial"/>
                <a:ea typeface="Arial"/>
                <a:cs typeface="Arial"/>
                <a:sym typeface="Arial"/>
              </a:rPr>
              <a:t>et al. </a:t>
            </a:r>
            <a:r>
              <a:rPr lang="en-US" sz="1800" b="0" i="0" u="none" strike="noStrike">
                <a:solidFill>
                  <a:srgbClr val="000000"/>
                </a:solidFill>
                <a:latin typeface="Arial"/>
                <a:ea typeface="Arial"/>
                <a:cs typeface="Arial"/>
                <a:sym typeface="Arial"/>
              </a:rPr>
              <a:t>2020)</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Incorporation of email marketing can be done by providing email to the listed customers for the organization and making them understand regarding the services provided within the organization</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Green technology can be adopted by the organization in order to make sustainable products with the help of which more customers can be attracted towards the organization</a:t>
            </a:r>
            <a:endParaRPr/>
          </a:p>
        </p:txBody>
      </p:sp>
      <p:pic>
        <p:nvPicPr>
          <p:cNvPr id="184" name="Google Shape;184;p12" descr="Real Estate Marketing Plan Template &amp; Strategy Guide"/>
          <p:cNvPicPr preferRelativeResize="0"/>
          <p:nvPr/>
        </p:nvPicPr>
        <p:blipFill rotWithShape="1">
          <a:blip r:embed="rId3">
            <a:alphaModFix/>
          </a:blip>
          <a:srcRect/>
          <a:stretch/>
        </p:blipFill>
        <p:spPr>
          <a:xfrm>
            <a:off x="8251172" y="2487809"/>
            <a:ext cx="3187793" cy="311757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6. Management plan</a:t>
            </a:r>
            <a:endParaRPr sz="4400" b="1">
              <a:latin typeface="Arial"/>
              <a:ea typeface="Arial"/>
              <a:cs typeface="Arial"/>
              <a:sym typeface="Arial"/>
            </a:endParaRPr>
          </a:p>
        </p:txBody>
      </p:sp>
      <p:sp>
        <p:nvSpPr>
          <p:cNvPr id="190" name="Google Shape;190;p13"/>
          <p:cNvSpPr txBox="1">
            <a:spLocks noGrp="1"/>
          </p:cNvSpPr>
          <p:nvPr>
            <p:ph type="body" idx="1"/>
          </p:nvPr>
        </p:nvSpPr>
        <p:spPr>
          <a:xfrm>
            <a:off x="366688" y="2298934"/>
            <a:ext cx="5953430" cy="3017138"/>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Font typeface="Arial"/>
              <a:buChar char="•"/>
            </a:pPr>
            <a:r>
              <a:rPr lang="en-US" sz="1800" b="0" i="0" u="none" strike="noStrike" dirty="0">
                <a:solidFill>
                  <a:srgbClr val="000000"/>
                </a:solidFill>
                <a:latin typeface="Arial"/>
                <a:ea typeface="Arial"/>
                <a:cs typeface="Arial"/>
                <a:sym typeface="Arial"/>
              </a:rPr>
              <a:t>Management team can consist of different designated people such as CEO, cloth designer, shoe designer, accessories designer, bags designer, manufacturer, supplier, facilities manager, supply chain manager, Employee relationship manager, technical manager, project manager and many others. </a:t>
            </a:r>
            <a:endParaRPr dirty="0"/>
          </a:p>
        </p:txBody>
      </p:sp>
      <p:graphicFrame>
        <p:nvGraphicFramePr>
          <p:cNvPr id="191" name="Google Shape;191;p13"/>
          <p:cNvGraphicFramePr/>
          <p:nvPr>
            <p:extLst>
              <p:ext uri="{D42A27DB-BD31-4B8C-83A1-F6EECF244321}">
                <p14:modId xmlns:p14="http://schemas.microsoft.com/office/powerpoint/2010/main" val="620123768"/>
              </p:ext>
            </p:extLst>
          </p:nvPr>
        </p:nvGraphicFramePr>
        <p:xfrm>
          <a:off x="6612601" y="286603"/>
          <a:ext cx="5212711" cy="6358020"/>
        </p:xfrm>
        <a:graphic>
          <a:graphicData uri="http://schemas.openxmlformats.org/drawingml/2006/table">
            <a:tbl>
              <a:tblPr>
                <a:noFill/>
                <a:tableStyleId>{F8677B54-8E9E-4055-9120-0EE8B2416E55}</a:tableStyleId>
              </a:tblPr>
              <a:tblGrid>
                <a:gridCol w="1395063">
                  <a:extLst>
                    <a:ext uri="{9D8B030D-6E8A-4147-A177-3AD203B41FA5}">
                      <a16:colId xmlns:a16="http://schemas.microsoft.com/office/drawing/2014/main" val="20000"/>
                    </a:ext>
                  </a:extLst>
                </a:gridCol>
                <a:gridCol w="2105141">
                  <a:extLst>
                    <a:ext uri="{9D8B030D-6E8A-4147-A177-3AD203B41FA5}">
                      <a16:colId xmlns:a16="http://schemas.microsoft.com/office/drawing/2014/main" val="20001"/>
                    </a:ext>
                  </a:extLst>
                </a:gridCol>
                <a:gridCol w="1712507">
                  <a:extLst>
                    <a:ext uri="{9D8B030D-6E8A-4147-A177-3AD203B41FA5}">
                      <a16:colId xmlns:a16="http://schemas.microsoft.com/office/drawing/2014/main" val="20002"/>
                    </a:ext>
                  </a:extLst>
                </a:gridCol>
              </a:tblGrid>
              <a:tr h="229044">
                <a:tc>
                  <a:txBody>
                    <a:bodyPr/>
                    <a:lstStyle/>
                    <a:p>
                      <a:pPr marL="0" marR="0" lvl="0" indent="0" algn="l" rtl="0">
                        <a:spcBef>
                          <a:spcPts val="0"/>
                        </a:spcBef>
                        <a:spcAft>
                          <a:spcPts val="0"/>
                        </a:spcAft>
                        <a:buNone/>
                      </a:pPr>
                      <a:r>
                        <a:rPr lang="en-US" sz="600" b="1" i="0" u="none" strike="noStrike" cap="none">
                          <a:solidFill>
                            <a:srgbClr val="000000"/>
                          </a:solidFill>
                          <a:latin typeface="Arial"/>
                          <a:ea typeface="Arial"/>
                          <a:cs typeface="Arial"/>
                          <a:sym typeface="Arial"/>
                        </a:rPr>
                        <a:t>Name </a:t>
                      </a:r>
                      <a:endParaRPr sz="9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600" b="1" i="0" u="none" strike="noStrike" cap="none">
                          <a:solidFill>
                            <a:srgbClr val="000000"/>
                          </a:solidFill>
                          <a:latin typeface="Arial"/>
                          <a:ea typeface="Arial"/>
                          <a:cs typeface="Arial"/>
                          <a:sym typeface="Arial"/>
                        </a:rPr>
                        <a:t>Job position </a:t>
                      </a:r>
                      <a:endParaRPr sz="9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600" b="1" i="0" u="none" strike="noStrike" cap="none">
                          <a:solidFill>
                            <a:srgbClr val="000000"/>
                          </a:solidFill>
                          <a:latin typeface="Arial"/>
                          <a:ea typeface="Arial"/>
                          <a:cs typeface="Arial"/>
                          <a:sym typeface="Arial"/>
                        </a:rPr>
                        <a:t>Job task</a:t>
                      </a:r>
                      <a:endParaRPr sz="9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1293975">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Mr. XXXX</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CEO</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Planning, taking decisions, settings rules and regulations for the organization, checking organizational performance and departmental performance</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26596">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Ms. XXXX</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Project manager</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Managing team and projects of the organization and reporting to CEO</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626596">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Mrs. XXXX</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Cloth and bag designer</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Designing clothes and bags according to the requirement of the customers</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760063">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Mr.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Accessories and shoe designer</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Designing accessories and shoes for customers according to their requirement</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Mr.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Technical operator</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Managing technicalities of the organization</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Ms.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Facilities manager</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Managing all the facilities in the organization</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Mr.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Equipment manager</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Managing all the equipment in the organization </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Mr.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Employee relationship manager</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Managing employee relationships within organization </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Ms.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Supply chain manager</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Managing the supply chain of the organization </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bl>
          </a:graphicData>
        </a:graphic>
      </p:graphicFrame>
      <p:sp>
        <p:nvSpPr>
          <p:cNvPr id="192" name="Google Shape;192;p13"/>
          <p:cNvSpPr/>
          <p:nvPr/>
        </p:nvSpPr>
        <p:spPr>
          <a:xfrm>
            <a:off x="4962525" y="1763713"/>
            <a:ext cx="12192000" cy="457200"/>
          </a:xfrm>
          <a:prstGeom prst="rect">
            <a:avLst/>
          </a:prstGeom>
          <a:noFill/>
          <a:ln>
            <a:noFill/>
          </a:ln>
        </p:spPr>
        <p:txBody>
          <a:bodyPr spcFirstLastPara="1" wrap="square" lIns="91425" tIns="45700" rIns="91425" bIns="45700" anchor="ctr" anchorCtr="0">
            <a:spAutoFit/>
          </a:bodyPr>
          <a:lstStyle/>
          <a:p>
            <a:pPr marL="0" marR="0" lvl="0" indent="0" algn="l" rtl="0">
              <a:lnSpc>
                <a:spcPct val="100000"/>
              </a:lnSpc>
              <a:spcBef>
                <a:spcPts val="0"/>
              </a:spcBef>
              <a:spcAft>
                <a:spcPts val="0"/>
              </a:spcAft>
              <a:buClr>
                <a:schemeClr val="dk1"/>
              </a:buClr>
              <a:buSzPts val="1800"/>
              <a:buFont typeface="Arial"/>
              <a:buNone/>
            </a:pPr>
            <a:br>
              <a:rPr lang="en-US" sz="1800" b="0" i="0" u="none" strike="noStrike" cap="none">
                <a:solidFill>
                  <a:schemeClr val="dk1"/>
                </a:solidFill>
                <a:latin typeface="Arial"/>
                <a:ea typeface="Arial"/>
                <a:cs typeface="Arial"/>
                <a:sym typeface="Arial"/>
              </a:rPr>
            </a:b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Financial Plan</a:t>
            </a:r>
            <a:endParaRPr/>
          </a:p>
        </p:txBody>
      </p:sp>
      <p:sp>
        <p:nvSpPr>
          <p:cNvPr id="199" name="Google Shape;199;p14"/>
          <p:cNvSpPr txBox="1">
            <a:spLocks noGrp="1"/>
          </p:cNvSpPr>
          <p:nvPr>
            <p:ph type="body" idx="1"/>
          </p:nvPr>
        </p:nvSpPr>
        <p:spPr>
          <a:xfrm>
            <a:off x="1097279" y="1845734"/>
            <a:ext cx="4937760"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dirty="0"/>
              <a:t> </a:t>
            </a:r>
            <a:r>
              <a:rPr lang="en-US" sz="1800" dirty="0">
                <a:latin typeface="Arial"/>
                <a:ea typeface="Arial"/>
                <a:cs typeface="Arial"/>
                <a:sym typeface="Arial"/>
              </a:rPr>
              <a:t>This financial plan is an estimated profit and loss pro forma.</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This is the  first of the 3 segments. </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Total cost of sales and gross margin are evaluated here.</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Gross margin is the sales minus total cost of sales.</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Gross margin %= (gross margin/ sales)*100</a:t>
            </a:r>
            <a:endParaRPr dirty="0"/>
          </a:p>
          <a:p>
            <a:pPr marL="91440" lvl="0" indent="0" algn="l" rtl="0">
              <a:lnSpc>
                <a:spcPct val="90000"/>
              </a:lnSpc>
              <a:spcBef>
                <a:spcPts val="1400"/>
              </a:spcBef>
              <a:spcAft>
                <a:spcPts val="0"/>
              </a:spcAft>
              <a:buSzPts val="2000"/>
              <a:buFont typeface="Noto Sans Symbols"/>
              <a:buNone/>
            </a:pPr>
            <a:endParaRPr dirty="0"/>
          </a:p>
        </p:txBody>
      </p:sp>
      <p:graphicFrame>
        <p:nvGraphicFramePr>
          <p:cNvPr id="200" name="Google Shape;200;p14"/>
          <p:cNvGraphicFramePr/>
          <p:nvPr>
            <p:extLst>
              <p:ext uri="{D42A27DB-BD31-4B8C-83A1-F6EECF244321}">
                <p14:modId xmlns:p14="http://schemas.microsoft.com/office/powerpoint/2010/main" val="2010011930"/>
              </p:ext>
            </p:extLst>
          </p:nvPr>
        </p:nvGraphicFramePr>
        <p:xfrm>
          <a:off x="6215062" y="1737360"/>
          <a:ext cx="4940276" cy="4006090"/>
        </p:xfrm>
        <a:graphic>
          <a:graphicData uri="http://schemas.openxmlformats.org/drawingml/2006/table">
            <a:tbl>
              <a:tblPr firstRow="1" firstCol="1" bandRow="1">
                <a:noFill/>
                <a:tableStyleId>{BC331384-EBBA-4289-9650-68E68DCD7BC1}</a:tableStyleId>
              </a:tblPr>
              <a:tblGrid>
                <a:gridCol w="1914526">
                  <a:extLst>
                    <a:ext uri="{9D8B030D-6E8A-4147-A177-3AD203B41FA5}">
                      <a16:colId xmlns:a16="http://schemas.microsoft.com/office/drawing/2014/main" val="20000"/>
                    </a:ext>
                  </a:extLst>
                </a:gridCol>
                <a:gridCol w="939250">
                  <a:extLst>
                    <a:ext uri="{9D8B030D-6E8A-4147-A177-3AD203B41FA5}">
                      <a16:colId xmlns:a16="http://schemas.microsoft.com/office/drawing/2014/main" val="20001"/>
                    </a:ext>
                  </a:extLst>
                </a:gridCol>
                <a:gridCol w="993125">
                  <a:extLst>
                    <a:ext uri="{9D8B030D-6E8A-4147-A177-3AD203B41FA5}">
                      <a16:colId xmlns:a16="http://schemas.microsoft.com/office/drawing/2014/main" val="20002"/>
                    </a:ext>
                  </a:extLst>
                </a:gridCol>
                <a:gridCol w="1093375">
                  <a:extLst>
                    <a:ext uri="{9D8B030D-6E8A-4147-A177-3AD203B41FA5}">
                      <a16:colId xmlns:a16="http://schemas.microsoft.com/office/drawing/2014/main" val="20003"/>
                    </a:ext>
                  </a:extLst>
                </a:gridCol>
              </a:tblGrid>
              <a:tr h="611800">
                <a:tc>
                  <a:txBody>
                    <a:bodyPr/>
                    <a:lstStyle/>
                    <a:p>
                      <a:pPr marL="0" marR="0" lvl="0" indent="0" algn="l" rtl="0">
                        <a:lnSpc>
                          <a:spcPct val="150000"/>
                        </a:lnSpc>
                        <a:spcBef>
                          <a:spcPts val="0"/>
                        </a:spcBef>
                        <a:spcAft>
                          <a:spcPts val="0"/>
                        </a:spcAft>
                        <a:buNone/>
                      </a:pPr>
                      <a:r>
                        <a:rPr lang="en-US" sz="1600" u="none" strike="noStrike" cap="none" dirty="0"/>
                        <a:t>Sales</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300,000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650,000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890,000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0"/>
                  </a:ext>
                </a:extLst>
              </a:tr>
              <a:tr h="611800">
                <a:tc>
                  <a:txBody>
                    <a:bodyPr/>
                    <a:lstStyle/>
                    <a:p>
                      <a:pPr marL="0" marR="0" lvl="0" indent="0" algn="l" rtl="0">
                        <a:lnSpc>
                          <a:spcPct val="150000"/>
                        </a:lnSpc>
                        <a:spcBef>
                          <a:spcPts val="0"/>
                        </a:spcBef>
                        <a:spcAft>
                          <a:spcPts val="0"/>
                        </a:spcAft>
                        <a:buNone/>
                      </a:pPr>
                      <a:r>
                        <a:rPr lang="en-US" sz="1600" u="none" strike="noStrike" cap="none"/>
                        <a:t>Direct Cost of Sales</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65,000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110,000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220,000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1"/>
                  </a:ext>
                </a:extLst>
              </a:tr>
              <a:tr h="611800">
                <a:tc>
                  <a:txBody>
                    <a:bodyPr/>
                    <a:lstStyle/>
                    <a:p>
                      <a:pPr marL="0" marR="0" lvl="0" indent="0" algn="l" rtl="0">
                        <a:lnSpc>
                          <a:spcPct val="150000"/>
                        </a:lnSpc>
                        <a:spcBef>
                          <a:spcPts val="0"/>
                        </a:spcBef>
                        <a:spcAft>
                          <a:spcPts val="0"/>
                        </a:spcAft>
                        <a:buNone/>
                      </a:pPr>
                      <a:r>
                        <a:rPr lang="en-US" sz="1600" u="none" strike="noStrike" cap="none"/>
                        <a:t>Shipping/Postage</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9,800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23</a:t>
                      </a:r>
                      <a:r>
                        <a:rPr lang="en-US" sz="1600" u="none" strike="noStrike" cap="none" dirty="0"/>
                        <a:t>,898</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65,966</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2"/>
                  </a:ext>
                </a:extLst>
              </a:tr>
              <a:tr h="618850">
                <a:tc>
                  <a:txBody>
                    <a:bodyPr/>
                    <a:lstStyle/>
                    <a:p>
                      <a:pPr marL="0" marR="0" lvl="0" indent="0" algn="l" rtl="0">
                        <a:lnSpc>
                          <a:spcPct val="150000"/>
                        </a:lnSpc>
                        <a:spcBef>
                          <a:spcPts val="0"/>
                        </a:spcBef>
                        <a:spcAft>
                          <a:spcPts val="0"/>
                        </a:spcAft>
                        <a:buNone/>
                      </a:pPr>
                      <a:r>
                        <a:rPr lang="en-US" sz="1600" u="none" strike="noStrike" cap="none"/>
                        <a:t>Total Cost of Sales</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74,800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133,988</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285,966</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3"/>
                  </a:ext>
                </a:extLst>
              </a:tr>
              <a:tr h="233550">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extLst>
                  <a:ext uri="{0D108BD9-81ED-4DB2-BD59-A6C34878D82A}">
                    <a16:rowId xmlns:a16="http://schemas.microsoft.com/office/drawing/2014/main" val="10004"/>
                  </a:ext>
                </a:extLst>
              </a:tr>
              <a:tr h="618850">
                <a:tc>
                  <a:txBody>
                    <a:bodyPr/>
                    <a:lstStyle/>
                    <a:p>
                      <a:pPr marL="0" marR="0" lvl="0" indent="0" algn="l" rtl="0">
                        <a:lnSpc>
                          <a:spcPct val="150000"/>
                        </a:lnSpc>
                        <a:spcBef>
                          <a:spcPts val="0"/>
                        </a:spcBef>
                        <a:spcAft>
                          <a:spcPts val="0"/>
                        </a:spcAft>
                        <a:buNone/>
                      </a:pPr>
                      <a:r>
                        <a:rPr lang="en-US" sz="1600" u="none" strike="noStrike" cap="none"/>
                        <a:t>Gross Margin</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225,200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516,012</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604,034</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5"/>
                  </a:ext>
                </a:extLst>
              </a:tr>
              <a:tr h="611800">
                <a:tc>
                  <a:txBody>
                    <a:bodyPr/>
                    <a:lstStyle/>
                    <a:p>
                      <a:pPr marL="0" marR="0" lvl="0" indent="0" algn="l" rtl="0">
                        <a:lnSpc>
                          <a:spcPct val="150000"/>
                        </a:lnSpc>
                        <a:spcBef>
                          <a:spcPts val="0"/>
                        </a:spcBef>
                        <a:spcAft>
                          <a:spcPts val="0"/>
                        </a:spcAft>
                        <a:buNone/>
                      </a:pPr>
                      <a:r>
                        <a:rPr lang="en-US" sz="1600" u="none" strike="noStrike" cap="none"/>
                        <a:t>Gross Margin %</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22.52%</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51,6%</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60,40%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6"/>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5"/>
          <p:cNvSpPr txBox="1">
            <a:spLocks noGrp="1"/>
          </p:cNvSpPr>
          <p:nvPr>
            <p:ph type="title"/>
          </p:nvPr>
        </p:nvSpPr>
        <p:spPr>
          <a:xfrm>
            <a:off x="443060" y="286603"/>
            <a:ext cx="10712620" cy="699383"/>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Financial Plan</a:t>
            </a:r>
            <a:endParaRPr/>
          </a:p>
        </p:txBody>
      </p:sp>
      <p:sp>
        <p:nvSpPr>
          <p:cNvPr id="207" name="Google Shape;207;p15"/>
          <p:cNvSpPr txBox="1">
            <a:spLocks noGrp="1"/>
          </p:cNvSpPr>
          <p:nvPr>
            <p:ph type="body" idx="1"/>
          </p:nvPr>
        </p:nvSpPr>
        <p:spPr>
          <a:xfrm>
            <a:off x="443060" y="1866507"/>
            <a:ext cx="5591979" cy="4002587"/>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a:t> </a:t>
            </a:r>
            <a:r>
              <a:rPr lang="en-US" sz="1800">
                <a:latin typeface="Arial"/>
                <a:ea typeface="Arial"/>
                <a:cs typeface="Arial"/>
                <a:sym typeface="Arial"/>
              </a:rPr>
              <a:t>In this second segment, all types of expenses are covered. </a:t>
            </a:r>
            <a:endParaRPr/>
          </a:p>
          <a:p>
            <a:pPr marL="91440" lvl="0" indent="-114300" algn="l" rtl="0">
              <a:lnSpc>
                <a:spcPct val="90000"/>
              </a:lnSpc>
              <a:spcBef>
                <a:spcPts val="1400"/>
              </a:spcBef>
              <a:spcAft>
                <a:spcPts val="0"/>
              </a:spcAft>
              <a:buSzPts val="1800"/>
              <a:buFont typeface="Noto Sans Symbols"/>
              <a:buChar char="▪"/>
            </a:pPr>
            <a:r>
              <a:rPr lang="en-US" sz="1800">
                <a:latin typeface="Arial"/>
                <a:ea typeface="Arial"/>
                <a:cs typeface="Arial"/>
                <a:sym typeface="Arial"/>
              </a:rPr>
              <a:t> Total operating expenses are the sum of all </a:t>
            </a:r>
            <a:endParaRPr/>
          </a:p>
          <a:p>
            <a:pPr marL="0" lvl="0" indent="0" algn="l" rtl="0">
              <a:lnSpc>
                <a:spcPct val="90000"/>
              </a:lnSpc>
              <a:spcBef>
                <a:spcPts val="1400"/>
              </a:spcBef>
              <a:spcAft>
                <a:spcPts val="0"/>
              </a:spcAft>
              <a:buSzPts val="1800"/>
              <a:buNone/>
            </a:pPr>
            <a:r>
              <a:rPr lang="en-US" sz="1800">
                <a:latin typeface="Arial"/>
                <a:ea typeface="Arial"/>
                <a:cs typeface="Arial"/>
                <a:sym typeface="Arial"/>
              </a:rPr>
              <a:t>Expenses. </a:t>
            </a:r>
            <a:endParaRPr/>
          </a:p>
          <a:p>
            <a:pPr marL="91440" lvl="0" indent="-114300" algn="l" rtl="0">
              <a:lnSpc>
                <a:spcPct val="90000"/>
              </a:lnSpc>
              <a:spcBef>
                <a:spcPts val="1400"/>
              </a:spcBef>
              <a:spcAft>
                <a:spcPts val="0"/>
              </a:spcAft>
              <a:buSzPts val="1800"/>
              <a:buFont typeface="Noto Sans Symbols"/>
              <a:buChar char="▪"/>
            </a:pPr>
            <a:r>
              <a:rPr lang="en-US" sz="1800">
                <a:latin typeface="Arial"/>
                <a:ea typeface="Arial"/>
                <a:cs typeface="Arial"/>
                <a:sym typeface="Arial"/>
              </a:rPr>
              <a:t> Total operating expenses have increased in </a:t>
            </a:r>
            <a:endParaRPr/>
          </a:p>
          <a:p>
            <a:pPr marL="0" lvl="0" indent="0" algn="l" rtl="0">
              <a:lnSpc>
                <a:spcPct val="90000"/>
              </a:lnSpc>
              <a:spcBef>
                <a:spcPts val="1400"/>
              </a:spcBef>
              <a:spcAft>
                <a:spcPts val="0"/>
              </a:spcAft>
              <a:buSzPts val="1800"/>
              <a:buNone/>
            </a:pPr>
            <a:r>
              <a:rPr lang="en-US" sz="1800">
                <a:latin typeface="Arial"/>
                <a:ea typeface="Arial"/>
                <a:cs typeface="Arial"/>
                <a:sym typeface="Arial"/>
              </a:rPr>
              <a:t>Each period gradually.</a:t>
            </a:r>
            <a:endParaRPr/>
          </a:p>
        </p:txBody>
      </p:sp>
      <p:graphicFrame>
        <p:nvGraphicFramePr>
          <p:cNvPr id="208" name="Google Shape;208;p15"/>
          <p:cNvGraphicFramePr/>
          <p:nvPr>
            <p:extLst>
              <p:ext uri="{D42A27DB-BD31-4B8C-83A1-F6EECF244321}">
                <p14:modId xmlns:p14="http://schemas.microsoft.com/office/powerpoint/2010/main" val="4127217084"/>
              </p:ext>
            </p:extLst>
          </p:nvPr>
        </p:nvGraphicFramePr>
        <p:xfrm>
          <a:off x="6035039" y="0"/>
          <a:ext cx="5842718" cy="6364570"/>
        </p:xfrm>
        <a:graphic>
          <a:graphicData uri="http://schemas.openxmlformats.org/drawingml/2006/table">
            <a:tbl>
              <a:tblPr firstRow="1" firstCol="1" bandRow="1">
                <a:noFill/>
                <a:tableStyleId>{BC331384-EBBA-4289-9650-68E68DCD7BC1}</a:tableStyleId>
              </a:tblPr>
              <a:tblGrid>
                <a:gridCol w="2198200">
                  <a:extLst>
                    <a:ext uri="{9D8B030D-6E8A-4147-A177-3AD203B41FA5}">
                      <a16:colId xmlns:a16="http://schemas.microsoft.com/office/drawing/2014/main" val="20000"/>
                    </a:ext>
                  </a:extLst>
                </a:gridCol>
                <a:gridCol w="1175296">
                  <a:extLst>
                    <a:ext uri="{9D8B030D-6E8A-4147-A177-3AD203B41FA5}">
                      <a16:colId xmlns:a16="http://schemas.microsoft.com/office/drawing/2014/main" val="20001"/>
                    </a:ext>
                  </a:extLst>
                </a:gridCol>
                <a:gridCol w="1175296">
                  <a:extLst>
                    <a:ext uri="{9D8B030D-6E8A-4147-A177-3AD203B41FA5}">
                      <a16:colId xmlns:a16="http://schemas.microsoft.com/office/drawing/2014/main" val="20002"/>
                    </a:ext>
                  </a:extLst>
                </a:gridCol>
                <a:gridCol w="1293926">
                  <a:extLst>
                    <a:ext uri="{9D8B030D-6E8A-4147-A177-3AD203B41FA5}">
                      <a16:colId xmlns:a16="http://schemas.microsoft.com/office/drawing/2014/main" val="20003"/>
                    </a:ext>
                  </a:extLst>
                </a:gridCol>
              </a:tblGrid>
              <a:tr h="340272">
                <a:tc>
                  <a:txBody>
                    <a:bodyPr/>
                    <a:lstStyle/>
                    <a:p>
                      <a:pPr marL="0" marR="0" lvl="0" indent="0" algn="l" rtl="0">
                        <a:lnSpc>
                          <a:spcPct val="150000"/>
                        </a:lnSpc>
                        <a:spcBef>
                          <a:spcPts val="0"/>
                        </a:spcBef>
                        <a:spcAft>
                          <a:spcPts val="0"/>
                        </a:spcAft>
                        <a:buNone/>
                      </a:pPr>
                      <a:r>
                        <a:rPr lang="en-US" sz="1600" u="none" strike="noStrike" cap="none" dirty="0"/>
                        <a:t>Expenses</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00"/>
                  </a:ext>
                </a:extLst>
              </a:tr>
              <a:tr h="343971">
                <a:tc>
                  <a:txBody>
                    <a:bodyPr/>
                    <a:lstStyle/>
                    <a:p>
                      <a:pPr marL="0" marR="0" lvl="0" indent="0" algn="l" rtl="0">
                        <a:lnSpc>
                          <a:spcPct val="150000"/>
                        </a:lnSpc>
                        <a:spcBef>
                          <a:spcPts val="0"/>
                        </a:spcBef>
                        <a:spcAft>
                          <a:spcPts val="0"/>
                        </a:spcAft>
                        <a:buNone/>
                      </a:pPr>
                      <a:r>
                        <a:rPr lang="en-US" sz="1600" u="none" strike="noStrike" cap="none" dirty="0"/>
                        <a:t>Temporary Staff</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3,874</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3</a:t>
                      </a:r>
                      <a:r>
                        <a:rPr lang="en-US" sz="1600" u="none" strike="noStrike" cap="none" dirty="0"/>
                        <a:t>,240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10,656</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2"/>
                  </a:ext>
                </a:extLst>
              </a:tr>
              <a:tr h="343971">
                <a:tc>
                  <a:txBody>
                    <a:bodyPr/>
                    <a:lstStyle/>
                    <a:p>
                      <a:pPr marL="0" marR="0" lvl="0" indent="0" algn="l" rtl="0">
                        <a:lnSpc>
                          <a:spcPct val="150000"/>
                        </a:lnSpc>
                        <a:spcBef>
                          <a:spcPts val="0"/>
                        </a:spcBef>
                        <a:spcAft>
                          <a:spcPts val="0"/>
                        </a:spcAft>
                        <a:buNone/>
                      </a:pPr>
                      <a:r>
                        <a:rPr lang="en-US" sz="1600" u="none" strike="noStrike" cap="none"/>
                        <a:t>Depreciation</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,311</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,311</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,310</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3"/>
                  </a:ext>
                </a:extLst>
              </a:tr>
              <a:tr h="343971">
                <a:tc>
                  <a:txBody>
                    <a:bodyPr/>
                    <a:lstStyle/>
                    <a:p>
                      <a:pPr marL="0" marR="0" lvl="0" indent="0" algn="l" rtl="0">
                        <a:lnSpc>
                          <a:spcPct val="150000"/>
                        </a:lnSpc>
                        <a:spcBef>
                          <a:spcPts val="0"/>
                        </a:spcBef>
                        <a:spcAft>
                          <a:spcPts val="0"/>
                        </a:spcAft>
                        <a:buNone/>
                      </a:pPr>
                      <a:r>
                        <a:rPr lang="en-US" sz="1600" u="none" strike="noStrike" cap="none" dirty="0"/>
                        <a:t>Office Supplies</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1</a:t>
                      </a:r>
                      <a:r>
                        <a:rPr lang="en-US" sz="1600" u="none" strike="noStrike" cap="none" dirty="0"/>
                        <a:t>,537</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1</a:t>
                      </a:r>
                      <a:r>
                        <a:rPr lang="en-US" sz="1600" u="none" strike="noStrike" cap="none" dirty="0"/>
                        <a:t>,856</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1</a:t>
                      </a:r>
                      <a:r>
                        <a:rPr lang="en-US" sz="1600" u="none" strike="noStrike" cap="none"/>
                        <a:t>,942</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04"/>
                  </a:ext>
                </a:extLst>
              </a:tr>
              <a:tr h="343971">
                <a:tc>
                  <a:txBody>
                    <a:bodyPr/>
                    <a:lstStyle/>
                    <a:p>
                      <a:pPr marL="0" marR="0" lvl="0" indent="0" algn="l" rtl="0">
                        <a:lnSpc>
                          <a:spcPct val="150000"/>
                        </a:lnSpc>
                        <a:spcBef>
                          <a:spcPts val="0"/>
                        </a:spcBef>
                        <a:spcAft>
                          <a:spcPts val="0"/>
                        </a:spcAft>
                        <a:buNone/>
                      </a:pPr>
                      <a:r>
                        <a:rPr lang="en-US" sz="1600" u="none" strike="noStrike" cap="none"/>
                        <a:t>Travel/Entertainment</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5,000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6,786</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9,551</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5"/>
                  </a:ext>
                </a:extLst>
              </a:tr>
              <a:tr h="343971">
                <a:tc>
                  <a:txBody>
                    <a:bodyPr/>
                    <a:lstStyle/>
                    <a:p>
                      <a:pPr marL="0" marR="0" lvl="0" indent="0" algn="l" rtl="0">
                        <a:lnSpc>
                          <a:spcPct val="150000"/>
                        </a:lnSpc>
                        <a:spcBef>
                          <a:spcPts val="0"/>
                        </a:spcBef>
                        <a:spcAft>
                          <a:spcPts val="0"/>
                        </a:spcAft>
                        <a:buNone/>
                      </a:pPr>
                      <a:r>
                        <a:rPr lang="en-US" sz="1600" u="none" strike="noStrike" cap="none"/>
                        <a:t>Marketing/Promotion</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6,000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8,000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9,000</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6"/>
                  </a:ext>
                </a:extLst>
              </a:tr>
              <a:tr h="343971">
                <a:tc>
                  <a:txBody>
                    <a:bodyPr/>
                    <a:lstStyle/>
                    <a:p>
                      <a:pPr marL="0" marR="0" lvl="0" indent="0" algn="l" rtl="0">
                        <a:lnSpc>
                          <a:spcPct val="150000"/>
                        </a:lnSpc>
                        <a:spcBef>
                          <a:spcPts val="0"/>
                        </a:spcBef>
                        <a:spcAft>
                          <a:spcPts val="0"/>
                        </a:spcAft>
                        <a:buNone/>
                      </a:pPr>
                      <a:r>
                        <a:rPr lang="en-US" sz="1600" u="none" strike="noStrike" cap="none" dirty="0"/>
                        <a:t>Maintenance</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,200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,452</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07"/>
                  </a:ext>
                </a:extLst>
              </a:tr>
              <a:tr h="343971">
                <a:tc>
                  <a:txBody>
                    <a:bodyPr/>
                    <a:lstStyle/>
                    <a:p>
                      <a:pPr marL="0" marR="0" lvl="0" indent="0" algn="l" rtl="0">
                        <a:lnSpc>
                          <a:spcPct val="150000"/>
                        </a:lnSpc>
                        <a:spcBef>
                          <a:spcPts val="0"/>
                        </a:spcBef>
                        <a:spcAft>
                          <a:spcPts val="0"/>
                        </a:spcAft>
                        <a:buNone/>
                      </a:pPr>
                      <a:r>
                        <a:rPr lang="en-US" sz="1600" u="none" strike="noStrike" cap="none" dirty="0"/>
                        <a:t>Photocopies</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1,683</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3,295</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7</a:t>
                      </a:r>
                      <a:r>
                        <a:rPr lang="en-US" sz="1600" u="none" strike="noStrike" cap="none" dirty="0"/>
                        <a:t>,724</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9"/>
                  </a:ext>
                </a:extLst>
              </a:tr>
              <a:tr h="343971">
                <a:tc>
                  <a:txBody>
                    <a:bodyPr/>
                    <a:lstStyle/>
                    <a:p>
                      <a:pPr marL="0" marR="0" lvl="0" indent="0" algn="l" rtl="0">
                        <a:lnSpc>
                          <a:spcPct val="150000"/>
                        </a:lnSpc>
                        <a:spcBef>
                          <a:spcPts val="0"/>
                        </a:spcBef>
                        <a:spcAft>
                          <a:spcPts val="0"/>
                        </a:spcAft>
                        <a:buNone/>
                      </a:pPr>
                      <a:r>
                        <a:rPr lang="en-US" sz="1600" u="none" strike="noStrike" cap="none" dirty="0"/>
                        <a:t>Cellular Phone</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1</a:t>
                      </a:r>
                      <a:r>
                        <a:rPr lang="en-US" sz="1600" u="none" strike="noStrike" cap="none"/>
                        <a:t>,805</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,291</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,549</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0"/>
                  </a:ext>
                </a:extLst>
              </a:tr>
              <a:tr h="343971">
                <a:tc>
                  <a:txBody>
                    <a:bodyPr/>
                    <a:lstStyle/>
                    <a:p>
                      <a:pPr marL="0" marR="0" lvl="0" indent="0" algn="l" rtl="0">
                        <a:lnSpc>
                          <a:spcPct val="150000"/>
                        </a:lnSpc>
                        <a:spcBef>
                          <a:spcPts val="0"/>
                        </a:spcBef>
                        <a:spcAft>
                          <a:spcPts val="0"/>
                        </a:spcAft>
                        <a:buNone/>
                      </a:pPr>
                      <a:r>
                        <a:rPr lang="en-US" sz="1600" u="none" strike="noStrike" cap="none" dirty="0"/>
                        <a:t>Telephone</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,073</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,529</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,861</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1"/>
                  </a:ext>
                </a:extLst>
              </a:tr>
              <a:tr h="343971">
                <a:tc>
                  <a:txBody>
                    <a:bodyPr/>
                    <a:lstStyle/>
                    <a:p>
                      <a:pPr marL="0" marR="0" lvl="0" indent="0" algn="l" rtl="0">
                        <a:lnSpc>
                          <a:spcPct val="150000"/>
                        </a:lnSpc>
                        <a:spcBef>
                          <a:spcPts val="0"/>
                        </a:spcBef>
                        <a:spcAft>
                          <a:spcPts val="0"/>
                        </a:spcAft>
                        <a:buNone/>
                      </a:pPr>
                      <a:r>
                        <a:rPr lang="en-US" sz="1600" u="none" strike="noStrike" cap="none"/>
                        <a:t>Vehicle Expenses</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3,683</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6</a:t>
                      </a:r>
                      <a:r>
                        <a:rPr lang="en-US" sz="1600" u="none" strike="noStrike" cap="none"/>
                        <a:t>,835</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7</a:t>
                      </a:r>
                      <a:r>
                        <a:rPr lang="en-US" sz="1600" u="none" strike="noStrike" cap="none"/>
                        <a:t>,250</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2"/>
                  </a:ext>
                </a:extLst>
              </a:tr>
              <a:tr h="347944">
                <a:tc>
                  <a:txBody>
                    <a:bodyPr/>
                    <a:lstStyle/>
                    <a:p>
                      <a:pPr marL="0" marR="0" lvl="0" indent="0" algn="l" rtl="0">
                        <a:lnSpc>
                          <a:spcPct val="150000"/>
                        </a:lnSpc>
                        <a:spcBef>
                          <a:spcPts val="0"/>
                        </a:spcBef>
                        <a:spcAft>
                          <a:spcPts val="0"/>
                        </a:spcAft>
                        <a:buNone/>
                      </a:pPr>
                      <a:r>
                        <a:rPr lang="en-US" sz="1600" u="none" strike="noStrike" cap="none"/>
                        <a:t>Internet Fees</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,800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,088</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,393</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3"/>
                  </a:ext>
                </a:extLst>
              </a:tr>
              <a:tr h="343971">
                <a:tc>
                  <a:txBody>
                    <a:bodyPr/>
                    <a:lstStyle/>
                    <a:p>
                      <a:pPr marL="0" marR="0" lvl="0" indent="0" algn="l" rtl="0">
                        <a:lnSpc>
                          <a:spcPct val="150000"/>
                        </a:lnSpc>
                        <a:spcBef>
                          <a:spcPts val="0"/>
                        </a:spcBef>
                        <a:spcAft>
                          <a:spcPts val="0"/>
                        </a:spcAft>
                        <a:buNone/>
                      </a:pPr>
                      <a:r>
                        <a:rPr lang="en-US" sz="1600" u="none" strike="noStrike" cap="none"/>
                        <a:t>Rent</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10,000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10,000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10,000</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14"/>
                  </a:ext>
                </a:extLst>
              </a:tr>
              <a:tr h="343971">
                <a:tc>
                  <a:txBody>
                    <a:bodyPr/>
                    <a:lstStyle/>
                    <a:p>
                      <a:pPr marL="0" marR="0" lvl="0" indent="0" algn="l" rtl="0">
                        <a:lnSpc>
                          <a:spcPct val="150000"/>
                        </a:lnSpc>
                        <a:spcBef>
                          <a:spcPts val="0"/>
                        </a:spcBef>
                        <a:spcAft>
                          <a:spcPts val="0"/>
                        </a:spcAft>
                        <a:buNone/>
                      </a:pPr>
                      <a:r>
                        <a:rPr lang="en-US" sz="1600" u="none" strike="noStrike" cap="none"/>
                        <a:t>Utilities</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2,400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6</a:t>
                      </a:r>
                      <a:r>
                        <a:rPr lang="en-US" sz="1600" u="none" strike="noStrike" cap="none"/>
                        <a:t>,433</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6</a:t>
                      </a:r>
                      <a:r>
                        <a:rPr lang="en-US" sz="1600" u="none" strike="noStrike" cap="none"/>
                        <a:t>,776</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5"/>
                  </a:ext>
                </a:extLst>
              </a:tr>
              <a:tr h="343971">
                <a:tc>
                  <a:txBody>
                    <a:bodyPr/>
                    <a:lstStyle/>
                    <a:p>
                      <a:pPr marL="0" marR="0" lvl="0" indent="0" algn="l" rtl="0">
                        <a:lnSpc>
                          <a:spcPct val="150000"/>
                        </a:lnSpc>
                        <a:spcBef>
                          <a:spcPts val="0"/>
                        </a:spcBef>
                        <a:spcAft>
                          <a:spcPts val="0"/>
                        </a:spcAft>
                        <a:buNone/>
                      </a:pPr>
                      <a:r>
                        <a:rPr lang="en-US" sz="1600" u="none" strike="noStrike" cap="none"/>
                        <a:t>Insurance</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6"/>
                  </a:ext>
                </a:extLst>
              </a:tr>
              <a:tr h="343971">
                <a:tc>
                  <a:txBody>
                    <a:bodyPr/>
                    <a:lstStyle/>
                    <a:p>
                      <a:pPr marL="0" marR="0" lvl="0" indent="0" algn="l" rtl="0">
                        <a:lnSpc>
                          <a:spcPct val="150000"/>
                        </a:lnSpc>
                        <a:spcBef>
                          <a:spcPts val="0"/>
                        </a:spcBef>
                        <a:spcAft>
                          <a:spcPts val="0"/>
                        </a:spcAft>
                        <a:buNone/>
                      </a:pPr>
                      <a:r>
                        <a:rPr lang="en-US" sz="1600" u="none" strike="noStrike" cap="none"/>
                        <a:t>Payroll Taxes</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0</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7"/>
                  </a:ext>
                </a:extLst>
              </a:tr>
              <a:tr h="343971">
                <a:tc>
                  <a:txBody>
                    <a:bodyPr/>
                    <a:lstStyle/>
                    <a:p>
                      <a:pPr marL="0" marR="0" lvl="0" indent="0" algn="l" rtl="0">
                        <a:lnSpc>
                          <a:spcPct val="150000"/>
                        </a:lnSpc>
                        <a:spcBef>
                          <a:spcPts val="0"/>
                        </a:spcBef>
                        <a:spcAft>
                          <a:spcPts val="0"/>
                        </a:spcAft>
                        <a:buNone/>
                      </a:pPr>
                      <a:r>
                        <a:rPr lang="en-US" sz="1600" u="none" strike="noStrike" cap="none" dirty="0"/>
                        <a:t>Consulting Accountant</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8"/>
                  </a:ext>
                </a:extLst>
              </a:tr>
              <a:tr h="343971">
                <a:tc>
                  <a:txBody>
                    <a:bodyPr/>
                    <a:lstStyle/>
                    <a:p>
                      <a:pPr marL="0" marR="0" lvl="0" indent="0" algn="l" rtl="0">
                        <a:lnSpc>
                          <a:spcPct val="150000"/>
                        </a:lnSpc>
                        <a:spcBef>
                          <a:spcPts val="0"/>
                        </a:spcBef>
                        <a:spcAft>
                          <a:spcPts val="0"/>
                        </a:spcAft>
                        <a:buNone/>
                      </a:pPr>
                      <a:r>
                        <a:rPr lang="en-US" sz="1600" u="none" strike="noStrike" cap="none" dirty="0"/>
                        <a:t>Total Operating Expenses</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47,166</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59,864</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77,455</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23"/>
                  </a:ext>
                </a:extLst>
              </a:tr>
              <a:tr h="137472">
                <a:tc>
                  <a:txBody>
                    <a:bodyPr/>
                    <a:lstStyle/>
                    <a:p>
                      <a:pPr marL="0" marR="0" lvl="0" indent="0" algn="l" rtl="0">
                        <a:lnSpc>
                          <a:spcPct val="115000"/>
                        </a:lnSpc>
                        <a:spcBef>
                          <a:spcPts val="0"/>
                        </a:spcBef>
                        <a:spcAft>
                          <a:spcPts val="0"/>
                        </a:spcAft>
                        <a:buNone/>
                      </a:pPr>
                      <a:endParaRPr sz="300" u="none" strike="noStrike" cap="none">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300" u="none" strike="noStrike" cap="none">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300" u="none" strike="noStrike" cap="none" dirty="0">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3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2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1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just"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Financial Plan</a:t>
            </a:r>
            <a:endParaRPr/>
          </a:p>
        </p:txBody>
      </p:sp>
      <p:sp>
        <p:nvSpPr>
          <p:cNvPr id="215" name="Google Shape;215;p16"/>
          <p:cNvSpPr txBox="1">
            <a:spLocks noGrp="1"/>
          </p:cNvSpPr>
          <p:nvPr>
            <p:ph type="body" idx="1"/>
          </p:nvPr>
        </p:nvSpPr>
        <p:spPr>
          <a:xfrm>
            <a:off x="1097279" y="1845734"/>
            <a:ext cx="4937760"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dirty="0"/>
              <a:t> </a:t>
            </a:r>
            <a:r>
              <a:rPr lang="en-US" sz="1800" dirty="0">
                <a:latin typeface="Arial"/>
                <a:ea typeface="Arial"/>
                <a:cs typeface="Arial"/>
                <a:sym typeface="Arial"/>
              </a:rPr>
              <a:t>This is the third and final segment.</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Net profit= Profit before taxes and interests- taxes incurred- interest expense.</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Net Profit/Sales= (Net profit/sales)*100</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Net profit and % of profit both have increased in successive periods.</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This financial plan is quite applicable for the D&amp;B fashion</a:t>
            </a:r>
            <a:r>
              <a:rPr lang="en-US" dirty="0"/>
              <a:t>.  </a:t>
            </a:r>
            <a:endParaRPr dirty="0"/>
          </a:p>
        </p:txBody>
      </p:sp>
      <p:graphicFrame>
        <p:nvGraphicFramePr>
          <p:cNvPr id="216" name="Google Shape;216;p16"/>
          <p:cNvGraphicFramePr/>
          <p:nvPr>
            <p:extLst>
              <p:ext uri="{D42A27DB-BD31-4B8C-83A1-F6EECF244321}">
                <p14:modId xmlns:p14="http://schemas.microsoft.com/office/powerpoint/2010/main" val="4266328219"/>
              </p:ext>
            </p:extLst>
          </p:nvPr>
        </p:nvGraphicFramePr>
        <p:xfrm>
          <a:off x="6218238" y="1555423"/>
          <a:ext cx="4937100" cy="4459327"/>
        </p:xfrm>
        <a:graphic>
          <a:graphicData uri="http://schemas.openxmlformats.org/drawingml/2006/table">
            <a:tbl>
              <a:tblPr firstRow="1" firstCol="1" bandRow="1">
                <a:noFill/>
                <a:tableStyleId>{BC331384-EBBA-4289-9650-68E68DCD7BC1}</a:tableStyleId>
              </a:tblPr>
              <a:tblGrid>
                <a:gridCol w="1857475">
                  <a:extLst>
                    <a:ext uri="{9D8B030D-6E8A-4147-A177-3AD203B41FA5}">
                      <a16:colId xmlns:a16="http://schemas.microsoft.com/office/drawing/2014/main" val="20000"/>
                    </a:ext>
                  </a:extLst>
                </a:gridCol>
                <a:gridCol w="993125">
                  <a:extLst>
                    <a:ext uri="{9D8B030D-6E8A-4147-A177-3AD203B41FA5}">
                      <a16:colId xmlns:a16="http://schemas.microsoft.com/office/drawing/2014/main" val="20001"/>
                    </a:ext>
                  </a:extLst>
                </a:gridCol>
                <a:gridCol w="993125">
                  <a:extLst>
                    <a:ext uri="{9D8B030D-6E8A-4147-A177-3AD203B41FA5}">
                      <a16:colId xmlns:a16="http://schemas.microsoft.com/office/drawing/2014/main" val="20002"/>
                    </a:ext>
                  </a:extLst>
                </a:gridCol>
                <a:gridCol w="1093375">
                  <a:extLst>
                    <a:ext uri="{9D8B030D-6E8A-4147-A177-3AD203B41FA5}">
                      <a16:colId xmlns:a16="http://schemas.microsoft.com/office/drawing/2014/main" val="20003"/>
                    </a:ext>
                  </a:extLst>
                </a:gridCol>
              </a:tblGrid>
              <a:tr h="674725">
                <a:tc>
                  <a:txBody>
                    <a:bodyPr/>
                    <a:lstStyle/>
                    <a:p>
                      <a:pPr marL="0" marR="0" lvl="0" indent="0" algn="l" rtl="0">
                        <a:lnSpc>
                          <a:spcPct val="150000"/>
                        </a:lnSpc>
                        <a:spcBef>
                          <a:spcPts val="0"/>
                        </a:spcBef>
                        <a:spcAft>
                          <a:spcPts val="0"/>
                        </a:spcAft>
                        <a:buNone/>
                      </a:pPr>
                      <a:r>
                        <a:rPr lang="en-US" sz="1600" u="none" strike="noStrike" cap="none" dirty="0"/>
                        <a:t>Profit Before Interest and Taxes</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150,400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350,000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560,000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0"/>
                  </a:ext>
                </a:extLst>
              </a:tr>
              <a:tr h="674725">
                <a:tc>
                  <a:txBody>
                    <a:bodyPr/>
                    <a:lstStyle/>
                    <a:p>
                      <a:pPr marL="0" marR="0" lvl="0" indent="0" algn="l" rtl="0">
                        <a:lnSpc>
                          <a:spcPct val="150000"/>
                        </a:lnSpc>
                        <a:spcBef>
                          <a:spcPts val="0"/>
                        </a:spcBef>
                        <a:spcAft>
                          <a:spcPts val="0"/>
                        </a:spcAft>
                        <a:buNone/>
                      </a:pPr>
                      <a:r>
                        <a:rPr lang="en-US" sz="1600" u="none" strike="noStrike" cap="none" dirty="0"/>
                        <a:t>EBITDA</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150,600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360,000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620,000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1"/>
                  </a:ext>
                </a:extLst>
              </a:tr>
              <a:tr h="674725">
                <a:tc>
                  <a:txBody>
                    <a:bodyPr/>
                    <a:lstStyle/>
                    <a:p>
                      <a:pPr marL="0" marR="0" lvl="0" indent="0" algn="l" rtl="0">
                        <a:lnSpc>
                          <a:spcPct val="150000"/>
                        </a:lnSpc>
                        <a:spcBef>
                          <a:spcPts val="0"/>
                        </a:spcBef>
                        <a:spcAft>
                          <a:spcPts val="0"/>
                        </a:spcAft>
                        <a:buNone/>
                      </a:pPr>
                      <a:r>
                        <a:rPr lang="en-US" sz="1600" u="none" strike="noStrike" cap="none"/>
                        <a:t>Interest Expense</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8</a:t>
                      </a:r>
                      <a:r>
                        <a:rPr lang="en-US" sz="1600" u="none" strike="noStrike" cap="none" dirty="0"/>
                        <a:t>,704</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8</a:t>
                      </a:r>
                      <a:r>
                        <a:rPr lang="en-US" sz="1600" u="none" strike="noStrike" cap="none" dirty="0"/>
                        <a:t>,133</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7</a:t>
                      </a:r>
                      <a:r>
                        <a:rPr lang="en-US" sz="1600" u="none" strike="noStrike" cap="none" dirty="0"/>
                        <a:t>,510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2"/>
                  </a:ext>
                </a:extLst>
              </a:tr>
              <a:tr h="682500">
                <a:tc>
                  <a:txBody>
                    <a:bodyPr/>
                    <a:lstStyle/>
                    <a:p>
                      <a:pPr marL="0" marR="0" lvl="0" indent="0" algn="l" rtl="0">
                        <a:lnSpc>
                          <a:spcPct val="150000"/>
                        </a:lnSpc>
                        <a:spcBef>
                          <a:spcPts val="0"/>
                        </a:spcBef>
                        <a:spcAft>
                          <a:spcPts val="0"/>
                        </a:spcAft>
                        <a:buNone/>
                      </a:pPr>
                      <a:r>
                        <a:rPr lang="en-US" sz="1600" u="none" strike="noStrike" cap="none" dirty="0"/>
                        <a:t>Taxes Incurred</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30,000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3"/>
                  </a:ext>
                </a:extLst>
              </a:tr>
              <a:tr h="257575">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4"/>
                  </a:ext>
                </a:extLst>
              </a:tr>
              <a:tr h="674725">
                <a:tc>
                  <a:txBody>
                    <a:bodyPr/>
                    <a:lstStyle/>
                    <a:p>
                      <a:pPr marL="0" marR="0" lvl="0" indent="0" algn="l" rtl="0">
                        <a:lnSpc>
                          <a:spcPct val="150000"/>
                        </a:lnSpc>
                        <a:spcBef>
                          <a:spcPts val="0"/>
                        </a:spcBef>
                        <a:spcAft>
                          <a:spcPts val="0"/>
                        </a:spcAft>
                        <a:buNone/>
                      </a:pPr>
                      <a:r>
                        <a:rPr lang="en-US" sz="1600" u="none" strike="noStrike" cap="none" dirty="0"/>
                        <a:t>Net Profit</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96,320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300,136</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600,000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5"/>
                  </a:ext>
                </a:extLst>
              </a:tr>
              <a:tr h="674725">
                <a:tc>
                  <a:txBody>
                    <a:bodyPr/>
                    <a:lstStyle/>
                    <a:p>
                      <a:pPr marL="0" marR="0" lvl="0" indent="0" algn="l" rtl="0">
                        <a:lnSpc>
                          <a:spcPct val="150000"/>
                        </a:lnSpc>
                        <a:spcBef>
                          <a:spcPts val="0"/>
                        </a:spcBef>
                        <a:spcAft>
                          <a:spcPts val="0"/>
                        </a:spcAft>
                        <a:buNone/>
                      </a:pPr>
                      <a:r>
                        <a:rPr lang="en-US" sz="1600" u="none" strike="noStrike" cap="none"/>
                        <a:t>Net Profit/Sales</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1</a:t>
                      </a:r>
                      <a:r>
                        <a:rPr lang="en-US" sz="1600" u="none" strike="noStrike" cap="none" dirty="0"/>
                        <a:t>8.39%</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2.76%</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3</a:t>
                      </a:r>
                      <a:r>
                        <a:rPr lang="en-US" sz="1600" u="none" strike="noStrike" cap="none" dirty="0"/>
                        <a:t>6.38%</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6"/>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Arial"/>
              <a:buNone/>
            </a:pPr>
            <a:r>
              <a:rPr lang="en-US" b="1">
                <a:latin typeface="Arial"/>
                <a:ea typeface="Arial"/>
                <a:cs typeface="Arial"/>
                <a:sym typeface="Arial"/>
              </a:rPr>
              <a:t>References</a:t>
            </a:r>
            <a:endParaRPr b="1">
              <a:latin typeface="Arial"/>
              <a:ea typeface="Arial"/>
              <a:cs typeface="Arial"/>
              <a:sym typeface="Arial"/>
            </a:endParaRPr>
          </a:p>
        </p:txBody>
      </p:sp>
      <p:sp>
        <p:nvSpPr>
          <p:cNvPr id="222" name="Google Shape;222;p17"/>
          <p:cNvSpPr txBox="1">
            <a:spLocks noGrp="1"/>
          </p:cNvSpPr>
          <p:nvPr>
            <p:ph type="body" idx="1"/>
          </p:nvPr>
        </p:nvSpPr>
        <p:spPr>
          <a:xfrm>
            <a:off x="501156" y="1940345"/>
            <a:ext cx="10520753" cy="4729397"/>
          </a:xfrm>
          <a:prstGeom prst="rect">
            <a:avLst/>
          </a:prstGeom>
          <a:noFill/>
          <a:ln>
            <a:noFill/>
          </a:ln>
        </p:spPr>
        <p:txBody>
          <a:bodyPr spcFirstLastPara="1" wrap="square" lIns="0" tIns="45700" rIns="0" bIns="45700" anchor="t" anchorCtr="0">
            <a:normAutofit fontScale="62500" lnSpcReduction="20000"/>
          </a:bodyPr>
          <a:lstStyle/>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Publishing.service.gov.uk, (2022), PESTLE analysis, available at: ttps://assets.publishing.service.gov.uk/government/uploads/system/uploads/attachment_data/file/550691/Tool_3.pdf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Gov.uk, (2022), Welcome to GOV.UK, available at: https://www.gov.uk/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Statista.com, (2022), When shopping for clothing and footwear, which do you prefer buying from?, available at: </a:t>
            </a:r>
            <a:r>
              <a:rPr lang="en-US" sz="1800" b="0" i="0" u="sng" strike="noStrike">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https://www.statista.com/statistics/1072474/uk-consumers-brand-preferences-for-clothing-and-footwear/</a:t>
            </a:r>
            <a:r>
              <a:rPr lang="en-US" sz="1800" b="0" i="0" u="none" strike="noStrike">
                <a:solidFill>
                  <a:srgbClr val="000000"/>
                </a:solidFill>
                <a:latin typeface="Arial"/>
                <a:ea typeface="Arial"/>
                <a:cs typeface="Arial"/>
                <a:sym typeface="Arial"/>
              </a:rPr>
              <a:t>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Hakimovna, U.M. and Muhammedrisaevna, T.M.S., 2022. Audit and Marketing Audit in Small Business and Private Entrepreneurship: The Order and Process of Inspection. Journal of Ethics and Diversity in International Communication, 2(3), pp.84-88.</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Chen, H.C. and Yang, C.H., 2019. Applying a multiple criteria decision-making approach to establishing green marketing audit criteria. Journal of cleaner production, 210, pp.256-265.</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Smartinsights.com, (2022), Global social media statistics research summary 2022, available at: </a:t>
            </a:r>
            <a:r>
              <a:rPr lang="en-US" sz="1800" b="0" i="0" u="sng" strike="noStrike">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https://www.smartinsights.com/social-media-marketing/social-media-strategy/new-global-social-media-research/</a:t>
            </a:r>
            <a:r>
              <a:rPr lang="en-US" sz="1800" b="0" i="0" u="none" strike="noStrike">
                <a:solidFill>
                  <a:srgbClr val="000000"/>
                </a:solidFill>
                <a:latin typeface="Arial"/>
                <a:ea typeface="Arial"/>
                <a:cs typeface="Arial"/>
                <a:sym typeface="Arial"/>
              </a:rPr>
              <a:t>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Fashionunited.uk, (2022), UK fashion industry statistics, available at: </a:t>
            </a:r>
            <a:r>
              <a:rPr lang="en-US" sz="1800" b="0" i="0" u="sng" strike="noStrike">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https://fashionunited.uk/uk-fashion-industry-statistics</a:t>
            </a:r>
            <a:r>
              <a:rPr lang="en-US" sz="1800" b="0" i="0" u="none" strike="noStrike">
                <a:solidFill>
                  <a:srgbClr val="000000"/>
                </a:solidFill>
                <a:latin typeface="Arial"/>
                <a:ea typeface="Arial"/>
                <a:cs typeface="Arial"/>
                <a:sym typeface="Arial"/>
              </a:rPr>
              <a:t>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Tchelidze, L., 2022. The Significance of Digital Marketing Strategies for Continuity of SMEs. Management, 19, p.21.</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Kumar, A.R., 2021. A study on the effectiveness of digital marketing. South Asian Journal of Marketing &amp; Management Research, 11(11), pp.135-140.</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Pigatto, R.S., Franco, D.S., Netto, M.S., Carissimi, É., Oliveira, L.F., Jahn, S.L. and Dotto, G.L., 2020. An eco-friendly and low-cost strategy for groundwater defluorination: adsorption of fluoride onto calcinated sludge. Journal of Environmental Chemical Engineering, 8(6), p.104546.</a:t>
            </a:r>
            <a:br>
              <a:rPr lang="en-US" b="0"/>
            </a:br>
            <a:endParaRP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2882</Words>
  <Application>Microsoft Macintosh PowerPoint</Application>
  <PresentationFormat>Widescreen</PresentationFormat>
  <Paragraphs>302</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Noto Sans Symbols</vt:lpstr>
      <vt:lpstr>Trebuchet MS</vt:lpstr>
      <vt:lpstr>Retrospect</vt:lpstr>
      <vt:lpstr> Certificate in Higher Education Skills for the Workplace</vt:lpstr>
      <vt:lpstr>Executive Summary</vt:lpstr>
      <vt:lpstr>1. Business overview</vt:lpstr>
      <vt:lpstr>2. Product and services  </vt:lpstr>
      <vt:lpstr>3. Market audit</vt:lpstr>
      <vt:lpstr>3.1 Competitors</vt:lpstr>
      <vt:lpstr>3.2 SWOT analysis</vt:lpstr>
      <vt:lpstr>3.3 PESTLE analysis</vt:lpstr>
      <vt:lpstr>4. Target market</vt:lpstr>
      <vt:lpstr>4. Target market</vt:lpstr>
      <vt:lpstr>5. Marketing plan</vt:lpstr>
      <vt:lpstr>5. Marketing plan</vt:lpstr>
      <vt:lpstr>6. Management plan</vt:lpstr>
      <vt:lpstr>Financial Plan</vt:lpstr>
      <vt:lpstr>Financial Plan</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Certificate in Higher Education Skills for the Workplace</dc:title>
  <dc:creator>FAEZ</dc:creator>
  <cp:lastModifiedBy> </cp:lastModifiedBy>
  <cp:revision>2</cp:revision>
  <dcterms:created xsi:type="dcterms:W3CDTF">2022-07-09T08:53:37Z</dcterms:created>
  <dcterms:modified xsi:type="dcterms:W3CDTF">2022-07-24T13:53:45Z</dcterms:modified>
</cp:coreProperties>
</file>