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61" r:id="rId4"/>
    <p:sldId id="258" r:id="rId5"/>
    <p:sldId id="259" r:id="rId6"/>
    <p:sldId id="262" r:id="rId7"/>
    <p:sldId id="266" r:id="rId8"/>
    <p:sldId id="265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409"/>
    <p:restoredTop sz="96327"/>
  </p:normalViewPr>
  <p:slideViewPr>
    <p:cSldViewPr snapToGrid="0">
      <p:cViewPr varScale="1">
        <p:scale>
          <a:sx n="132" d="100"/>
          <a:sy n="132" d="100"/>
        </p:scale>
        <p:origin x="1280" y="1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3F20C23-D7A6-48E5-A9A8-A0F9EC24C96F}" type="doc">
      <dgm:prSet loTypeId="urn:microsoft.com/office/officeart/2008/layout/LinedList" loCatId="list" qsTypeId="urn:microsoft.com/office/officeart/2005/8/quickstyle/simple2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532B0A97-AA29-4697-9631-A681528180DD}">
      <dgm:prSet/>
      <dgm:spPr/>
      <dgm:t>
        <a:bodyPr/>
        <a:lstStyle/>
        <a:p>
          <a:r>
            <a:rPr lang="en-GB"/>
            <a:t>Sustainable lifestyle (WWF, 2023).</a:t>
          </a:r>
          <a:endParaRPr lang="en-US"/>
        </a:p>
      </dgm:t>
    </dgm:pt>
    <dgm:pt modelId="{248F118A-4F91-4D14-9F68-BA085156D8F2}" type="parTrans" cxnId="{C08B75D0-3CDA-4005-A20B-A3B9B310076E}">
      <dgm:prSet/>
      <dgm:spPr/>
      <dgm:t>
        <a:bodyPr/>
        <a:lstStyle/>
        <a:p>
          <a:endParaRPr lang="en-US"/>
        </a:p>
      </dgm:t>
    </dgm:pt>
    <dgm:pt modelId="{5A204B3A-52A7-49A7-8940-31E985E0F2CC}" type="sibTrans" cxnId="{C08B75D0-3CDA-4005-A20B-A3B9B310076E}">
      <dgm:prSet/>
      <dgm:spPr/>
      <dgm:t>
        <a:bodyPr/>
        <a:lstStyle/>
        <a:p>
          <a:endParaRPr lang="en-US"/>
        </a:p>
      </dgm:t>
    </dgm:pt>
    <dgm:pt modelId="{4641376E-289F-4780-B91F-B3EAAB77043F}">
      <dgm:prSet/>
      <dgm:spPr/>
      <dgm:t>
        <a:bodyPr/>
        <a:lstStyle/>
        <a:p>
          <a:r>
            <a:rPr lang="en-GB" dirty="0"/>
            <a:t>£8 million in fines and costs (Agency, 2017).  </a:t>
          </a:r>
          <a:endParaRPr lang="en-US" dirty="0"/>
        </a:p>
      </dgm:t>
    </dgm:pt>
    <dgm:pt modelId="{066539AE-C3DC-4724-AD07-A395D2B232EB}" type="parTrans" cxnId="{B0EE60A5-758B-42D1-9855-859A83B1A7B2}">
      <dgm:prSet/>
      <dgm:spPr/>
      <dgm:t>
        <a:bodyPr/>
        <a:lstStyle/>
        <a:p>
          <a:endParaRPr lang="en-US"/>
        </a:p>
      </dgm:t>
    </dgm:pt>
    <dgm:pt modelId="{E942A242-49EE-4CA1-8CB6-88689382566D}" type="sibTrans" cxnId="{B0EE60A5-758B-42D1-9855-859A83B1A7B2}">
      <dgm:prSet/>
      <dgm:spPr/>
      <dgm:t>
        <a:bodyPr/>
        <a:lstStyle/>
        <a:p>
          <a:endParaRPr lang="en-US"/>
        </a:p>
      </dgm:t>
    </dgm:pt>
    <dgm:pt modelId="{2BAD2B37-1EB7-48FC-AB60-CA5A64B5AC93}">
      <dgm:prSet/>
      <dgm:spPr/>
      <dgm:t>
        <a:bodyPr/>
        <a:lstStyle/>
        <a:p>
          <a:r>
            <a:rPr lang="en-GB" dirty="0"/>
            <a:t>A</a:t>
          </a:r>
          <a:r>
            <a:rPr lang="en-GB" b="0" i="0" dirty="0"/>
            <a:t>pproach to human rights </a:t>
          </a:r>
          <a:r>
            <a:rPr lang="en-GB" dirty="0"/>
            <a:t>(</a:t>
          </a:r>
          <a:r>
            <a:rPr lang="en-GB" dirty="0" err="1"/>
            <a:t>Tescopic</a:t>
          </a:r>
          <a:r>
            <a:rPr lang="en-GB" dirty="0"/>
            <a:t>, 2022).</a:t>
          </a:r>
          <a:endParaRPr lang="en-US" dirty="0"/>
        </a:p>
      </dgm:t>
    </dgm:pt>
    <dgm:pt modelId="{EF0C77B8-06FC-49DD-9645-7662195BDE75}" type="parTrans" cxnId="{1F9BDE94-0DDD-4B51-A601-EE1B2EEED144}">
      <dgm:prSet/>
      <dgm:spPr/>
      <dgm:t>
        <a:bodyPr/>
        <a:lstStyle/>
        <a:p>
          <a:endParaRPr lang="en-US"/>
        </a:p>
      </dgm:t>
    </dgm:pt>
    <dgm:pt modelId="{DAA94B55-2EE2-4905-8FB9-1AD6337441CC}" type="sibTrans" cxnId="{1F9BDE94-0DDD-4B51-A601-EE1B2EEED144}">
      <dgm:prSet/>
      <dgm:spPr/>
      <dgm:t>
        <a:bodyPr/>
        <a:lstStyle/>
        <a:p>
          <a:endParaRPr lang="en-US"/>
        </a:p>
      </dgm:t>
    </dgm:pt>
    <dgm:pt modelId="{7261EACF-B99C-4804-BB07-61E6599123CD}">
      <dgm:prSet/>
      <dgm:spPr/>
      <dgm:t>
        <a:bodyPr/>
        <a:lstStyle/>
        <a:p>
          <a:r>
            <a:rPr lang="en-GB" dirty="0"/>
            <a:t>Modern Slavery (Tesco, 2023). </a:t>
          </a:r>
          <a:endParaRPr lang="en-US" dirty="0"/>
        </a:p>
      </dgm:t>
    </dgm:pt>
    <dgm:pt modelId="{2AD3A390-89C0-4743-AA4E-9B1833B70B84}" type="parTrans" cxnId="{B6DEB85D-8AE2-4D42-8A82-C054F56F06DA}">
      <dgm:prSet/>
      <dgm:spPr/>
      <dgm:t>
        <a:bodyPr/>
        <a:lstStyle/>
        <a:p>
          <a:endParaRPr lang="en-US"/>
        </a:p>
      </dgm:t>
    </dgm:pt>
    <dgm:pt modelId="{DE2F8282-5A92-45BD-B030-C804BD01AE38}" type="sibTrans" cxnId="{B6DEB85D-8AE2-4D42-8A82-C054F56F06DA}">
      <dgm:prSet/>
      <dgm:spPr/>
      <dgm:t>
        <a:bodyPr/>
        <a:lstStyle/>
        <a:p>
          <a:endParaRPr lang="en-US"/>
        </a:p>
      </dgm:t>
    </dgm:pt>
    <dgm:pt modelId="{158A94A1-7BD1-40DD-A586-F81D3F75044D}">
      <dgm:prSet/>
      <dgm:spPr/>
      <dgm:t>
        <a:bodyPr/>
        <a:lstStyle/>
        <a:p>
          <a:r>
            <a:rPr lang="en-GB" dirty="0"/>
            <a:t>Tesco cook the books (</a:t>
          </a:r>
          <a:r>
            <a:rPr lang="en-GB" dirty="0" err="1"/>
            <a:t>unwrappedethics</a:t>
          </a:r>
          <a:r>
            <a:rPr lang="en-GB" dirty="0"/>
            <a:t>, 2023).</a:t>
          </a:r>
          <a:endParaRPr lang="en-US" dirty="0"/>
        </a:p>
      </dgm:t>
    </dgm:pt>
    <dgm:pt modelId="{CDBE648A-4729-40A1-8972-85F983A068A6}" type="parTrans" cxnId="{3C0544D7-377F-4094-9E96-EED663BE735D}">
      <dgm:prSet/>
      <dgm:spPr/>
      <dgm:t>
        <a:bodyPr/>
        <a:lstStyle/>
        <a:p>
          <a:endParaRPr lang="en-US"/>
        </a:p>
      </dgm:t>
    </dgm:pt>
    <dgm:pt modelId="{0A4DF5C9-9A59-4C90-AADB-2E987275AB60}" type="sibTrans" cxnId="{3C0544D7-377F-4094-9E96-EED663BE735D}">
      <dgm:prSet/>
      <dgm:spPr/>
      <dgm:t>
        <a:bodyPr/>
        <a:lstStyle/>
        <a:p>
          <a:endParaRPr lang="en-US"/>
        </a:p>
      </dgm:t>
    </dgm:pt>
    <dgm:pt modelId="{9DA58749-D27F-934F-B30B-440A548A6B0F}" type="pres">
      <dgm:prSet presAssocID="{23F20C23-D7A6-48E5-A9A8-A0F9EC24C96F}" presName="vert0" presStyleCnt="0">
        <dgm:presLayoutVars>
          <dgm:dir/>
          <dgm:animOne val="branch"/>
          <dgm:animLvl val="lvl"/>
        </dgm:presLayoutVars>
      </dgm:prSet>
      <dgm:spPr/>
    </dgm:pt>
    <dgm:pt modelId="{FA59597B-E87E-A443-8900-C801C1229167}" type="pres">
      <dgm:prSet presAssocID="{532B0A97-AA29-4697-9631-A681528180DD}" presName="thickLine" presStyleLbl="alignNode1" presStyleIdx="0" presStyleCnt="5"/>
      <dgm:spPr/>
    </dgm:pt>
    <dgm:pt modelId="{DA9FE65A-376F-5F40-85F4-1BC9BCD5A6EC}" type="pres">
      <dgm:prSet presAssocID="{532B0A97-AA29-4697-9631-A681528180DD}" presName="horz1" presStyleCnt="0"/>
      <dgm:spPr/>
    </dgm:pt>
    <dgm:pt modelId="{63F22D23-94CC-5743-8093-E61423FC2080}" type="pres">
      <dgm:prSet presAssocID="{532B0A97-AA29-4697-9631-A681528180DD}" presName="tx1" presStyleLbl="revTx" presStyleIdx="0" presStyleCnt="5"/>
      <dgm:spPr/>
    </dgm:pt>
    <dgm:pt modelId="{4B13074B-12D1-B34B-855B-2A58B37A9247}" type="pres">
      <dgm:prSet presAssocID="{532B0A97-AA29-4697-9631-A681528180DD}" presName="vert1" presStyleCnt="0"/>
      <dgm:spPr/>
    </dgm:pt>
    <dgm:pt modelId="{3EBECB00-5C57-484C-866D-E94B8AEEF533}" type="pres">
      <dgm:prSet presAssocID="{4641376E-289F-4780-B91F-B3EAAB77043F}" presName="thickLine" presStyleLbl="alignNode1" presStyleIdx="1" presStyleCnt="5"/>
      <dgm:spPr/>
    </dgm:pt>
    <dgm:pt modelId="{4BBFA41A-6EC2-B94A-A452-04A71CAC0F37}" type="pres">
      <dgm:prSet presAssocID="{4641376E-289F-4780-B91F-B3EAAB77043F}" presName="horz1" presStyleCnt="0"/>
      <dgm:spPr/>
    </dgm:pt>
    <dgm:pt modelId="{EC000BCE-7246-C646-BAED-9D9A4EE9D66E}" type="pres">
      <dgm:prSet presAssocID="{4641376E-289F-4780-B91F-B3EAAB77043F}" presName="tx1" presStyleLbl="revTx" presStyleIdx="1" presStyleCnt="5"/>
      <dgm:spPr/>
    </dgm:pt>
    <dgm:pt modelId="{ED131F83-49C9-F647-9EA2-CAB92A8CEA45}" type="pres">
      <dgm:prSet presAssocID="{4641376E-289F-4780-B91F-B3EAAB77043F}" presName="vert1" presStyleCnt="0"/>
      <dgm:spPr/>
    </dgm:pt>
    <dgm:pt modelId="{C8BD349F-A787-D940-A25E-8CD31AED92DB}" type="pres">
      <dgm:prSet presAssocID="{2BAD2B37-1EB7-48FC-AB60-CA5A64B5AC93}" presName="thickLine" presStyleLbl="alignNode1" presStyleIdx="2" presStyleCnt="5"/>
      <dgm:spPr/>
    </dgm:pt>
    <dgm:pt modelId="{DB2B63CC-1CA6-B44F-8F37-072ED370D8D7}" type="pres">
      <dgm:prSet presAssocID="{2BAD2B37-1EB7-48FC-AB60-CA5A64B5AC93}" presName="horz1" presStyleCnt="0"/>
      <dgm:spPr/>
    </dgm:pt>
    <dgm:pt modelId="{76BCD058-2151-C443-8F6B-D19A288BC147}" type="pres">
      <dgm:prSet presAssocID="{2BAD2B37-1EB7-48FC-AB60-CA5A64B5AC93}" presName="tx1" presStyleLbl="revTx" presStyleIdx="2" presStyleCnt="5"/>
      <dgm:spPr/>
    </dgm:pt>
    <dgm:pt modelId="{48714E08-C9D7-8A4D-BCA2-D4B97E20BB68}" type="pres">
      <dgm:prSet presAssocID="{2BAD2B37-1EB7-48FC-AB60-CA5A64B5AC93}" presName="vert1" presStyleCnt="0"/>
      <dgm:spPr/>
    </dgm:pt>
    <dgm:pt modelId="{75C66E49-0916-3F43-B2A1-542A016D280D}" type="pres">
      <dgm:prSet presAssocID="{7261EACF-B99C-4804-BB07-61E6599123CD}" presName="thickLine" presStyleLbl="alignNode1" presStyleIdx="3" presStyleCnt="5"/>
      <dgm:spPr/>
    </dgm:pt>
    <dgm:pt modelId="{E76F3473-C738-C64A-A675-AEC2A6BC22A4}" type="pres">
      <dgm:prSet presAssocID="{7261EACF-B99C-4804-BB07-61E6599123CD}" presName="horz1" presStyleCnt="0"/>
      <dgm:spPr/>
    </dgm:pt>
    <dgm:pt modelId="{80D499F0-0474-3A4D-806A-96997F0E2110}" type="pres">
      <dgm:prSet presAssocID="{7261EACF-B99C-4804-BB07-61E6599123CD}" presName="tx1" presStyleLbl="revTx" presStyleIdx="3" presStyleCnt="5"/>
      <dgm:spPr/>
    </dgm:pt>
    <dgm:pt modelId="{D131940C-4FAA-D94B-BF26-706E373A840E}" type="pres">
      <dgm:prSet presAssocID="{7261EACF-B99C-4804-BB07-61E6599123CD}" presName="vert1" presStyleCnt="0"/>
      <dgm:spPr/>
    </dgm:pt>
    <dgm:pt modelId="{34B9BBDE-4CE3-374D-A346-2ADFCE959893}" type="pres">
      <dgm:prSet presAssocID="{158A94A1-7BD1-40DD-A586-F81D3F75044D}" presName="thickLine" presStyleLbl="alignNode1" presStyleIdx="4" presStyleCnt="5"/>
      <dgm:spPr/>
    </dgm:pt>
    <dgm:pt modelId="{F0EC8D80-0F57-6743-8AD9-161AE8EAFCC6}" type="pres">
      <dgm:prSet presAssocID="{158A94A1-7BD1-40DD-A586-F81D3F75044D}" presName="horz1" presStyleCnt="0"/>
      <dgm:spPr/>
    </dgm:pt>
    <dgm:pt modelId="{62ADBE6B-E3F1-D64E-A7DE-82B5FC56793E}" type="pres">
      <dgm:prSet presAssocID="{158A94A1-7BD1-40DD-A586-F81D3F75044D}" presName="tx1" presStyleLbl="revTx" presStyleIdx="4" presStyleCnt="5"/>
      <dgm:spPr/>
    </dgm:pt>
    <dgm:pt modelId="{9BBBDCE2-D38C-1041-8FD6-9F75EBD8531C}" type="pres">
      <dgm:prSet presAssocID="{158A94A1-7BD1-40DD-A586-F81D3F75044D}" presName="vert1" presStyleCnt="0"/>
      <dgm:spPr/>
    </dgm:pt>
  </dgm:ptLst>
  <dgm:cxnLst>
    <dgm:cxn modelId="{AEA6255A-720E-9748-94BC-0A059AF378F5}" type="presOf" srcId="{2BAD2B37-1EB7-48FC-AB60-CA5A64B5AC93}" destId="{76BCD058-2151-C443-8F6B-D19A288BC147}" srcOrd="0" destOrd="0" presId="urn:microsoft.com/office/officeart/2008/layout/LinedList"/>
    <dgm:cxn modelId="{B6DEB85D-8AE2-4D42-8A82-C054F56F06DA}" srcId="{23F20C23-D7A6-48E5-A9A8-A0F9EC24C96F}" destId="{7261EACF-B99C-4804-BB07-61E6599123CD}" srcOrd="3" destOrd="0" parTransId="{2AD3A390-89C0-4743-AA4E-9B1833B70B84}" sibTransId="{DE2F8282-5A92-45BD-B030-C804BD01AE38}"/>
    <dgm:cxn modelId="{3504E96A-8477-7047-B202-36C691BC6383}" type="presOf" srcId="{158A94A1-7BD1-40DD-A586-F81D3F75044D}" destId="{62ADBE6B-E3F1-D64E-A7DE-82B5FC56793E}" srcOrd="0" destOrd="0" presId="urn:microsoft.com/office/officeart/2008/layout/LinedList"/>
    <dgm:cxn modelId="{7E8E8892-864E-5A45-95A1-F4B5FC2AE745}" type="presOf" srcId="{532B0A97-AA29-4697-9631-A681528180DD}" destId="{63F22D23-94CC-5743-8093-E61423FC2080}" srcOrd="0" destOrd="0" presId="urn:microsoft.com/office/officeart/2008/layout/LinedList"/>
    <dgm:cxn modelId="{1F9BDE94-0DDD-4B51-A601-EE1B2EEED144}" srcId="{23F20C23-D7A6-48E5-A9A8-A0F9EC24C96F}" destId="{2BAD2B37-1EB7-48FC-AB60-CA5A64B5AC93}" srcOrd="2" destOrd="0" parTransId="{EF0C77B8-06FC-49DD-9645-7662195BDE75}" sibTransId="{DAA94B55-2EE2-4905-8FB9-1AD6337441CC}"/>
    <dgm:cxn modelId="{B0EE60A5-758B-42D1-9855-859A83B1A7B2}" srcId="{23F20C23-D7A6-48E5-A9A8-A0F9EC24C96F}" destId="{4641376E-289F-4780-B91F-B3EAAB77043F}" srcOrd="1" destOrd="0" parTransId="{066539AE-C3DC-4724-AD07-A395D2B232EB}" sibTransId="{E942A242-49EE-4CA1-8CB6-88689382566D}"/>
    <dgm:cxn modelId="{D04E33B5-5BC4-7449-BAA5-3D69B7E17F1D}" type="presOf" srcId="{7261EACF-B99C-4804-BB07-61E6599123CD}" destId="{80D499F0-0474-3A4D-806A-96997F0E2110}" srcOrd="0" destOrd="0" presId="urn:microsoft.com/office/officeart/2008/layout/LinedList"/>
    <dgm:cxn modelId="{C08B75D0-3CDA-4005-A20B-A3B9B310076E}" srcId="{23F20C23-D7A6-48E5-A9A8-A0F9EC24C96F}" destId="{532B0A97-AA29-4697-9631-A681528180DD}" srcOrd="0" destOrd="0" parTransId="{248F118A-4F91-4D14-9F68-BA085156D8F2}" sibTransId="{5A204B3A-52A7-49A7-8940-31E985E0F2CC}"/>
    <dgm:cxn modelId="{3C0544D7-377F-4094-9E96-EED663BE735D}" srcId="{23F20C23-D7A6-48E5-A9A8-A0F9EC24C96F}" destId="{158A94A1-7BD1-40DD-A586-F81D3F75044D}" srcOrd="4" destOrd="0" parTransId="{CDBE648A-4729-40A1-8972-85F983A068A6}" sibTransId="{0A4DF5C9-9A59-4C90-AADB-2E987275AB60}"/>
    <dgm:cxn modelId="{AA3419DE-0649-0542-9B30-1F1B0256DDE3}" type="presOf" srcId="{4641376E-289F-4780-B91F-B3EAAB77043F}" destId="{EC000BCE-7246-C646-BAED-9D9A4EE9D66E}" srcOrd="0" destOrd="0" presId="urn:microsoft.com/office/officeart/2008/layout/LinedList"/>
    <dgm:cxn modelId="{5B310AF1-E3A6-1F42-9F00-63E99159EF43}" type="presOf" srcId="{23F20C23-D7A6-48E5-A9A8-A0F9EC24C96F}" destId="{9DA58749-D27F-934F-B30B-440A548A6B0F}" srcOrd="0" destOrd="0" presId="urn:microsoft.com/office/officeart/2008/layout/LinedList"/>
    <dgm:cxn modelId="{6D675C43-1991-874D-93FD-A17361493A75}" type="presParOf" srcId="{9DA58749-D27F-934F-B30B-440A548A6B0F}" destId="{FA59597B-E87E-A443-8900-C801C1229167}" srcOrd="0" destOrd="0" presId="urn:microsoft.com/office/officeart/2008/layout/LinedList"/>
    <dgm:cxn modelId="{24613AA6-77BE-734F-BC12-35EB57DAE37D}" type="presParOf" srcId="{9DA58749-D27F-934F-B30B-440A548A6B0F}" destId="{DA9FE65A-376F-5F40-85F4-1BC9BCD5A6EC}" srcOrd="1" destOrd="0" presId="urn:microsoft.com/office/officeart/2008/layout/LinedList"/>
    <dgm:cxn modelId="{91BAEE49-8F8E-FA4C-ACF5-930A9BEA17C7}" type="presParOf" srcId="{DA9FE65A-376F-5F40-85F4-1BC9BCD5A6EC}" destId="{63F22D23-94CC-5743-8093-E61423FC2080}" srcOrd="0" destOrd="0" presId="urn:microsoft.com/office/officeart/2008/layout/LinedList"/>
    <dgm:cxn modelId="{47DB6B3A-7200-0E4C-AEF2-D11EF4D7784C}" type="presParOf" srcId="{DA9FE65A-376F-5F40-85F4-1BC9BCD5A6EC}" destId="{4B13074B-12D1-B34B-855B-2A58B37A9247}" srcOrd="1" destOrd="0" presId="urn:microsoft.com/office/officeart/2008/layout/LinedList"/>
    <dgm:cxn modelId="{55C221A9-9AE7-5B47-94CE-2A7BED2D611F}" type="presParOf" srcId="{9DA58749-D27F-934F-B30B-440A548A6B0F}" destId="{3EBECB00-5C57-484C-866D-E94B8AEEF533}" srcOrd="2" destOrd="0" presId="urn:microsoft.com/office/officeart/2008/layout/LinedList"/>
    <dgm:cxn modelId="{51186731-A8D3-F444-8391-59DF91083B94}" type="presParOf" srcId="{9DA58749-D27F-934F-B30B-440A548A6B0F}" destId="{4BBFA41A-6EC2-B94A-A452-04A71CAC0F37}" srcOrd="3" destOrd="0" presId="urn:microsoft.com/office/officeart/2008/layout/LinedList"/>
    <dgm:cxn modelId="{005636BE-CBF4-6C47-8616-494B4F568082}" type="presParOf" srcId="{4BBFA41A-6EC2-B94A-A452-04A71CAC0F37}" destId="{EC000BCE-7246-C646-BAED-9D9A4EE9D66E}" srcOrd="0" destOrd="0" presId="urn:microsoft.com/office/officeart/2008/layout/LinedList"/>
    <dgm:cxn modelId="{754145BF-0C9C-C347-AC8E-6CE69C4C1DB9}" type="presParOf" srcId="{4BBFA41A-6EC2-B94A-A452-04A71CAC0F37}" destId="{ED131F83-49C9-F647-9EA2-CAB92A8CEA45}" srcOrd="1" destOrd="0" presId="urn:microsoft.com/office/officeart/2008/layout/LinedList"/>
    <dgm:cxn modelId="{40BBDB60-BEEB-774E-9DB6-833AB6ECB1CE}" type="presParOf" srcId="{9DA58749-D27F-934F-B30B-440A548A6B0F}" destId="{C8BD349F-A787-D940-A25E-8CD31AED92DB}" srcOrd="4" destOrd="0" presId="urn:microsoft.com/office/officeart/2008/layout/LinedList"/>
    <dgm:cxn modelId="{ACBF57C5-3653-BB4A-B174-73B1BE435452}" type="presParOf" srcId="{9DA58749-D27F-934F-B30B-440A548A6B0F}" destId="{DB2B63CC-1CA6-B44F-8F37-072ED370D8D7}" srcOrd="5" destOrd="0" presId="urn:microsoft.com/office/officeart/2008/layout/LinedList"/>
    <dgm:cxn modelId="{61D258B5-82C7-0B49-8924-D35C00419EEF}" type="presParOf" srcId="{DB2B63CC-1CA6-B44F-8F37-072ED370D8D7}" destId="{76BCD058-2151-C443-8F6B-D19A288BC147}" srcOrd="0" destOrd="0" presId="urn:microsoft.com/office/officeart/2008/layout/LinedList"/>
    <dgm:cxn modelId="{D660DD16-E9E5-FD46-9F53-C632C0EEDB03}" type="presParOf" srcId="{DB2B63CC-1CA6-B44F-8F37-072ED370D8D7}" destId="{48714E08-C9D7-8A4D-BCA2-D4B97E20BB68}" srcOrd="1" destOrd="0" presId="urn:microsoft.com/office/officeart/2008/layout/LinedList"/>
    <dgm:cxn modelId="{203D2043-965C-E245-84E6-C057567756A0}" type="presParOf" srcId="{9DA58749-D27F-934F-B30B-440A548A6B0F}" destId="{75C66E49-0916-3F43-B2A1-542A016D280D}" srcOrd="6" destOrd="0" presId="urn:microsoft.com/office/officeart/2008/layout/LinedList"/>
    <dgm:cxn modelId="{047C4D53-9B54-1245-8E0E-DFC3A596D62D}" type="presParOf" srcId="{9DA58749-D27F-934F-B30B-440A548A6B0F}" destId="{E76F3473-C738-C64A-A675-AEC2A6BC22A4}" srcOrd="7" destOrd="0" presId="urn:microsoft.com/office/officeart/2008/layout/LinedList"/>
    <dgm:cxn modelId="{3F3DA179-D248-8045-87C1-106C81D27BA9}" type="presParOf" srcId="{E76F3473-C738-C64A-A675-AEC2A6BC22A4}" destId="{80D499F0-0474-3A4D-806A-96997F0E2110}" srcOrd="0" destOrd="0" presId="urn:microsoft.com/office/officeart/2008/layout/LinedList"/>
    <dgm:cxn modelId="{950CA9EA-C998-4241-A3BA-82A22E758DA2}" type="presParOf" srcId="{E76F3473-C738-C64A-A675-AEC2A6BC22A4}" destId="{D131940C-4FAA-D94B-BF26-706E373A840E}" srcOrd="1" destOrd="0" presId="urn:microsoft.com/office/officeart/2008/layout/LinedList"/>
    <dgm:cxn modelId="{12838FF9-F76A-3648-9987-BB61044F1C20}" type="presParOf" srcId="{9DA58749-D27F-934F-B30B-440A548A6B0F}" destId="{34B9BBDE-4CE3-374D-A346-2ADFCE959893}" srcOrd="8" destOrd="0" presId="urn:microsoft.com/office/officeart/2008/layout/LinedList"/>
    <dgm:cxn modelId="{7E27F654-C936-5040-9163-AEB2386CC366}" type="presParOf" srcId="{9DA58749-D27F-934F-B30B-440A548A6B0F}" destId="{F0EC8D80-0F57-6743-8AD9-161AE8EAFCC6}" srcOrd="9" destOrd="0" presId="urn:microsoft.com/office/officeart/2008/layout/LinedList"/>
    <dgm:cxn modelId="{6333CEF1-F6A9-1D4D-A134-6B6F3A2D9A52}" type="presParOf" srcId="{F0EC8D80-0F57-6743-8AD9-161AE8EAFCC6}" destId="{62ADBE6B-E3F1-D64E-A7DE-82B5FC56793E}" srcOrd="0" destOrd="0" presId="urn:microsoft.com/office/officeart/2008/layout/LinedList"/>
    <dgm:cxn modelId="{CDA585A5-AFB8-1C46-88C8-D9C4A1449128}" type="presParOf" srcId="{F0EC8D80-0F57-6743-8AD9-161AE8EAFCC6}" destId="{9BBBDCE2-D38C-1041-8FD6-9F75EBD8531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59597B-E87E-A443-8900-C801C1229167}">
      <dsp:nvSpPr>
        <dsp:cNvPr id="0" name=""/>
        <dsp:cNvSpPr/>
      </dsp:nvSpPr>
      <dsp:spPr>
        <a:xfrm>
          <a:off x="0" y="502"/>
          <a:ext cx="671355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3F22D23-94CC-5743-8093-E61423FC2080}">
      <dsp:nvSpPr>
        <dsp:cNvPr id="0" name=""/>
        <dsp:cNvSpPr/>
      </dsp:nvSpPr>
      <dsp:spPr>
        <a:xfrm>
          <a:off x="0" y="502"/>
          <a:ext cx="6713552" cy="8227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Sustainable lifestyle (WWF, 2023).</a:t>
          </a:r>
          <a:endParaRPr lang="en-US" sz="2600" kern="1200"/>
        </a:p>
      </dsp:txBody>
      <dsp:txXfrm>
        <a:off x="0" y="502"/>
        <a:ext cx="6713552" cy="822759"/>
      </dsp:txXfrm>
    </dsp:sp>
    <dsp:sp modelId="{3EBECB00-5C57-484C-866D-E94B8AEEF533}">
      <dsp:nvSpPr>
        <dsp:cNvPr id="0" name=""/>
        <dsp:cNvSpPr/>
      </dsp:nvSpPr>
      <dsp:spPr>
        <a:xfrm>
          <a:off x="0" y="823261"/>
          <a:ext cx="671355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C000BCE-7246-C646-BAED-9D9A4EE9D66E}">
      <dsp:nvSpPr>
        <dsp:cNvPr id="0" name=""/>
        <dsp:cNvSpPr/>
      </dsp:nvSpPr>
      <dsp:spPr>
        <a:xfrm>
          <a:off x="0" y="823261"/>
          <a:ext cx="6713552" cy="8227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£8 million in fines and costs (Agency, 2017).  </a:t>
          </a:r>
          <a:endParaRPr lang="en-US" sz="2600" kern="1200" dirty="0"/>
        </a:p>
      </dsp:txBody>
      <dsp:txXfrm>
        <a:off x="0" y="823261"/>
        <a:ext cx="6713552" cy="822759"/>
      </dsp:txXfrm>
    </dsp:sp>
    <dsp:sp modelId="{C8BD349F-A787-D940-A25E-8CD31AED92DB}">
      <dsp:nvSpPr>
        <dsp:cNvPr id="0" name=""/>
        <dsp:cNvSpPr/>
      </dsp:nvSpPr>
      <dsp:spPr>
        <a:xfrm>
          <a:off x="0" y="1646020"/>
          <a:ext cx="671355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6BCD058-2151-C443-8F6B-D19A288BC147}">
      <dsp:nvSpPr>
        <dsp:cNvPr id="0" name=""/>
        <dsp:cNvSpPr/>
      </dsp:nvSpPr>
      <dsp:spPr>
        <a:xfrm>
          <a:off x="0" y="1646020"/>
          <a:ext cx="6713552" cy="8227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A</a:t>
          </a:r>
          <a:r>
            <a:rPr lang="en-GB" sz="2600" b="0" i="0" kern="1200" dirty="0"/>
            <a:t>pproach to human rights </a:t>
          </a:r>
          <a:r>
            <a:rPr lang="en-GB" sz="2600" kern="1200" dirty="0"/>
            <a:t>(</a:t>
          </a:r>
          <a:r>
            <a:rPr lang="en-GB" sz="2600" kern="1200" dirty="0" err="1"/>
            <a:t>Tescopic</a:t>
          </a:r>
          <a:r>
            <a:rPr lang="en-GB" sz="2600" kern="1200" dirty="0"/>
            <a:t>, 2022).</a:t>
          </a:r>
          <a:endParaRPr lang="en-US" sz="2600" kern="1200" dirty="0"/>
        </a:p>
      </dsp:txBody>
      <dsp:txXfrm>
        <a:off x="0" y="1646020"/>
        <a:ext cx="6713552" cy="822759"/>
      </dsp:txXfrm>
    </dsp:sp>
    <dsp:sp modelId="{75C66E49-0916-3F43-B2A1-542A016D280D}">
      <dsp:nvSpPr>
        <dsp:cNvPr id="0" name=""/>
        <dsp:cNvSpPr/>
      </dsp:nvSpPr>
      <dsp:spPr>
        <a:xfrm>
          <a:off x="0" y="2468779"/>
          <a:ext cx="671355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0D499F0-0474-3A4D-806A-96997F0E2110}">
      <dsp:nvSpPr>
        <dsp:cNvPr id="0" name=""/>
        <dsp:cNvSpPr/>
      </dsp:nvSpPr>
      <dsp:spPr>
        <a:xfrm>
          <a:off x="0" y="2468779"/>
          <a:ext cx="6713552" cy="8227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Modern Slavery (Tesco, 2023). </a:t>
          </a:r>
          <a:endParaRPr lang="en-US" sz="2600" kern="1200" dirty="0"/>
        </a:p>
      </dsp:txBody>
      <dsp:txXfrm>
        <a:off x="0" y="2468779"/>
        <a:ext cx="6713552" cy="822759"/>
      </dsp:txXfrm>
    </dsp:sp>
    <dsp:sp modelId="{34B9BBDE-4CE3-374D-A346-2ADFCE959893}">
      <dsp:nvSpPr>
        <dsp:cNvPr id="0" name=""/>
        <dsp:cNvSpPr/>
      </dsp:nvSpPr>
      <dsp:spPr>
        <a:xfrm>
          <a:off x="0" y="3291538"/>
          <a:ext cx="671355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2ADBE6B-E3F1-D64E-A7DE-82B5FC56793E}">
      <dsp:nvSpPr>
        <dsp:cNvPr id="0" name=""/>
        <dsp:cNvSpPr/>
      </dsp:nvSpPr>
      <dsp:spPr>
        <a:xfrm>
          <a:off x="0" y="3291538"/>
          <a:ext cx="6713552" cy="8227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Tesco cook the books (</a:t>
          </a:r>
          <a:r>
            <a:rPr lang="en-GB" sz="2600" kern="1200" dirty="0" err="1"/>
            <a:t>unwrappedethics</a:t>
          </a:r>
          <a:r>
            <a:rPr lang="en-GB" sz="2600" kern="1200" dirty="0"/>
            <a:t>, 2023).</a:t>
          </a:r>
          <a:endParaRPr lang="en-US" sz="2600" kern="1200" dirty="0"/>
        </a:p>
      </dsp:txBody>
      <dsp:txXfrm>
        <a:off x="0" y="3291538"/>
        <a:ext cx="6713552" cy="8227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03D345-070C-EA87-C413-0A07263D92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A15D7D-A50A-02B9-5F51-E6505C9346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464558-F4B2-E0A3-B3B5-5F98F1C673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CF5F8-31F0-8340-97B0-A6C62F05FC8A}" type="datetimeFigureOut">
              <a:rPr lang="en-US" smtClean="0"/>
              <a:t>12/2/23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8B2803-DA8D-10E4-BA28-199A100A97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2D1891-EF1A-3E4F-2E07-8C3EE71C0D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E9BC30-3445-B446-9FD3-26C9C4C5DB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91098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0A167-4D25-ABB1-615F-B9CD8AD008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EA468-7371-9D0E-5BD2-8616D220EC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0AAC5E-9017-A99A-A4B9-BC61365504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CF5F8-31F0-8340-97B0-A6C62F05FC8A}" type="datetimeFigureOut">
              <a:rPr lang="en-US" smtClean="0"/>
              <a:t>12/2/23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833F5D-745A-D068-E0A7-0415E38A4D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99EF9-4727-645B-C3C8-FAF7A1A8B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E9BC30-3445-B446-9FD3-26C9C4C5DB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872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14845-8E34-8AED-3C01-D6858E933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BB224E-624B-00A4-535C-0089805D31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A7AAD2-4A47-7283-DB44-24E2E8E3A8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CF5F8-31F0-8340-97B0-A6C62F05FC8A}" type="datetimeFigureOut">
              <a:rPr lang="en-US" smtClean="0"/>
              <a:t>12/2/23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E2C67-BEFA-CF86-5BE7-5A2FEFECDD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4C5220-C55A-ED18-4B96-922F0E244C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E9BC30-3445-B446-9FD3-26C9C4C5DB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14286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5D1BB-A146-8163-5694-3CB6BEE8E1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4973AB-9103-5E20-7B41-4857512259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1D7C42-B0EC-92B5-DB0B-C6D28C9BD0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DB0C0E-2460-ABFA-6127-C30310C6DF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CF5F8-31F0-8340-97B0-A6C62F05FC8A}" type="datetimeFigureOut">
              <a:rPr lang="en-US" smtClean="0"/>
              <a:t>12/2/23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D0967D-6566-BD2F-27AF-1BA2A3407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353791-8B92-E81F-C117-8800A6AD8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E9BC30-3445-B446-9FD3-26C9C4C5DB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27024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B4F8E-4F2B-0B10-B14B-1CFB14DFC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1EDAA2-921A-5C53-AB48-00E8C24312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90242D-56A8-1894-EEB1-4C71AA7B89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21BEE45-5BA5-B430-DC8F-801D5AD176F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08E4980-4020-8981-B74C-FEF95B954DE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32A96AB-6E9C-4FA0-D405-751FB2A3B5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CF5F8-31F0-8340-97B0-A6C62F05FC8A}" type="datetimeFigureOut">
              <a:rPr lang="en-US" smtClean="0"/>
              <a:t>12/2/23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086746-9B22-F5A2-A696-DE507C54BA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F34DA7E-3689-9B7A-4B3E-0DD918DA4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E9BC30-3445-B446-9FD3-26C9C4C5DB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3423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3CAA5-5655-F392-E9F4-D469B2D3B6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2F1AC4-314E-FFDE-9452-ED00EC1D18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CF5F8-31F0-8340-97B0-A6C62F05FC8A}" type="datetimeFigureOut">
              <a:rPr lang="en-US" smtClean="0"/>
              <a:t>12/2/23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C5C23D-1EEB-252F-D9B1-920A43A95F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6A223B-C35F-284C-D875-0BF26CD5F0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E9BC30-3445-B446-9FD3-26C9C4C5DB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8251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B52B067-A707-D7E0-8B33-2E0DF4A608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CF5F8-31F0-8340-97B0-A6C62F05FC8A}" type="datetimeFigureOut">
              <a:rPr lang="en-US" smtClean="0"/>
              <a:t>12/2/23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C4BAE3B-B880-8058-7B6F-013D2A4CEE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A681E3-F6C6-3B24-C94A-C00AA65387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E9BC30-3445-B446-9FD3-26C9C4C5DB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97499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6476A-CEFB-1E67-6FCE-F91216603A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C0D060-8472-8F94-CD8F-B86D78A302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B954D7-705C-9166-FE16-E93E849D83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C3C7D6-AFC7-EC09-0D68-8F579629BC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CF5F8-31F0-8340-97B0-A6C62F05FC8A}" type="datetimeFigureOut">
              <a:rPr lang="en-US" smtClean="0"/>
              <a:t>12/2/23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D2A446-097A-33A0-928C-0762243DCF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0BFC6F-1996-3C10-3B81-B0E312D0AD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E9BC30-3445-B446-9FD3-26C9C4C5DB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29909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B644E-7254-DC36-7C38-1D9599CDF7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4FC450-3193-8CA9-65BA-09CCD3A0ED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BD68D9-8BB0-36C5-8D6F-5F244CA284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574680-08FE-C5FD-A63E-E901A29274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CF5F8-31F0-8340-97B0-A6C62F05FC8A}" type="datetimeFigureOut">
              <a:rPr lang="en-US" smtClean="0"/>
              <a:t>12/2/23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E736E4-E41F-0380-FB3E-815F6DB263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362467-2354-65DB-45C3-48C5E2DDE5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E9BC30-3445-B446-9FD3-26C9C4C5DB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877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01FCD-C1F6-964E-155B-32CCA1E53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3148B-0CF2-37BB-EE5B-CA7CB669D8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96A03E-282C-AE3D-1809-FCA6564584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CF5F8-31F0-8340-97B0-A6C62F05FC8A}" type="datetimeFigureOut">
              <a:rPr lang="en-US" smtClean="0"/>
              <a:t>12/2/23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E0DA87-73B9-DDB5-50F5-9B0BB3BFC2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F43F4B-19EB-66CC-5F81-F8E655A2C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E9BC30-3445-B446-9FD3-26C9C4C5DB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10408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3F1AF32-54A4-1F12-DA60-A3D088A5EB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5AF2D21-1E45-72EE-15BC-EF51033C0B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3D71A9-E27C-B9DD-FBAC-EE809CD8AB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CF5F8-31F0-8340-97B0-A6C62F05FC8A}" type="datetimeFigureOut">
              <a:rPr lang="en-US" smtClean="0"/>
              <a:t>12/2/23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A5272C-860E-0F30-8CB6-C37C4D06C3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6B318B-4A01-B90B-DC24-CBB582DB62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E9BC30-3445-B446-9FD3-26C9C4C5DB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33488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5946DF-F955-DD8C-782C-834485436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13D972-9229-4CC4-2BAC-DAB85362D5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BEBD02-B1AE-3BD6-5C3B-419DBEEF64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4CF5F8-31F0-8340-97B0-A6C62F05FC8A}" type="datetimeFigureOut">
              <a:rPr lang="en-US" smtClean="0"/>
              <a:t>12/2/23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72E5C7-355D-ECBB-A3CD-50DBBFB356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1558CB-33B3-B18C-A0DB-8A3476AB22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E9BC30-3445-B446-9FD3-26C9C4C5DB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4540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8AF14D-41D2-1DB4-64C4-B2F7DA3AC4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90662" y="4267832"/>
            <a:ext cx="5260868" cy="1297115"/>
          </a:xfrm>
        </p:spPr>
        <p:txBody>
          <a:bodyPr anchor="t">
            <a:normAutofit/>
          </a:bodyPr>
          <a:lstStyle/>
          <a:p>
            <a:pPr algn="l"/>
            <a:r>
              <a:rPr lang="en-US" sz="4000" dirty="0">
                <a:solidFill>
                  <a:schemeClr val="tx2"/>
                </a:solidFill>
              </a:rPr>
              <a:t>Culture change at Tesco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DE67EE-DD8A-842E-CBCC-FDE021F7F1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0966" y="3428999"/>
            <a:ext cx="4805691" cy="838831"/>
          </a:xfrm>
        </p:spPr>
        <p:txBody>
          <a:bodyPr anchor="b">
            <a:normAutofit/>
          </a:bodyPr>
          <a:lstStyle/>
          <a:p>
            <a:pPr algn="l"/>
            <a:r>
              <a:rPr lang="pl-PL" sz="1100">
                <a:solidFill>
                  <a:schemeClr val="tx2"/>
                </a:solidFill>
              </a:rPr>
              <a:t>Marcin Soja </a:t>
            </a:r>
          </a:p>
          <a:p>
            <a:pPr algn="l"/>
            <a:r>
              <a:rPr lang="en-GB" sz="1100" b="1" i="0">
                <a:solidFill>
                  <a:schemeClr val="tx2"/>
                </a:solidFill>
                <a:effectLst/>
                <a:latin typeface="-apple-system"/>
              </a:rPr>
              <a:t>BMSW5010_SWAN</a:t>
            </a:r>
          </a:p>
          <a:p>
            <a:pPr algn="l"/>
            <a:r>
              <a:rPr lang="en-US" sz="1100">
                <a:solidFill>
                  <a:schemeClr val="tx2"/>
                </a:solidFill>
              </a:rPr>
              <a:t>2219080@student.uwtsd.ac.uk</a:t>
            </a:r>
          </a:p>
        </p:txBody>
      </p:sp>
      <p:pic>
        <p:nvPicPr>
          <p:cNvPr id="7" name="Graphic 6" descr="Group">
            <a:extLst>
              <a:ext uri="{FF2B5EF4-FFF2-40B4-BE49-F238E27FC236}">
                <a16:creationId xmlns:a16="http://schemas.microsoft.com/office/drawing/2014/main" id="{C7DF6988-BF41-D217-85DC-788F7D45B2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2209993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6CEBD8-ECDD-7947-FD33-4B94C6B447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pPr algn="ctr"/>
            <a:r>
              <a:rPr lang="en-GB" sz="4000" dirty="0"/>
              <a:t>Purpose of presentation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02406-EFEF-BAD6-1FFA-705E1E5C6B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4547" y="1703294"/>
            <a:ext cx="4646905" cy="36131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0" i="0" dirty="0">
                <a:effectLst/>
                <a:latin typeface="Söhne"/>
              </a:rPr>
              <a:t>To suggest effective methods for evaluating the </a:t>
            </a:r>
            <a:r>
              <a:rPr lang="pl-PL" sz="2000" b="0" i="0" dirty="0">
                <a:effectLst/>
                <a:latin typeface="Söhne"/>
              </a:rPr>
              <a:t>organisational</a:t>
            </a:r>
            <a:r>
              <a:rPr lang="en-GB" sz="2000" b="0" i="0" dirty="0">
                <a:effectLst/>
                <a:latin typeface="Söhne"/>
              </a:rPr>
              <a:t> culture and external environment, to inform future strategic planning and implement cultural change.</a:t>
            </a:r>
            <a:endParaRPr lang="pl-PL" sz="2000" dirty="0"/>
          </a:p>
        </p:txBody>
      </p:sp>
      <p:pic>
        <p:nvPicPr>
          <p:cNvPr id="18" name="Picture 17" descr="White bulbs with a yellow one standing out">
            <a:extLst>
              <a:ext uri="{FF2B5EF4-FFF2-40B4-BE49-F238E27FC236}">
                <a16:creationId xmlns:a16="http://schemas.microsoft.com/office/drawing/2014/main" id="{94D14ABA-F27F-6F2C-2BFB-4CAF87F3C3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365" r="28234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37914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0A571B-CF04-0AB2-9881-E77C24064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878" y="741391"/>
            <a:ext cx="4491821" cy="1616203"/>
          </a:xfrm>
        </p:spPr>
        <p:txBody>
          <a:bodyPr anchor="b">
            <a:normAutofit/>
          </a:bodyPr>
          <a:lstStyle/>
          <a:p>
            <a:pPr algn="ctr"/>
            <a:r>
              <a:rPr lang="pl-PL" sz="3200" dirty="0"/>
              <a:t>Organisational culture</a:t>
            </a:r>
            <a:endParaRPr lang="en-GB" sz="3200" dirty="0"/>
          </a:p>
        </p:txBody>
      </p:sp>
      <p:pic>
        <p:nvPicPr>
          <p:cNvPr id="5" name="Picture 4" descr="Outdoor warehouse">
            <a:extLst>
              <a:ext uri="{FF2B5EF4-FFF2-40B4-BE49-F238E27FC236}">
                <a16:creationId xmlns:a16="http://schemas.microsoft.com/office/drawing/2014/main" id="{47D4E31F-BCFA-DDF2-515F-62B6047618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872" r="26017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D625FC-F365-644F-72F9-ACA36BB97B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878" y="2533476"/>
            <a:ext cx="4491820" cy="344783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pl-PL" sz="1700" i="1" dirty="0"/>
              <a:t>„</a:t>
            </a:r>
            <a:r>
              <a:rPr lang="en-GB" sz="1700" i="1" dirty="0"/>
              <a:t>It deals with how things are done in a company on a daily basis. It affects how employees perform their work; how they relate to each other, to customers, and to their managers. </a:t>
            </a:r>
            <a:r>
              <a:rPr lang="pl-PL" sz="1700" i="1" dirty="0"/>
              <a:t>„</a:t>
            </a:r>
            <a:br>
              <a:rPr lang="pl-PL" sz="1700" i="1" dirty="0"/>
            </a:br>
            <a:r>
              <a:rPr lang="pl-PL" sz="1700" i="1" dirty="0"/>
              <a:t>				</a:t>
            </a:r>
            <a:r>
              <a:rPr lang="en-GB" sz="1700" dirty="0"/>
              <a:t>Buchanan</a:t>
            </a:r>
            <a:r>
              <a:rPr lang="pl-PL" sz="1700" dirty="0"/>
              <a:t> (2017)</a:t>
            </a:r>
            <a:endParaRPr lang="pl-PL" sz="1700" i="1" dirty="0"/>
          </a:p>
          <a:p>
            <a:pPr marL="0" indent="0">
              <a:buNone/>
            </a:pPr>
            <a:endParaRPr lang="pl-PL" sz="1700" b="1" dirty="0">
              <a:effectLst/>
            </a:endParaRPr>
          </a:p>
          <a:p>
            <a:pPr marL="0" indent="0">
              <a:buNone/>
            </a:pPr>
            <a:endParaRPr lang="pl-PL" sz="1700" b="1" dirty="0"/>
          </a:p>
          <a:p>
            <a:r>
              <a:rPr lang="en-GB" sz="1700" b="1" dirty="0">
                <a:effectLst/>
              </a:rPr>
              <a:t>Organisational Culture </a:t>
            </a:r>
            <a:r>
              <a:rPr lang="en-GB" sz="16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(CIPD, 2023)</a:t>
            </a:r>
            <a:endParaRPr lang="pl-PL" sz="1700" b="1" dirty="0">
              <a:effectLst/>
            </a:endParaRPr>
          </a:p>
          <a:p>
            <a:pPr marL="0" indent="0">
              <a:buNone/>
            </a:pPr>
            <a:endParaRPr lang="pl-PL" sz="1700" b="1" dirty="0"/>
          </a:p>
          <a:p>
            <a:r>
              <a:rPr lang="pl-PL" sz="1700" b="1" dirty="0"/>
              <a:t>External Context - PESTYL</a:t>
            </a:r>
            <a:endParaRPr lang="pl-PL" sz="1700" dirty="0"/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1397576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0084D8-2CA6-03E2-0AAD-29C1EF2041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22" y="330739"/>
            <a:ext cx="6278190" cy="1624520"/>
          </a:xfrm>
        </p:spPr>
        <p:txBody>
          <a:bodyPr anchor="ctr">
            <a:normAutofit/>
          </a:bodyPr>
          <a:lstStyle/>
          <a:p>
            <a:r>
              <a:rPr lang="en-US" sz="4000" dirty="0"/>
              <a:t>Different models of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722AF2-2914-2B67-64D8-4E10EF0D3A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222" y="2743200"/>
            <a:ext cx="5905135" cy="3613149"/>
          </a:xfrm>
        </p:spPr>
        <p:txBody>
          <a:bodyPr anchor="ctr">
            <a:normAutofit/>
          </a:bodyPr>
          <a:lstStyle/>
          <a:p>
            <a:r>
              <a:rPr lang="en-GB" sz="2100" b="1" dirty="0"/>
              <a:t>Charles Handy </a:t>
            </a:r>
            <a:r>
              <a:rPr lang="en-GB" sz="2100" dirty="0"/>
              <a:t>– power, role, task, person </a:t>
            </a:r>
            <a:r>
              <a:rPr lang="en-GB" sz="1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(CIPD, 2023)</a:t>
            </a:r>
            <a:endParaRPr lang="en-GB" sz="2100" dirty="0"/>
          </a:p>
          <a:p>
            <a:r>
              <a:rPr lang="en-GB" sz="2100" b="1" dirty="0"/>
              <a:t>Edgar Schein </a:t>
            </a:r>
            <a:r>
              <a:rPr lang="en-GB" sz="2100" dirty="0"/>
              <a:t>– Artefacts, espoused values, basic underlying assumptions </a:t>
            </a:r>
            <a:r>
              <a:rPr lang="en-GB" sz="1800" dirty="0">
                <a:solidFill>
                  <a:srgbClr val="0E10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(Brooks, 2022)</a:t>
            </a:r>
            <a:endParaRPr lang="en-GB" sz="2100" dirty="0"/>
          </a:p>
          <a:p>
            <a:r>
              <a:rPr lang="en-GB" sz="21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Deal and Kennedy – </a:t>
            </a:r>
            <a:r>
              <a:rPr lang="en-GB" sz="2100" dirty="0"/>
              <a:t>History, Values and Beliefs, Rituals and ceremonies, Stories, Heroic figures, The cultural network</a:t>
            </a:r>
            <a:endParaRPr lang="en-GB" sz="2100" b="1" dirty="0"/>
          </a:p>
          <a:p>
            <a:r>
              <a:rPr lang="en-GB" sz="2100" b="1" dirty="0"/>
              <a:t>Cultural WEB (</a:t>
            </a:r>
            <a:r>
              <a:rPr kumimoji="0" lang="en-US" altLang="en-US" sz="2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Linkedin</a:t>
            </a:r>
            <a:r>
              <a:rPr kumimoji="0" lang="en-US" altLang="en-US" sz="2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2023)</a:t>
            </a:r>
            <a:endParaRPr lang="en-GB" sz="2100" b="1" dirty="0"/>
          </a:p>
          <a:p>
            <a:endParaRPr lang="en-GB" sz="2000" dirty="0"/>
          </a:p>
          <a:p>
            <a:endParaRPr lang="en-GB" sz="2000" dirty="0"/>
          </a:p>
          <a:p>
            <a:endParaRPr lang="en-US" sz="2000" dirty="0"/>
          </a:p>
        </p:txBody>
      </p:sp>
      <p:pic>
        <p:nvPicPr>
          <p:cNvPr id="34" name="Picture 33" descr="One in a crowd">
            <a:extLst>
              <a:ext uri="{FF2B5EF4-FFF2-40B4-BE49-F238E27FC236}">
                <a16:creationId xmlns:a16="http://schemas.microsoft.com/office/drawing/2014/main" id="{C25A877B-0BC0-E7EE-A6FC-093D47FA2F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725" r="12534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96683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1942232-83D0-49E2-AF9B-1F97E3C1E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9E70D72-6E23-4015-A4A6-85C120C1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689D66-1B9B-BBB5-FF99-D8535DA13C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0947" y="-287098"/>
            <a:ext cx="9829800" cy="1325880"/>
          </a:xfrm>
        </p:spPr>
        <p:txBody>
          <a:bodyPr anchor="b">
            <a:normAutofit/>
          </a:bodyPr>
          <a:lstStyle/>
          <a:p>
            <a:pPr algn="ctr"/>
            <a:r>
              <a:rPr lang="en-US" sz="3600" dirty="0">
                <a:solidFill>
                  <a:schemeClr val="tx2"/>
                </a:solidFill>
              </a:rPr>
              <a:t>Culture WEB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C28A977F-B603-4D81-B0FC-C8DE048A7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8"/>
            <a:chOff x="-305" y="-1"/>
            <a:chExt cx="3832880" cy="2876136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183CE8C-E039-4B2F-A36E-5FD5CD5DE1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3EB77281-FAB4-40D0-B3F3-264EC4AB20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15E59F3-75FC-494F-8737-5F00A4964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3ADDCFA-B066-4D79-AB71-062E66E58F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Content Placeholder 4" descr="A diagram of the paradigm&#10;&#10;Description automatically generated">
            <a:extLst>
              <a:ext uri="{FF2B5EF4-FFF2-40B4-BE49-F238E27FC236}">
                <a16:creationId xmlns:a16="http://schemas.microsoft.com/office/drawing/2014/main" id="{FCAC92BD-994F-8E79-6891-B32740BDCB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344" y="2881267"/>
            <a:ext cx="3853093" cy="3217333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D31AD6D-4590-C00E-A35F-468834AD53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4072" y="1640542"/>
            <a:ext cx="6830000" cy="441450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200" b="0" i="0" dirty="0">
                <a:effectLst/>
                <a:latin typeface="Söhne"/>
              </a:rPr>
              <a:t>The Cultural Web, formulated by Gerry Johnson and Kevan Scholes in 1992, offers a method to examine and transform </a:t>
            </a:r>
            <a:r>
              <a:rPr lang="pl-PL" sz="1200" b="0" i="0" dirty="0">
                <a:effectLst/>
                <a:latin typeface="Söhne"/>
              </a:rPr>
              <a:t>an organisation’s culture</a:t>
            </a:r>
            <a:r>
              <a:rPr lang="en-GB" sz="1200" b="0" i="0" dirty="0">
                <a:effectLst/>
                <a:latin typeface="Söhne"/>
              </a:rPr>
              <a:t>. This approach allows you to uncover underlying cultural assumptions and practices, enabling you to </a:t>
            </a:r>
            <a:r>
              <a:rPr lang="pl-PL" sz="1200" b="0" i="0" dirty="0">
                <a:effectLst/>
                <a:latin typeface="Söhne"/>
              </a:rPr>
              <a:t>harmonise</a:t>
            </a:r>
            <a:r>
              <a:rPr lang="en-GB" sz="1200" b="0" i="0" dirty="0">
                <a:effectLst/>
                <a:latin typeface="Söhne"/>
              </a:rPr>
              <a:t> </a:t>
            </a:r>
            <a:r>
              <a:rPr lang="pl-PL" sz="1200" b="0" i="0" dirty="0">
                <a:effectLst/>
                <a:latin typeface="Söhne"/>
              </a:rPr>
              <a:t>organisational</a:t>
            </a:r>
            <a:r>
              <a:rPr lang="en-GB" sz="1200" b="0" i="0" dirty="0">
                <a:effectLst/>
                <a:latin typeface="Söhne"/>
              </a:rPr>
              <a:t> components with each other and align them with your strategic objectives.</a:t>
            </a:r>
            <a:r>
              <a:rPr lang="pl-PL" sz="1200" b="0" i="0" dirty="0">
                <a:effectLst/>
                <a:latin typeface="Söhne"/>
              </a:rPr>
              <a:t> </a:t>
            </a:r>
          </a:p>
          <a:p>
            <a:pPr marL="0" indent="0">
              <a:buNone/>
            </a:pPr>
            <a:endParaRPr lang="pl-PL" sz="1200" b="1" dirty="0">
              <a:effectLst/>
            </a:endParaRPr>
          </a:p>
          <a:p>
            <a:pPr>
              <a:buFont typeface="+mj-lt"/>
              <a:buAutoNum type="arabicPeriod"/>
            </a:pPr>
            <a:r>
              <a:rPr lang="en-GB" sz="1600" b="1" dirty="0">
                <a:solidFill>
                  <a:srgbClr val="0E101A"/>
                </a:solidFill>
                <a:effectLst/>
              </a:rPr>
              <a:t>Stories</a:t>
            </a:r>
            <a:r>
              <a:rPr lang="en-GB" sz="1600" dirty="0">
                <a:solidFill>
                  <a:srgbClr val="0E101A"/>
                </a:solidFill>
                <a:effectLst/>
              </a:rPr>
              <a:t> </a:t>
            </a:r>
          </a:p>
          <a:p>
            <a:pPr>
              <a:buFont typeface="+mj-lt"/>
              <a:buAutoNum type="arabicPeriod"/>
            </a:pPr>
            <a:r>
              <a:rPr lang="en-GB" sz="1600" b="1" dirty="0">
                <a:solidFill>
                  <a:srgbClr val="0E101A"/>
                </a:solidFill>
                <a:effectLst/>
              </a:rPr>
              <a:t>Rituals and Routines</a:t>
            </a:r>
            <a:r>
              <a:rPr lang="en-GB" sz="1600" dirty="0">
                <a:solidFill>
                  <a:srgbClr val="0E101A"/>
                </a:solidFill>
                <a:effectLst/>
              </a:rPr>
              <a:t> </a:t>
            </a:r>
          </a:p>
          <a:p>
            <a:pPr>
              <a:buFont typeface="+mj-lt"/>
              <a:buAutoNum type="arabicPeriod"/>
            </a:pPr>
            <a:r>
              <a:rPr lang="en-GB" sz="1600" b="1" dirty="0">
                <a:solidFill>
                  <a:srgbClr val="0E101A"/>
                </a:solidFill>
                <a:effectLst/>
              </a:rPr>
              <a:t>Symbols</a:t>
            </a:r>
            <a:endParaRPr lang="en-GB" sz="1600" dirty="0">
              <a:solidFill>
                <a:srgbClr val="0E101A"/>
              </a:solidFill>
              <a:effectLst/>
            </a:endParaRPr>
          </a:p>
          <a:p>
            <a:pPr>
              <a:buFont typeface="+mj-lt"/>
              <a:buAutoNum type="arabicPeriod"/>
            </a:pPr>
            <a:r>
              <a:rPr lang="pl-PL" sz="1600" b="1" dirty="0">
                <a:solidFill>
                  <a:srgbClr val="0E101A"/>
                </a:solidFill>
                <a:effectLst/>
              </a:rPr>
              <a:t>Organisational</a:t>
            </a:r>
            <a:r>
              <a:rPr lang="en-GB" sz="1600" b="1" dirty="0">
                <a:solidFill>
                  <a:srgbClr val="0E101A"/>
                </a:solidFill>
                <a:effectLst/>
              </a:rPr>
              <a:t> Structure</a:t>
            </a:r>
            <a:endParaRPr lang="en-GB" sz="1600" dirty="0">
              <a:solidFill>
                <a:srgbClr val="0E101A"/>
              </a:solidFill>
              <a:effectLst/>
            </a:endParaRPr>
          </a:p>
          <a:p>
            <a:pPr>
              <a:buFont typeface="+mj-lt"/>
              <a:buAutoNum type="arabicPeriod"/>
            </a:pPr>
            <a:r>
              <a:rPr lang="en-GB" sz="1600" b="1" dirty="0">
                <a:solidFill>
                  <a:srgbClr val="0E101A"/>
                </a:solidFill>
                <a:effectLst/>
              </a:rPr>
              <a:t>Control Systems</a:t>
            </a:r>
            <a:r>
              <a:rPr lang="en-GB" sz="1600" dirty="0">
                <a:solidFill>
                  <a:srgbClr val="0E101A"/>
                </a:solidFill>
                <a:effectLst/>
              </a:rPr>
              <a:t> </a:t>
            </a:r>
          </a:p>
          <a:p>
            <a:pPr>
              <a:buFont typeface="+mj-lt"/>
              <a:buAutoNum type="arabicPeriod"/>
            </a:pPr>
            <a:r>
              <a:rPr lang="en-GB" sz="1600" b="1" dirty="0">
                <a:solidFill>
                  <a:srgbClr val="0E101A"/>
                </a:solidFill>
                <a:effectLst/>
              </a:rPr>
              <a:t>Power Structures</a:t>
            </a:r>
            <a:endParaRPr lang="en-GB" sz="1600" dirty="0">
              <a:solidFill>
                <a:srgbClr val="0E101A"/>
              </a:solidFill>
              <a:effectLst/>
            </a:endParaRPr>
          </a:p>
          <a:p>
            <a:pPr marL="0" indent="0">
              <a:buNone/>
            </a:pPr>
            <a:endParaRPr lang="en-US" sz="1800" dirty="0">
              <a:solidFill>
                <a:schemeClr val="tx2"/>
              </a:solidFill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C78D9229-E61D-4FEE-8321-2F8B64A8C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6037" y="4852038"/>
            <a:ext cx="2151670" cy="1860256"/>
            <a:chOff x="-305" y="-4155"/>
            <a:chExt cx="2514948" cy="2174333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FDD3CCB-26A3-4D79-AEB6-7A60CF980D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E9AC4470-5113-4709-B29F-CDB937F254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E0D146C-9DAB-421E-AE88-5F854BF3F7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12EB32A5-4408-4F6C-84B2-F9A908237A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7866853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5DA9CC-B821-DE7C-82FD-4138FA7D3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pl-PL" sz="4000" dirty="0"/>
              <a:t>Culture WEB at Tesco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F38D69-8C94-09C0-A6A7-4FE31DD14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414726"/>
            <a:ext cx="4646905" cy="3941623"/>
          </a:xfrm>
        </p:spPr>
        <p:txBody>
          <a:bodyPr anchor="ctr">
            <a:normAutofit/>
          </a:bodyPr>
          <a:lstStyle/>
          <a:p>
            <a:endParaRPr lang="en-GB" sz="2000" b="1" dirty="0">
              <a:effectLst/>
            </a:endParaRPr>
          </a:p>
          <a:p>
            <a:endParaRPr lang="en-GB" sz="2000" b="1" dirty="0"/>
          </a:p>
          <a:p>
            <a:endParaRPr lang="en-GB" sz="2000" b="1" dirty="0">
              <a:effectLst/>
            </a:endParaRPr>
          </a:p>
          <a:p>
            <a:endParaRPr lang="en-GB" sz="2000" b="1" dirty="0"/>
          </a:p>
          <a:p>
            <a:r>
              <a:rPr lang="en-GB" sz="2000" b="1" dirty="0">
                <a:effectLst/>
              </a:rPr>
              <a:t>Stories</a:t>
            </a:r>
            <a:r>
              <a:rPr lang="en-GB" sz="2000" dirty="0">
                <a:effectLst/>
              </a:rPr>
              <a:t> </a:t>
            </a:r>
          </a:p>
          <a:p>
            <a:endParaRPr lang="en-GB" sz="2000" dirty="0">
              <a:effectLst/>
            </a:endParaRPr>
          </a:p>
          <a:p>
            <a:r>
              <a:rPr lang="en-GB" sz="2000" b="1" dirty="0">
                <a:solidFill>
                  <a:srgbClr val="0E101A"/>
                </a:solidFill>
                <a:effectLst/>
              </a:rPr>
              <a:t>Rituals and Routines</a:t>
            </a:r>
          </a:p>
          <a:p>
            <a:endParaRPr lang="en-GB" sz="2000" b="1" dirty="0">
              <a:solidFill>
                <a:srgbClr val="0E101A"/>
              </a:solidFill>
            </a:endParaRPr>
          </a:p>
          <a:p>
            <a:r>
              <a:rPr lang="en-GB" sz="2000" b="1" i="0" u="none" strike="noStrike" dirty="0">
                <a:solidFill>
                  <a:srgbClr val="333333"/>
                </a:solidFill>
                <a:effectLst/>
              </a:rPr>
              <a:t>Organisational Structure</a:t>
            </a:r>
            <a:r>
              <a:rPr lang="en-GB" sz="2000" b="1" dirty="0">
                <a:solidFill>
                  <a:srgbClr val="0E101A"/>
                </a:solidFill>
                <a:effectLst/>
              </a:rPr>
              <a:t> </a:t>
            </a:r>
          </a:p>
          <a:p>
            <a:endParaRPr lang="en-GB" sz="2000" dirty="0">
              <a:effectLst/>
            </a:endParaRPr>
          </a:p>
          <a:p>
            <a:endParaRPr lang="en-GB" sz="2000" dirty="0">
              <a:effectLst/>
            </a:endParaRPr>
          </a:p>
          <a:p>
            <a:endParaRPr lang="en-GB" sz="2000" dirty="0"/>
          </a:p>
          <a:p>
            <a:endParaRPr lang="en-GB" sz="2000" dirty="0">
              <a:effectLst/>
            </a:endParaRPr>
          </a:p>
          <a:p>
            <a:endParaRPr lang="en-GB" sz="2000" dirty="0"/>
          </a:p>
          <a:p>
            <a:endParaRPr lang="en-GB" sz="2000" dirty="0">
              <a:effectLst/>
            </a:endParaRPr>
          </a:p>
          <a:p>
            <a:endParaRPr lang="en-GB" sz="2000" dirty="0">
              <a:effectLst/>
            </a:endParaRPr>
          </a:p>
          <a:p>
            <a:endParaRPr lang="en-GB" sz="2000" dirty="0"/>
          </a:p>
        </p:txBody>
      </p:sp>
      <p:pic>
        <p:nvPicPr>
          <p:cNvPr id="5" name="Picture 4" descr="Dew drops on a spider web">
            <a:extLst>
              <a:ext uri="{FF2B5EF4-FFF2-40B4-BE49-F238E27FC236}">
                <a16:creationId xmlns:a16="http://schemas.microsoft.com/office/drawing/2014/main" id="{DD16931C-E8CF-70B0-1AC1-D75F0654C02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014" r="2" b="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96776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56915B-66C9-25EE-3BB4-42D280149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01A2F8-D248-50AB-A33C-C03AF1B0B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0" i="0" dirty="0">
                <a:effectLst/>
                <a:latin typeface="GT Pressura Light"/>
              </a:rPr>
              <a:t> </a:t>
            </a:r>
            <a:r>
              <a:rPr lang="en-GB" sz="2000" b="0" i="1" dirty="0">
                <a:effectLst/>
                <a:latin typeface="GT Pressura Light"/>
              </a:rPr>
              <a:t>“Definition, business ethics refers to the standards for moral right and wrong conduct </a:t>
            </a:r>
            <a:r>
              <a:rPr lang="en-GB" sz="2000" b="0" i="1">
                <a:effectLst/>
                <a:latin typeface="GT Pressura Light"/>
              </a:rPr>
              <a:t>in business”.</a:t>
            </a:r>
            <a:endParaRPr lang="en-GB" sz="2000" b="0" i="1" dirty="0">
              <a:effectLst/>
              <a:latin typeface="GT Pressura Light"/>
            </a:endParaRPr>
          </a:p>
          <a:p>
            <a:pPr marL="0" indent="0">
              <a:buNone/>
            </a:pPr>
            <a:r>
              <a:rPr lang="en-GB" sz="2000" dirty="0">
                <a:latin typeface="GT Pressura Light"/>
              </a:rPr>
              <a:t>				</a:t>
            </a:r>
            <a:r>
              <a:rPr lang="en-GB" sz="2000" b="0" i="0" dirty="0">
                <a:effectLst/>
                <a:latin typeface="GT Pressura Light"/>
              </a:rPr>
              <a:t>https://</a:t>
            </a:r>
            <a:r>
              <a:rPr lang="en-GB" sz="2000" b="0" i="0" dirty="0" err="1">
                <a:effectLst/>
                <a:latin typeface="GT Pressura Light"/>
              </a:rPr>
              <a:t>shorturl.at</a:t>
            </a:r>
            <a:r>
              <a:rPr lang="en-GB" sz="2000" b="0" i="0" dirty="0">
                <a:effectLst/>
                <a:latin typeface="GT Pressura Light"/>
              </a:rPr>
              <a:t>/</a:t>
            </a:r>
            <a:r>
              <a:rPr lang="en-GB" sz="2000" b="0" i="0" dirty="0" err="1">
                <a:effectLst/>
                <a:latin typeface="GT Pressura Light"/>
              </a:rPr>
              <a:t>nrvDE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9056025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6D37EE4-EA1B-46EE-A54B-5233C63C9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D93695-3C57-D1E0-C083-D55311481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47013" cy="1434415"/>
          </a:xfrm>
        </p:spPr>
        <p:txBody>
          <a:bodyPr anchor="b">
            <a:normAutofit/>
          </a:bodyPr>
          <a:lstStyle/>
          <a:p>
            <a:r>
              <a:rPr lang="en-US" sz="5400" dirty="0"/>
              <a:t>Tesco Ethical stance </a:t>
            </a:r>
          </a:p>
        </p:txBody>
      </p:sp>
      <p:sp>
        <p:nvSpPr>
          <p:cNvPr id="23" name="sketch line">
            <a:extLst>
              <a:ext uri="{FF2B5EF4-FFF2-40B4-BE49-F238E27FC236}">
                <a16:creationId xmlns:a16="http://schemas.microsoft.com/office/drawing/2014/main" id="{927D5270-6648-4CC1-8F78-48BE299CA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767709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5A6D1A2-0F58-58F2-3BD0-4076218955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3506807"/>
              </p:ext>
            </p:extLst>
          </p:nvPr>
        </p:nvGraphicFramePr>
        <p:xfrm>
          <a:off x="4905955" y="2071316"/>
          <a:ext cx="6713552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887864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9DD8F5F2-4582-87F5-3B8D-50D0EB75C4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b="1573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7B26674-2E9C-DF6B-4A76-5CA5000CD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>
                <a:solidFill>
                  <a:srgbClr val="FFFFFF"/>
                </a:solidFill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41245381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944E337-3E5D-4A1F-A5A1-2057F25B8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DA50D69-7CF7-4844-B844-A2B821C77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7854"/>
            <a:ext cx="12192000" cy="6865854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889F2E-6533-A203-F9D9-64B5BFF03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0" y="-148269"/>
            <a:ext cx="6781800" cy="1338696"/>
          </a:xfrm>
        </p:spPr>
        <p:txBody>
          <a:bodyPr>
            <a:normAutofit/>
          </a:bodyPr>
          <a:lstStyle/>
          <a:p>
            <a:r>
              <a:rPr lang="en-GB" dirty="0"/>
              <a:t>Bibliography	</a:t>
            </a:r>
          </a:p>
        </p:txBody>
      </p:sp>
      <p:pic>
        <p:nvPicPr>
          <p:cNvPr id="19" name="Picture 18" descr="Many question marks on black background">
            <a:extLst>
              <a:ext uri="{FF2B5EF4-FFF2-40B4-BE49-F238E27FC236}">
                <a16:creationId xmlns:a16="http://schemas.microsoft.com/office/drawing/2014/main" id="{0375C6AB-1768-28BE-D327-CEC003DFC63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4468" r="2135" b="2"/>
          <a:stretch/>
        </p:blipFill>
        <p:spPr>
          <a:xfrm>
            <a:off x="20" y="10"/>
            <a:ext cx="3754739" cy="6857990"/>
          </a:xfrm>
          <a:custGeom>
            <a:avLst/>
            <a:gdLst/>
            <a:ahLst/>
            <a:cxnLst/>
            <a:rect l="l" t="t" r="r" b="b"/>
            <a:pathLst>
              <a:path w="3754759" h="6858000">
                <a:moveTo>
                  <a:pt x="0" y="0"/>
                </a:moveTo>
                <a:lnTo>
                  <a:pt x="3405358" y="0"/>
                </a:lnTo>
                <a:lnTo>
                  <a:pt x="3406298" y="5103"/>
                </a:lnTo>
                <a:cubicBezTo>
                  <a:pt x="3408705" y="9272"/>
                  <a:pt x="3410993" y="13534"/>
                  <a:pt x="3408744" y="22806"/>
                </a:cubicBezTo>
                <a:cubicBezTo>
                  <a:pt x="3398212" y="18869"/>
                  <a:pt x="3412504" y="58782"/>
                  <a:pt x="3403554" y="60481"/>
                </a:cubicBezTo>
                <a:cubicBezTo>
                  <a:pt x="3417198" y="75379"/>
                  <a:pt x="3401704" y="83956"/>
                  <a:pt x="3406685" y="104437"/>
                </a:cubicBezTo>
                <a:cubicBezTo>
                  <a:pt x="3412035" y="113935"/>
                  <a:pt x="3413215" y="120918"/>
                  <a:pt x="3408439" y="130745"/>
                </a:cubicBezTo>
                <a:cubicBezTo>
                  <a:pt x="3434362" y="174436"/>
                  <a:pt x="3410826" y="157826"/>
                  <a:pt x="3422002" y="199353"/>
                </a:cubicBezTo>
                <a:cubicBezTo>
                  <a:pt x="3433366" y="235046"/>
                  <a:pt x="3441595" y="275734"/>
                  <a:pt x="3466217" y="309590"/>
                </a:cubicBezTo>
                <a:cubicBezTo>
                  <a:pt x="3473022" y="315692"/>
                  <a:pt x="3476249" y="331335"/>
                  <a:pt x="3473425" y="344525"/>
                </a:cubicBezTo>
                <a:cubicBezTo>
                  <a:pt x="3472938" y="346792"/>
                  <a:pt x="3472286" y="348904"/>
                  <a:pt x="3471491" y="350788"/>
                </a:cubicBezTo>
                <a:cubicBezTo>
                  <a:pt x="3476473" y="380853"/>
                  <a:pt x="3497528" y="490678"/>
                  <a:pt x="3503314" y="524915"/>
                </a:cubicBezTo>
                <a:cubicBezTo>
                  <a:pt x="3495110" y="528110"/>
                  <a:pt x="3511009" y="544789"/>
                  <a:pt x="3506208" y="556205"/>
                </a:cubicBezTo>
                <a:cubicBezTo>
                  <a:pt x="3501906" y="564424"/>
                  <a:pt x="3505727" y="571402"/>
                  <a:pt x="3506503" y="579730"/>
                </a:cubicBezTo>
                <a:cubicBezTo>
                  <a:pt x="3503352" y="590904"/>
                  <a:pt x="3511763" y="626437"/>
                  <a:pt x="3516997" y="635552"/>
                </a:cubicBezTo>
                <a:cubicBezTo>
                  <a:pt x="3534688" y="657082"/>
                  <a:pt x="3524838" y="708447"/>
                  <a:pt x="3538464" y="726388"/>
                </a:cubicBezTo>
                <a:cubicBezTo>
                  <a:pt x="3540659" y="733032"/>
                  <a:pt x="3541735" y="739585"/>
                  <a:pt x="3542115" y="746049"/>
                </a:cubicBezTo>
                <a:lnTo>
                  <a:pt x="3541598" y="764218"/>
                </a:lnTo>
                <a:lnTo>
                  <a:pt x="3538294" y="769538"/>
                </a:lnTo>
                <a:lnTo>
                  <a:pt x="3539714" y="780556"/>
                </a:lnTo>
                <a:lnTo>
                  <a:pt x="3539328" y="783752"/>
                </a:lnTo>
                <a:cubicBezTo>
                  <a:pt x="3538575" y="789859"/>
                  <a:pt x="3537953" y="795880"/>
                  <a:pt x="3537882" y="801812"/>
                </a:cubicBezTo>
                <a:cubicBezTo>
                  <a:pt x="3555332" y="793164"/>
                  <a:pt x="3540143" y="850853"/>
                  <a:pt x="3553763" y="833773"/>
                </a:cubicBezTo>
                <a:cubicBezTo>
                  <a:pt x="3556400" y="864868"/>
                  <a:pt x="3568671" y="840452"/>
                  <a:pt x="3557696" y="878520"/>
                </a:cubicBezTo>
                <a:cubicBezTo>
                  <a:pt x="3574636" y="926170"/>
                  <a:pt x="3572932" y="1002669"/>
                  <a:pt x="3596902" y="1039468"/>
                </a:cubicBezTo>
                <a:cubicBezTo>
                  <a:pt x="3588227" y="1035176"/>
                  <a:pt x="3582669" y="1055878"/>
                  <a:pt x="3587550" y="1069793"/>
                </a:cubicBezTo>
                <a:cubicBezTo>
                  <a:pt x="3553603" y="1054905"/>
                  <a:pt x="3620138" y="1124159"/>
                  <a:pt x="3598129" y="1137690"/>
                </a:cubicBezTo>
                <a:cubicBezTo>
                  <a:pt x="3619154" y="1137277"/>
                  <a:pt x="3657845" y="1198819"/>
                  <a:pt x="3642072" y="1229443"/>
                </a:cubicBezTo>
                <a:cubicBezTo>
                  <a:pt x="3648492" y="1274612"/>
                  <a:pt x="3667414" y="1305895"/>
                  <a:pt x="3662799" y="1353804"/>
                </a:cubicBezTo>
                <a:cubicBezTo>
                  <a:pt x="3665680" y="1355144"/>
                  <a:pt x="3668149" y="1357448"/>
                  <a:pt x="3670319" y="1360420"/>
                </a:cubicBezTo>
                <a:lnTo>
                  <a:pt x="3675717" y="1370453"/>
                </a:lnTo>
                <a:lnTo>
                  <a:pt x="3675458" y="1372456"/>
                </a:lnTo>
                <a:cubicBezTo>
                  <a:pt x="3675775" y="1380261"/>
                  <a:pt x="3677154" y="1384198"/>
                  <a:pt x="3678998" y="1386422"/>
                </a:cubicBezTo>
                <a:lnTo>
                  <a:pt x="3681613" y="1387932"/>
                </a:lnTo>
                <a:lnTo>
                  <a:pt x="3684619" y="1397028"/>
                </a:lnTo>
                <a:lnTo>
                  <a:pt x="3692094" y="1413643"/>
                </a:lnTo>
                <a:lnTo>
                  <a:pt x="3692036" y="1417975"/>
                </a:lnTo>
                <a:lnTo>
                  <a:pt x="3701043" y="1444940"/>
                </a:lnTo>
                <a:lnTo>
                  <a:pt x="3700474" y="1445893"/>
                </a:lnTo>
                <a:cubicBezTo>
                  <a:pt x="3699407" y="1448641"/>
                  <a:pt x="3699006" y="1451835"/>
                  <a:pt x="3699990" y="1456030"/>
                </a:cubicBezTo>
                <a:cubicBezTo>
                  <a:pt x="3688343" y="1458099"/>
                  <a:pt x="3696713" y="1461887"/>
                  <a:pt x="3700642" y="1474079"/>
                </a:cubicBezTo>
                <a:cubicBezTo>
                  <a:pt x="3683431" y="1480016"/>
                  <a:pt x="3700716" y="1509516"/>
                  <a:pt x="3693587" y="1522890"/>
                </a:cubicBezTo>
                <a:cubicBezTo>
                  <a:pt x="3696861" y="1531716"/>
                  <a:pt x="3700010" y="1541157"/>
                  <a:pt x="3702900" y="1551068"/>
                </a:cubicBezTo>
                <a:lnTo>
                  <a:pt x="3708038" y="1631578"/>
                </a:lnTo>
                <a:lnTo>
                  <a:pt x="3698097" y="1716642"/>
                </a:lnTo>
                <a:cubicBezTo>
                  <a:pt x="3699314" y="1747867"/>
                  <a:pt x="3695412" y="1775147"/>
                  <a:pt x="3700384" y="1801382"/>
                </a:cubicBezTo>
                <a:cubicBezTo>
                  <a:pt x="3696845" y="1812311"/>
                  <a:pt x="3695699" y="1822504"/>
                  <a:pt x="3702257" y="1832013"/>
                </a:cubicBezTo>
                <a:cubicBezTo>
                  <a:pt x="3701651" y="1861238"/>
                  <a:pt x="3693313" y="1868713"/>
                  <a:pt x="3700986" y="1886838"/>
                </a:cubicBezTo>
                <a:cubicBezTo>
                  <a:pt x="3687741" y="1903887"/>
                  <a:pt x="3693148" y="1904594"/>
                  <a:pt x="3697545" y="1912087"/>
                </a:cubicBezTo>
                <a:lnTo>
                  <a:pt x="3697885" y="1913171"/>
                </a:lnTo>
                <a:lnTo>
                  <a:pt x="3695987" y="1915505"/>
                </a:lnTo>
                <a:lnTo>
                  <a:pt x="3695284" y="1920179"/>
                </a:lnTo>
                <a:lnTo>
                  <a:pt x="3696499" y="1932787"/>
                </a:lnTo>
                <a:lnTo>
                  <a:pt x="3697473" y="1937503"/>
                </a:lnTo>
                <a:cubicBezTo>
                  <a:pt x="3697953" y="1940760"/>
                  <a:pt x="3698023" y="1942937"/>
                  <a:pt x="3697799" y="1944457"/>
                </a:cubicBezTo>
                <a:lnTo>
                  <a:pt x="3697642" y="1944638"/>
                </a:lnTo>
                <a:lnTo>
                  <a:pt x="3698268" y="1951136"/>
                </a:lnTo>
                <a:cubicBezTo>
                  <a:pt x="3699704" y="1962083"/>
                  <a:pt x="3701457" y="1972719"/>
                  <a:pt x="3703418" y="1982828"/>
                </a:cubicBezTo>
                <a:cubicBezTo>
                  <a:pt x="3694620" y="1991887"/>
                  <a:pt x="3707345" y="2028973"/>
                  <a:pt x="3689767" y="2025705"/>
                </a:cubicBezTo>
                <a:cubicBezTo>
                  <a:pt x="3691896" y="2039367"/>
                  <a:pt x="3699517" y="2047321"/>
                  <a:pt x="3687894" y="2043252"/>
                </a:cubicBezTo>
                <a:cubicBezTo>
                  <a:pt x="3688268" y="2047766"/>
                  <a:pt x="3687435" y="2050599"/>
                  <a:pt x="3686015" y="2052668"/>
                </a:cubicBezTo>
                <a:lnTo>
                  <a:pt x="3685329" y="2053280"/>
                </a:lnTo>
                <a:lnTo>
                  <a:pt x="3690348" y="2083660"/>
                </a:lnTo>
                <a:lnTo>
                  <a:pt x="3689688" y="2087758"/>
                </a:lnTo>
                <a:lnTo>
                  <a:pt x="3694656" y="2107476"/>
                </a:lnTo>
                <a:lnTo>
                  <a:pt x="3696317" y="2117709"/>
                </a:lnTo>
                <a:lnTo>
                  <a:pt x="3698652" y="2120508"/>
                </a:lnTo>
                <a:cubicBezTo>
                  <a:pt x="3700138" y="2123582"/>
                  <a:pt x="3700933" y="2128051"/>
                  <a:pt x="3700157" y="2135655"/>
                </a:cubicBezTo>
                <a:lnTo>
                  <a:pt x="3699626" y="2137431"/>
                </a:lnTo>
                <a:lnTo>
                  <a:pt x="3703486" y="2149795"/>
                </a:lnTo>
                <a:cubicBezTo>
                  <a:pt x="3705184" y="2153754"/>
                  <a:pt x="3707268" y="2157232"/>
                  <a:pt x="3709885" y="2160002"/>
                </a:cubicBezTo>
                <a:cubicBezTo>
                  <a:pt x="3698737" y="2203287"/>
                  <a:pt x="3712805" y="2242927"/>
                  <a:pt x="3712777" y="2289319"/>
                </a:cubicBezTo>
                <a:cubicBezTo>
                  <a:pt x="3693169" y="2310331"/>
                  <a:pt x="3722276" y="2389074"/>
                  <a:pt x="3742794" y="2399589"/>
                </a:cubicBezTo>
                <a:cubicBezTo>
                  <a:pt x="3725319" y="2400703"/>
                  <a:pt x="3751962" y="2457534"/>
                  <a:pt x="3753311" y="2472464"/>
                </a:cubicBezTo>
                <a:cubicBezTo>
                  <a:pt x="3753760" y="2477441"/>
                  <a:pt x="3751399" y="2477762"/>
                  <a:pt x="3743656" y="2469811"/>
                </a:cubicBezTo>
                <a:cubicBezTo>
                  <a:pt x="3746474" y="2485608"/>
                  <a:pt x="3738186" y="2502460"/>
                  <a:pt x="3730339" y="2493869"/>
                </a:cubicBezTo>
                <a:cubicBezTo>
                  <a:pt x="3748556" y="2541387"/>
                  <a:pt x="3736267" y="2613433"/>
                  <a:pt x="3746134" y="2667651"/>
                </a:cubicBezTo>
                <a:cubicBezTo>
                  <a:pt x="3730160" y="2698252"/>
                  <a:pt x="3745496" y="2681337"/>
                  <a:pt x="3743743" y="2712354"/>
                </a:cubicBezTo>
                <a:cubicBezTo>
                  <a:pt x="3759373" y="2703131"/>
                  <a:pt x="3736572" y="2750256"/>
                  <a:pt x="3754759" y="2751060"/>
                </a:cubicBezTo>
                <a:cubicBezTo>
                  <a:pt x="3753864" y="2756679"/>
                  <a:pt x="3752424" y="2762098"/>
                  <a:pt x="3750841" y="2767527"/>
                </a:cubicBezTo>
                <a:lnTo>
                  <a:pt x="3750021" y="2770377"/>
                </a:lnTo>
                <a:lnTo>
                  <a:pt x="3749874" y="2781617"/>
                </a:lnTo>
                <a:lnTo>
                  <a:pt x="3745916" y="2784975"/>
                </a:lnTo>
                <a:lnTo>
                  <a:pt x="3742888" y="2802030"/>
                </a:lnTo>
                <a:cubicBezTo>
                  <a:pt x="3742360" y="2808388"/>
                  <a:pt x="3742498" y="2815196"/>
                  <a:pt x="3743710" y="2822667"/>
                </a:cubicBezTo>
                <a:cubicBezTo>
                  <a:pt x="3751787" y="2840797"/>
                  <a:pt x="3744398" y="2870002"/>
                  <a:pt x="3746201" y="2896003"/>
                </a:cubicBezTo>
                <a:lnTo>
                  <a:pt x="3749006" y="2907846"/>
                </a:lnTo>
                <a:lnTo>
                  <a:pt x="3747206" y="2947037"/>
                </a:lnTo>
                <a:cubicBezTo>
                  <a:pt x="3747030" y="2958176"/>
                  <a:pt x="3747214" y="2969719"/>
                  <a:pt x="3748070" y="2981841"/>
                </a:cubicBezTo>
                <a:lnTo>
                  <a:pt x="3750937" y="3004278"/>
                </a:lnTo>
                <a:lnTo>
                  <a:pt x="3749761" y="3010254"/>
                </a:lnTo>
                <a:cubicBezTo>
                  <a:pt x="3750425" y="3020530"/>
                  <a:pt x="3756245" y="3033889"/>
                  <a:pt x="3749923" y="3032983"/>
                </a:cubicBezTo>
                <a:lnTo>
                  <a:pt x="3752658" y="3044429"/>
                </a:lnTo>
                <a:lnTo>
                  <a:pt x="3748217" y="3056076"/>
                </a:lnTo>
                <a:cubicBezTo>
                  <a:pt x="3747117" y="3057381"/>
                  <a:pt x="3745928" y="3058381"/>
                  <a:pt x="3744691" y="3059042"/>
                </a:cubicBezTo>
                <a:lnTo>
                  <a:pt x="3747123" y="3075102"/>
                </a:lnTo>
                <a:lnTo>
                  <a:pt x="3744190" y="3088509"/>
                </a:lnTo>
                <a:lnTo>
                  <a:pt x="3747093" y="3099930"/>
                </a:lnTo>
                <a:lnTo>
                  <a:pt x="3746799" y="3104743"/>
                </a:lnTo>
                <a:lnTo>
                  <a:pt x="3745610" y="3116729"/>
                </a:lnTo>
                <a:cubicBezTo>
                  <a:pt x="3744666" y="3122891"/>
                  <a:pt x="3743503" y="3129792"/>
                  <a:pt x="3742676" y="3137453"/>
                </a:cubicBezTo>
                <a:lnTo>
                  <a:pt x="3742441" y="3143884"/>
                </a:lnTo>
                <a:lnTo>
                  <a:pt x="3737104" y="3158122"/>
                </a:lnTo>
                <a:cubicBezTo>
                  <a:pt x="3733050" y="3168490"/>
                  <a:pt x="3730374" y="3176626"/>
                  <a:pt x="3733275" y="3185367"/>
                </a:cubicBezTo>
                <a:cubicBezTo>
                  <a:pt x="3728135" y="3200760"/>
                  <a:pt x="3712176" y="3212117"/>
                  <a:pt x="3717639" y="3233769"/>
                </a:cubicBezTo>
                <a:cubicBezTo>
                  <a:pt x="3709851" y="3227497"/>
                  <a:pt x="3717920" y="3258095"/>
                  <a:pt x="3710433" y="3262123"/>
                </a:cubicBezTo>
                <a:cubicBezTo>
                  <a:pt x="3704342" y="3264110"/>
                  <a:pt x="3705370" y="3273856"/>
                  <a:pt x="3703458" y="3281408"/>
                </a:cubicBezTo>
                <a:cubicBezTo>
                  <a:pt x="3697412" y="3287020"/>
                  <a:pt x="3693483" y="3324746"/>
                  <a:pt x="3695027" y="3337739"/>
                </a:cubicBezTo>
                <a:cubicBezTo>
                  <a:pt x="3703095" y="3374177"/>
                  <a:pt x="3679154" y="3404974"/>
                  <a:pt x="3684951" y="3434139"/>
                </a:cubicBezTo>
                <a:cubicBezTo>
                  <a:pt x="3684732" y="3441861"/>
                  <a:pt x="3683615" y="3448308"/>
                  <a:pt x="3681946" y="3453928"/>
                </a:cubicBezTo>
                <a:lnTo>
                  <a:pt x="3675939" y="3468021"/>
                </a:lnTo>
                <a:cubicBezTo>
                  <a:pt x="3674480" y="3468264"/>
                  <a:pt x="3673022" y="3468506"/>
                  <a:pt x="3671563" y="3468748"/>
                </a:cubicBezTo>
                <a:lnTo>
                  <a:pt x="3669360" y="3479164"/>
                </a:lnTo>
                <a:lnTo>
                  <a:pt x="3668060" y="3481325"/>
                </a:lnTo>
                <a:cubicBezTo>
                  <a:pt x="3665560" y="3485437"/>
                  <a:pt x="3663197" y="3489622"/>
                  <a:pt x="3661315" y="3494328"/>
                </a:cubicBezTo>
                <a:cubicBezTo>
                  <a:pt x="3678446" y="3506175"/>
                  <a:pt x="3648136" y="3536311"/>
                  <a:pt x="3664679" y="3537226"/>
                </a:cubicBezTo>
                <a:cubicBezTo>
                  <a:pt x="3657322" y="3565147"/>
                  <a:pt x="3674997" y="3558694"/>
                  <a:pt x="3654205" y="3577551"/>
                </a:cubicBezTo>
                <a:cubicBezTo>
                  <a:pt x="3653633" y="3634248"/>
                  <a:pt x="3628736" y="3694092"/>
                  <a:pt x="3637325" y="3749618"/>
                </a:cubicBezTo>
                <a:cubicBezTo>
                  <a:pt x="3631446" y="3736800"/>
                  <a:pt x="3620480" y="3747498"/>
                  <a:pt x="3620258" y="3763981"/>
                </a:cubicBezTo>
                <a:cubicBezTo>
                  <a:pt x="3596667" y="3715365"/>
                  <a:pt x="3630603" y="3842969"/>
                  <a:pt x="3608193" y="3830141"/>
                </a:cubicBezTo>
                <a:cubicBezTo>
                  <a:pt x="3625759" y="3852486"/>
                  <a:pt x="3638965" y="3943841"/>
                  <a:pt x="3616479" y="3951521"/>
                </a:cubicBezTo>
                <a:cubicBezTo>
                  <a:pt x="3607940" y="3994867"/>
                  <a:pt x="3614033" y="4040502"/>
                  <a:pt x="3595498" y="4074157"/>
                </a:cubicBezTo>
                <a:cubicBezTo>
                  <a:pt x="3597477" y="4078342"/>
                  <a:pt x="3598819" y="4082864"/>
                  <a:pt x="3599706" y="4087599"/>
                </a:cubicBezTo>
                <a:lnTo>
                  <a:pt x="3601103" y="4101515"/>
                </a:lnTo>
                <a:lnTo>
                  <a:pt x="3600274" y="4102849"/>
                </a:lnTo>
                <a:cubicBezTo>
                  <a:pt x="3598143" y="4109482"/>
                  <a:pt x="3598077" y="4114144"/>
                  <a:pt x="3598925" y="4117926"/>
                </a:cubicBezTo>
                <a:lnTo>
                  <a:pt x="3600630" y="4121966"/>
                </a:lnTo>
                <a:lnTo>
                  <a:pt x="3600331" y="4132543"/>
                </a:lnTo>
                <a:lnTo>
                  <a:pt x="3601432" y="4154003"/>
                </a:lnTo>
                <a:lnTo>
                  <a:pt x="3600054" y="4157433"/>
                </a:lnTo>
                <a:lnTo>
                  <a:pt x="3599248" y="4188888"/>
                </a:lnTo>
                <a:cubicBezTo>
                  <a:pt x="3598993" y="4188940"/>
                  <a:pt x="3598738" y="4188992"/>
                  <a:pt x="3598484" y="4189044"/>
                </a:cubicBezTo>
                <a:cubicBezTo>
                  <a:pt x="3596754" y="4190111"/>
                  <a:pt x="3595443" y="4192250"/>
                  <a:pt x="3594971" y="4196698"/>
                </a:cubicBezTo>
                <a:cubicBezTo>
                  <a:pt x="3584674" y="4185805"/>
                  <a:pt x="3590455" y="4197885"/>
                  <a:pt x="3589971" y="4211958"/>
                </a:cubicBezTo>
                <a:cubicBezTo>
                  <a:pt x="3573870" y="4198179"/>
                  <a:pt x="3579156" y="4240607"/>
                  <a:pt x="3569135" y="4243705"/>
                </a:cubicBezTo>
                <a:cubicBezTo>
                  <a:pt x="3569142" y="4254351"/>
                  <a:pt x="3568856" y="4265362"/>
                  <a:pt x="3568210" y="4276468"/>
                </a:cubicBezTo>
                <a:lnTo>
                  <a:pt x="3567613" y="4282925"/>
                </a:lnTo>
                <a:cubicBezTo>
                  <a:pt x="3567553" y="4282949"/>
                  <a:pt x="3567492" y="4282974"/>
                  <a:pt x="3567432" y="4282999"/>
                </a:cubicBezTo>
                <a:cubicBezTo>
                  <a:pt x="3566940" y="4284280"/>
                  <a:pt x="3566607" y="4286359"/>
                  <a:pt x="3566464" y="4289697"/>
                </a:cubicBezTo>
                <a:lnTo>
                  <a:pt x="3566526" y="4294698"/>
                </a:lnTo>
                <a:lnTo>
                  <a:pt x="3565367" y="4307225"/>
                </a:lnTo>
                <a:lnTo>
                  <a:pt x="3563841" y="4311164"/>
                </a:lnTo>
                <a:lnTo>
                  <a:pt x="3561610" y="4312189"/>
                </a:lnTo>
                <a:lnTo>
                  <a:pt x="3561734" y="4313408"/>
                </a:lnTo>
                <a:cubicBezTo>
                  <a:pt x="3564537" y="4323096"/>
                  <a:pt x="3569544" y="4327053"/>
                  <a:pt x="3553832" y="4334910"/>
                </a:cubicBezTo>
                <a:cubicBezTo>
                  <a:pt x="3557797" y="4356533"/>
                  <a:pt x="3548502" y="4358433"/>
                  <a:pt x="3542564" y="4385380"/>
                </a:cubicBezTo>
                <a:cubicBezTo>
                  <a:pt x="3547050" y="4398267"/>
                  <a:pt x="3544091" y="4407098"/>
                  <a:pt x="3538724" y="4415150"/>
                </a:cubicBezTo>
                <a:cubicBezTo>
                  <a:pt x="3538633" y="4442707"/>
                  <a:pt x="3529920" y="4465824"/>
                  <a:pt x="3525348" y="4495753"/>
                </a:cubicBezTo>
                <a:cubicBezTo>
                  <a:pt x="3529387" y="4530212"/>
                  <a:pt x="3514579" y="4543935"/>
                  <a:pt x="3509749" y="4575934"/>
                </a:cubicBezTo>
                <a:cubicBezTo>
                  <a:pt x="3519579" y="4606914"/>
                  <a:pt x="3496418" y="4596497"/>
                  <a:pt x="3489779" y="4611927"/>
                </a:cubicBezTo>
                <a:lnTo>
                  <a:pt x="3488856" y="4616508"/>
                </a:lnTo>
                <a:lnTo>
                  <a:pt x="3489486" y="4629163"/>
                </a:lnTo>
                <a:lnTo>
                  <a:pt x="3490242" y="4633947"/>
                </a:lnTo>
                <a:cubicBezTo>
                  <a:pt x="3490570" y="4637233"/>
                  <a:pt x="3490539" y="4639406"/>
                  <a:pt x="3490244" y="4640894"/>
                </a:cubicBezTo>
                <a:lnTo>
                  <a:pt x="3490078" y="4641059"/>
                </a:lnTo>
                <a:lnTo>
                  <a:pt x="3490403" y="4647582"/>
                </a:lnTo>
                <a:cubicBezTo>
                  <a:pt x="3491330" y="4658608"/>
                  <a:pt x="3492590" y="4669354"/>
                  <a:pt x="3494082" y="4679601"/>
                </a:cubicBezTo>
                <a:cubicBezTo>
                  <a:pt x="3484854" y="4687754"/>
                  <a:pt x="3495864" y="4725869"/>
                  <a:pt x="3478421" y="4720918"/>
                </a:cubicBezTo>
                <a:cubicBezTo>
                  <a:pt x="3479918" y="4734712"/>
                  <a:pt x="3487176" y="4743359"/>
                  <a:pt x="3475730" y="4738188"/>
                </a:cubicBezTo>
                <a:cubicBezTo>
                  <a:pt x="3475894" y="4742712"/>
                  <a:pt x="3474928" y="4745450"/>
                  <a:pt x="3473409" y="4747368"/>
                </a:cubicBezTo>
                <a:lnTo>
                  <a:pt x="3472696" y="4747913"/>
                </a:lnTo>
                <a:lnTo>
                  <a:pt x="3476304" y="4778609"/>
                </a:lnTo>
                <a:lnTo>
                  <a:pt x="3475454" y="4782623"/>
                </a:lnTo>
                <a:lnTo>
                  <a:pt x="3479507" y="4802712"/>
                </a:lnTo>
                <a:lnTo>
                  <a:pt x="3480695" y="4813049"/>
                </a:lnTo>
                <a:lnTo>
                  <a:pt x="3482902" y="4816057"/>
                </a:lnTo>
                <a:cubicBezTo>
                  <a:pt x="3484247" y="4819259"/>
                  <a:pt x="3484834" y="4823783"/>
                  <a:pt x="3483703" y="4831270"/>
                </a:cubicBezTo>
                <a:lnTo>
                  <a:pt x="3483090" y="4832984"/>
                </a:lnTo>
                <a:lnTo>
                  <a:pt x="3486378" y="4845654"/>
                </a:lnTo>
                <a:cubicBezTo>
                  <a:pt x="3487893" y="4849755"/>
                  <a:pt x="3489817" y="4853416"/>
                  <a:pt x="3492309" y="4856425"/>
                </a:cubicBezTo>
                <a:cubicBezTo>
                  <a:pt x="3479133" y="4898390"/>
                  <a:pt x="3491371" y="4939174"/>
                  <a:pt x="3489182" y="4985308"/>
                </a:cubicBezTo>
                <a:cubicBezTo>
                  <a:pt x="3492413" y="5037202"/>
                  <a:pt x="3496839" y="5073159"/>
                  <a:pt x="3498182" y="5107346"/>
                </a:cubicBezTo>
                <a:cubicBezTo>
                  <a:pt x="3500266" y="5123329"/>
                  <a:pt x="3506680" y="5240376"/>
                  <a:pt x="3499225" y="5231073"/>
                </a:cubicBezTo>
                <a:cubicBezTo>
                  <a:pt x="3515247" y="5280090"/>
                  <a:pt x="3497607" y="5309911"/>
                  <a:pt x="3504960" y="5364785"/>
                </a:cubicBezTo>
                <a:cubicBezTo>
                  <a:pt x="3487546" y="5393671"/>
                  <a:pt x="3503686" y="5378336"/>
                  <a:pt x="3500486" y="5409009"/>
                </a:cubicBezTo>
                <a:cubicBezTo>
                  <a:pt x="3516561" y="5401350"/>
                  <a:pt x="3491544" y="5446009"/>
                  <a:pt x="3509710" y="5448570"/>
                </a:cubicBezTo>
                <a:cubicBezTo>
                  <a:pt x="3508555" y="5454072"/>
                  <a:pt x="3506859" y="5459319"/>
                  <a:pt x="3505022" y="5464568"/>
                </a:cubicBezTo>
                <a:lnTo>
                  <a:pt x="3504070" y="5467320"/>
                </a:lnTo>
                <a:lnTo>
                  <a:pt x="3503399" y="5478483"/>
                </a:lnTo>
                <a:lnTo>
                  <a:pt x="3499281" y="5481443"/>
                </a:lnTo>
                <a:lnTo>
                  <a:pt x="3499047" y="5616712"/>
                </a:lnTo>
                <a:cubicBezTo>
                  <a:pt x="3502347" y="5628424"/>
                  <a:pt x="3503819" y="5666768"/>
                  <a:pt x="3498775" y="5675291"/>
                </a:cubicBezTo>
                <a:cubicBezTo>
                  <a:pt x="3497984" y="5683547"/>
                  <a:pt x="3500335" y="5692400"/>
                  <a:pt x="3494739" y="5697458"/>
                </a:cubicBezTo>
                <a:cubicBezTo>
                  <a:pt x="3492180" y="5715432"/>
                  <a:pt x="3486290" y="5756597"/>
                  <a:pt x="3483423" y="5783137"/>
                </a:cubicBezTo>
                <a:cubicBezTo>
                  <a:pt x="3491452" y="5796973"/>
                  <a:pt x="3477643" y="5819988"/>
                  <a:pt x="3477532" y="5856699"/>
                </a:cubicBezTo>
                <a:cubicBezTo>
                  <a:pt x="3486776" y="5871818"/>
                  <a:pt x="3477340" y="5881447"/>
                  <a:pt x="3490032" y="5910638"/>
                </a:cubicBezTo>
                <a:cubicBezTo>
                  <a:pt x="3488930" y="5911913"/>
                  <a:pt x="3487924" y="5913488"/>
                  <a:pt x="3487046" y="5915313"/>
                </a:cubicBezTo>
                <a:cubicBezTo>
                  <a:pt x="3481941" y="5925917"/>
                  <a:pt x="3482137" y="5942505"/>
                  <a:pt x="3487484" y="5952365"/>
                </a:cubicBezTo>
                <a:cubicBezTo>
                  <a:pt x="3504666" y="5999029"/>
                  <a:pt x="3505019" y="6042078"/>
                  <a:pt x="3509266" y="6082373"/>
                </a:cubicBezTo>
                <a:cubicBezTo>
                  <a:pt x="3512265" y="6128005"/>
                  <a:pt x="3492950" y="6098121"/>
                  <a:pt x="3509564" y="6154771"/>
                </a:cubicBezTo>
                <a:cubicBezTo>
                  <a:pt x="3503223" y="6161045"/>
                  <a:pt x="3503062" y="6168289"/>
                  <a:pt x="3506404" y="6180433"/>
                </a:cubicBezTo>
                <a:cubicBezTo>
                  <a:pt x="3507378" y="6202614"/>
                  <a:pt x="3491084" y="6201180"/>
                  <a:pt x="3501312" y="6223427"/>
                </a:cubicBezTo>
                <a:cubicBezTo>
                  <a:pt x="3492497" y="6219559"/>
                  <a:pt x="3498753" y="6265580"/>
                  <a:pt x="3489469" y="6255476"/>
                </a:cubicBezTo>
                <a:cubicBezTo>
                  <a:pt x="3481791" y="6270065"/>
                  <a:pt x="3495037" y="6276996"/>
                  <a:pt x="3488398" y="6291462"/>
                </a:cubicBezTo>
                <a:cubicBezTo>
                  <a:pt x="3487099" y="6307679"/>
                  <a:pt x="3497555" y="6282019"/>
                  <a:pt x="3498547" y="6299935"/>
                </a:cubicBezTo>
                <a:cubicBezTo>
                  <a:pt x="3498173" y="6321676"/>
                  <a:pt x="3514193" y="6321381"/>
                  <a:pt x="3494028" y="6338390"/>
                </a:cubicBezTo>
                <a:lnTo>
                  <a:pt x="3486030" y="6396716"/>
                </a:lnTo>
                <a:cubicBezTo>
                  <a:pt x="3491309" y="6409668"/>
                  <a:pt x="3488928" y="6420134"/>
                  <a:pt x="3484103" y="6430386"/>
                </a:cubicBezTo>
                <a:cubicBezTo>
                  <a:pt x="3485763" y="6460632"/>
                  <a:pt x="3478568" y="6488285"/>
                  <a:pt x="3475922" y="6522318"/>
                </a:cubicBezTo>
                <a:cubicBezTo>
                  <a:pt x="3482128" y="6559051"/>
                  <a:pt x="3468277" y="6578006"/>
                  <a:pt x="3465506" y="6614374"/>
                </a:cubicBezTo>
                <a:cubicBezTo>
                  <a:pt x="3478925" y="6650248"/>
                  <a:pt x="3446064" y="6638174"/>
                  <a:pt x="3446789" y="6668768"/>
                </a:cubicBezTo>
                <a:cubicBezTo>
                  <a:pt x="3458869" y="6718505"/>
                  <a:pt x="3435878" y="6667592"/>
                  <a:pt x="3439582" y="6744454"/>
                </a:cubicBezTo>
                <a:cubicBezTo>
                  <a:pt x="3441631" y="6748797"/>
                  <a:pt x="3439393" y="6758101"/>
                  <a:pt x="3436538" y="6757102"/>
                </a:cubicBezTo>
                <a:cubicBezTo>
                  <a:pt x="3437461" y="6773941"/>
                  <a:pt x="3420846" y="6822488"/>
                  <a:pt x="3424061" y="6846522"/>
                </a:cubicBezTo>
                <a:lnTo>
                  <a:pt x="34230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" name="Rectangle 2">
            <a:extLst>
              <a:ext uri="{FF2B5EF4-FFF2-40B4-BE49-F238E27FC236}">
                <a16:creationId xmlns:a16="http://schemas.microsoft.com/office/drawing/2014/main" id="{D6E4C357-E1BA-6175-1103-F0755694235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996647" y="1247675"/>
            <a:ext cx="7357153" cy="4770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Agency, E., 2017.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Tesco hit with major £8million fine for pollution incident.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www.gov.uk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/government/news/tesco-hit-with-major-8million-fine-for-pollution-incident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14 11 2023].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Brooks, R., 2022. </a:t>
            </a:r>
            <a:r>
              <a:rPr kumimoji="0" lang="en-US" altLang="en-US" sz="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Organisational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culture: what is it and how does it affect </a:t>
            </a:r>
            <a:r>
              <a:rPr kumimoji="0" lang="en-US" altLang="en-US" sz="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organisational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effectiveness?.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online.lincoln.ac.uk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/organisational-culture-what-is-it-and-how-does-it-affect-organisational-effectiveness/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30 11 2023].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CIPD, 2023. </a:t>
            </a:r>
            <a:r>
              <a:rPr kumimoji="0" lang="en-US" altLang="en-US" sz="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Organisational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climate and culture.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www.cipd.org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uk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/knowledge/factsheets/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organisation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-culture-change-factsheet/#what-is-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organisational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-culture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29 11 2023].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Linkedin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2023.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Cultural Web.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www.mindtools.com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/a8im94b/the-cultural-web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27 11 2023].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Tesco-careers, 2023.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Our Culture.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www.tesco-careers.com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/explore-our-world/our-culture/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27 11 2023].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TescoPLC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2023.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Our history.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www.tescoplc.com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/about/our-history/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26 11 2023].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sz="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Tescopic</a:t>
            </a: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2022. </a:t>
            </a:r>
            <a:r>
              <a:rPr lang="en-GB" sz="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Tesco Group Human Rights Policy. </a:t>
            </a: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lang="en-GB" sz="800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www.tescoplc.com</a:t>
            </a:r>
            <a:r>
              <a:rPr lang="en-GB" sz="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/sustainability/documents/policies/</a:t>
            </a:r>
            <a:r>
              <a:rPr lang="en-GB" sz="800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tesco</a:t>
            </a:r>
            <a:r>
              <a:rPr lang="en-GB" sz="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-group-human-rights-policy</a:t>
            </a:r>
            <a:b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25 11 2023].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Redlands, U. o., 2021. </a:t>
            </a:r>
            <a:r>
              <a:rPr lang="en-GB" sz="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 Reasons Why Business Ethics Is Important. </a:t>
            </a: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lang="en-GB" sz="800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www.redlands.edu</a:t>
            </a:r>
            <a:r>
              <a:rPr lang="en-GB" sz="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/study/schools-and-</a:t>
            </a:r>
            <a:r>
              <a:rPr lang="en-GB" sz="800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centers</a:t>
            </a:r>
            <a:r>
              <a:rPr lang="en-GB" sz="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/business/</a:t>
            </a:r>
            <a:r>
              <a:rPr lang="en-GB" sz="800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sbblog</a:t>
            </a:r>
            <a:r>
              <a:rPr lang="en-GB" sz="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/2019/may-2019/3-reasons-why-business-ethics-important/#:~:text=By%20definition%2C%20business%20ethics%20refers,acceptable%20behaviors%20beyond%20government%20control.</a:t>
            </a:r>
            <a:b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24 11 2023].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Simmonds, E., 2023.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Which? uncovers dodgy-looking supermarket loyalty discounts.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www.which.co.uk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/news/article/which-uncovers-dodgy-looking-supermarket-loyalty-discounts-a4vrY7w7nVNh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03 11 2023].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Ullash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 s., 2023.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Organizational Theory and Practice of Tesco PLC.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www.linkedin.com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/pulse/organizational-theory-practice-tesco-plc-sanadiule-shorif-ullash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26 11 2023].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sz="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unwrappedethics</a:t>
            </a: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2023. </a:t>
            </a:r>
            <a:r>
              <a:rPr lang="en-GB" sz="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TESCO COOKS THE BOOKS. </a:t>
            </a: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lang="en-GB" sz="800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ethicsunwrapped.utexas.edu</a:t>
            </a:r>
            <a:r>
              <a:rPr lang="en-GB" sz="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/video/</a:t>
            </a:r>
            <a:r>
              <a:rPr lang="en-GB" sz="800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tesco</a:t>
            </a:r>
            <a:r>
              <a:rPr lang="en-GB" sz="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-cooks-the-books</a:t>
            </a:r>
            <a:b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25 11 2023].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WWF, 2023.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Who we work with.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www.wwf.org.uk</a:t>
            </a:r>
            <a:r>
              <a:rPr kumimoji="0" lang="en-US" altLang="en-US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/who-we-are/who-we-work-with/</a:t>
            </a:r>
            <a:r>
              <a:rPr kumimoji="0" lang="en-US" altLang="en-US" sz="8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tesco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29 10 2023].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68426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3745</TotalTime>
  <Words>826</Words>
  <Application>Microsoft Macintosh PowerPoint</Application>
  <PresentationFormat>Widescreen</PresentationFormat>
  <Paragraphs>67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-apple-system</vt:lpstr>
      <vt:lpstr>Arial</vt:lpstr>
      <vt:lpstr>Calibri</vt:lpstr>
      <vt:lpstr>Calibri Light</vt:lpstr>
      <vt:lpstr>GT Pressura Light</vt:lpstr>
      <vt:lpstr>Söhne</vt:lpstr>
      <vt:lpstr>Times New Roman</vt:lpstr>
      <vt:lpstr>Office Theme</vt:lpstr>
      <vt:lpstr>Culture change at Tesco</vt:lpstr>
      <vt:lpstr>Purpose of presentation</vt:lpstr>
      <vt:lpstr>Organisational culture</vt:lpstr>
      <vt:lpstr>Different models of culture</vt:lpstr>
      <vt:lpstr>Culture WEB</vt:lpstr>
      <vt:lpstr>Culture WEB at Tesco</vt:lpstr>
      <vt:lpstr>Ethics</vt:lpstr>
      <vt:lpstr>Tesco Ethical stance </vt:lpstr>
      <vt:lpstr>Conclusion</vt:lpstr>
      <vt:lpstr>Bibliography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Marcin Soja</dc:creator>
  <cp:lastModifiedBy>Marcin Soja</cp:lastModifiedBy>
  <cp:revision>9</cp:revision>
  <dcterms:created xsi:type="dcterms:W3CDTF">2023-11-27T00:40:34Z</dcterms:created>
  <dcterms:modified xsi:type="dcterms:W3CDTF">2023-12-02T23:23:14Z</dcterms:modified>
</cp:coreProperties>
</file>