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0" r:id="rId2"/>
    <p:sldId id="261" r:id="rId3"/>
    <p:sldId id="263" r:id="rId4"/>
    <p:sldId id="264" r:id="rId5"/>
    <p:sldId id="265" r:id="rId6"/>
    <p:sldId id="269" r:id="rId7"/>
    <p:sldId id="268" r:id="rId8"/>
    <p:sldId id="267" r:id="rId9"/>
    <p:sldId id="271" r:id="rId10"/>
    <p:sldId id="270" r:id="rId11"/>
    <p:sldId id="27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6136DB-5428-1E9E-4586-6DEC953F1FAD}" v="3" dt="2023-11-06T05:47:39.211"/>
    <p1510:client id="{FB8F7F4A-DF9D-4E39-8251-2B08601E34E8}" v="353" dt="2023-11-05T14:15:43.8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66" autoAdjust="0"/>
    <p:restoredTop sz="94660"/>
  </p:normalViewPr>
  <p:slideViewPr>
    <p:cSldViewPr snapToGrid="0">
      <p:cViewPr varScale="1">
        <p:scale>
          <a:sx n="117" d="100"/>
          <a:sy n="117" d="100"/>
        </p:scale>
        <p:origin x="208" y="21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11/6/23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11/6/23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11/6/23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11/6/23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Digital Forensics Course | E-Courses4You">
            <a:extLst>
              <a:ext uri="{FF2B5EF4-FFF2-40B4-BE49-F238E27FC236}">
                <a16:creationId xmlns:a16="http://schemas.microsoft.com/office/drawing/2014/main" id="{12613F81-A50E-7817-9CEA-D6C1E9438E31}"/>
              </a:ext>
            </a:extLst>
          </p:cNvPr>
          <p:cNvPicPr>
            <a:picLocks noChangeAspect="1"/>
          </p:cNvPicPr>
          <p:nvPr/>
        </p:nvPicPr>
        <p:blipFill rotWithShape="1">
          <a:blip r:embed="rId2"/>
          <a:srcRect t="9091" r="23298"/>
          <a:stretch/>
        </p:blipFill>
        <p:spPr>
          <a:xfrm>
            <a:off x="3931318" y="10"/>
            <a:ext cx="8260682" cy="6857990"/>
          </a:xfrm>
          <a:prstGeom prst="rect">
            <a:avLst/>
          </a:prstGeom>
        </p:spPr>
      </p:pic>
      <p:sp>
        <p:nvSpPr>
          <p:cNvPr id="53" name="Rectangle 5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US" sz="4800">
                <a:solidFill>
                  <a:schemeClr val="bg1"/>
                </a:solidFill>
                <a:latin typeface="Georgia Pro"/>
                <a:cs typeface="Calibri Light"/>
              </a:rPr>
              <a:t>Evidence Collection Procedure</a:t>
            </a:r>
            <a:endParaRPr lang="en-US" sz="4800">
              <a:solidFill>
                <a:schemeClr val="bg1"/>
              </a:solidFill>
              <a:latin typeface="Georgia Pro"/>
            </a:endParaRPr>
          </a:p>
        </p:txBody>
      </p:sp>
      <p:sp>
        <p:nvSpPr>
          <p:cNvPr id="3" name="Subtitle 2"/>
          <p:cNvSpPr>
            <a:spLocks noGrp="1"/>
          </p:cNvSpPr>
          <p:nvPr>
            <p:ph type="subTitle" idx="1"/>
          </p:nvPr>
        </p:nvSpPr>
        <p:spPr>
          <a:xfrm>
            <a:off x="477980" y="4872922"/>
            <a:ext cx="4023359" cy="1208141"/>
          </a:xfrm>
        </p:spPr>
        <p:txBody>
          <a:bodyPr>
            <a:normAutofit/>
          </a:bodyPr>
          <a:lstStyle/>
          <a:p>
            <a:pPr algn="l"/>
            <a:endParaRPr lang="en-US" sz="2000">
              <a:solidFill>
                <a:schemeClr val="bg1"/>
              </a:solidFill>
            </a:endParaRPr>
          </a:p>
        </p:txBody>
      </p:sp>
      <p:sp>
        <p:nvSpPr>
          <p:cNvPr id="54" name="Rectangle 5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0" name="Rectangle 4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7449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4D2354-E22D-E3AD-5784-380281D0CF55}"/>
              </a:ext>
            </a:extLst>
          </p:cNvPr>
          <p:cNvSpPr>
            <a:spLocks noGrp="1"/>
          </p:cNvSpPr>
          <p:nvPr>
            <p:ph type="title"/>
          </p:nvPr>
        </p:nvSpPr>
        <p:spPr>
          <a:xfrm>
            <a:off x="1371599" y="294538"/>
            <a:ext cx="9895951" cy="1033669"/>
          </a:xfrm>
        </p:spPr>
        <p:txBody>
          <a:bodyPr>
            <a:normAutofit/>
          </a:bodyPr>
          <a:lstStyle/>
          <a:p>
            <a:r>
              <a:rPr lang="en-US" sz="4000" b="1" dirty="0">
                <a:solidFill>
                  <a:srgbClr val="FFFFFF"/>
                </a:solidFill>
                <a:cs typeface="Calibri Light"/>
              </a:rPr>
              <a:t>Introduction</a:t>
            </a:r>
          </a:p>
        </p:txBody>
      </p:sp>
      <p:sp>
        <p:nvSpPr>
          <p:cNvPr id="3" name="Content Placeholder 2">
            <a:extLst>
              <a:ext uri="{FF2B5EF4-FFF2-40B4-BE49-F238E27FC236}">
                <a16:creationId xmlns:a16="http://schemas.microsoft.com/office/drawing/2014/main" id="{039421BD-252E-BF82-2B61-247022E53686}"/>
              </a:ext>
            </a:extLst>
          </p:cNvPr>
          <p:cNvSpPr>
            <a:spLocks noGrp="1"/>
          </p:cNvSpPr>
          <p:nvPr>
            <p:ph idx="1"/>
          </p:nvPr>
        </p:nvSpPr>
        <p:spPr>
          <a:xfrm>
            <a:off x="432146" y="2245129"/>
            <a:ext cx="11321099" cy="4090453"/>
          </a:xfrm>
        </p:spPr>
        <p:txBody>
          <a:bodyPr vert="horz" lIns="91440" tIns="45720" rIns="91440" bIns="45720" rtlCol="0" anchor="ctr">
            <a:noAutofit/>
          </a:bodyPr>
          <a:lstStyle/>
          <a:p>
            <a:pPr marL="0" indent="0">
              <a:buNone/>
            </a:pPr>
            <a:r>
              <a:rPr lang="en-US" b="1" dirty="0">
                <a:solidFill>
                  <a:srgbClr val="374151"/>
                </a:solidFill>
                <a:latin typeface="Cambria"/>
                <a:ea typeface="+mn-lt"/>
                <a:cs typeface="+mn-lt"/>
              </a:rPr>
              <a:t>Importance of proper evidence collection in investigations:</a:t>
            </a:r>
            <a:endParaRPr lang="en-US">
              <a:cs typeface="Calibri" panose="020F0502020204030204"/>
            </a:endParaRPr>
          </a:p>
          <a:p>
            <a:r>
              <a:rPr lang="en-US" sz="2400" dirty="0">
                <a:solidFill>
                  <a:srgbClr val="374151"/>
                </a:solidFill>
                <a:latin typeface="Cambria"/>
                <a:ea typeface="+mn-lt"/>
                <a:cs typeface="+mn-lt"/>
              </a:rPr>
              <a:t>Preservation of Evidence Integrity</a:t>
            </a:r>
            <a:endParaRPr lang="en-US" sz="2400">
              <a:latin typeface="Cambria"/>
              <a:ea typeface="Cambria"/>
              <a:cs typeface="Calibri" panose="020F0502020204030204"/>
            </a:endParaRPr>
          </a:p>
          <a:p>
            <a:r>
              <a:rPr lang="en-US" sz="2400" dirty="0">
                <a:solidFill>
                  <a:srgbClr val="374151"/>
                </a:solidFill>
                <a:latin typeface="Cambria"/>
                <a:ea typeface="+mn-lt"/>
                <a:cs typeface="+mn-lt"/>
              </a:rPr>
              <a:t>Establishing Facts</a:t>
            </a:r>
          </a:p>
          <a:p>
            <a:r>
              <a:rPr lang="en-US" sz="2400" dirty="0">
                <a:solidFill>
                  <a:srgbClr val="374151"/>
                </a:solidFill>
                <a:latin typeface="Cambria"/>
                <a:ea typeface="+mn-lt"/>
                <a:cs typeface="+mn-lt"/>
              </a:rPr>
              <a:t>Maintaining Transparency and Credibility</a:t>
            </a:r>
            <a:endParaRPr lang="en-US" sz="2400">
              <a:solidFill>
                <a:srgbClr val="374151"/>
              </a:solidFill>
              <a:latin typeface="Cambria"/>
              <a:ea typeface="Cambria"/>
              <a:cs typeface="Calibri"/>
            </a:endParaRPr>
          </a:p>
          <a:p>
            <a:r>
              <a:rPr lang="en-US" sz="2400" dirty="0">
                <a:solidFill>
                  <a:srgbClr val="374151"/>
                </a:solidFill>
                <a:latin typeface="Cambria"/>
                <a:ea typeface="+mn-lt"/>
                <a:cs typeface="+mn-lt"/>
              </a:rPr>
              <a:t>Protecting Rights and Privacy</a:t>
            </a:r>
            <a:endParaRPr lang="en-US" sz="2400">
              <a:solidFill>
                <a:srgbClr val="374151"/>
              </a:solidFill>
              <a:latin typeface="Cambria"/>
              <a:ea typeface="Cambria"/>
              <a:cs typeface="Calibri"/>
            </a:endParaRPr>
          </a:p>
          <a:p>
            <a:pPr marL="0" indent="0">
              <a:buNone/>
            </a:pPr>
            <a:r>
              <a:rPr lang="en-US" b="1" dirty="0">
                <a:solidFill>
                  <a:srgbClr val="374151"/>
                </a:solidFill>
                <a:latin typeface="Cambria"/>
                <a:ea typeface="+mn-lt"/>
                <a:cs typeface="+mn-lt"/>
              </a:rPr>
              <a:t>Consent forms, witness statements, evidence collection forms, and chain of custody forms each have unique roles in the investigative process, collectively ensuring that evidence is legally obtained, properly documented, and maintained with integrity. </a:t>
            </a:r>
            <a:endParaRPr lang="en-US" b="1">
              <a:latin typeface="Cambria"/>
              <a:ea typeface="Cambria"/>
            </a:endParaRPr>
          </a:p>
          <a:p>
            <a:endParaRPr lang="en-US" sz="1200" dirty="0">
              <a:solidFill>
                <a:srgbClr val="374151"/>
              </a:solidFill>
              <a:cs typeface="Calibri" panose="020F0502020204030204"/>
            </a:endParaRPr>
          </a:p>
        </p:txBody>
      </p:sp>
    </p:spTree>
    <p:extLst>
      <p:ext uri="{BB962C8B-B14F-4D97-AF65-F5344CB8AC3E}">
        <p14:creationId xmlns:p14="http://schemas.microsoft.com/office/powerpoint/2010/main" val="10831737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4D2354-E22D-E3AD-5784-380281D0CF55}"/>
              </a:ext>
            </a:extLst>
          </p:cNvPr>
          <p:cNvSpPr>
            <a:spLocks noGrp="1"/>
          </p:cNvSpPr>
          <p:nvPr>
            <p:ph type="title"/>
          </p:nvPr>
        </p:nvSpPr>
        <p:spPr>
          <a:xfrm>
            <a:off x="1371599" y="294538"/>
            <a:ext cx="9895951" cy="1033669"/>
          </a:xfrm>
        </p:spPr>
        <p:txBody>
          <a:bodyPr>
            <a:normAutofit/>
          </a:bodyPr>
          <a:lstStyle/>
          <a:p>
            <a:r>
              <a:rPr lang="en-US" sz="4000" b="1" dirty="0">
                <a:solidFill>
                  <a:srgbClr val="FFFFFF"/>
                </a:solidFill>
                <a:cs typeface="Calibri Light"/>
              </a:rPr>
              <a:t>Consent Form</a:t>
            </a:r>
            <a:endParaRPr lang="en-US" dirty="0"/>
          </a:p>
        </p:txBody>
      </p:sp>
      <p:sp>
        <p:nvSpPr>
          <p:cNvPr id="3" name="Content Placeholder 2">
            <a:extLst>
              <a:ext uri="{FF2B5EF4-FFF2-40B4-BE49-F238E27FC236}">
                <a16:creationId xmlns:a16="http://schemas.microsoft.com/office/drawing/2014/main" id="{039421BD-252E-BF82-2B61-247022E53686}"/>
              </a:ext>
            </a:extLst>
          </p:cNvPr>
          <p:cNvSpPr>
            <a:spLocks noGrp="1"/>
          </p:cNvSpPr>
          <p:nvPr>
            <p:ph idx="1"/>
          </p:nvPr>
        </p:nvSpPr>
        <p:spPr>
          <a:xfrm>
            <a:off x="453610" y="1815833"/>
            <a:ext cx="11299635" cy="4745129"/>
          </a:xfrm>
        </p:spPr>
        <p:txBody>
          <a:bodyPr vert="horz" lIns="91440" tIns="45720" rIns="91440" bIns="45720" rtlCol="0" anchor="ctr">
            <a:noAutofit/>
          </a:bodyPr>
          <a:lstStyle/>
          <a:p>
            <a:pPr marL="0" indent="0">
              <a:buNone/>
            </a:pPr>
            <a:r>
              <a:rPr lang="en-US" sz="2400" dirty="0">
                <a:solidFill>
                  <a:srgbClr val="374151"/>
                </a:solidFill>
                <a:latin typeface="Cambria"/>
                <a:ea typeface="+mn-lt"/>
                <a:cs typeface="+mn-lt"/>
              </a:rPr>
              <a:t>A consent form is a legally binding document used to obtain the voluntary and informed permission of an individual, organization, or entity before collecting information, conducting a procedure, or engaging in any activity that may affect their rights, privacy, or property. </a:t>
            </a:r>
            <a:endParaRPr lang="en-US" sz="2400">
              <a:solidFill>
                <a:srgbClr val="000000"/>
              </a:solidFill>
              <a:latin typeface="Cambria"/>
              <a:ea typeface="+mn-lt"/>
              <a:cs typeface="+mn-lt"/>
            </a:endParaRPr>
          </a:p>
          <a:p>
            <a:pPr>
              <a:buNone/>
            </a:pPr>
            <a:r>
              <a:rPr lang="en-US" sz="2400" dirty="0">
                <a:solidFill>
                  <a:srgbClr val="374151"/>
                </a:solidFill>
                <a:latin typeface="Cambria"/>
                <a:ea typeface="+mn-lt"/>
                <a:cs typeface="+mn-lt"/>
              </a:rPr>
              <a:t>The importance of obtaining consent through a consent form can be summarized as follows:</a:t>
            </a:r>
            <a:endParaRPr lang="en-US" sz="2400" dirty="0">
              <a:latin typeface="Cambria"/>
              <a:ea typeface="Cambria"/>
            </a:endParaRPr>
          </a:p>
          <a:p>
            <a:pPr>
              <a:buFont typeface="Arial"/>
              <a:buChar char="•"/>
            </a:pPr>
            <a:r>
              <a:rPr lang="en-US" sz="2400" dirty="0">
                <a:solidFill>
                  <a:srgbClr val="374151"/>
                </a:solidFill>
                <a:latin typeface="Cambria"/>
                <a:ea typeface="+mn-lt"/>
                <a:cs typeface="+mn-lt"/>
              </a:rPr>
              <a:t>Respect for Autonomy</a:t>
            </a:r>
            <a:endParaRPr lang="en-US" sz="2400" dirty="0">
              <a:solidFill>
                <a:srgbClr val="374151"/>
              </a:solidFill>
              <a:latin typeface="Cambria"/>
              <a:ea typeface="Cambria"/>
              <a:cs typeface="+mn-lt"/>
            </a:endParaRPr>
          </a:p>
          <a:p>
            <a:pPr>
              <a:buFont typeface="Arial"/>
              <a:buChar char="•"/>
            </a:pPr>
            <a:r>
              <a:rPr lang="en-US" sz="2400" dirty="0">
                <a:solidFill>
                  <a:srgbClr val="374151"/>
                </a:solidFill>
                <a:latin typeface="Cambria"/>
                <a:ea typeface="+mn-lt"/>
                <a:cs typeface="+mn-lt"/>
              </a:rPr>
              <a:t>Legal and Ethical Protection</a:t>
            </a:r>
            <a:endParaRPr lang="en-US" sz="2400" dirty="0">
              <a:solidFill>
                <a:srgbClr val="374151"/>
              </a:solidFill>
              <a:latin typeface="Cambria"/>
              <a:ea typeface="Cambria"/>
              <a:cs typeface="+mn-lt"/>
            </a:endParaRPr>
          </a:p>
          <a:p>
            <a:pPr>
              <a:buFont typeface="Arial"/>
              <a:buChar char="•"/>
            </a:pPr>
            <a:r>
              <a:rPr lang="en-US" sz="2400" dirty="0">
                <a:solidFill>
                  <a:srgbClr val="374151"/>
                </a:solidFill>
                <a:latin typeface="Cambria"/>
                <a:ea typeface="+mn-lt"/>
                <a:cs typeface="+mn-lt"/>
              </a:rPr>
              <a:t>Transparency and Trust</a:t>
            </a:r>
            <a:endParaRPr lang="en-US" sz="2400" dirty="0">
              <a:solidFill>
                <a:srgbClr val="000000"/>
              </a:solidFill>
              <a:latin typeface="Cambria"/>
              <a:ea typeface="Cambria"/>
              <a:cs typeface="Calibri"/>
            </a:endParaRPr>
          </a:p>
          <a:p>
            <a:pPr>
              <a:buFont typeface="Arial"/>
              <a:buChar char="•"/>
            </a:pPr>
            <a:r>
              <a:rPr lang="en-US" sz="2400" dirty="0">
                <a:solidFill>
                  <a:srgbClr val="374151"/>
                </a:solidFill>
                <a:latin typeface="Cambria"/>
                <a:ea typeface="+mn-lt"/>
                <a:cs typeface="+mn-lt"/>
              </a:rPr>
              <a:t>Compliance with Industry Standards</a:t>
            </a:r>
            <a:endParaRPr lang="en-US" sz="2400" dirty="0">
              <a:latin typeface="Cambria"/>
              <a:ea typeface="Cambria"/>
            </a:endParaRPr>
          </a:p>
          <a:p>
            <a:endParaRPr lang="en-US" sz="1200" dirty="0">
              <a:solidFill>
                <a:srgbClr val="374151"/>
              </a:solidFill>
              <a:cs typeface="Calibri" panose="020F0502020204030204"/>
            </a:endParaRPr>
          </a:p>
        </p:txBody>
      </p:sp>
    </p:spTree>
    <p:extLst>
      <p:ext uri="{BB962C8B-B14F-4D97-AF65-F5344CB8AC3E}">
        <p14:creationId xmlns:p14="http://schemas.microsoft.com/office/powerpoint/2010/main" val="18508041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9421BD-252E-BF82-2B61-247022E53686}"/>
              </a:ext>
            </a:extLst>
          </p:cNvPr>
          <p:cNvSpPr>
            <a:spLocks noGrp="1"/>
          </p:cNvSpPr>
          <p:nvPr>
            <p:ph idx="1"/>
          </p:nvPr>
        </p:nvSpPr>
        <p:spPr>
          <a:xfrm>
            <a:off x="453610" y="1815833"/>
            <a:ext cx="11299635" cy="4745129"/>
          </a:xfrm>
        </p:spPr>
        <p:txBody>
          <a:bodyPr vert="horz" lIns="91440" tIns="45720" rIns="91440" bIns="45720" rtlCol="0" anchor="ctr">
            <a:noAutofit/>
          </a:bodyPr>
          <a:lstStyle/>
          <a:p>
            <a:pPr marL="0" indent="0">
              <a:buNone/>
            </a:pPr>
            <a:endParaRPr lang="en-US" sz="2400" dirty="0">
              <a:solidFill>
                <a:srgbClr val="374151"/>
              </a:solidFill>
              <a:latin typeface="Calibri"/>
              <a:ea typeface="Cambria"/>
              <a:cs typeface="Calibri"/>
            </a:endParaRPr>
          </a:p>
          <a:p>
            <a:endParaRPr lang="en-US" sz="1200" dirty="0">
              <a:solidFill>
                <a:srgbClr val="374151"/>
              </a:solidFill>
              <a:latin typeface="Calibri"/>
              <a:ea typeface="Cambria"/>
              <a:cs typeface="Calibri"/>
            </a:endParaRPr>
          </a:p>
        </p:txBody>
      </p:sp>
      <p:pic>
        <p:nvPicPr>
          <p:cNvPr id="4" name="Picture 3">
            <a:extLst>
              <a:ext uri="{FF2B5EF4-FFF2-40B4-BE49-F238E27FC236}">
                <a16:creationId xmlns:a16="http://schemas.microsoft.com/office/drawing/2014/main" id="{3B0C2C15-099A-ABC4-6463-145134396624}"/>
              </a:ext>
            </a:extLst>
          </p:cNvPr>
          <p:cNvPicPr>
            <a:picLocks noChangeAspect="1"/>
          </p:cNvPicPr>
          <p:nvPr/>
        </p:nvPicPr>
        <p:blipFill>
          <a:blip r:embed="rId2"/>
          <a:stretch>
            <a:fillRect/>
          </a:stretch>
        </p:blipFill>
        <p:spPr>
          <a:xfrm>
            <a:off x="2019758" y="-6262"/>
            <a:ext cx="8162923" cy="6860086"/>
          </a:xfrm>
          <a:prstGeom prst="rect">
            <a:avLst/>
          </a:prstGeom>
        </p:spPr>
      </p:pic>
    </p:spTree>
    <p:extLst>
      <p:ext uri="{BB962C8B-B14F-4D97-AF65-F5344CB8AC3E}">
        <p14:creationId xmlns:p14="http://schemas.microsoft.com/office/powerpoint/2010/main" val="34160922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4D2354-E22D-E3AD-5784-380281D0CF55}"/>
              </a:ext>
            </a:extLst>
          </p:cNvPr>
          <p:cNvSpPr>
            <a:spLocks noGrp="1"/>
          </p:cNvSpPr>
          <p:nvPr>
            <p:ph type="title"/>
          </p:nvPr>
        </p:nvSpPr>
        <p:spPr>
          <a:xfrm>
            <a:off x="1371599" y="294538"/>
            <a:ext cx="9895951" cy="1033669"/>
          </a:xfrm>
        </p:spPr>
        <p:txBody>
          <a:bodyPr>
            <a:normAutofit/>
          </a:bodyPr>
          <a:lstStyle/>
          <a:p>
            <a:r>
              <a:rPr lang="en-US" sz="4000" b="1" dirty="0">
                <a:solidFill>
                  <a:srgbClr val="FFFFFF"/>
                </a:solidFill>
                <a:cs typeface="Calibri Light"/>
              </a:rPr>
              <a:t>Witness Statement Checklist</a:t>
            </a:r>
            <a:endParaRPr lang="en-US" dirty="0"/>
          </a:p>
        </p:txBody>
      </p:sp>
      <p:sp>
        <p:nvSpPr>
          <p:cNvPr id="3" name="Content Placeholder 2">
            <a:extLst>
              <a:ext uri="{FF2B5EF4-FFF2-40B4-BE49-F238E27FC236}">
                <a16:creationId xmlns:a16="http://schemas.microsoft.com/office/drawing/2014/main" id="{039421BD-252E-BF82-2B61-247022E53686}"/>
              </a:ext>
            </a:extLst>
          </p:cNvPr>
          <p:cNvSpPr>
            <a:spLocks noGrp="1"/>
          </p:cNvSpPr>
          <p:nvPr>
            <p:ph idx="1"/>
          </p:nvPr>
        </p:nvSpPr>
        <p:spPr>
          <a:xfrm>
            <a:off x="453610" y="1815833"/>
            <a:ext cx="11299635" cy="4745129"/>
          </a:xfrm>
        </p:spPr>
        <p:txBody>
          <a:bodyPr vert="horz" lIns="91440" tIns="45720" rIns="91440" bIns="45720" rtlCol="0" anchor="ctr">
            <a:noAutofit/>
          </a:bodyPr>
          <a:lstStyle/>
          <a:p>
            <a:pPr marL="0" indent="0">
              <a:buNone/>
            </a:pPr>
            <a:r>
              <a:rPr lang="en-US" sz="2400" dirty="0">
                <a:solidFill>
                  <a:srgbClr val="374151"/>
                </a:solidFill>
                <a:latin typeface="Cambria"/>
                <a:ea typeface="+mn-lt"/>
                <a:cs typeface="+mn-lt"/>
              </a:rPr>
              <a:t>A witness statement checklist is a structured document or form used in investigations to guide individuals who are providing witness statements. </a:t>
            </a:r>
            <a:endParaRPr lang="en-US" sz="2400" dirty="0">
              <a:solidFill>
                <a:srgbClr val="000000"/>
              </a:solidFill>
              <a:latin typeface="Cambria"/>
              <a:ea typeface="Cambria"/>
              <a:cs typeface="+mn-lt"/>
            </a:endParaRPr>
          </a:p>
          <a:p>
            <a:pPr marL="0" indent="0">
              <a:buNone/>
            </a:pPr>
            <a:r>
              <a:rPr lang="en-US" sz="2400" dirty="0">
                <a:solidFill>
                  <a:srgbClr val="374151"/>
                </a:solidFill>
                <a:latin typeface="Cambria"/>
                <a:ea typeface="+mn-lt"/>
                <a:cs typeface="+mn-lt"/>
              </a:rPr>
              <a:t>The importance of a witness statement checklist can be summarized as follows:</a:t>
            </a:r>
            <a:endParaRPr lang="en-US" sz="2400" dirty="0">
              <a:latin typeface="Cambria"/>
              <a:ea typeface="Cambria"/>
            </a:endParaRPr>
          </a:p>
          <a:p>
            <a:pPr>
              <a:buFont typeface="Arial"/>
              <a:buChar char="•"/>
            </a:pPr>
            <a:r>
              <a:rPr lang="en-US" sz="2400" dirty="0">
                <a:solidFill>
                  <a:srgbClr val="374151"/>
                </a:solidFill>
                <a:latin typeface="Cambria"/>
                <a:ea typeface="+mn-lt"/>
                <a:cs typeface="+mn-lt"/>
              </a:rPr>
              <a:t>Standardization</a:t>
            </a:r>
            <a:endParaRPr lang="en-US" sz="2400">
              <a:solidFill>
                <a:srgbClr val="000000"/>
              </a:solidFill>
              <a:latin typeface="Cambria"/>
              <a:ea typeface="+mn-lt"/>
              <a:cs typeface="+mn-lt"/>
            </a:endParaRPr>
          </a:p>
          <a:p>
            <a:pPr>
              <a:buFont typeface="Arial"/>
              <a:buChar char="•"/>
            </a:pPr>
            <a:r>
              <a:rPr lang="en-US" sz="2400" dirty="0">
                <a:solidFill>
                  <a:srgbClr val="374151"/>
                </a:solidFill>
                <a:latin typeface="Cambria"/>
                <a:ea typeface="+mn-lt"/>
                <a:cs typeface="+mn-lt"/>
              </a:rPr>
              <a:t>Reducing Omissions</a:t>
            </a:r>
            <a:endParaRPr lang="en-US" sz="2400">
              <a:solidFill>
                <a:srgbClr val="374151"/>
              </a:solidFill>
              <a:latin typeface="Cambria"/>
              <a:ea typeface="Cambria"/>
              <a:cs typeface="Calibri" panose="020F0502020204030204"/>
            </a:endParaRPr>
          </a:p>
          <a:p>
            <a:pPr>
              <a:buFont typeface="Arial"/>
              <a:buChar char="•"/>
            </a:pPr>
            <a:r>
              <a:rPr lang="en-US" sz="2400" dirty="0">
                <a:solidFill>
                  <a:srgbClr val="374151"/>
                </a:solidFill>
                <a:latin typeface="Cambria"/>
                <a:ea typeface="+mn-lt"/>
                <a:cs typeface="+mn-lt"/>
              </a:rPr>
              <a:t>Enhancing Credibility</a:t>
            </a:r>
            <a:endParaRPr lang="en-US" sz="2400">
              <a:solidFill>
                <a:srgbClr val="000000"/>
              </a:solidFill>
              <a:latin typeface="Cambria"/>
              <a:ea typeface="+mn-lt"/>
              <a:cs typeface="+mn-lt"/>
            </a:endParaRPr>
          </a:p>
          <a:p>
            <a:pPr>
              <a:buFont typeface="Arial"/>
              <a:buChar char="•"/>
            </a:pPr>
            <a:r>
              <a:rPr lang="en-US" sz="2400" dirty="0">
                <a:solidFill>
                  <a:srgbClr val="374151"/>
                </a:solidFill>
                <a:latin typeface="Cambria"/>
                <a:ea typeface="+mn-lt"/>
                <a:cs typeface="+mn-lt"/>
              </a:rPr>
              <a:t>Support for Legal Proceedings:</a:t>
            </a:r>
            <a:endParaRPr lang="en-US" sz="2400" dirty="0">
              <a:latin typeface="Cambria"/>
              <a:ea typeface="Cambria"/>
              <a:cs typeface="Calibri"/>
            </a:endParaRPr>
          </a:p>
          <a:p>
            <a:pPr>
              <a:buFont typeface="Arial"/>
              <a:buChar char="•"/>
            </a:pPr>
            <a:r>
              <a:rPr lang="en-US" sz="2400" dirty="0">
                <a:solidFill>
                  <a:srgbClr val="374151"/>
                </a:solidFill>
                <a:latin typeface="Cambria"/>
                <a:ea typeface="+mn-lt"/>
                <a:cs typeface="+mn-lt"/>
              </a:rPr>
              <a:t>Alignment with Industry Standards</a:t>
            </a:r>
            <a:endParaRPr lang="en-US" sz="2400">
              <a:latin typeface="Cambria"/>
              <a:ea typeface="Cambria"/>
              <a:cs typeface="Calibri"/>
            </a:endParaRPr>
          </a:p>
          <a:p>
            <a:endParaRPr lang="en-US" sz="1200" dirty="0">
              <a:solidFill>
                <a:srgbClr val="374151"/>
              </a:solidFill>
              <a:latin typeface="Calibri"/>
              <a:ea typeface="Cambria"/>
              <a:cs typeface="Calibri"/>
            </a:endParaRPr>
          </a:p>
        </p:txBody>
      </p:sp>
    </p:spTree>
    <p:extLst>
      <p:ext uri="{BB962C8B-B14F-4D97-AF65-F5344CB8AC3E}">
        <p14:creationId xmlns:p14="http://schemas.microsoft.com/office/powerpoint/2010/main" val="3612217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0BB701F1-3652-1DDF-361F-623A6F0CD202}"/>
              </a:ext>
            </a:extLst>
          </p:cNvPr>
          <p:cNvPicPr>
            <a:picLocks noChangeAspect="1"/>
          </p:cNvPicPr>
          <p:nvPr/>
        </p:nvPicPr>
        <p:blipFill>
          <a:blip r:embed="rId2"/>
          <a:stretch>
            <a:fillRect/>
          </a:stretch>
        </p:blipFill>
        <p:spPr>
          <a:xfrm>
            <a:off x="2749499" y="4482"/>
            <a:ext cx="6681794" cy="6849034"/>
          </a:xfrm>
          <a:prstGeom prst="rect">
            <a:avLst/>
          </a:prstGeom>
        </p:spPr>
      </p:pic>
    </p:spTree>
    <p:extLst>
      <p:ext uri="{BB962C8B-B14F-4D97-AF65-F5344CB8AC3E}">
        <p14:creationId xmlns:p14="http://schemas.microsoft.com/office/powerpoint/2010/main" val="23746476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4D2354-E22D-E3AD-5784-380281D0CF55}"/>
              </a:ext>
            </a:extLst>
          </p:cNvPr>
          <p:cNvSpPr>
            <a:spLocks noGrp="1"/>
          </p:cNvSpPr>
          <p:nvPr>
            <p:ph type="title"/>
          </p:nvPr>
        </p:nvSpPr>
        <p:spPr>
          <a:xfrm>
            <a:off x="1382331" y="273073"/>
            <a:ext cx="9895951" cy="1033669"/>
          </a:xfrm>
        </p:spPr>
        <p:txBody>
          <a:bodyPr>
            <a:normAutofit/>
          </a:bodyPr>
          <a:lstStyle/>
          <a:p>
            <a:r>
              <a:rPr lang="en-US" sz="4000" b="1" dirty="0">
                <a:solidFill>
                  <a:srgbClr val="FFFFFF"/>
                </a:solidFill>
                <a:cs typeface="Calibri Light"/>
              </a:rPr>
              <a:t>Evidence Collection Form</a:t>
            </a:r>
            <a:endParaRPr lang="en-US" dirty="0"/>
          </a:p>
        </p:txBody>
      </p:sp>
      <p:sp>
        <p:nvSpPr>
          <p:cNvPr id="3" name="Content Placeholder 2">
            <a:extLst>
              <a:ext uri="{FF2B5EF4-FFF2-40B4-BE49-F238E27FC236}">
                <a16:creationId xmlns:a16="http://schemas.microsoft.com/office/drawing/2014/main" id="{039421BD-252E-BF82-2B61-247022E53686}"/>
              </a:ext>
            </a:extLst>
          </p:cNvPr>
          <p:cNvSpPr>
            <a:spLocks noGrp="1"/>
          </p:cNvSpPr>
          <p:nvPr>
            <p:ph idx="1"/>
          </p:nvPr>
        </p:nvSpPr>
        <p:spPr>
          <a:xfrm>
            <a:off x="442878" y="1848031"/>
            <a:ext cx="11299635" cy="4745129"/>
          </a:xfrm>
        </p:spPr>
        <p:txBody>
          <a:bodyPr vert="horz" lIns="91440" tIns="45720" rIns="91440" bIns="45720" rtlCol="0" anchor="ctr">
            <a:noAutofit/>
          </a:bodyPr>
          <a:lstStyle/>
          <a:p>
            <a:pPr marL="0" indent="0">
              <a:buNone/>
            </a:pPr>
            <a:r>
              <a:rPr lang="en-US" sz="2400" dirty="0">
                <a:solidFill>
                  <a:srgbClr val="374151"/>
                </a:solidFill>
                <a:latin typeface="Cambria"/>
                <a:ea typeface="+mn-lt"/>
                <a:cs typeface="+mn-lt"/>
              </a:rPr>
              <a:t>An evidence collection form is a structured document used in investigations and various fields to systematically document the collection, handling, and packaging of physical or digital evidence.</a:t>
            </a:r>
            <a:endParaRPr lang="en-US" sz="2400" dirty="0">
              <a:solidFill>
                <a:srgbClr val="000000"/>
              </a:solidFill>
              <a:latin typeface="Cambria"/>
              <a:ea typeface="Cambria"/>
              <a:cs typeface="+mn-lt"/>
            </a:endParaRPr>
          </a:p>
          <a:p>
            <a:pPr marL="0" indent="0">
              <a:buNone/>
            </a:pPr>
            <a:r>
              <a:rPr lang="en-US" sz="2400" dirty="0">
                <a:solidFill>
                  <a:srgbClr val="374151"/>
                </a:solidFill>
                <a:latin typeface="Cambria"/>
                <a:ea typeface="+mn-lt"/>
                <a:cs typeface="+mn-lt"/>
              </a:rPr>
              <a:t>The importance of an evidence collection form in preserving and documenting evidence can be summarized as follows:</a:t>
            </a:r>
            <a:endParaRPr lang="en-US" sz="2400">
              <a:latin typeface="Cambria"/>
              <a:ea typeface="Cambria"/>
            </a:endParaRPr>
          </a:p>
          <a:p>
            <a:pPr>
              <a:buFont typeface="Arial"/>
              <a:buChar char="•"/>
            </a:pPr>
            <a:r>
              <a:rPr lang="en-US" sz="2400" dirty="0">
                <a:solidFill>
                  <a:srgbClr val="374151"/>
                </a:solidFill>
                <a:latin typeface="Cambria"/>
                <a:ea typeface="+mn-lt"/>
                <a:cs typeface="+mn-lt"/>
              </a:rPr>
              <a:t>Standardization</a:t>
            </a:r>
            <a:endParaRPr lang="en-US" sz="2400" dirty="0">
              <a:solidFill>
                <a:srgbClr val="374151"/>
              </a:solidFill>
              <a:latin typeface="Cambria"/>
              <a:ea typeface="Cambria"/>
              <a:cs typeface="+mn-lt"/>
            </a:endParaRPr>
          </a:p>
          <a:p>
            <a:pPr>
              <a:buFont typeface="Arial"/>
              <a:buChar char="•"/>
            </a:pPr>
            <a:r>
              <a:rPr lang="en-US" sz="2400" dirty="0">
                <a:solidFill>
                  <a:srgbClr val="374151"/>
                </a:solidFill>
                <a:latin typeface="Cambria"/>
                <a:ea typeface="+mn-lt"/>
                <a:cs typeface="+mn-lt"/>
              </a:rPr>
              <a:t>Chain of Custody</a:t>
            </a:r>
            <a:endParaRPr lang="en-US" sz="2400" dirty="0">
              <a:solidFill>
                <a:srgbClr val="374151"/>
              </a:solidFill>
              <a:latin typeface="Cambria"/>
              <a:ea typeface="Cambria"/>
              <a:cs typeface="Calibri"/>
            </a:endParaRPr>
          </a:p>
          <a:p>
            <a:pPr>
              <a:buFont typeface="Arial"/>
              <a:buChar char="•"/>
            </a:pPr>
            <a:r>
              <a:rPr lang="en-US" sz="2400" dirty="0">
                <a:solidFill>
                  <a:srgbClr val="374151"/>
                </a:solidFill>
                <a:latin typeface="Cambria"/>
                <a:ea typeface="+mn-lt"/>
                <a:cs typeface="+mn-lt"/>
              </a:rPr>
              <a:t>Evidence Integrity</a:t>
            </a:r>
            <a:endParaRPr lang="en-US" sz="2400" dirty="0">
              <a:solidFill>
                <a:srgbClr val="374151"/>
              </a:solidFill>
              <a:latin typeface="Cambria"/>
              <a:ea typeface="Cambria"/>
              <a:cs typeface="Calibri"/>
            </a:endParaRPr>
          </a:p>
          <a:p>
            <a:pPr>
              <a:buFont typeface="Arial"/>
              <a:buChar char="•"/>
            </a:pPr>
            <a:r>
              <a:rPr lang="en-US" sz="2400" dirty="0">
                <a:solidFill>
                  <a:srgbClr val="374151"/>
                </a:solidFill>
                <a:latin typeface="Cambria"/>
                <a:ea typeface="+mn-lt"/>
                <a:cs typeface="+mn-lt"/>
              </a:rPr>
              <a:t>Legal Admissibility</a:t>
            </a:r>
            <a:endParaRPr lang="en-US" sz="2400" dirty="0">
              <a:solidFill>
                <a:srgbClr val="374151"/>
              </a:solidFill>
              <a:latin typeface="Cambria"/>
              <a:ea typeface="Cambria"/>
              <a:cs typeface="+mn-lt"/>
            </a:endParaRPr>
          </a:p>
          <a:p>
            <a:pPr>
              <a:buFont typeface="Arial"/>
              <a:buChar char="•"/>
            </a:pPr>
            <a:r>
              <a:rPr lang="en-US" sz="2400" dirty="0">
                <a:solidFill>
                  <a:srgbClr val="374151"/>
                </a:solidFill>
                <a:latin typeface="Cambria"/>
                <a:ea typeface="+mn-lt"/>
                <a:cs typeface="+mn-lt"/>
              </a:rPr>
              <a:t>Transparency and Accountability</a:t>
            </a:r>
            <a:endParaRPr lang="en-US" sz="2400" dirty="0">
              <a:solidFill>
                <a:srgbClr val="000000"/>
              </a:solidFill>
              <a:latin typeface="Cambria"/>
              <a:ea typeface="Cambria"/>
              <a:cs typeface="Calibri"/>
            </a:endParaRPr>
          </a:p>
          <a:p>
            <a:pPr>
              <a:buFont typeface="Arial"/>
              <a:buChar char="•"/>
            </a:pPr>
            <a:r>
              <a:rPr lang="en-US" sz="2400" dirty="0">
                <a:solidFill>
                  <a:srgbClr val="374151"/>
                </a:solidFill>
                <a:latin typeface="Cambria"/>
                <a:ea typeface="+mn-lt"/>
                <a:cs typeface="+mn-lt"/>
              </a:rPr>
              <a:t>Compliance with Industry Standards</a:t>
            </a:r>
            <a:endParaRPr lang="en-US" sz="2400" dirty="0">
              <a:latin typeface="Cambria"/>
              <a:ea typeface="Cambria"/>
            </a:endParaRPr>
          </a:p>
          <a:p>
            <a:endParaRPr lang="en-US" sz="1200" dirty="0">
              <a:solidFill>
                <a:srgbClr val="374151"/>
              </a:solidFill>
              <a:latin typeface="Calibri"/>
              <a:ea typeface="Cambria"/>
              <a:cs typeface="Calibri"/>
            </a:endParaRPr>
          </a:p>
        </p:txBody>
      </p:sp>
    </p:spTree>
    <p:extLst>
      <p:ext uri="{BB962C8B-B14F-4D97-AF65-F5344CB8AC3E}">
        <p14:creationId xmlns:p14="http://schemas.microsoft.com/office/powerpoint/2010/main" val="25743170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list of items on a white background&#10;&#10;Description automatically generated">
            <a:extLst>
              <a:ext uri="{FF2B5EF4-FFF2-40B4-BE49-F238E27FC236}">
                <a16:creationId xmlns:a16="http://schemas.microsoft.com/office/drawing/2014/main" id="{CF162273-F34F-1CCA-D00E-8ED596166961}"/>
              </a:ext>
            </a:extLst>
          </p:cNvPr>
          <p:cNvPicPr>
            <a:picLocks noChangeAspect="1"/>
          </p:cNvPicPr>
          <p:nvPr/>
        </p:nvPicPr>
        <p:blipFill>
          <a:blip r:embed="rId2"/>
          <a:stretch>
            <a:fillRect/>
          </a:stretch>
        </p:blipFill>
        <p:spPr>
          <a:xfrm>
            <a:off x="3421075" y="4482"/>
            <a:ext cx="5349849" cy="6849034"/>
          </a:xfrm>
          <a:prstGeom prst="rect">
            <a:avLst/>
          </a:prstGeom>
        </p:spPr>
      </p:pic>
    </p:spTree>
    <p:extLst>
      <p:ext uri="{BB962C8B-B14F-4D97-AF65-F5344CB8AC3E}">
        <p14:creationId xmlns:p14="http://schemas.microsoft.com/office/powerpoint/2010/main" val="19749233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4D2354-E22D-E3AD-5784-380281D0CF55}"/>
              </a:ext>
            </a:extLst>
          </p:cNvPr>
          <p:cNvSpPr>
            <a:spLocks noGrp="1"/>
          </p:cNvSpPr>
          <p:nvPr>
            <p:ph type="title"/>
          </p:nvPr>
        </p:nvSpPr>
        <p:spPr>
          <a:xfrm>
            <a:off x="1371599" y="294538"/>
            <a:ext cx="9895951" cy="1033669"/>
          </a:xfrm>
        </p:spPr>
        <p:txBody>
          <a:bodyPr>
            <a:normAutofit/>
          </a:bodyPr>
          <a:lstStyle/>
          <a:p>
            <a:r>
              <a:rPr lang="en-US" sz="4000" b="1" dirty="0">
                <a:solidFill>
                  <a:srgbClr val="FFFFFF"/>
                </a:solidFill>
                <a:cs typeface="Calibri Light"/>
              </a:rPr>
              <a:t>Chain of Custody Form</a:t>
            </a:r>
            <a:endParaRPr lang="en-US" dirty="0"/>
          </a:p>
        </p:txBody>
      </p:sp>
      <p:sp>
        <p:nvSpPr>
          <p:cNvPr id="3" name="Content Placeholder 2">
            <a:extLst>
              <a:ext uri="{FF2B5EF4-FFF2-40B4-BE49-F238E27FC236}">
                <a16:creationId xmlns:a16="http://schemas.microsoft.com/office/drawing/2014/main" id="{039421BD-252E-BF82-2B61-247022E53686}"/>
              </a:ext>
            </a:extLst>
          </p:cNvPr>
          <p:cNvSpPr>
            <a:spLocks noGrp="1"/>
          </p:cNvSpPr>
          <p:nvPr>
            <p:ph idx="1"/>
          </p:nvPr>
        </p:nvSpPr>
        <p:spPr>
          <a:xfrm>
            <a:off x="442878" y="1955354"/>
            <a:ext cx="11299635" cy="4745129"/>
          </a:xfrm>
        </p:spPr>
        <p:txBody>
          <a:bodyPr vert="horz" lIns="91440" tIns="45720" rIns="91440" bIns="45720" rtlCol="0" anchor="ctr">
            <a:noAutofit/>
          </a:bodyPr>
          <a:lstStyle/>
          <a:p>
            <a:pPr marL="0" indent="0">
              <a:buNone/>
            </a:pPr>
            <a:r>
              <a:rPr lang="en-US" sz="2400" dirty="0">
                <a:solidFill>
                  <a:srgbClr val="374151"/>
                </a:solidFill>
                <a:latin typeface="Cambria"/>
                <a:ea typeface="+mn-lt"/>
                <a:cs typeface="+mn-lt"/>
              </a:rPr>
              <a:t>A chain of custody form is a formal and structured document used in investigations, legal proceedings, and various fields to create a documented record of the custody, handling, and transfer of evidence from the moment it is collected until its presentation in court or final disposition. </a:t>
            </a:r>
            <a:endParaRPr lang="en-US" sz="2400" dirty="0">
              <a:solidFill>
                <a:srgbClr val="000000"/>
              </a:solidFill>
              <a:latin typeface="Cambria"/>
              <a:ea typeface="+mn-lt"/>
              <a:cs typeface="+mn-lt"/>
            </a:endParaRPr>
          </a:p>
          <a:p>
            <a:pPr>
              <a:buNone/>
            </a:pPr>
            <a:r>
              <a:rPr lang="en-US" sz="2400" dirty="0">
                <a:solidFill>
                  <a:srgbClr val="374151"/>
                </a:solidFill>
                <a:latin typeface="Cambria"/>
                <a:ea typeface="+mn-lt"/>
                <a:cs typeface="+mn-lt"/>
              </a:rPr>
              <a:t>The importance of a chain of custody form in maintaining the integrity of collected evidence can be summarized as follows:</a:t>
            </a:r>
            <a:endParaRPr lang="en-US" sz="2400" dirty="0">
              <a:latin typeface="Cambria"/>
              <a:ea typeface="Cambria"/>
            </a:endParaRPr>
          </a:p>
          <a:p>
            <a:pPr>
              <a:buFont typeface="Arial"/>
              <a:buChar char="•"/>
            </a:pPr>
            <a:r>
              <a:rPr lang="en-US" sz="2400" dirty="0">
                <a:solidFill>
                  <a:srgbClr val="374151"/>
                </a:solidFill>
                <a:latin typeface="Cambria"/>
                <a:ea typeface="+mn-lt"/>
                <a:cs typeface="+mn-lt"/>
              </a:rPr>
              <a:t>Documentation</a:t>
            </a:r>
            <a:endParaRPr lang="en-US" sz="2400" dirty="0">
              <a:solidFill>
                <a:srgbClr val="374151"/>
              </a:solidFill>
              <a:latin typeface="Cambria"/>
              <a:ea typeface="Cambria"/>
              <a:cs typeface="+mn-lt"/>
            </a:endParaRPr>
          </a:p>
          <a:p>
            <a:pPr>
              <a:buFont typeface="Arial"/>
              <a:buChar char="•"/>
            </a:pPr>
            <a:r>
              <a:rPr lang="en-US" sz="2400" dirty="0">
                <a:solidFill>
                  <a:srgbClr val="374151"/>
                </a:solidFill>
                <a:latin typeface="Cambria"/>
                <a:ea typeface="+mn-lt"/>
                <a:cs typeface="+mn-lt"/>
              </a:rPr>
              <a:t>Preventing Tampering</a:t>
            </a:r>
            <a:endParaRPr lang="en-US" sz="2400" dirty="0">
              <a:solidFill>
                <a:srgbClr val="374151"/>
              </a:solidFill>
              <a:latin typeface="Cambria"/>
              <a:ea typeface="Cambria"/>
              <a:cs typeface="Calibri"/>
            </a:endParaRPr>
          </a:p>
          <a:p>
            <a:pPr>
              <a:buFont typeface="Arial"/>
              <a:buChar char="•"/>
            </a:pPr>
            <a:r>
              <a:rPr lang="en-US" sz="2400" dirty="0">
                <a:solidFill>
                  <a:srgbClr val="374151"/>
                </a:solidFill>
                <a:latin typeface="Cambria"/>
                <a:ea typeface="+mn-lt"/>
                <a:cs typeface="+mn-lt"/>
              </a:rPr>
              <a:t>Ensuring Admissibility</a:t>
            </a:r>
            <a:endParaRPr lang="en-US" sz="2400" dirty="0">
              <a:solidFill>
                <a:srgbClr val="374151"/>
              </a:solidFill>
              <a:latin typeface="Cambria"/>
              <a:ea typeface="Cambria"/>
              <a:cs typeface="Calibri"/>
            </a:endParaRPr>
          </a:p>
          <a:p>
            <a:pPr>
              <a:buFont typeface="Arial"/>
              <a:buChar char="•"/>
            </a:pPr>
            <a:r>
              <a:rPr lang="en-US" sz="2400" dirty="0">
                <a:solidFill>
                  <a:srgbClr val="374151"/>
                </a:solidFill>
                <a:latin typeface="Cambria"/>
                <a:ea typeface="+mn-lt"/>
                <a:cs typeface="+mn-lt"/>
              </a:rPr>
              <a:t>Transparency and Accountability</a:t>
            </a:r>
            <a:endParaRPr lang="en-US" sz="2400" dirty="0">
              <a:solidFill>
                <a:srgbClr val="374151"/>
              </a:solidFill>
              <a:latin typeface="Cambria"/>
              <a:ea typeface="Cambria"/>
              <a:cs typeface="Calibri"/>
            </a:endParaRPr>
          </a:p>
          <a:p>
            <a:pPr>
              <a:buFont typeface="Arial"/>
              <a:buChar char="•"/>
            </a:pPr>
            <a:r>
              <a:rPr lang="en-US" sz="2400" dirty="0">
                <a:solidFill>
                  <a:srgbClr val="374151"/>
                </a:solidFill>
                <a:latin typeface="Cambria"/>
                <a:ea typeface="+mn-lt"/>
                <a:cs typeface="+mn-lt"/>
              </a:rPr>
              <a:t>Compliance with Industry Standards:</a:t>
            </a:r>
            <a:endParaRPr lang="en-US" sz="2400" dirty="0">
              <a:solidFill>
                <a:srgbClr val="374151"/>
              </a:solidFill>
              <a:latin typeface="Cambria"/>
              <a:ea typeface="Cambria"/>
              <a:cs typeface="Calibri"/>
            </a:endParaRPr>
          </a:p>
          <a:p>
            <a:pPr marL="0" indent="0">
              <a:buNone/>
            </a:pPr>
            <a:endParaRPr lang="en-US" sz="2400" b="1" dirty="0">
              <a:solidFill>
                <a:srgbClr val="374151"/>
              </a:solidFill>
              <a:latin typeface="Cambria"/>
              <a:ea typeface="Cambria"/>
              <a:cs typeface="Calibri"/>
            </a:endParaRPr>
          </a:p>
          <a:p>
            <a:endParaRPr lang="en-US" sz="1200" dirty="0">
              <a:solidFill>
                <a:srgbClr val="374151"/>
              </a:solidFill>
              <a:latin typeface="Calibri"/>
              <a:ea typeface="Cambria"/>
              <a:cs typeface="Calibri"/>
            </a:endParaRPr>
          </a:p>
        </p:txBody>
      </p:sp>
    </p:spTree>
    <p:extLst>
      <p:ext uri="{BB962C8B-B14F-4D97-AF65-F5344CB8AC3E}">
        <p14:creationId xmlns:p14="http://schemas.microsoft.com/office/powerpoint/2010/main" val="17525364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screenshot of a computer&#10;&#10;Description automatically generated">
            <a:extLst>
              <a:ext uri="{FF2B5EF4-FFF2-40B4-BE49-F238E27FC236}">
                <a16:creationId xmlns:a16="http://schemas.microsoft.com/office/drawing/2014/main" id="{06909090-EE72-4E4D-C19A-F4850A159E8F}"/>
              </a:ext>
            </a:extLst>
          </p:cNvPr>
          <p:cNvPicPr>
            <a:picLocks noChangeAspect="1"/>
          </p:cNvPicPr>
          <p:nvPr/>
        </p:nvPicPr>
        <p:blipFill>
          <a:blip r:embed="rId2"/>
          <a:stretch>
            <a:fillRect/>
          </a:stretch>
        </p:blipFill>
        <p:spPr>
          <a:xfrm>
            <a:off x="3236053" y="-1194547"/>
            <a:ext cx="10885806" cy="8048062"/>
          </a:xfrm>
          <a:prstGeom prst="rect">
            <a:avLst/>
          </a:prstGeom>
        </p:spPr>
      </p:pic>
    </p:spTree>
    <p:extLst>
      <p:ext uri="{BB962C8B-B14F-4D97-AF65-F5344CB8AC3E}">
        <p14:creationId xmlns:p14="http://schemas.microsoft.com/office/powerpoint/2010/main" val="26335190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4D2354-E22D-E3AD-5784-380281D0CF55}"/>
              </a:ext>
            </a:extLst>
          </p:cNvPr>
          <p:cNvSpPr>
            <a:spLocks noGrp="1"/>
          </p:cNvSpPr>
          <p:nvPr>
            <p:ph type="title"/>
          </p:nvPr>
        </p:nvSpPr>
        <p:spPr>
          <a:xfrm>
            <a:off x="1371599" y="294538"/>
            <a:ext cx="9895951" cy="1033669"/>
          </a:xfrm>
        </p:spPr>
        <p:txBody>
          <a:bodyPr>
            <a:normAutofit/>
          </a:bodyPr>
          <a:lstStyle/>
          <a:p>
            <a:r>
              <a:rPr lang="en-US" sz="4000" b="1" dirty="0">
                <a:solidFill>
                  <a:srgbClr val="FFFFFF"/>
                </a:solidFill>
                <a:cs typeface="Calibri Light"/>
              </a:rPr>
              <a:t>Conclusion</a:t>
            </a:r>
            <a:endParaRPr lang="en-US" dirty="0"/>
          </a:p>
        </p:txBody>
      </p:sp>
      <p:sp>
        <p:nvSpPr>
          <p:cNvPr id="3" name="Content Placeholder 2">
            <a:extLst>
              <a:ext uri="{FF2B5EF4-FFF2-40B4-BE49-F238E27FC236}">
                <a16:creationId xmlns:a16="http://schemas.microsoft.com/office/drawing/2014/main" id="{039421BD-252E-BF82-2B61-247022E53686}"/>
              </a:ext>
            </a:extLst>
          </p:cNvPr>
          <p:cNvSpPr>
            <a:spLocks noGrp="1"/>
          </p:cNvSpPr>
          <p:nvPr>
            <p:ph idx="1"/>
          </p:nvPr>
        </p:nvSpPr>
        <p:spPr>
          <a:xfrm>
            <a:off x="453610" y="1815833"/>
            <a:ext cx="11299635" cy="4745129"/>
          </a:xfrm>
        </p:spPr>
        <p:txBody>
          <a:bodyPr vert="horz" lIns="91440" tIns="45720" rIns="91440" bIns="45720" rtlCol="0" anchor="ctr">
            <a:noAutofit/>
          </a:bodyPr>
          <a:lstStyle/>
          <a:p>
            <a:pPr>
              <a:buNone/>
            </a:pPr>
            <a:r>
              <a:rPr lang="en-US" sz="2400" dirty="0">
                <a:solidFill>
                  <a:srgbClr val="374151"/>
                </a:solidFill>
                <a:ea typeface="+mn-lt"/>
                <a:cs typeface="+mn-lt"/>
              </a:rPr>
              <a:t>  </a:t>
            </a:r>
            <a:r>
              <a:rPr lang="en-US" sz="2400" dirty="0">
                <a:solidFill>
                  <a:srgbClr val="374151"/>
                </a:solidFill>
                <a:latin typeface="Cambria"/>
                <a:ea typeface="+mn-lt"/>
                <a:cs typeface="+mn-lt"/>
              </a:rPr>
              <a:t> The following industry standards and ethical guidelines is not only a best practice but also a fundamental requirement for preserving the integrity and trustworthiness of evidence in investigations. Ethical and responsible evidence collection is essential for upholding the rights and privacy of individuals while ensuring the accuracy and reliability of information collected.</a:t>
            </a:r>
            <a:endParaRPr lang="en-US" sz="2400">
              <a:latin typeface="Cambria"/>
              <a:ea typeface="Cambria"/>
            </a:endParaRPr>
          </a:p>
          <a:p>
            <a:pPr>
              <a:buNone/>
            </a:pPr>
            <a:br>
              <a:rPr lang="en-US" dirty="0"/>
            </a:br>
            <a:endParaRPr lang="en-US" dirty="0"/>
          </a:p>
          <a:p>
            <a:pPr marL="0" indent="0">
              <a:buNone/>
            </a:pPr>
            <a:endParaRPr lang="en-US" sz="2400" dirty="0">
              <a:solidFill>
                <a:srgbClr val="374151"/>
              </a:solidFill>
              <a:latin typeface="Calibri"/>
              <a:ea typeface="Cambria"/>
              <a:cs typeface="Calibri"/>
            </a:endParaRPr>
          </a:p>
          <a:p>
            <a:endParaRPr lang="en-US" sz="1200" dirty="0">
              <a:solidFill>
                <a:srgbClr val="374151"/>
              </a:solidFill>
              <a:latin typeface="Calibri"/>
              <a:ea typeface="Cambria"/>
              <a:cs typeface="Calibri"/>
            </a:endParaRPr>
          </a:p>
        </p:txBody>
      </p:sp>
    </p:spTree>
    <p:extLst>
      <p:ext uri="{BB962C8B-B14F-4D97-AF65-F5344CB8AC3E}">
        <p14:creationId xmlns:p14="http://schemas.microsoft.com/office/powerpoint/2010/main" val="321841476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409</Words>
  <Application>Microsoft Macintosh PowerPoint</Application>
  <PresentationFormat>Widescreen</PresentationFormat>
  <Paragraphs>43</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Cambria</vt:lpstr>
      <vt:lpstr>Georgia Pro</vt:lpstr>
      <vt:lpstr>office theme</vt:lpstr>
      <vt:lpstr>Evidence Collection Procedure</vt:lpstr>
      <vt:lpstr>Introduction</vt:lpstr>
      <vt:lpstr>Consent Form</vt:lpstr>
      <vt:lpstr>PowerPoint Presentation</vt:lpstr>
      <vt:lpstr>Witness Statement Checklist</vt:lpstr>
      <vt:lpstr>PowerPoint Presentation</vt:lpstr>
      <vt:lpstr>Evidence Collection Form</vt:lpstr>
      <vt:lpstr>PowerPoint Presentation</vt:lpstr>
      <vt:lpstr>Chain of Custody Form</vt:lpstr>
      <vt:lpstr>PowerPoint Presentation</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jaichowdary82@gmail.com</cp:lastModifiedBy>
  <cp:revision>204</cp:revision>
  <dcterms:created xsi:type="dcterms:W3CDTF">2023-11-05T08:48:31Z</dcterms:created>
  <dcterms:modified xsi:type="dcterms:W3CDTF">2023-11-06T11:50:18Z</dcterms:modified>
</cp:coreProperties>
</file>