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96" r:id="rId2"/>
    <p:sldId id="270" r:id="rId3"/>
    <p:sldId id="271" r:id="rId4"/>
    <p:sldId id="273" r:id="rId5"/>
    <p:sldId id="274" r:id="rId6"/>
    <p:sldId id="275" r:id="rId7"/>
    <p:sldId id="276" r:id="rId8"/>
    <p:sldId id="277" r:id="rId9"/>
    <p:sldId id="278" r:id="rId10"/>
    <p:sldId id="279" r:id="rId11"/>
    <p:sldId id="283" r:id="rId12"/>
    <p:sldId id="29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5249" autoAdjust="0"/>
  </p:normalViewPr>
  <p:slideViewPr>
    <p:cSldViewPr snapToGrid="0" snapToObjects="1">
      <p:cViewPr varScale="1">
        <p:scale>
          <a:sx n="67" d="100"/>
          <a:sy n="67" d="100"/>
        </p:scale>
        <p:origin x="1267" y="48"/>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l Catalin Butoi" userId="44f5208ae284a528" providerId="LiveId" clId="{7436C009-F452-4598-8CF6-AC9D3BEDF221}"/>
    <pc:docChg chg="custSel addSld delSld modSld">
      <pc:chgData name="Mihail Catalin Butoi" userId="44f5208ae284a528" providerId="LiveId" clId="{7436C009-F452-4598-8CF6-AC9D3BEDF221}" dt="2026-02-11T22:49:20.555" v="437" actId="20577"/>
      <pc:docMkLst>
        <pc:docMk/>
      </pc:docMkLst>
      <pc:sldChg chg="modSp mod">
        <pc:chgData name="Mihail Catalin Butoi" userId="44f5208ae284a528" providerId="LiveId" clId="{7436C009-F452-4598-8CF6-AC9D3BEDF221}" dt="2026-02-04T23:01:30.601" v="31" actId="1076"/>
        <pc:sldMkLst>
          <pc:docMk/>
          <pc:sldMk cId="3714079228" sldId="270"/>
        </pc:sldMkLst>
        <pc:spChg chg="mod">
          <ac:chgData name="Mihail Catalin Butoi" userId="44f5208ae284a528" providerId="LiveId" clId="{7436C009-F452-4598-8CF6-AC9D3BEDF221}" dt="2026-02-04T23:01:22.032" v="30" actId="1076"/>
          <ac:spMkLst>
            <pc:docMk/>
            <pc:sldMk cId="3714079228" sldId="270"/>
            <ac:spMk id="3" creationId="{9F3C0733-6006-CD72-DB2A-CFDFCDB9800A}"/>
          </ac:spMkLst>
        </pc:spChg>
        <pc:spChg chg="mod">
          <ac:chgData name="Mihail Catalin Butoi" userId="44f5208ae284a528" providerId="LiveId" clId="{7436C009-F452-4598-8CF6-AC9D3BEDF221}" dt="2026-02-04T23:01:30.601" v="31" actId="1076"/>
          <ac:spMkLst>
            <pc:docMk/>
            <pc:sldMk cId="3714079228" sldId="270"/>
            <ac:spMk id="6" creationId="{99F2E0F2-9FC9-927B-B57D-719AFCFA7982}"/>
          </ac:spMkLst>
        </pc:spChg>
      </pc:sldChg>
      <pc:sldChg chg="modSp mod">
        <pc:chgData name="Mihail Catalin Butoi" userId="44f5208ae284a528" providerId="LiveId" clId="{7436C009-F452-4598-8CF6-AC9D3BEDF221}" dt="2026-02-04T23:04:05.020" v="38" actId="2711"/>
        <pc:sldMkLst>
          <pc:docMk/>
          <pc:sldMk cId="1488338139" sldId="271"/>
        </pc:sldMkLst>
        <pc:spChg chg="mod">
          <ac:chgData name="Mihail Catalin Butoi" userId="44f5208ae284a528" providerId="LiveId" clId="{7436C009-F452-4598-8CF6-AC9D3BEDF221}" dt="2026-02-04T23:04:05.020" v="38" actId="2711"/>
          <ac:spMkLst>
            <pc:docMk/>
            <pc:sldMk cId="1488338139" sldId="271"/>
            <ac:spMk id="6" creationId="{ED513155-58EE-5D1C-AE26-A27B6F9D7DD0}"/>
          </ac:spMkLst>
        </pc:spChg>
        <pc:graphicFrameChg chg="mod">
          <ac:chgData name="Mihail Catalin Butoi" userId="44f5208ae284a528" providerId="LiveId" clId="{7436C009-F452-4598-8CF6-AC9D3BEDF221}" dt="2026-02-04T23:03:56.071" v="37" actId="14100"/>
          <ac:graphicFrameMkLst>
            <pc:docMk/>
            <pc:sldMk cId="1488338139" sldId="271"/>
            <ac:graphicFrameMk id="8" creationId="{EB059841-3EDD-F179-CC48-1604BB78D485}"/>
          </ac:graphicFrameMkLst>
        </pc:graphicFrameChg>
      </pc:sldChg>
      <pc:sldChg chg="addSp modSp mod">
        <pc:chgData name="Mihail Catalin Butoi" userId="44f5208ae284a528" providerId="LiveId" clId="{7436C009-F452-4598-8CF6-AC9D3BEDF221}" dt="2026-02-04T23:26:31.045" v="333" actId="1076"/>
        <pc:sldMkLst>
          <pc:docMk/>
          <pc:sldMk cId="4250650438" sldId="273"/>
        </pc:sldMkLst>
        <pc:spChg chg="add mod">
          <ac:chgData name="Mihail Catalin Butoi" userId="44f5208ae284a528" providerId="LiveId" clId="{7436C009-F452-4598-8CF6-AC9D3BEDF221}" dt="2026-02-04T23:26:31.045" v="333" actId="1076"/>
          <ac:spMkLst>
            <pc:docMk/>
            <pc:sldMk cId="4250650438" sldId="273"/>
            <ac:spMk id="10" creationId="{4A72A93C-6A12-0BD7-1210-8BF508277C2B}"/>
          </ac:spMkLst>
        </pc:spChg>
        <pc:graphicFrameChg chg="modGraphic">
          <ac:chgData name="Mihail Catalin Butoi" userId="44f5208ae284a528" providerId="LiveId" clId="{7436C009-F452-4598-8CF6-AC9D3BEDF221}" dt="2026-02-04T23:25:35.868" v="319" actId="14734"/>
          <ac:graphicFrameMkLst>
            <pc:docMk/>
            <pc:sldMk cId="4250650438" sldId="273"/>
            <ac:graphicFrameMk id="8" creationId="{E2B39AA6-0CBB-D16A-F201-D22E7031987F}"/>
          </ac:graphicFrameMkLst>
        </pc:graphicFrameChg>
      </pc:sldChg>
      <pc:sldChg chg="modSp mod">
        <pc:chgData name="Mihail Catalin Butoi" userId="44f5208ae284a528" providerId="LiveId" clId="{7436C009-F452-4598-8CF6-AC9D3BEDF221}" dt="2026-02-04T23:05:10.634" v="44" actId="20577"/>
        <pc:sldMkLst>
          <pc:docMk/>
          <pc:sldMk cId="3246053288" sldId="274"/>
        </pc:sldMkLst>
        <pc:spChg chg="mod">
          <ac:chgData name="Mihail Catalin Butoi" userId="44f5208ae284a528" providerId="LiveId" clId="{7436C009-F452-4598-8CF6-AC9D3BEDF221}" dt="2026-02-04T23:04:54.167" v="41" actId="20577"/>
          <ac:spMkLst>
            <pc:docMk/>
            <pc:sldMk cId="3246053288" sldId="274"/>
            <ac:spMk id="13" creationId="{843DA412-CD4F-A179-EA50-93FDED8324CA}"/>
          </ac:spMkLst>
        </pc:spChg>
        <pc:spChg chg="mod">
          <ac:chgData name="Mihail Catalin Butoi" userId="44f5208ae284a528" providerId="LiveId" clId="{7436C009-F452-4598-8CF6-AC9D3BEDF221}" dt="2026-02-04T23:05:10.634" v="44" actId="20577"/>
          <ac:spMkLst>
            <pc:docMk/>
            <pc:sldMk cId="3246053288" sldId="274"/>
            <ac:spMk id="16" creationId="{E7A28D24-4412-9AB2-C532-7BD2342346F0}"/>
          </ac:spMkLst>
        </pc:spChg>
      </pc:sldChg>
      <pc:sldChg chg="modSp mod">
        <pc:chgData name="Mihail Catalin Butoi" userId="44f5208ae284a528" providerId="LiveId" clId="{7436C009-F452-4598-8CF6-AC9D3BEDF221}" dt="2026-02-04T23:06:06.855" v="56" actId="20577"/>
        <pc:sldMkLst>
          <pc:docMk/>
          <pc:sldMk cId="596371297" sldId="276"/>
        </pc:sldMkLst>
        <pc:spChg chg="mod">
          <ac:chgData name="Mihail Catalin Butoi" userId="44f5208ae284a528" providerId="LiveId" clId="{7436C009-F452-4598-8CF6-AC9D3BEDF221}" dt="2026-02-04T23:05:37.890" v="47" actId="20577"/>
          <ac:spMkLst>
            <pc:docMk/>
            <pc:sldMk cId="596371297" sldId="276"/>
            <ac:spMk id="12" creationId="{3191EAC3-CF42-0D0E-16FD-8622EBC975A5}"/>
          </ac:spMkLst>
        </pc:spChg>
        <pc:spChg chg="mod">
          <ac:chgData name="Mihail Catalin Butoi" userId="44f5208ae284a528" providerId="LiveId" clId="{7436C009-F452-4598-8CF6-AC9D3BEDF221}" dt="2026-02-04T23:05:42.993" v="50" actId="20577"/>
          <ac:spMkLst>
            <pc:docMk/>
            <pc:sldMk cId="596371297" sldId="276"/>
            <ac:spMk id="13" creationId="{D965C4F1-3B3C-4422-5B48-D30403DC8B82}"/>
          </ac:spMkLst>
        </pc:spChg>
        <pc:spChg chg="mod">
          <ac:chgData name="Mihail Catalin Butoi" userId="44f5208ae284a528" providerId="LiveId" clId="{7436C009-F452-4598-8CF6-AC9D3BEDF221}" dt="2026-02-04T23:06:06.855" v="56" actId="20577"/>
          <ac:spMkLst>
            <pc:docMk/>
            <pc:sldMk cId="596371297" sldId="276"/>
            <ac:spMk id="14" creationId="{6A189D6B-1627-D567-4A4E-1ACE84BA7707}"/>
          </ac:spMkLst>
        </pc:spChg>
      </pc:sldChg>
      <pc:sldChg chg="modSp mod">
        <pc:chgData name="Mihail Catalin Butoi" userId="44f5208ae284a528" providerId="LiveId" clId="{7436C009-F452-4598-8CF6-AC9D3BEDF221}" dt="2026-02-04T23:07:53.381" v="78" actId="1076"/>
        <pc:sldMkLst>
          <pc:docMk/>
          <pc:sldMk cId="3099212763" sldId="277"/>
        </pc:sldMkLst>
        <pc:spChg chg="mod">
          <ac:chgData name="Mihail Catalin Butoi" userId="44f5208ae284a528" providerId="LiveId" clId="{7436C009-F452-4598-8CF6-AC9D3BEDF221}" dt="2026-02-04T23:07:53.381" v="78" actId="1076"/>
          <ac:spMkLst>
            <pc:docMk/>
            <pc:sldMk cId="3099212763" sldId="277"/>
            <ac:spMk id="3" creationId="{306BA900-01A7-9264-2127-B5DE5D4C9F98}"/>
          </ac:spMkLst>
        </pc:spChg>
        <pc:spChg chg="mod">
          <ac:chgData name="Mihail Catalin Butoi" userId="44f5208ae284a528" providerId="LiveId" clId="{7436C009-F452-4598-8CF6-AC9D3BEDF221}" dt="2026-02-04T23:07:41.221" v="74" actId="1076"/>
          <ac:spMkLst>
            <pc:docMk/>
            <pc:sldMk cId="3099212763" sldId="277"/>
            <ac:spMk id="6" creationId="{557E2948-19BA-F2A1-C4DF-5D5E95B4C8CC}"/>
          </ac:spMkLst>
        </pc:spChg>
        <pc:picChg chg="mod">
          <ac:chgData name="Mihail Catalin Butoi" userId="44f5208ae284a528" providerId="LiveId" clId="{7436C009-F452-4598-8CF6-AC9D3BEDF221}" dt="2026-02-04T23:07:52.117" v="77" actId="1076"/>
          <ac:picMkLst>
            <pc:docMk/>
            <pc:sldMk cId="3099212763" sldId="277"/>
            <ac:picMk id="4" creationId="{0A39A7B9-6D84-4A28-66DA-F5630D5F2B63}"/>
          </ac:picMkLst>
        </pc:picChg>
      </pc:sldChg>
      <pc:sldChg chg="modSp mod">
        <pc:chgData name="Mihail Catalin Butoi" userId="44f5208ae284a528" providerId="LiveId" clId="{7436C009-F452-4598-8CF6-AC9D3BEDF221}" dt="2026-02-04T23:09:40.167" v="83" actId="1076"/>
        <pc:sldMkLst>
          <pc:docMk/>
          <pc:sldMk cId="3608784397" sldId="279"/>
        </pc:sldMkLst>
        <pc:spChg chg="mod">
          <ac:chgData name="Mihail Catalin Butoi" userId="44f5208ae284a528" providerId="LiveId" clId="{7436C009-F452-4598-8CF6-AC9D3BEDF221}" dt="2026-02-04T22:56:20.848" v="22" actId="113"/>
          <ac:spMkLst>
            <pc:docMk/>
            <pc:sldMk cId="3608784397" sldId="279"/>
            <ac:spMk id="5" creationId="{41ED2285-487D-59B5-24C1-2E2985C3E77C}"/>
          </ac:spMkLst>
        </pc:spChg>
        <pc:picChg chg="mod">
          <ac:chgData name="Mihail Catalin Butoi" userId="44f5208ae284a528" providerId="LiveId" clId="{7436C009-F452-4598-8CF6-AC9D3BEDF221}" dt="2026-02-04T23:09:30.309" v="80"/>
          <ac:picMkLst>
            <pc:docMk/>
            <pc:sldMk cId="3608784397" sldId="279"/>
            <ac:picMk id="4" creationId="{34F1A61C-A7C1-703A-3F00-D4D09B3C20EC}"/>
          </ac:picMkLst>
        </pc:picChg>
        <pc:picChg chg="mod">
          <ac:chgData name="Mihail Catalin Butoi" userId="44f5208ae284a528" providerId="LiveId" clId="{7436C009-F452-4598-8CF6-AC9D3BEDF221}" dt="2026-02-04T23:09:40.167" v="83" actId="1076"/>
          <ac:picMkLst>
            <pc:docMk/>
            <pc:sldMk cId="3608784397" sldId="279"/>
            <ac:picMk id="8" creationId="{8F99D5A2-60FA-552D-F219-8CA1458E9EAC}"/>
          </ac:picMkLst>
        </pc:picChg>
      </pc:sldChg>
      <pc:sldChg chg="delSp modSp mod">
        <pc:chgData name="Mihail Catalin Butoi" userId="44f5208ae284a528" providerId="LiveId" clId="{7436C009-F452-4598-8CF6-AC9D3BEDF221}" dt="2026-02-04T23:48:59.604" v="370" actId="14100"/>
        <pc:sldMkLst>
          <pc:docMk/>
          <pc:sldMk cId="755936535" sldId="283"/>
        </pc:sldMkLst>
        <pc:spChg chg="mod">
          <ac:chgData name="Mihail Catalin Butoi" userId="44f5208ae284a528" providerId="LiveId" clId="{7436C009-F452-4598-8CF6-AC9D3BEDF221}" dt="2026-02-04T22:55:47.588" v="15" actId="14100"/>
          <ac:spMkLst>
            <pc:docMk/>
            <pc:sldMk cId="755936535" sldId="283"/>
            <ac:spMk id="5" creationId="{8A19EAA4-37FB-46CF-CA82-C4FDF70E4052}"/>
          </ac:spMkLst>
        </pc:spChg>
        <pc:spChg chg="mod">
          <ac:chgData name="Mihail Catalin Butoi" userId="44f5208ae284a528" providerId="LiveId" clId="{7436C009-F452-4598-8CF6-AC9D3BEDF221}" dt="2026-02-04T23:48:43.185" v="367"/>
          <ac:spMkLst>
            <pc:docMk/>
            <pc:sldMk cId="755936535" sldId="283"/>
            <ac:spMk id="7" creationId="{985B63BF-5E5E-A0C9-0D3C-5E3C8B377A5D}"/>
          </ac:spMkLst>
        </pc:spChg>
        <pc:picChg chg="mod">
          <ac:chgData name="Mihail Catalin Butoi" userId="44f5208ae284a528" providerId="LiveId" clId="{7436C009-F452-4598-8CF6-AC9D3BEDF221}" dt="2026-02-04T23:19:26.118" v="274" actId="14100"/>
          <ac:picMkLst>
            <pc:docMk/>
            <pc:sldMk cId="755936535" sldId="283"/>
            <ac:picMk id="2" creationId="{C8CA1D5E-FFAB-48D8-B13A-0D5FF4477DA0}"/>
          </ac:picMkLst>
        </pc:picChg>
        <pc:picChg chg="mod">
          <ac:chgData name="Mihail Catalin Butoi" userId="44f5208ae284a528" providerId="LiveId" clId="{7436C009-F452-4598-8CF6-AC9D3BEDF221}" dt="2026-02-04T23:48:59.604" v="370" actId="14100"/>
          <ac:picMkLst>
            <pc:docMk/>
            <pc:sldMk cId="755936535" sldId="283"/>
            <ac:picMk id="3" creationId="{90796366-45A9-9D2D-C716-10F8A4025E15}"/>
          </ac:picMkLst>
        </pc:picChg>
      </pc:sldChg>
      <pc:sldChg chg="addSp modSp mod">
        <pc:chgData name="Mihail Catalin Butoi" userId="44f5208ae284a528" providerId="LiveId" clId="{7436C009-F452-4598-8CF6-AC9D3BEDF221}" dt="2026-02-11T22:49:20.555" v="437" actId="20577"/>
        <pc:sldMkLst>
          <pc:docMk/>
          <pc:sldMk cId="0" sldId="296"/>
        </pc:sldMkLst>
        <pc:spChg chg="mod">
          <ac:chgData name="Mihail Catalin Butoi" userId="44f5208ae284a528" providerId="LiveId" clId="{7436C009-F452-4598-8CF6-AC9D3BEDF221}" dt="2026-02-11T22:49:20.555" v="437" actId="20577"/>
          <ac:spMkLst>
            <pc:docMk/>
            <pc:sldMk cId="0" sldId="296"/>
            <ac:spMk id="2" creationId="{6B58CCC5-5843-C0CF-D877-6514A2ADFA9A}"/>
          </ac:spMkLst>
        </pc:spChg>
        <pc:spChg chg="mod">
          <ac:chgData name="Mihail Catalin Butoi" userId="44f5208ae284a528" providerId="LiveId" clId="{7436C009-F452-4598-8CF6-AC9D3BEDF221}" dt="2026-02-04T23:56:13.747" v="404" actId="14100"/>
          <ac:spMkLst>
            <pc:docMk/>
            <pc:sldMk cId="0" sldId="296"/>
            <ac:spMk id="3074" creationId="{26EDA2BC-495A-4E7E-900A-BB7815D25068}"/>
          </ac:spMkLst>
        </pc:spChg>
        <pc:picChg chg="add mod">
          <ac:chgData name="Mihail Catalin Butoi" userId="44f5208ae284a528" providerId="LiveId" clId="{7436C009-F452-4598-8CF6-AC9D3BEDF221}" dt="2026-02-04T23:55:18.852" v="394" actId="1076"/>
          <ac:picMkLst>
            <pc:docMk/>
            <pc:sldMk cId="0" sldId="296"/>
            <ac:picMk id="4" creationId="{B9878BAB-E38F-4CD2-099D-DB8A16EA312A}"/>
          </ac:picMkLst>
        </pc:picChg>
        <pc:picChg chg="add mod">
          <ac:chgData name="Mihail Catalin Butoi" userId="44f5208ae284a528" providerId="LiveId" clId="{7436C009-F452-4598-8CF6-AC9D3BEDF221}" dt="2026-02-04T23:55:23.879" v="395" actId="1076"/>
          <ac:picMkLst>
            <pc:docMk/>
            <pc:sldMk cId="0" sldId="296"/>
            <ac:picMk id="4098" creationId="{A258ECE2-40BD-AE75-5D17-EE0B595111AF}"/>
          </ac:picMkLst>
        </pc:picChg>
      </pc:sldChg>
      <pc:sldChg chg="addSp delSp modSp new mod">
        <pc:chgData name="Mihail Catalin Butoi" userId="44f5208ae284a528" providerId="LiveId" clId="{7436C009-F452-4598-8CF6-AC9D3BEDF221}" dt="2026-02-04T23:51:07.358" v="381" actId="20577"/>
        <pc:sldMkLst>
          <pc:docMk/>
          <pc:sldMk cId="3879577615" sldId="298"/>
        </pc:sldMkLst>
        <pc:spChg chg="mod">
          <ac:chgData name="Mihail Catalin Butoi" userId="44f5208ae284a528" providerId="LiveId" clId="{7436C009-F452-4598-8CF6-AC9D3BEDF221}" dt="2026-02-04T23:50:40.630" v="379" actId="14100"/>
          <ac:spMkLst>
            <pc:docMk/>
            <pc:sldMk cId="3879577615" sldId="298"/>
            <ac:spMk id="2" creationId="{70E266CC-6431-6374-9164-609221167591}"/>
          </ac:spMkLst>
        </pc:spChg>
        <pc:spChg chg="add mod">
          <ac:chgData name="Mihail Catalin Butoi" userId="44f5208ae284a528" providerId="LiveId" clId="{7436C009-F452-4598-8CF6-AC9D3BEDF221}" dt="2026-02-04T23:51:07.358" v="381" actId="20577"/>
          <ac:spMkLst>
            <pc:docMk/>
            <pc:sldMk cId="3879577615" sldId="298"/>
            <ac:spMk id="4" creationId="{77105376-79A0-933A-9725-68A60FAA0C91}"/>
          </ac:spMkLst>
        </pc:spChg>
        <pc:picChg chg="add mod">
          <ac:chgData name="Mihail Catalin Butoi" userId="44f5208ae284a528" providerId="LiveId" clId="{7436C009-F452-4598-8CF6-AC9D3BEDF221}" dt="2026-02-04T23:29:13.861" v="366" actId="14100"/>
          <ac:picMkLst>
            <pc:docMk/>
            <pc:sldMk cId="3879577615" sldId="298"/>
            <ac:picMk id="7" creationId="{0A5B8AFF-CF01-70F2-0D96-174C77D6384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378C1D-D1A4-4C34-8122-B9FC48B4C625}" type="doc">
      <dgm:prSet loTypeId="urn:microsoft.com/office/officeart/2011/layout/HexagonRadial" loCatId="officeonline" qsTypeId="urn:microsoft.com/office/officeart/2005/8/quickstyle/simple1" qsCatId="simple" csTypeId="urn:microsoft.com/office/officeart/2005/8/colors/accent1_2" csCatId="accent1" phldr="1"/>
      <dgm:spPr/>
      <dgm:t>
        <a:bodyPr/>
        <a:lstStyle/>
        <a:p>
          <a:endParaRPr lang="en-GB"/>
        </a:p>
      </dgm:t>
    </dgm:pt>
    <dgm:pt modelId="{4B657C1D-68E1-4FE4-97C2-CDA46F5931C6}" type="pres">
      <dgm:prSet presAssocID="{E6378C1D-D1A4-4C34-8122-B9FC48B4C625}" presName="Name0" presStyleCnt="0">
        <dgm:presLayoutVars>
          <dgm:chMax val="1"/>
          <dgm:chPref val="1"/>
          <dgm:dir/>
          <dgm:animOne val="branch"/>
          <dgm:animLvl val="lvl"/>
        </dgm:presLayoutVars>
      </dgm:prSet>
      <dgm:spPr/>
    </dgm:pt>
  </dgm:ptLst>
  <dgm:cxnLst>
    <dgm:cxn modelId="{03EAD5A4-338B-402B-9D90-94F8E69DDD0F}" type="presOf" srcId="{E6378C1D-D1A4-4C34-8122-B9FC48B4C625}" destId="{4B657C1D-68E1-4FE4-97C2-CDA46F5931C6}" srcOrd="0"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918A9B-5CB1-4D98-933A-F5B8307F8A88}"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1DF777DC-20A3-4B94-B4BB-7018A70A6359}">
      <dgm:prSet phldrT="[Text]" phldr="0" custT="1"/>
      <dgm:spPr/>
      <dgm:t>
        <a:bodyPr/>
        <a:lstStyle/>
        <a:p>
          <a:r>
            <a:rPr lang="en-GB" sz="1400" b="1" dirty="0">
              <a:latin typeface="Arial" panose="020B0604020202020204" pitchFamily="34" charset="0"/>
              <a:cs typeface="Arial" panose="020B0604020202020204" pitchFamily="34" charset="0"/>
            </a:rPr>
            <a:t>Types of MIS</a:t>
          </a:r>
        </a:p>
      </dgm:t>
    </dgm:pt>
    <dgm:pt modelId="{DE2F2357-712A-41DF-A223-20AC274DE9D8}" type="parTrans" cxnId="{AA762185-75C1-42E4-84EC-9145852A775C}">
      <dgm:prSet/>
      <dgm:spPr/>
      <dgm:t>
        <a:bodyPr/>
        <a:lstStyle/>
        <a:p>
          <a:endParaRPr lang="en-GB"/>
        </a:p>
      </dgm:t>
    </dgm:pt>
    <dgm:pt modelId="{C93DD4E2-706E-4935-84A7-C946AE395B1A}" type="sibTrans" cxnId="{AA762185-75C1-42E4-84EC-9145852A775C}">
      <dgm:prSet/>
      <dgm:spPr/>
      <dgm:t>
        <a:bodyPr/>
        <a:lstStyle/>
        <a:p>
          <a:endParaRPr lang="en-GB"/>
        </a:p>
      </dgm:t>
    </dgm:pt>
    <dgm:pt modelId="{8744BF48-84AF-4704-9081-70073D95FF30}">
      <dgm:prSet phldrT="[Text]" phldr="0"/>
      <dgm:spPr>
        <a:solidFill>
          <a:schemeClr val="accent6">
            <a:lumMod val="75000"/>
          </a:schemeClr>
        </a:solidFill>
      </dgm:spPr>
      <dgm:t>
        <a:bodyPr/>
        <a:lstStyle/>
        <a:p>
          <a:r>
            <a:rPr lang="en-GB" dirty="0"/>
            <a:t>Transaction Processing Systems (TPS)</a:t>
          </a:r>
        </a:p>
      </dgm:t>
    </dgm:pt>
    <dgm:pt modelId="{62E86E26-AC0A-494F-87AC-E205A53F26F5}" type="parTrans" cxnId="{070D1874-5541-4711-BBDA-79CBE7A24A1F}">
      <dgm:prSet/>
      <dgm:spPr/>
      <dgm:t>
        <a:bodyPr/>
        <a:lstStyle/>
        <a:p>
          <a:endParaRPr lang="en-GB"/>
        </a:p>
      </dgm:t>
    </dgm:pt>
    <dgm:pt modelId="{440E1A71-D312-477A-B3C0-9A552F0DBD42}" type="sibTrans" cxnId="{070D1874-5541-4711-BBDA-79CBE7A24A1F}">
      <dgm:prSet/>
      <dgm:spPr/>
      <dgm:t>
        <a:bodyPr/>
        <a:lstStyle/>
        <a:p>
          <a:endParaRPr lang="en-GB"/>
        </a:p>
      </dgm:t>
    </dgm:pt>
    <dgm:pt modelId="{C346EAAC-2207-4142-A778-D564DE82B9B0}">
      <dgm:prSet phldrT="[Text]" phldr="0"/>
      <dgm:spPr>
        <a:solidFill>
          <a:schemeClr val="accent6">
            <a:lumMod val="75000"/>
          </a:schemeClr>
        </a:solidFill>
      </dgm:spPr>
      <dgm:t>
        <a:bodyPr/>
        <a:lstStyle/>
        <a:p>
          <a:r>
            <a:rPr lang="en-GB" dirty="0"/>
            <a:t>Executive Information Systems (EIS)</a:t>
          </a:r>
        </a:p>
      </dgm:t>
    </dgm:pt>
    <dgm:pt modelId="{6561D592-F468-4B15-998F-89475F6F11DD}" type="parTrans" cxnId="{B35551D2-C38E-4275-8E71-F987FA12CB79}">
      <dgm:prSet/>
      <dgm:spPr/>
      <dgm:t>
        <a:bodyPr/>
        <a:lstStyle/>
        <a:p>
          <a:endParaRPr lang="en-GB"/>
        </a:p>
      </dgm:t>
    </dgm:pt>
    <dgm:pt modelId="{00F8FCB0-540D-4516-956C-C5A7DD488CD9}" type="sibTrans" cxnId="{B35551D2-C38E-4275-8E71-F987FA12CB79}">
      <dgm:prSet/>
      <dgm:spPr/>
      <dgm:t>
        <a:bodyPr/>
        <a:lstStyle/>
        <a:p>
          <a:endParaRPr lang="en-GB"/>
        </a:p>
      </dgm:t>
    </dgm:pt>
    <dgm:pt modelId="{108F8D1D-02B9-4543-B27E-D8C3CDCE3EA2}">
      <dgm:prSet phldrT="[Text]" phldr="0"/>
      <dgm:spPr>
        <a:solidFill>
          <a:schemeClr val="accent6">
            <a:lumMod val="75000"/>
          </a:schemeClr>
        </a:solidFill>
      </dgm:spPr>
      <dgm:t>
        <a:bodyPr/>
        <a:lstStyle/>
        <a:p>
          <a:r>
            <a:rPr lang="en-GB" dirty="0"/>
            <a:t>Enterprise Resource Planning (ERP) Systems</a:t>
          </a:r>
        </a:p>
      </dgm:t>
    </dgm:pt>
    <dgm:pt modelId="{20246C10-7020-46D0-A36F-14C38085C6AF}" type="parTrans" cxnId="{B3B838FD-5318-4E0E-86B2-961150C9024C}">
      <dgm:prSet/>
      <dgm:spPr/>
      <dgm:t>
        <a:bodyPr/>
        <a:lstStyle/>
        <a:p>
          <a:endParaRPr lang="en-GB"/>
        </a:p>
      </dgm:t>
    </dgm:pt>
    <dgm:pt modelId="{19544140-CA8A-48FE-AF5C-B04E06F9F238}" type="sibTrans" cxnId="{B3B838FD-5318-4E0E-86B2-961150C9024C}">
      <dgm:prSet/>
      <dgm:spPr/>
      <dgm:t>
        <a:bodyPr/>
        <a:lstStyle/>
        <a:p>
          <a:endParaRPr lang="en-GB"/>
        </a:p>
      </dgm:t>
    </dgm:pt>
    <dgm:pt modelId="{23FB39C1-E0DB-4E44-A671-033D58499830}">
      <dgm:prSet phldrT="[Text]" phldr="0" custT="1"/>
      <dgm:spPr>
        <a:solidFill>
          <a:schemeClr val="accent6">
            <a:lumMod val="75000"/>
          </a:schemeClr>
        </a:solidFill>
      </dgm:spPr>
      <dgm:t>
        <a:bodyPr/>
        <a:lstStyle/>
        <a:p>
          <a:r>
            <a:rPr lang="en-GB" sz="1200" dirty="0">
              <a:latin typeface="Arial" panose="020B0604020202020204" pitchFamily="34" charset="0"/>
              <a:cs typeface="Arial" panose="020B0604020202020204" pitchFamily="34" charset="0"/>
            </a:rPr>
            <a:t>Customer Relationship Management (CRM) Systems</a:t>
          </a:r>
        </a:p>
      </dgm:t>
    </dgm:pt>
    <dgm:pt modelId="{DDBE9F61-4E05-478E-BF76-34979B12382F}" type="parTrans" cxnId="{C85F9371-D2A5-416A-A4E1-3921FF49F829}">
      <dgm:prSet/>
      <dgm:spPr/>
      <dgm:t>
        <a:bodyPr/>
        <a:lstStyle/>
        <a:p>
          <a:endParaRPr lang="en-GB"/>
        </a:p>
      </dgm:t>
    </dgm:pt>
    <dgm:pt modelId="{79DAE5AF-33BD-40C1-AD02-C3FB20CC81AB}" type="sibTrans" cxnId="{C85F9371-D2A5-416A-A4E1-3921FF49F829}">
      <dgm:prSet/>
      <dgm:spPr/>
      <dgm:t>
        <a:bodyPr/>
        <a:lstStyle/>
        <a:p>
          <a:endParaRPr lang="en-GB"/>
        </a:p>
      </dgm:t>
    </dgm:pt>
    <dgm:pt modelId="{02656D3E-7412-4996-9325-3F331FCDC2C0}">
      <dgm:prSet/>
      <dgm:spPr>
        <a:solidFill>
          <a:schemeClr val="accent6">
            <a:lumMod val="75000"/>
          </a:schemeClr>
        </a:solidFill>
      </dgm:spPr>
      <dgm:t>
        <a:bodyPr/>
        <a:lstStyle/>
        <a:p>
          <a:r>
            <a:rPr lang="en-GB" dirty="0"/>
            <a:t>Decision </a:t>
          </a:r>
          <a:r>
            <a:rPr lang="en-GB" dirty="0" err="1"/>
            <a:t>Suport</a:t>
          </a:r>
          <a:r>
            <a:rPr lang="en-GB" dirty="0"/>
            <a:t> Systems (DSS)</a:t>
          </a:r>
        </a:p>
      </dgm:t>
    </dgm:pt>
    <dgm:pt modelId="{C8D742E0-3409-4DDC-A86D-11D121F67554}" type="parTrans" cxnId="{6818FF13-DA5A-40D2-A346-08C14E670C39}">
      <dgm:prSet/>
      <dgm:spPr/>
      <dgm:t>
        <a:bodyPr/>
        <a:lstStyle/>
        <a:p>
          <a:endParaRPr lang="en-GB"/>
        </a:p>
      </dgm:t>
    </dgm:pt>
    <dgm:pt modelId="{61E25F5F-3F0E-4769-AB6B-EDD83E157245}" type="sibTrans" cxnId="{6818FF13-DA5A-40D2-A346-08C14E670C39}">
      <dgm:prSet/>
      <dgm:spPr/>
      <dgm:t>
        <a:bodyPr/>
        <a:lstStyle/>
        <a:p>
          <a:endParaRPr lang="en-GB"/>
        </a:p>
      </dgm:t>
    </dgm:pt>
    <dgm:pt modelId="{D1D8F82A-D441-4EE2-BE3B-9C12566D4E84}" type="pres">
      <dgm:prSet presAssocID="{7C918A9B-5CB1-4D98-933A-F5B8307F8A88}" presName="Name0" presStyleCnt="0">
        <dgm:presLayoutVars>
          <dgm:chMax val="1"/>
          <dgm:dir/>
          <dgm:animLvl val="ctr"/>
          <dgm:resizeHandles val="exact"/>
        </dgm:presLayoutVars>
      </dgm:prSet>
      <dgm:spPr/>
    </dgm:pt>
    <dgm:pt modelId="{6B5E92A7-D1E0-4680-8655-94E8BEBA9572}" type="pres">
      <dgm:prSet presAssocID="{1DF777DC-20A3-4B94-B4BB-7018A70A6359}" presName="centerShape" presStyleLbl="node0" presStyleIdx="0" presStyleCnt="1"/>
      <dgm:spPr/>
    </dgm:pt>
    <dgm:pt modelId="{16B544F3-CD1E-4C86-84F3-3D7908A3A0B8}" type="pres">
      <dgm:prSet presAssocID="{8744BF48-84AF-4704-9081-70073D95FF30}" presName="node" presStyleLbl="node1" presStyleIdx="0" presStyleCnt="5" custRadScaleRad="100091" custRadScaleInc="1375">
        <dgm:presLayoutVars>
          <dgm:bulletEnabled val="1"/>
        </dgm:presLayoutVars>
      </dgm:prSet>
      <dgm:spPr/>
    </dgm:pt>
    <dgm:pt modelId="{5F81258A-33D9-4ACE-905F-A0F0215DFF06}" type="pres">
      <dgm:prSet presAssocID="{8744BF48-84AF-4704-9081-70073D95FF30}" presName="dummy" presStyleCnt="0"/>
      <dgm:spPr/>
    </dgm:pt>
    <dgm:pt modelId="{343DF128-8A3F-414F-AE00-F1CB22378F2E}" type="pres">
      <dgm:prSet presAssocID="{440E1A71-D312-477A-B3C0-9A552F0DBD42}" presName="sibTrans" presStyleLbl="sibTrans2D1" presStyleIdx="0" presStyleCnt="5"/>
      <dgm:spPr/>
    </dgm:pt>
    <dgm:pt modelId="{20E61944-AA57-4348-B8EE-522AB283EE98}" type="pres">
      <dgm:prSet presAssocID="{02656D3E-7412-4996-9325-3F331FCDC2C0}" presName="node" presStyleLbl="node1" presStyleIdx="1" presStyleCnt="5">
        <dgm:presLayoutVars>
          <dgm:bulletEnabled val="1"/>
        </dgm:presLayoutVars>
      </dgm:prSet>
      <dgm:spPr/>
    </dgm:pt>
    <dgm:pt modelId="{ADDB531D-8DDC-4E7A-8005-8F8446E84FBC}" type="pres">
      <dgm:prSet presAssocID="{02656D3E-7412-4996-9325-3F331FCDC2C0}" presName="dummy" presStyleCnt="0"/>
      <dgm:spPr/>
    </dgm:pt>
    <dgm:pt modelId="{B8A95617-3D75-471F-A773-36445147FE46}" type="pres">
      <dgm:prSet presAssocID="{61E25F5F-3F0E-4769-AB6B-EDD83E157245}" presName="sibTrans" presStyleLbl="sibTrans2D1" presStyleIdx="1" presStyleCnt="5"/>
      <dgm:spPr/>
    </dgm:pt>
    <dgm:pt modelId="{992A738B-75F8-44A4-B80A-1A58F6245D14}" type="pres">
      <dgm:prSet presAssocID="{C346EAAC-2207-4142-A778-D564DE82B9B0}" presName="node" presStyleLbl="node1" presStyleIdx="2" presStyleCnt="5">
        <dgm:presLayoutVars>
          <dgm:bulletEnabled val="1"/>
        </dgm:presLayoutVars>
      </dgm:prSet>
      <dgm:spPr/>
    </dgm:pt>
    <dgm:pt modelId="{911C7C44-2702-410A-AEC7-DB1D5B8A39FA}" type="pres">
      <dgm:prSet presAssocID="{C346EAAC-2207-4142-A778-D564DE82B9B0}" presName="dummy" presStyleCnt="0"/>
      <dgm:spPr/>
    </dgm:pt>
    <dgm:pt modelId="{BF909EDF-C447-4771-B623-18D48999C299}" type="pres">
      <dgm:prSet presAssocID="{00F8FCB0-540D-4516-956C-C5A7DD488CD9}" presName="sibTrans" presStyleLbl="sibTrans2D1" presStyleIdx="2" presStyleCnt="5"/>
      <dgm:spPr/>
    </dgm:pt>
    <dgm:pt modelId="{3182FEBE-44D8-451D-AE35-E591F96438BB}" type="pres">
      <dgm:prSet presAssocID="{108F8D1D-02B9-4543-B27E-D8C3CDCE3EA2}" presName="node" presStyleLbl="node1" presStyleIdx="3" presStyleCnt="5">
        <dgm:presLayoutVars>
          <dgm:bulletEnabled val="1"/>
        </dgm:presLayoutVars>
      </dgm:prSet>
      <dgm:spPr/>
    </dgm:pt>
    <dgm:pt modelId="{04510E66-5E27-41F7-A6BD-6111D94189CA}" type="pres">
      <dgm:prSet presAssocID="{108F8D1D-02B9-4543-B27E-D8C3CDCE3EA2}" presName="dummy" presStyleCnt="0"/>
      <dgm:spPr/>
    </dgm:pt>
    <dgm:pt modelId="{E34FDA25-1D05-4E73-84B3-B993A2A6BC96}" type="pres">
      <dgm:prSet presAssocID="{19544140-CA8A-48FE-AF5C-B04E06F9F238}" presName="sibTrans" presStyleLbl="sibTrans2D1" presStyleIdx="3" presStyleCnt="5"/>
      <dgm:spPr/>
    </dgm:pt>
    <dgm:pt modelId="{7948E30E-E3BF-4FDB-95C0-D9683C3947CC}" type="pres">
      <dgm:prSet presAssocID="{23FB39C1-E0DB-4E44-A671-033D58499830}" presName="node" presStyleLbl="node1" presStyleIdx="4" presStyleCnt="5">
        <dgm:presLayoutVars>
          <dgm:bulletEnabled val="1"/>
        </dgm:presLayoutVars>
      </dgm:prSet>
      <dgm:spPr/>
    </dgm:pt>
    <dgm:pt modelId="{35447802-984B-4D3D-9AB1-3D7BBC599B6B}" type="pres">
      <dgm:prSet presAssocID="{23FB39C1-E0DB-4E44-A671-033D58499830}" presName="dummy" presStyleCnt="0"/>
      <dgm:spPr/>
    </dgm:pt>
    <dgm:pt modelId="{BB30A04C-7437-4F3B-B91E-06297ABBCB21}" type="pres">
      <dgm:prSet presAssocID="{79DAE5AF-33BD-40C1-AD02-C3FB20CC81AB}" presName="sibTrans" presStyleLbl="sibTrans2D1" presStyleIdx="4" presStyleCnt="5"/>
      <dgm:spPr/>
    </dgm:pt>
  </dgm:ptLst>
  <dgm:cxnLst>
    <dgm:cxn modelId="{DA0CC903-7645-4CEB-8BC5-3AA1BCE4B25A}" type="presOf" srcId="{108F8D1D-02B9-4543-B27E-D8C3CDCE3EA2}" destId="{3182FEBE-44D8-451D-AE35-E591F96438BB}" srcOrd="0" destOrd="0" presId="urn:microsoft.com/office/officeart/2005/8/layout/radial6"/>
    <dgm:cxn modelId="{CBA1FF08-E1E0-4875-AC13-4C961504FC1A}" type="presOf" srcId="{1DF777DC-20A3-4B94-B4BB-7018A70A6359}" destId="{6B5E92A7-D1E0-4680-8655-94E8BEBA9572}" srcOrd="0" destOrd="0" presId="urn:microsoft.com/office/officeart/2005/8/layout/radial6"/>
    <dgm:cxn modelId="{1988540D-CD46-44B1-8F03-01AD0C4A764A}" type="presOf" srcId="{C346EAAC-2207-4142-A778-D564DE82B9B0}" destId="{992A738B-75F8-44A4-B80A-1A58F6245D14}" srcOrd="0" destOrd="0" presId="urn:microsoft.com/office/officeart/2005/8/layout/radial6"/>
    <dgm:cxn modelId="{3132160F-1A30-450B-BB59-1FCB70662650}" type="presOf" srcId="{440E1A71-D312-477A-B3C0-9A552F0DBD42}" destId="{343DF128-8A3F-414F-AE00-F1CB22378F2E}" srcOrd="0" destOrd="0" presId="urn:microsoft.com/office/officeart/2005/8/layout/radial6"/>
    <dgm:cxn modelId="{6818FF13-DA5A-40D2-A346-08C14E670C39}" srcId="{1DF777DC-20A3-4B94-B4BB-7018A70A6359}" destId="{02656D3E-7412-4996-9325-3F331FCDC2C0}" srcOrd="1" destOrd="0" parTransId="{C8D742E0-3409-4DDC-A86D-11D121F67554}" sibTransId="{61E25F5F-3F0E-4769-AB6B-EDD83E157245}"/>
    <dgm:cxn modelId="{C85F9371-D2A5-416A-A4E1-3921FF49F829}" srcId="{1DF777DC-20A3-4B94-B4BB-7018A70A6359}" destId="{23FB39C1-E0DB-4E44-A671-033D58499830}" srcOrd="4" destOrd="0" parTransId="{DDBE9F61-4E05-478E-BF76-34979B12382F}" sibTransId="{79DAE5AF-33BD-40C1-AD02-C3FB20CC81AB}"/>
    <dgm:cxn modelId="{070D1874-5541-4711-BBDA-79CBE7A24A1F}" srcId="{1DF777DC-20A3-4B94-B4BB-7018A70A6359}" destId="{8744BF48-84AF-4704-9081-70073D95FF30}" srcOrd="0" destOrd="0" parTransId="{62E86E26-AC0A-494F-87AC-E205A53F26F5}" sibTransId="{440E1A71-D312-477A-B3C0-9A552F0DBD42}"/>
    <dgm:cxn modelId="{AA762185-75C1-42E4-84EC-9145852A775C}" srcId="{7C918A9B-5CB1-4D98-933A-F5B8307F8A88}" destId="{1DF777DC-20A3-4B94-B4BB-7018A70A6359}" srcOrd="0" destOrd="0" parTransId="{DE2F2357-712A-41DF-A223-20AC274DE9D8}" sibTransId="{C93DD4E2-706E-4935-84A7-C946AE395B1A}"/>
    <dgm:cxn modelId="{822673A3-C436-4A4A-90F8-9EDAF6BB1242}" type="presOf" srcId="{7C918A9B-5CB1-4D98-933A-F5B8307F8A88}" destId="{D1D8F82A-D441-4EE2-BE3B-9C12566D4E84}" srcOrd="0" destOrd="0" presId="urn:microsoft.com/office/officeart/2005/8/layout/radial6"/>
    <dgm:cxn modelId="{29F547AC-0455-47D5-B18C-816D5A077056}" type="presOf" srcId="{8744BF48-84AF-4704-9081-70073D95FF30}" destId="{16B544F3-CD1E-4C86-84F3-3D7908A3A0B8}" srcOrd="0" destOrd="0" presId="urn:microsoft.com/office/officeart/2005/8/layout/radial6"/>
    <dgm:cxn modelId="{D5593AB4-D5D2-4E62-9FBC-8B5714443DF0}" type="presOf" srcId="{23FB39C1-E0DB-4E44-A671-033D58499830}" destId="{7948E30E-E3BF-4FDB-95C0-D9683C3947CC}" srcOrd="0" destOrd="0" presId="urn:microsoft.com/office/officeart/2005/8/layout/radial6"/>
    <dgm:cxn modelId="{DCFA57B7-8055-4662-8201-E631100392B8}" type="presOf" srcId="{02656D3E-7412-4996-9325-3F331FCDC2C0}" destId="{20E61944-AA57-4348-B8EE-522AB283EE98}" srcOrd="0" destOrd="0" presId="urn:microsoft.com/office/officeart/2005/8/layout/radial6"/>
    <dgm:cxn modelId="{9D3732CA-7179-48E5-91FA-84ACB7E31991}" type="presOf" srcId="{79DAE5AF-33BD-40C1-AD02-C3FB20CC81AB}" destId="{BB30A04C-7437-4F3B-B91E-06297ABBCB21}" srcOrd="0" destOrd="0" presId="urn:microsoft.com/office/officeart/2005/8/layout/radial6"/>
    <dgm:cxn modelId="{B35551D2-C38E-4275-8E71-F987FA12CB79}" srcId="{1DF777DC-20A3-4B94-B4BB-7018A70A6359}" destId="{C346EAAC-2207-4142-A778-D564DE82B9B0}" srcOrd="2" destOrd="0" parTransId="{6561D592-F468-4B15-998F-89475F6F11DD}" sibTransId="{00F8FCB0-540D-4516-956C-C5A7DD488CD9}"/>
    <dgm:cxn modelId="{04663BD8-C6A5-4F8F-94FF-E707EDB2A1EE}" type="presOf" srcId="{19544140-CA8A-48FE-AF5C-B04E06F9F238}" destId="{E34FDA25-1D05-4E73-84B3-B993A2A6BC96}" srcOrd="0" destOrd="0" presId="urn:microsoft.com/office/officeart/2005/8/layout/radial6"/>
    <dgm:cxn modelId="{764A9DDF-3A38-4EE8-AAB7-52B90EDE119E}" type="presOf" srcId="{00F8FCB0-540D-4516-956C-C5A7DD488CD9}" destId="{BF909EDF-C447-4771-B623-18D48999C299}" srcOrd="0" destOrd="0" presId="urn:microsoft.com/office/officeart/2005/8/layout/radial6"/>
    <dgm:cxn modelId="{3F60AEF8-03BA-4D94-808E-4FFAB6B36A46}" type="presOf" srcId="{61E25F5F-3F0E-4769-AB6B-EDD83E157245}" destId="{B8A95617-3D75-471F-A773-36445147FE46}" srcOrd="0" destOrd="0" presId="urn:microsoft.com/office/officeart/2005/8/layout/radial6"/>
    <dgm:cxn modelId="{B3B838FD-5318-4E0E-86B2-961150C9024C}" srcId="{1DF777DC-20A3-4B94-B4BB-7018A70A6359}" destId="{108F8D1D-02B9-4543-B27E-D8C3CDCE3EA2}" srcOrd="3" destOrd="0" parTransId="{20246C10-7020-46D0-A36F-14C38085C6AF}" sibTransId="{19544140-CA8A-48FE-AF5C-B04E06F9F238}"/>
    <dgm:cxn modelId="{77D00D88-3279-4611-B365-55D636766B7C}" type="presParOf" srcId="{D1D8F82A-D441-4EE2-BE3B-9C12566D4E84}" destId="{6B5E92A7-D1E0-4680-8655-94E8BEBA9572}" srcOrd="0" destOrd="0" presId="urn:microsoft.com/office/officeart/2005/8/layout/radial6"/>
    <dgm:cxn modelId="{C9439DA4-733E-4E79-8552-217AFFE201F5}" type="presParOf" srcId="{D1D8F82A-D441-4EE2-BE3B-9C12566D4E84}" destId="{16B544F3-CD1E-4C86-84F3-3D7908A3A0B8}" srcOrd="1" destOrd="0" presId="urn:microsoft.com/office/officeart/2005/8/layout/radial6"/>
    <dgm:cxn modelId="{BA48F6BD-42CA-463D-B235-260EDF784C6B}" type="presParOf" srcId="{D1D8F82A-D441-4EE2-BE3B-9C12566D4E84}" destId="{5F81258A-33D9-4ACE-905F-A0F0215DFF06}" srcOrd="2" destOrd="0" presId="urn:microsoft.com/office/officeart/2005/8/layout/radial6"/>
    <dgm:cxn modelId="{730B5B6D-32B7-4861-8F58-29D7D37038A0}" type="presParOf" srcId="{D1D8F82A-D441-4EE2-BE3B-9C12566D4E84}" destId="{343DF128-8A3F-414F-AE00-F1CB22378F2E}" srcOrd="3" destOrd="0" presId="urn:microsoft.com/office/officeart/2005/8/layout/radial6"/>
    <dgm:cxn modelId="{E7CDB478-9C0B-4F2E-84B5-06E936185E8F}" type="presParOf" srcId="{D1D8F82A-D441-4EE2-BE3B-9C12566D4E84}" destId="{20E61944-AA57-4348-B8EE-522AB283EE98}" srcOrd="4" destOrd="0" presId="urn:microsoft.com/office/officeart/2005/8/layout/radial6"/>
    <dgm:cxn modelId="{F1287485-F361-4672-8DE1-AC7F2FCCE90C}" type="presParOf" srcId="{D1D8F82A-D441-4EE2-BE3B-9C12566D4E84}" destId="{ADDB531D-8DDC-4E7A-8005-8F8446E84FBC}" srcOrd="5" destOrd="0" presId="urn:microsoft.com/office/officeart/2005/8/layout/radial6"/>
    <dgm:cxn modelId="{CC10AE97-9309-4072-A9DF-D7D4A6F3AB77}" type="presParOf" srcId="{D1D8F82A-D441-4EE2-BE3B-9C12566D4E84}" destId="{B8A95617-3D75-471F-A773-36445147FE46}" srcOrd="6" destOrd="0" presId="urn:microsoft.com/office/officeart/2005/8/layout/radial6"/>
    <dgm:cxn modelId="{75EC376D-C8D0-400B-ABC3-D73A12FD13BA}" type="presParOf" srcId="{D1D8F82A-D441-4EE2-BE3B-9C12566D4E84}" destId="{992A738B-75F8-44A4-B80A-1A58F6245D14}" srcOrd="7" destOrd="0" presId="urn:microsoft.com/office/officeart/2005/8/layout/radial6"/>
    <dgm:cxn modelId="{6A22DB87-E5F0-4F81-B13C-489D0FDB1D5C}" type="presParOf" srcId="{D1D8F82A-D441-4EE2-BE3B-9C12566D4E84}" destId="{911C7C44-2702-410A-AEC7-DB1D5B8A39FA}" srcOrd="8" destOrd="0" presId="urn:microsoft.com/office/officeart/2005/8/layout/radial6"/>
    <dgm:cxn modelId="{35F69053-9883-4C69-AC91-42DAF9064980}" type="presParOf" srcId="{D1D8F82A-D441-4EE2-BE3B-9C12566D4E84}" destId="{BF909EDF-C447-4771-B623-18D48999C299}" srcOrd="9" destOrd="0" presId="urn:microsoft.com/office/officeart/2005/8/layout/radial6"/>
    <dgm:cxn modelId="{2227A16A-0A5C-49B0-82B2-45B14615F8C0}" type="presParOf" srcId="{D1D8F82A-D441-4EE2-BE3B-9C12566D4E84}" destId="{3182FEBE-44D8-451D-AE35-E591F96438BB}" srcOrd="10" destOrd="0" presId="urn:microsoft.com/office/officeart/2005/8/layout/radial6"/>
    <dgm:cxn modelId="{BF65BB2F-CFDB-441C-B63D-525CAF661A6B}" type="presParOf" srcId="{D1D8F82A-D441-4EE2-BE3B-9C12566D4E84}" destId="{04510E66-5E27-41F7-A6BD-6111D94189CA}" srcOrd="11" destOrd="0" presId="urn:microsoft.com/office/officeart/2005/8/layout/radial6"/>
    <dgm:cxn modelId="{CBA418F1-C8D2-4B9A-8DAC-3AAD31E0DEF2}" type="presParOf" srcId="{D1D8F82A-D441-4EE2-BE3B-9C12566D4E84}" destId="{E34FDA25-1D05-4E73-84B3-B993A2A6BC96}" srcOrd="12" destOrd="0" presId="urn:microsoft.com/office/officeart/2005/8/layout/radial6"/>
    <dgm:cxn modelId="{6DD1C41C-893E-40CD-B20F-011F887A1A27}" type="presParOf" srcId="{D1D8F82A-D441-4EE2-BE3B-9C12566D4E84}" destId="{7948E30E-E3BF-4FDB-95C0-D9683C3947CC}" srcOrd="13" destOrd="0" presId="urn:microsoft.com/office/officeart/2005/8/layout/radial6"/>
    <dgm:cxn modelId="{2B71D27F-5235-4FF6-A155-3FE1C2028AEF}" type="presParOf" srcId="{D1D8F82A-D441-4EE2-BE3B-9C12566D4E84}" destId="{35447802-984B-4D3D-9AB1-3D7BBC599B6B}" srcOrd="14" destOrd="0" presId="urn:microsoft.com/office/officeart/2005/8/layout/radial6"/>
    <dgm:cxn modelId="{1392A4D8-068D-404E-8F6B-7BE92AE57273}" type="presParOf" srcId="{D1D8F82A-D441-4EE2-BE3B-9C12566D4E84}" destId="{BB30A04C-7437-4F3B-B91E-06297ABBCB21}" srcOrd="15" destOrd="0" presId="urn:microsoft.com/office/officeart/2005/8/layout/radial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20DDDB-3D35-4113-820C-E46DD666ADEE}" type="doc">
      <dgm:prSet loTypeId="urn:microsoft.com/office/officeart/2005/8/layout/cycle7" loCatId="cycle" qsTypeId="urn:microsoft.com/office/officeart/2005/8/quickstyle/simple1" qsCatId="simple" csTypeId="urn:microsoft.com/office/officeart/2005/8/colors/colorful4" csCatId="colorful" phldr="1"/>
      <dgm:spPr/>
      <dgm:t>
        <a:bodyPr/>
        <a:lstStyle/>
        <a:p>
          <a:endParaRPr lang="en-GB"/>
        </a:p>
      </dgm:t>
    </dgm:pt>
    <dgm:pt modelId="{455194F3-01FF-42D6-8FF7-A348032CCD8F}">
      <dgm:prSet phldrT="[Text]" custT="1"/>
      <dgm:spPr/>
      <dgm:t>
        <a:bodyPr/>
        <a:lstStyle/>
        <a:p>
          <a:r>
            <a:rPr lang="en-US" sz="1200" b="1">
              <a:latin typeface="Arial" panose="020B0604020202020204" pitchFamily="34" charset="0"/>
              <a:cs typeface="Arial" panose="020B0604020202020204" pitchFamily="34" charset="0"/>
            </a:rPr>
            <a:t>Invest in ethical data governance frameworks</a:t>
          </a:r>
          <a:endParaRPr lang="en-GB" sz="1200" b="1" dirty="0">
            <a:latin typeface="Arial" panose="020B0604020202020204" pitchFamily="34" charset="0"/>
            <a:cs typeface="Arial" panose="020B0604020202020204" pitchFamily="34" charset="0"/>
          </a:endParaRPr>
        </a:p>
      </dgm:t>
    </dgm:pt>
    <dgm:pt modelId="{D59829C4-B4EF-4840-BEF4-F8BD741AB5CE}" type="parTrans" cxnId="{241357F4-F505-4DE8-9865-B0BAC0A1B8B4}">
      <dgm:prSet/>
      <dgm:spPr/>
      <dgm:t>
        <a:bodyPr/>
        <a:lstStyle/>
        <a:p>
          <a:endParaRPr lang="en-GB"/>
        </a:p>
      </dgm:t>
    </dgm:pt>
    <dgm:pt modelId="{9CA1C44B-B8B9-4B9A-976A-12FB5E6F8348}" type="sibTrans" cxnId="{241357F4-F505-4DE8-9865-B0BAC0A1B8B4}">
      <dgm:prSet/>
      <dgm:spPr/>
      <dgm:t>
        <a:bodyPr/>
        <a:lstStyle/>
        <a:p>
          <a:endParaRPr lang="en-GB"/>
        </a:p>
      </dgm:t>
    </dgm:pt>
    <dgm:pt modelId="{F2985D4F-4891-45B1-9A09-27871A67FE00}">
      <dgm:prSet phldrT="[Text]" custT="1"/>
      <dgm:spPr/>
      <dgm:t>
        <a:bodyPr/>
        <a:lstStyle/>
        <a:p>
          <a:r>
            <a:rPr lang="en-US" sz="1200" b="1">
              <a:latin typeface="Arial" panose="020B0604020202020204" pitchFamily="34" charset="0"/>
              <a:cs typeface="Arial" panose="020B0604020202020204" pitchFamily="34" charset="0"/>
            </a:rPr>
            <a:t>Regularly audit AI systems for bias and transparency</a:t>
          </a:r>
          <a:endParaRPr lang="en-GB" sz="1200" b="1" dirty="0">
            <a:latin typeface="Arial" panose="020B0604020202020204" pitchFamily="34" charset="0"/>
            <a:cs typeface="Arial" panose="020B0604020202020204" pitchFamily="34" charset="0"/>
          </a:endParaRPr>
        </a:p>
      </dgm:t>
    </dgm:pt>
    <dgm:pt modelId="{14046093-9B65-4A75-9EAF-F8ECE386C60B}" type="parTrans" cxnId="{39391235-0013-4950-9C18-ACE24FF8CDCF}">
      <dgm:prSet/>
      <dgm:spPr/>
      <dgm:t>
        <a:bodyPr/>
        <a:lstStyle/>
        <a:p>
          <a:endParaRPr lang="en-GB"/>
        </a:p>
      </dgm:t>
    </dgm:pt>
    <dgm:pt modelId="{1427F967-1674-4EEF-A2CE-BB7FEFF41F99}" type="sibTrans" cxnId="{39391235-0013-4950-9C18-ACE24FF8CDCF}">
      <dgm:prSet/>
      <dgm:spPr/>
      <dgm:t>
        <a:bodyPr/>
        <a:lstStyle/>
        <a:p>
          <a:endParaRPr lang="en-GB"/>
        </a:p>
      </dgm:t>
    </dgm:pt>
    <dgm:pt modelId="{07682832-6DDA-431F-8B7A-67DCCE204722}">
      <dgm:prSet phldrT="[Text]" custT="1"/>
      <dgm:spPr/>
      <dgm:t>
        <a:bodyPr/>
        <a:lstStyle/>
        <a:p>
          <a:r>
            <a:rPr lang="en-US" sz="1200" b="1">
              <a:latin typeface="Arial" panose="020B0604020202020204" pitchFamily="34" charset="0"/>
              <a:cs typeface="Arial" panose="020B0604020202020204" pitchFamily="34" charset="0"/>
            </a:rPr>
            <a:t>Ensure employee training and change management</a:t>
          </a:r>
          <a:endParaRPr lang="en-GB" sz="1200" b="1" dirty="0">
            <a:latin typeface="Arial" panose="020B0604020202020204" pitchFamily="34" charset="0"/>
            <a:cs typeface="Arial" panose="020B0604020202020204" pitchFamily="34" charset="0"/>
          </a:endParaRPr>
        </a:p>
      </dgm:t>
    </dgm:pt>
    <dgm:pt modelId="{6F33A817-9D7F-4930-AF8E-810C73704BBC}" type="parTrans" cxnId="{9A8740A6-D031-45C0-ADFF-4BD8F631547F}">
      <dgm:prSet/>
      <dgm:spPr/>
      <dgm:t>
        <a:bodyPr/>
        <a:lstStyle/>
        <a:p>
          <a:endParaRPr lang="en-GB"/>
        </a:p>
      </dgm:t>
    </dgm:pt>
    <dgm:pt modelId="{A82F5729-A8BC-4778-A702-8259BC686910}" type="sibTrans" cxnId="{9A8740A6-D031-45C0-ADFF-4BD8F631547F}">
      <dgm:prSet/>
      <dgm:spPr/>
      <dgm:t>
        <a:bodyPr/>
        <a:lstStyle/>
        <a:p>
          <a:endParaRPr lang="en-GB"/>
        </a:p>
      </dgm:t>
    </dgm:pt>
    <dgm:pt modelId="{28FB5F21-D898-4EF2-AC3D-C8EDE300DA6D}">
      <dgm:prSet custT="1"/>
      <dgm:spPr/>
      <dgm:t>
        <a:bodyPr/>
        <a:lstStyle/>
        <a:p>
          <a:r>
            <a:rPr lang="en-US" sz="1200" b="1" dirty="0">
              <a:latin typeface="Arial" panose="020B0604020202020204" pitchFamily="34" charset="0"/>
              <a:cs typeface="Arial" panose="020B0604020202020204" pitchFamily="34" charset="0"/>
            </a:rPr>
            <a:t>Align system choice with business size and strategy</a:t>
          </a:r>
          <a:endParaRPr lang="en-GB" sz="1200" b="1" dirty="0">
            <a:latin typeface="Arial" panose="020B0604020202020204" pitchFamily="34" charset="0"/>
            <a:cs typeface="Arial" panose="020B0604020202020204" pitchFamily="34" charset="0"/>
          </a:endParaRPr>
        </a:p>
      </dgm:t>
    </dgm:pt>
    <dgm:pt modelId="{0A5705C9-A241-4047-8B2B-008C104C3346}" type="parTrans" cxnId="{72D84274-ECDA-4532-80E8-05B0E0A40800}">
      <dgm:prSet/>
      <dgm:spPr/>
      <dgm:t>
        <a:bodyPr/>
        <a:lstStyle/>
        <a:p>
          <a:endParaRPr lang="en-GB"/>
        </a:p>
      </dgm:t>
    </dgm:pt>
    <dgm:pt modelId="{8F6D798F-A35C-4146-B0F5-F0254BA1F21E}" type="sibTrans" cxnId="{72D84274-ECDA-4532-80E8-05B0E0A40800}">
      <dgm:prSet/>
      <dgm:spPr/>
      <dgm:t>
        <a:bodyPr/>
        <a:lstStyle/>
        <a:p>
          <a:endParaRPr lang="en-GB"/>
        </a:p>
      </dgm:t>
    </dgm:pt>
    <dgm:pt modelId="{BD98B2FB-0566-4FCC-A39B-BCE7931B840A}" type="pres">
      <dgm:prSet presAssocID="{E920DDDB-3D35-4113-820C-E46DD666ADEE}" presName="Name0" presStyleCnt="0">
        <dgm:presLayoutVars>
          <dgm:dir/>
          <dgm:resizeHandles val="exact"/>
        </dgm:presLayoutVars>
      </dgm:prSet>
      <dgm:spPr/>
    </dgm:pt>
    <dgm:pt modelId="{E397E862-32AA-4564-B4E3-11369FFF0E02}" type="pres">
      <dgm:prSet presAssocID="{455194F3-01FF-42D6-8FF7-A348032CCD8F}" presName="node" presStyleLbl="node1" presStyleIdx="0" presStyleCnt="4">
        <dgm:presLayoutVars>
          <dgm:bulletEnabled val="1"/>
        </dgm:presLayoutVars>
      </dgm:prSet>
      <dgm:spPr/>
    </dgm:pt>
    <dgm:pt modelId="{3E70B762-E171-414D-8344-9872978FBCF9}" type="pres">
      <dgm:prSet presAssocID="{9CA1C44B-B8B9-4B9A-976A-12FB5E6F8348}" presName="sibTrans" presStyleLbl="sibTrans2D1" presStyleIdx="0" presStyleCnt="4"/>
      <dgm:spPr/>
    </dgm:pt>
    <dgm:pt modelId="{EA09636D-A396-4825-BAE0-219C10E83652}" type="pres">
      <dgm:prSet presAssocID="{9CA1C44B-B8B9-4B9A-976A-12FB5E6F8348}" presName="connectorText" presStyleLbl="sibTrans2D1" presStyleIdx="0" presStyleCnt="4"/>
      <dgm:spPr/>
    </dgm:pt>
    <dgm:pt modelId="{75E4DEEF-8E7D-4D7E-AC4E-16A731F6CA24}" type="pres">
      <dgm:prSet presAssocID="{F2985D4F-4891-45B1-9A09-27871A67FE00}" presName="node" presStyleLbl="node1" presStyleIdx="1" presStyleCnt="4">
        <dgm:presLayoutVars>
          <dgm:bulletEnabled val="1"/>
        </dgm:presLayoutVars>
      </dgm:prSet>
      <dgm:spPr/>
    </dgm:pt>
    <dgm:pt modelId="{1DC71A58-5D3F-43D8-A9C8-42DC6C6377FD}" type="pres">
      <dgm:prSet presAssocID="{1427F967-1674-4EEF-A2CE-BB7FEFF41F99}" presName="sibTrans" presStyleLbl="sibTrans2D1" presStyleIdx="1" presStyleCnt="4"/>
      <dgm:spPr/>
    </dgm:pt>
    <dgm:pt modelId="{0F772E52-2609-46CB-80B5-791EDFB7C1AE}" type="pres">
      <dgm:prSet presAssocID="{1427F967-1674-4EEF-A2CE-BB7FEFF41F99}" presName="connectorText" presStyleLbl="sibTrans2D1" presStyleIdx="1" presStyleCnt="4"/>
      <dgm:spPr/>
    </dgm:pt>
    <dgm:pt modelId="{AE8E83E8-17AA-44B9-84D2-CA2C4CABDA78}" type="pres">
      <dgm:prSet presAssocID="{28FB5F21-D898-4EF2-AC3D-C8EDE300DA6D}" presName="node" presStyleLbl="node1" presStyleIdx="2" presStyleCnt="4">
        <dgm:presLayoutVars>
          <dgm:bulletEnabled val="1"/>
        </dgm:presLayoutVars>
      </dgm:prSet>
      <dgm:spPr/>
    </dgm:pt>
    <dgm:pt modelId="{8F609B60-EA4A-40BC-8DBF-6E4692267ED1}" type="pres">
      <dgm:prSet presAssocID="{8F6D798F-A35C-4146-B0F5-F0254BA1F21E}" presName="sibTrans" presStyleLbl="sibTrans2D1" presStyleIdx="2" presStyleCnt="4"/>
      <dgm:spPr/>
    </dgm:pt>
    <dgm:pt modelId="{1FD612A0-B4E6-4FDE-AB28-E5C73D8C8D8A}" type="pres">
      <dgm:prSet presAssocID="{8F6D798F-A35C-4146-B0F5-F0254BA1F21E}" presName="connectorText" presStyleLbl="sibTrans2D1" presStyleIdx="2" presStyleCnt="4"/>
      <dgm:spPr/>
    </dgm:pt>
    <dgm:pt modelId="{A3E07C12-65CF-4949-BBDF-6E5331F7F82E}" type="pres">
      <dgm:prSet presAssocID="{07682832-6DDA-431F-8B7A-67DCCE204722}" presName="node" presStyleLbl="node1" presStyleIdx="3" presStyleCnt="4">
        <dgm:presLayoutVars>
          <dgm:bulletEnabled val="1"/>
        </dgm:presLayoutVars>
      </dgm:prSet>
      <dgm:spPr/>
    </dgm:pt>
    <dgm:pt modelId="{A4AD804D-C97A-4B2B-8D58-37D53B82C7F2}" type="pres">
      <dgm:prSet presAssocID="{A82F5729-A8BC-4778-A702-8259BC686910}" presName="sibTrans" presStyleLbl="sibTrans2D1" presStyleIdx="3" presStyleCnt="4"/>
      <dgm:spPr/>
    </dgm:pt>
    <dgm:pt modelId="{1C87BEF8-E5DF-402F-95ED-BE6999688026}" type="pres">
      <dgm:prSet presAssocID="{A82F5729-A8BC-4778-A702-8259BC686910}" presName="connectorText" presStyleLbl="sibTrans2D1" presStyleIdx="3" presStyleCnt="4"/>
      <dgm:spPr/>
    </dgm:pt>
  </dgm:ptLst>
  <dgm:cxnLst>
    <dgm:cxn modelId="{318DC203-1001-4B6A-BB57-98D7E746FFF5}" type="presOf" srcId="{A82F5729-A8BC-4778-A702-8259BC686910}" destId="{1C87BEF8-E5DF-402F-95ED-BE6999688026}" srcOrd="1" destOrd="0" presId="urn:microsoft.com/office/officeart/2005/8/layout/cycle7"/>
    <dgm:cxn modelId="{B382C00E-6162-4293-8D38-32538540880C}" type="presOf" srcId="{1427F967-1674-4EEF-A2CE-BB7FEFF41F99}" destId="{1DC71A58-5D3F-43D8-A9C8-42DC6C6377FD}" srcOrd="0" destOrd="0" presId="urn:microsoft.com/office/officeart/2005/8/layout/cycle7"/>
    <dgm:cxn modelId="{E78FBE19-D199-4895-AEF4-60B65C5028EB}" type="presOf" srcId="{A82F5729-A8BC-4778-A702-8259BC686910}" destId="{A4AD804D-C97A-4B2B-8D58-37D53B82C7F2}" srcOrd="0" destOrd="0" presId="urn:microsoft.com/office/officeart/2005/8/layout/cycle7"/>
    <dgm:cxn modelId="{76400932-16F8-45E1-84B7-0D784D33EEE3}" type="presOf" srcId="{9CA1C44B-B8B9-4B9A-976A-12FB5E6F8348}" destId="{EA09636D-A396-4825-BAE0-219C10E83652}" srcOrd="1" destOrd="0" presId="urn:microsoft.com/office/officeart/2005/8/layout/cycle7"/>
    <dgm:cxn modelId="{39391235-0013-4950-9C18-ACE24FF8CDCF}" srcId="{E920DDDB-3D35-4113-820C-E46DD666ADEE}" destId="{F2985D4F-4891-45B1-9A09-27871A67FE00}" srcOrd="1" destOrd="0" parTransId="{14046093-9B65-4A75-9EAF-F8ECE386C60B}" sibTransId="{1427F967-1674-4EEF-A2CE-BB7FEFF41F99}"/>
    <dgm:cxn modelId="{E95DBF4A-A746-4976-AED4-2EDF86E268E1}" type="presOf" srcId="{1427F967-1674-4EEF-A2CE-BB7FEFF41F99}" destId="{0F772E52-2609-46CB-80B5-791EDFB7C1AE}" srcOrd="1" destOrd="0" presId="urn:microsoft.com/office/officeart/2005/8/layout/cycle7"/>
    <dgm:cxn modelId="{72D84274-ECDA-4532-80E8-05B0E0A40800}" srcId="{E920DDDB-3D35-4113-820C-E46DD666ADEE}" destId="{28FB5F21-D898-4EF2-AC3D-C8EDE300DA6D}" srcOrd="2" destOrd="0" parTransId="{0A5705C9-A241-4047-8B2B-008C104C3346}" sibTransId="{8F6D798F-A35C-4146-B0F5-F0254BA1F21E}"/>
    <dgm:cxn modelId="{76D54E58-F520-41B3-8C93-162983638C1E}" type="presOf" srcId="{E920DDDB-3D35-4113-820C-E46DD666ADEE}" destId="{BD98B2FB-0566-4FCC-A39B-BCE7931B840A}" srcOrd="0" destOrd="0" presId="urn:microsoft.com/office/officeart/2005/8/layout/cycle7"/>
    <dgm:cxn modelId="{0F818C80-9439-4FDF-A6BD-1F5AF7DC8732}" type="presOf" srcId="{9CA1C44B-B8B9-4B9A-976A-12FB5E6F8348}" destId="{3E70B762-E171-414D-8344-9872978FBCF9}" srcOrd="0" destOrd="0" presId="urn:microsoft.com/office/officeart/2005/8/layout/cycle7"/>
    <dgm:cxn modelId="{C36DF488-C2F3-49A0-950D-7BD7F596AF94}" type="presOf" srcId="{8F6D798F-A35C-4146-B0F5-F0254BA1F21E}" destId="{1FD612A0-B4E6-4FDE-AB28-E5C73D8C8D8A}" srcOrd="1" destOrd="0" presId="urn:microsoft.com/office/officeart/2005/8/layout/cycle7"/>
    <dgm:cxn modelId="{7675A595-1A5B-471A-9E71-D8CB57B2CAA6}" type="presOf" srcId="{07682832-6DDA-431F-8B7A-67DCCE204722}" destId="{A3E07C12-65CF-4949-BBDF-6E5331F7F82E}" srcOrd="0" destOrd="0" presId="urn:microsoft.com/office/officeart/2005/8/layout/cycle7"/>
    <dgm:cxn modelId="{9A8740A6-D031-45C0-ADFF-4BD8F631547F}" srcId="{E920DDDB-3D35-4113-820C-E46DD666ADEE}" destId="{07682832-6DDA-431F-8B7A-67DCCE204722}" srcOrd="3" destOrd="0" parTransId="{6F33A817-9D7F-4930-AF8E-810C73704BBC}" sibTransId="{A82F5729-A8BC-4778-A702-8259BC686910}"/>
    <dgm:cxn modelId="{D1285BCC-10B5-4312-A284-03BDA79253EF}" type="presOf" srcId="{28FB5F21-D898-4EF2-AC3D-C8EDE300DA6D}" destId="{AE8E83E8-17AA-44B9-84D2-CA2C4CABDA78}" srcOrd="0" destOrd="0" presId="urn:microsoft.com/office/officeart/2005/8/layout/cycle7"/>
    <dgm:cxn modelId="{6B843FD4-BE4F-4F65-A83F-31BA341C3B06}" type="presOf" srcId="{455194F3-01FF-42D6-8FF7-A348032CCD8F}" destId="{E397E862-32AA-4564-B4E3-11369FFF0E02}" srcOrd="0" destOrd="0" presId="urn:microsoft.com/office/officeart/2005/8/layout/cycle7"/>
    <dgm:cxn modelId="{85F5BFD9-A157-46A2-B99C-44FCB549588A}" type="presOf" srcId="{F2985D4F-4891-45B1-9A09-27871A67FE00}" destId="{75E4DEEF-8E7D-4D7E-AC4E-16A731F6CA24}" srcOrd="0" destOrd="0" presId="urn:microsoft.com/office/officeart/2005/8/layout/cycle7"/>
    <dgm:cxn modelId="{092DF8ED-4239-499A-9A49-10DAB6DAA787}" type="presOf" srcId="{8F6D798F-A35C-4146-B0F5-F0254BA1F21E}" destId="{8F609B60-EA4A-40BC-8DBF-6E4692267ED1}" srcOrd="0" destOrd="0" presId="urn:microsoft.com/office/officeart/2005/8/layout/cycle7"/>
    <dgm:cxn modelId="{241357F4-F505-4DE8-9865-B0BAC0A1B8B4}" srcId="{E920DDDB-3D35-4113-820C-E46DD666ADEE}" destId="{455194F3-01FF-42D6-8FF7-A348032CCD8F}" srcOrd="0" destOrd="0" parTransId="{D59829C4-B4EF-4840-BEF4-F8BD741AB5CE}" sibTransId="{9CA1C44B-B8B9-4B9A-976A-12FB5E6F8348}"/>
    <dgm:cxn modelId="{6AA3710E-EAAF-46E8-BB2F-A9299BB7FEC3}" type="presParOf" srcId="{BD98B2FB-0566-4FCC-A39B-BCE7931B840A}" destId="{E397E862-32AA-4564-B4E3-11369FFF0E02}" srcOrd="0" destOrd="0" presId="urn:microsoft.com/office/officeart/2005/8/layout/cycle7"/>
    <dgm:cxn modelId="{2C7E4BFD-B009-4348-A09D-4E31649C70B3}" type="presParOf" srcId="{BD98B2FB-0566-4FCC-A39B-BCE7931B840A}" destId="{3E70B762-E171-414D-8344-9872978FBCF9}" srcOrd="1" destOrd="0" presId="urn:microsoft.com/office/officeart/2005/8/layout/cycle7"/>
    <dgm:cxn modelId="{275CB506-3B00-4611-AC0A-D6B288212C2B}" type="presParOf" srcId="{3E70B762-E171-414D-8344-9872978FBCF9}" destId="{EA09636D-A396-4825-BAE0-219C10E83652}" srcOrd="0" destOrd="0" presId="urn:microsoft.com/office/officeart/2005/8/layout/cycle7"/>
    <dgm:cxn modelId="{CE8F47C1-456F-47FF-8331-32C81F05E8E6}" type="presParOf" srcId="{BD98B2FB-0566-4FCC-A39B-BCE7931B840A}" destId="{75E4DEEF-8E7D-4D7E-AC4E-16A731F6CA24}" srcOrd="2" destOrd="0" presId="urn:microsoft.com/office/officeart/2005/8/layout/cycle7"/>
    <dgm:cxn modelId="{0746F1FA-CA12-4742-8DB1-E82A4BB80ED2}" type="presParOf" srcId="{BD98B2FB-0566-4FCC-A39B-BCE7931B840A}" destId="{1DC71A58-5D3F-43D8-A9C8-42DC6C6377FD}" srcOrd="3" destOrd="0" presId="urn:microsoft.com/office/officeart/2005/8/layout/cycle7"/>
    <dgm:cxn modelId="{D68EC0FA-E26A-448E-8A87-4DA2CE2DB612}" type="presParOf" srcId="{1DC71A58-5D3F-43D8-A9C8-42DC6C6377FD}" destId="{0F772E52-2609-46CB-80B5-791EDFB7C1AE}" srcOrd="0" destOrd="0" presId="urn:microsoft.com/office/officeart/2005/8/layout/cycle7"/>
    <dgm:cxn modelId="{F4FE8744-8652-4EEF-9646-30EEDA8A1AD1}" type="presParOf" srcId="{BD98B2FB-0566-4FCC-A39B-BCE7931B840A}" destId="{AE8E83E8-17AA-44B9-84D2-CA2C4CABDA78}" srcOrd="4" destOrd="0" presId="urn:microsoft.com/office/officeart/2005/8/layout/cycle7"/>
    <dgm:cxn modelId="{A5E95B23-39A4-4A45-983A-BC8D148005CE}" type="presParOf" srcId="{BD98B2FB-0566-4FCC-A39B-BCE7931B840A}" destId="{8F609B60-EA4A-40BC-8DBF-6E4692267ED1}" srcOrd="5" destOrd="0" presId="urn:microsoft.com/office/officeart/2005/8/layout/cycle7"/>
    <dgm:cxn modelId="{23D78174-0C8D-436E-BB11-77460E67DB95}" type="presParOf" srcId="{8F609B60-EA4A-40BC-8DBF-6E4692267ED1}" destId="{1FD612A0-B4E6-4FDE-AB28-E5C73D8C8D8A}" srcOrd="0" destOrd="0" presId="urn:microsoft.com/office/officeart/2005/8/layout/cycle7"/>
    <dgm:cxn modelId="{73500E3B-4E44-4EBF-98DB-D00A98C13CD3}" type="presParOf" srcId="{BD98B2FB-0566-4FCC-A39B-BCE7931B840A}" destId="{A3E07C12-65CF-4949-BBDF-6E5331F7F82E}" srcOrd="6" destOrd="0" presId="urn:microsoft.com/office/officeart/2005/8/layout/cycle7"/>
    <dgm:cxn modelId="{8B5889E2-F4A4-4943-8227-D89CFA4EE8F5}" type="presParOf" srcId="{BD98B2FB-0566-4FCC-A39B-BCE7931B840A}" destId="{A4AD804D-C97A-4B2B-8D58-37D53B82C7F2}" srcOrd="7" destOrd="0" presId="urn:microsoft.com/office/officeart/2005/8/layout/cycle7"/>
    <dgm:cxn modelId="{772061AD-FE33-497E-8152-0BE9AD7FA3B1}" type="presParOf" srcId="{A4AD804D-C97A-4B2B-8D58-37D53B82C7F2}" destId="{1C87BEF8-E5DF-402F-95ED-BE6999688026}"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0A04C-7437-4F3B-B91E-06297ABBCB21}">
      <dsp:nvSpPr>
        <dsp:cNvPr id="0" name=""/>
        <dsp:cNvSpPr/>
      </dsp:nvSpPr>
      <dsp:spPr>
        <a:xfrm>
          <a:off x="733859" y="578599"/>
          <a:ext cx="3867393" cy="3867393"/>
        </a:xfrm>
        <a:prstGeom prst="blockArc">
          <a:avLst>
            <a:gd name="adj1" fmla="val 11876717"/>
            <a:gd name="adj2" fmla="val 16218805"/>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34FDA25-1D05-4E73-84B3-B993A2A6BC96}">
      <dsp:nvSpPr>
        <dsp:cNvPr id="0" name=""/>
        <dsp:cNvSpPr/>
      </dsp:nvSpPr>
      <dsp:spPr>
        <a:xfrm>
          <a:off x="733303" y="580314"/>
          <a:ext cx="3867393" cy="3867393"/>
        </a:xfrm>
        <a:prstGeom prst="blockArc">
          <a:avLst>
            <a:gd name="adj1" fmla="val 7560000"/>
            <a:gd name="adj2" fmla="val 1188000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F909EDF-C447-4771-B623-18D48999C299}">
      <dsp:nvSpPr>
        <dsp:cNvPr id="0" name=""/>
        <dsp:cNvSpPr/>
      </dsp:nvSpPr>
      <dsp:spPr>
        <a:xfrm>
          <a:off x="733303" y="580314"/>
          <a:ext cx="3867393" cy="3867393"/>
        </a:xfrm>
        <a:prstGeom prst="blockArc">
          <a:avLst>
            <a:gd name="adj1" fmla="val 3240000"/>
            <a:gd name="adj2" fmla="val 756000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8A95617-3D75-471F-A773-36445147FE46}">
      <dsp:nvSpPr>
        <dsp:cNvPr id="0" name=""/>
        <dsp:cNvSpPr/>
      </dsp:nvSpPr>
      <dsp:spPr>
        <a:xfrm>
          <a:off x="733303" y="580314"/>
          <a:ext cx="3867393" cy="3867393"/>
        </a:xfrm>
        <a:prstGeom prst="blockArc">
          <a:avLst>
            <a:gd name="adj1" fmla="val 20520000"/>
            <a:gd name="adj2" fmla="val 324000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3DF128-8A3F-414F-AE00-F1CB22378F2E}">
      <dsp:nvSpPr>
        <dsp:cNvPr id="0" name=""/>
        <dsp:cNvSpPr/>
      </dsp:nvSpPr>
      <dsp:spPr>
        <a:xfrm>
          <a:off x="732744" y="578592"/>
          <a:ext cx="3867393" cy="3867393"/>
        </a:xfrm>
        <a:prstGeom prst="blockArc">
          <a:avLst>
            <a:gd name="adj1" fmla="val 16220835"/>
            <a:gd name="adj2" fmla="val 20523295"/>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B5E92A7-D1E0-4680-8655-94E8BEBA9572}">
      <dsp:nvSpPr>
        <dsp:cNvPr id="0" name=""/>
        <dsp:cNvSpPr/>
      </dsp:nvSpPr>
      <dsp:spPr>
        <a:xfrm>
          <a:off x="1776263" y="1623275"/>
          <a:ext cx="1781472" cy="17814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Types of MIS</a:t>
          </a:r>
        </a:p>
      </dsp:txBody>
      <dsp:txXfrm>
        <a:off x="2037154" y="1884166"/>
        <a:ext cx="1259690" cy="1259690"/>
      </dsp:txXfrm>
    </dsp:sp>
    <dsp:sp modelId="{16B544F3-CD1E-4C86-84F3-3D7908A3A0B8}">
      <dsp:nvSpPr>
        <dsp:cNvPr id="0" name=""/>
        <dsp:cNvSpPr/>
      </dsp:nvSpPr>
      <dsp:spPr>
        <a:xfrm>
          <a:off x="2054373" y="5"/>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Transaction Processing Systems (TPS)</a:t>
          </a:r>
        </a:p>
      </dsp:txBody>
      <dsp:txXfrm>
        <a:off x="2236996" y="182628"/>
        <a:ext cx="881784" cy="881784"/>
      </dsp:txXfrm>
    </dsp:sp>
    <dsp:sp modelId="{20E61944-AA57-4348-B8EE-522AB283EE98}">
      <dsp:nvSpPr>
        <dsp:cNvPr id="0" name=""/>
        <dsp:cNvSpPr/>
      </dsp:nvSpPr>
      <dsp:spPr>
        <a:xfrm>
          <a:off x="3839843" y="1306823"/>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Decision </a:t>
          </a:r>
          <a:r>
            <a:rPr lang="en-GB" sz="1200" kern="1200" dirty="0" err="1"/>
            <a:t>Suport</a:t>
          </a:r>
          <a:r>
            <a:rPr lang="en-GB" sz="1200" kern="1200" dirty="0"/>
            <a:t> Systems (DSS)</a:t>
          </a:r>
        </a:p>
      </dsp:txBody>
      <dsp:txXfrm>
        <a:off x="4022466" y="1489446"/>
        <a:ext cx="881784" cy="881784"/>
      </dsp:txXfrm>
    </dsp:sp>
    <dsp:sp modelId="{992A738B-75F8-44A4-B80A-1A58F6245D14}">
      <dsp:nvSpPr>
        <dsp:cNvPr id="0" name=""/>
        <dsp:cNvSpPr/>
      </dsp:nvSpPr>
      <dsp:spPr>
        <a:xfrm>
          <a:off x="3153695" y="3418570"/>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Executive Information Systems (EIS)</a:t>
          </a:r>
        </a:p>
      </dsp:txBody>
      <dsp:txXfrm>
        <a:off x="3336318" y="3601193"/>
        <a:ext cx="881784" cy="881784"/>
      </dsp:txXfrm>
    </dsp:sp>
    <dsp:sp modelId="{3182FEBE-44D8-451D-AE35-E591F96438BB}">
      <dsp:nvSpPr>
        <dsp:cNvPr id="0" name=""/>
        <dsp:cNvSpPr/>
      </dsp:nvSpPr>
      <dsp:spPr>
        <a:xfrm>
          <a:off x="933273" y="3418570"/>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Enterprise Resource Planning (ERP) Systems</a:t>
          </a:r>
        </a:p>
      </dsp:txBody>
      <dsp:txXfrm>
        <a:off x="1115896" y="3601193"/>
        <a:ext cx="881784" cy="881784"/>
      </dsp:txXfrm>
    </dsp:sp>
    <dsp:sp modelId="{7948E30E-E3BF-4FDB-95C0-D9683C3947CC}">
      <dsp:nvSpPr>
        <dsp:cNvPr id="0" name=""/>
        <dsp:cNvSpPr/>
      </dsp:nvSpPr>
      <dsp:spPr>
        <a:xfrm>
          <a:off x="247125" y="1306823"/>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Customer Relationship Management (CRM) Systems</a:t>
          </a:r>
        </a:p>
      </dsp:txBody>
      <dsp:txXfrm>
        <a:off x="429748" y="1489446"/>
        <a:ext cx="881784" cy="8817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7E862-32AA-4564-B4E3-11369FFF0E02}">
      <dsp:nvSpPr>
        <dsp:cNvPr id="0" name=""/>
        <dsp:cNvSpPr/>
      </dsp:nvSpPr>
      <dsp:spPr>
        <a:xfrm>
          <a:off x="4622497" y="753"/>
          <a:ext cx="1782232" cy="89111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atin typeface="Arial" panose="020B0604020202020204" pitchFamily="34" charset="0"/>
              <a:cs typeface="Arial" panose="020B0604020202020204" pitchFamily="34" charset="0"/>
            </a:rPr>
            <a:t>Invest in ethical data governance frameworks</a:t>
          </a:r>
          <a:endParaRPr lang="en-GB" sz="1200" b="1" kern="1200" dirty="0">
            <a:latin typeface="Arial" panose="020B0604020202020204" pitchFamily="34" charset="0"/>
            <a:cs typeface="Arial" panose="020B0604020202020204" pitchFamily="34" charset="0"/>
          </a:endParaRPr>
        </a:p>
      </dsp:txBody>
      <dsp:txXfrm>
        <a:off x="4648597" y="26853"/>
        <a:ext cx="1730032" cy="838916"/>
      </dsp:txXfrm>
    </dsp:sp>
    <dsp:sp modelId="{3E70B762-E171-414D-8344-9872978FBCF9}">
      <dsp:nvSpPr>
        <dsp:cNvPr id="0" name=""/>
        <dsp:cNvSpPr/>
      </dsp:nvSpPr>
      <dsp:spPr>
        <a:xfrm rot="2700000">
          <a:off x="5905087" y="1147617"/>
          <a:ext cx="931555" cy="311890"/>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998654" y="1209995"/>
        <a:ext cx="744421" cy="187134"/>
      </dsp:txXfrm>
    </dsp:sp>
    <dsp:sp modelId="{75E4DEEF-8E7D-4D7E-AC4E-16A731F6CA24}">
      <dsp:nvSpPr>
        <dsp:cNvPr id="0" name=""/>
        <dsp:cNvSpPr/>
      </dsp:nvSpPr>
      <dsp:spPr>
        <a:xfrm>
          <a:off x="6337000" y="1715256"/>
          <a:ext cx="1782232" cy="891116"/>
        </a:xfrm>
        <a:prstGeom prst="roundRect">
          <a:avLst>
            <a:gd name="adj" fmla="val 10000"/>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atin typeface="Arial" panose="020B0604020202020204" pitchFamily="34" charset="0"/>
              <a:cs typeface="Arial" panose="020B0604020202020204" pitchFamily="34" charset="0"/>
            </a:rPr>
            <a:t>Regularly audit AI systems for bias and transparency</a:t>
          </a:r>
          <a:endParaRPr lang="en-GB" sz="1200" b="1" kern="1200" dirty="0">
            <a:latin typeface="Arial" panose="020B0604020202020204" pitchFamily="34" charset="0"/>
            <a:cs typeface="Arial" panose="020B0604020202020204" pitchFamily="34" charset="0"/>
          </a:endParaRPr>
        </a:p>
      </dsp:txBody>
      <dsp:txXfrm>
        <a:off x="6363100" y="1741356"/>
        <a:ext cx="1730032" cy="838916"/>
      </dsp:txXfrm>
    </dsp:sp>
    <dsp:sp modelId="{1DC71A58-5D3F-43D8-A9C8-42DC6C6377FD}">
      <dsp:nvSpPr>
        <dsp:cNvPr id="0" name=""/>
        <dsp:cNvSpPr/>
      </dsp:nvSpPr>
      <dsp:spPr>
        <a:xfrm rot="8100000">
          <a:off x="5905087" y="2862120"/>
          <a:ext cx="931555" cy="311890"/>
        </a:xfrm>
        <a:prstGeom prst="leftRightArrow">
          <a:avLst>
            <a:gd name="adj1" fmla="val 60000"/>
            <a:gd name="adj2" fmla="val 50000"/>
          </a:avLst>
        </a:prstGeom>
        <a:solidFill>
          <a:schemeClr val="accent4">
            <a:hueOff val="3465231"/>
            <a:satOff val="-15989"/>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5998654" y="2924498"/>
        <a:ext cx="744421" cy="187134"/>
      </dsp:txXfrm>
    </dsp:sp>
    <dsp:sp modelId="{AE8E83E8-17AA-44B9-84D2-CA2C4CABDA78}">
      <dsp:nvSpPr>
        <dsp:cNvPr id="0" name=""/>
        <dsp:cNvSpPr/>
      </dsp:nvSpPr>
      <dsp:spPr>
        <a:xfrm>
          <a:off x="4622497" y="3429759"/>
          <a:ext cx="1782232" cy="891116"/>
        </a:xfrm>
        <a:prstGeom prst="roundRect">
          <a:avLst>
            <a:gd name="adj" fmla="val 10000"/>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Align system choice with business size and strategy</a:t>
          </a:r>
          <a:endParaRPr lang="en-GB" sz="1200" b="1" kern="1200" dirty="0">
            <a:latin typeface="Arial" panose="020B0604020202020204" pitchFamily="34" charset="0"/>
            <a:cs typeface="Arial" panose="020B0604020202020204" pitchFamily="34" charset="0"/>
          </a:endParaRPr>
        </a:p>
      </dsp:txBody>
      <dsp:txXfrm>
        <a:off x="4648597" y="3455859"/>
        <a:ext cx="1730032" cy="838916"/>
      </dsp:txXfrm>
    </dsp:sp>
    <dsp:sp modelId="{8F609B60-EA4A-40BC-8DBF-6E4692267ED1}">
      <dsp:nvSpPr>
        <dsp:cNvPr id="0" name=""/>
        <dsp:cNvSpPr/>
      </dsp:nvSpPr>
      <dsp:spPr>
        <a:xfrm rot="13500000">
          <a:off x="4190584" y="2862120"/>
          <a:ext cx="931555" cy="311890"/>
        </a:xfrm>
        <a:prstGeom prst="leftRightArrow">
          <a:avLst>
            <a:gd name="adj1" fmla="val 60000"/>
            <a:gd name="adj2" fmla="val 50000"/>
          </a:avLst>
        </a:prstGeom>
        <a:solidFill>
          <a:schemeClr val="accent4">
            <a:hueOff val="6930461"/>
            <a:satOff val="-31979"/>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4284151" y="2924498"/>
        <a:ext cx="744421" cy="187134"/>
      </dsp:txXfrm>
    </dsp:sp>
    <dsp:sp modelId="{A3E07C12-65CF-4949-BBDF-6E5331F7F82E}">
      <dsp:nvSpPr>
        <dsp:cNvPr id="0" name=""/>
        <dsp:cNvSpPr/>
      </dsp:nvSpPr>
      <dsp:spPr>
        <a:xfrm>
          <a:off x="2907994" y="1715256"/>
          <a:ext cx="1782232" cy="891116"/>
        </a:xfrm>
        <a:prstGeom prst="roundRect">
          <a:avLst>
            <a:gd name="adj" fmla="val 10000"/>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atin typeface="Arial" panose="020B0604020202020204" pitchFamily="34" charset="0"/>
              <a:cs typeface="Arial" panose="020B0604020202020204" pitchFamily="34" charset="0"/>
            </a:rPr>
            <a:t>Ensure employee training and change management</a:t>
          </a:r>
          <a:endParaRPr lang="en-GB" sz="1200" b="1" kern="1200" dirty="0">
            <a:latin typeface="Arial" panose="020B0604020202020204" pitchFamily="34" charset="0"/>
            <a:cs typeface="Arial" panose="020B0604020202020204" pitchFamily="34" charset="0"/>
          </a:endParaRPr>
        </a:p>
      </dsp:txBody>
      <dsp:txXfrm>
        <a:off x="2934094" y="1741356"/>
        <a:ext cx="1730032" cy="838916"/>
      </dsp:txXfrm>
    </dsp:sp>
    <dsp:sp modelId="{A4AD804D-C97A-4B2B-8D58-37D53B82C7F2}">
      <dsp:nvSpPr>
        <dsp:cNvPr id="0" name=""/>
        <dsp:cNvSpPr/>
      </dsp:nvSpPr>
      <dsp:spPr>
        <a:xfrm rot="18900000">
          <a:off x="4190584" y="1147617"/>
          <a:ext cx="931555" cy="311890"/>
        </a:xfrm>
        <a:prstGeom prst="leftRightArrow">
          <a:avLst>
            <a:gd name="adj1" fmla="val 60000"/>
            <a:gd name="adj2" fmla="val 50000"/>
          </a:avLst>
        </a:prstGeom>
        <a:solidFill>
          <a:schemeClr val="accent4">
            <a:hueOff val="10395692"/>
            <a:satOff val="-47968"/>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284151" y="1209995"/>
        <a:ext cx="744421" cy="187134"/>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2/11/2026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a:t>
            </a:fld>
            <a:endParaRPr lang="en-US"/>
          </a:p>
        </p:txBody>
      </p:sp>
    </p:spTree>
    <p:extLst>
      <p:ext uri="{BB962C8B-B14F-4D97-AF65-F5344CB8AC3E}">
        <p14:creationId xmlns:p14="http://schemas.microsoft.com/office/powerpoint/2010/main" val="578863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9</a:t>
            </a:fld>
            <a:endParaRPr lang="en-US"/>
          </a:p>
        </p:txBody>
      </p:sp>
    </p:spTree>
    <p:extLst>
      <p:ext uri="{BB962C8B-B14F-4D97-AF65-F5344CB8AC3E}">
        <p14:creationId xmlns:p14="http://schemas.microsoft.com/office/powerpoint/2010/main" val="19702517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11/02/2026</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11/02/2026</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11/02/2026</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11/02/2026</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11/02/2026</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11/02/2026</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11/02/2026</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11/02/2026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11/02/2026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11/02/2026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11/02/2026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11/02/2026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11/02/2026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11/02/2026</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11/02/2026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11/02/2026</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11/02/2026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11/02/2026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11/02/2026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11-Feb-26</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2153015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11/02/2026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0.xml"/><Relationship Id="rId5" Type="http://schemas.openxmlformats.org/officeDocument/2006/relationships/image" Target="../media/image16.jpg"/><Relationship Id="rId4" Type="http://schemas.openxmlformats.org/officeDocument/2006/relationships/image" Target="../media/image15.jpeg"/></Relationships>
</file>

<file path=ppt/slides/_rels/slide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18.jpg"/></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17.png"/><Relationship Id="rId1" Type="http://schemas.openxmlformats.org/officeDocument/2006/relationships/slideLayout" Target="../slideLayouts/slideLayout15.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png"/><Relationship Id="rId1" Type="http://schemas.openxmlformats.org/officeDocument/2006/relationships/slideLayout" Target="../slideLayouts/slideLayout15.xml"/><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5.xml"/><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7.png"/><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26.jpeg"/></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1524000" y="990599"/>
            <a:ext cx="9067800" cy="3559629"/>
          </a:xfrm>
        </p:spPr>
        <p:txBody>
          <a:bodyPr rtlCol="0">
            <a:normAutofit fontScale="90000"/>
          </a:bodyPr>
          <a:lstStyle/>
          <a:p>
            <a:pPr algn="ctr">
              <a:defRPr/>
            </a:pPr>
            <a: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LCLM 5004</a:t>
            </a:r>
            <a:b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C1- Group Presentation</a:t>
            </a:r>
            <a:b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i="1" dirty="0">
                <a:latin typeface="Arial" panose="020B0604020202020204" pitchFamily="34" charset="0"/>
                <a:ea typeface="Calibri Light" panose="020F0302020204030204" pitchFamily="34" charset="0"/>
                <a:cs typeface="Arial" panose="020B0604020202020204" pitchFamily="34" charset="0"/>
              </a:rPr>
              <a:t>BA (Hons) Leadership and Management Skills for the Workplace </a:t>
            </a:r>
            <a:br>
              <a:rPr lang="en-GB" sz="3600" b="1" i="1" dirty="0">
                <a:latin typeface="Arial" panose="020B0604020202020204" pitchFamily="34" charset="0"/>
                <a:ea typeface="Calibri Light" panose="020F0302020204030204" pitchFamily="34" charset="0"/>
                <a:cs typeface="Arial" panose="020B0604020202020204" pitchFamily="34" charset="0"/>
              </a:rPr>
            </a:br>
            <a:br>
              <a:rPr lang="en-GB" sz="3600" b="1" i="1" dirty="0">
                <a:latin typeface="Arial" panose="020B0604020202020204" pitchFamily="34" charset="0"/>
                <a:ea typeface="Calibri Light" panose="020F0302020204030204" pitchFamily="34" charset="0"/>
                <a:cs typeface="Arial" panose="020B0604020202020204" pitchFamily="34" charset="0"/>
              </a:rPr>
            </a:br>
            <a:r>
              <a:rPr lang="en-GB" sz="3600" b="1" i="1" dirty="0">
                <a:latin typeface="Arial" panose="020B0604020202020204" pitchFamily="34" charset="0"/>
                <a:ea typeface="Calibri Light" panose="020F0302020204030204" pitchFamily="34" charset="0"/>
                <a:cs typeface="Arial" panose="020B0604020202020204" pitchFamily="34" charset="0"/>
              </a:rPr>
              <a:t>Managing Business Information </a:t>
            </a:r>
            <a:br>
              <a:rPr lang="en-GB" b="1" dirty="0"/>
            </a:b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572"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6B58CCC5-5843-C0CF-D877-6514A2ADFA9A}"/>
              </a:ext>
            </a:extLst>
          </p:cNvPr>
          <p:cNvSpPr txBox="1"/>
          <p:nvPr/>
        </p:nvSpPr>
        <p:spPr>
          <a:xfrm>
            <a:off x="7481207" y="4349620"/>
            <a:ext cx="4514850" cy="92333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Students</a:t>
            </a:r>
            <a:r>
              <a:rPr lang="en-GB" b="1">
                <a:latin typeface="Arial" panose="020B0604020202020204" pitchFamily="34" charset="0"/>
                <a:cs typeface="Arial" panose="020B0604020202020204" pitchFamily="34" charset="0"/>
              </a:rPr>
              <a:t>: Simona </a:t>
            </a:r>
            <a:r>
              <a:rPr lang="en-GB" b="1" dirty="0" err="1">
                <a:latin typeface="Arial" panose="020B0604020202020204" pitchFamily="34" charset="0"/>
                <a:cs typeface="Arial" panose="020B0604020202020204" pitchFamily="34" charset="0"/>
              </a:rPr>
              <a:t>Ratoi</a:t>
            </a:r>
            <a:r>
              <a:rPr lang="en-GB" b="1" dirty="0">
                <a:latin typeface="Arial" panose="020B0604020202020204" pitchFamily="34" charset="0"/>
                <a:cs typeface="Arial" panose="020B0604020202020204" pitchFamily="34" charset="0"/>
              </a:rPr>
              <a:t> - </a:t>
            </a:r>
            <a:r>
              <a:rPr lang="en-GB" b="1" i="1" dirty="0">
                <a:latin typeface="Arial" panose="020B0604020202020204" pitchFamily="34" charset="0"/>
                <a:cs typeface="Arial" panose="020B0604020202020204" pitchFamily="34" charset="0"/>
              </a:rPr>
              <a:t>2247715</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                  Marinela Matei - 2409688</a:t>
            </a:r>
          </a:p>
          <a:p>
            <a:r>
              <a:rPr lang="en-GB" b="1" dirty="0">
                <a:latin typeface="Arial" panose="020B0604020202020204" pitchFamily="34" charset="0"/>
                <a:cs typeface="Arial" panose="020B0604020202020204" pitchFamily="34" charset="0"/>
              </a:rPr>
              <a:t>                   Mihaela Rusu - 2408444</a:t>
            </a:r>
          </a:p>
        </p:txBody>
      </p:sp>
      <p:pic>
        <p:nvPicPr>
          <p:cNvPr id="4098" name="Picture 2" descr="Strategic Information Systems: How to Compete in the Digital Age - SmartOSC">
            <a:extLst>
              <a:ext uri="{FF2B5EF4-FFF2-40B4-BE49-F238E27FC236}">
                <a16:creationId xmlns:a16="http://schemas.microsoft.com/office/drawing/2014/main" id="{A258ECE2-40BD-AE75-5D17-EE0B595111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11927" y="4147226"/>
            <a:ext cx="4391025" cy="225144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B9878BAB-E38F-4CD2-099D-DB8A16EA312A}"/>
              </a:ext>
            </a:extLst>
          </p:cNvPr>
          <p:cNvPicPr>
            <a:picLocks noChangeAspect="1"/>
          </p:cNvPicPr>
          <p:nvPr/>
        </p:nvPicPr>
        <p:blipFill>
          <a:blip r:embed="rId5"/>
          <a:stretch>
            <a:fillRect/>
          </a:stretch>
        </p:blipFill>
        <p:spPr>
          <a:xfrm>
            <a:off x="698046" y="4147226"/>
            <a:ext cx="2143125" cy="225144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9F2E0F2-9FC9-927B-B57D-719AFCFA7982}"/>
              </a:ext>
            </a:extLst>
          </p:cNvPr>
          <p:cNvSpPr txBox="1"/>
          <p:nvPr/>
        </p:nvSpPr>
        <p:spPr>
          <a:xfrm>
            <a:off x="108156" y="430328"/>
            <a:ext cx="1208384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Today presentation….</a:t>
            </a:r>
          </a:p>
        </p:txBody>
      </p:sp>
      <p:pic>
        <p:nvPicPr>
          <p:cNvPr id="2" name="Picture 1">
            <a:extLst>
              <a:ext uri="{FF2B5EF4-FFF2-40B4-BE49-F238E27FC236}">
                <a16:creationId xmlns:a16="http://schemas.microsoft.com/office/drawing/2014/main" id="{8CD72FE4-6FB1-4133-A820-F07CA07ABAF4}"/>
              </a:ext>
            </a:extLst>
          </p:cNvPr>
          <p:cNvPicPr>
            <a:picLocks noChangeAspect="1"/>
          </p:cNvPicPr>
          <p:nvPr/>
        </p:nvPicPr>
        <p:blipFill>
          <a:blip r:embed="rId3"/>
          <a:stretch>
            <a:fillRect/>
          </a:stretch>
        </p:blipFill>
        <p:spPr>
          <a:xfrm>
            <a:off x="0" y="5791200"/>
            <a:ext cx="2883658" cy="859970"/>
          </a:xfrm>
          <a:prstGeom prst="rect">
            <a:avLst/>
          </a:prstGeom>
        </p:spPr>
      </p:pic>
      <p:sp>
        <p:nvSpPr>
          <p:cNvPr id="3" name="TextBox 2">
            <a:extLst>
              <a:ext uri="{FF2B5EF4-FFF2-40B4-BE49-F238E27FC236}">
                <a16:creationId xmlns:a16="http://schemas.microsoft.com/office/drawing/2014/main" id="{9F3C0733-6006-CD72-DB2A-CFDFCDB9800A}"/>
              </a:ext>
            </a:extLst>
          </p:cNvPr>
          <p:cNvSpPr txBox="1"/>
          <p:nvPr/>
        </p:nvSpPr>
        <p:spPr>
          <a:xfrm>
            <a:off x="239485" y="2126781"/>
            <a:ext cx="11179629" cy="2031325"/>
          </a:xfrm>
          <a:prstGeom prst="rect">
            <a:avLst/>
          </a:prstGeom>
          <a:noFill/>
        </p:spPr>
        <p:txBody>
          <a:bodyPr wrap="square" rtlCol="0">
            <a:spAutoFit/>
          </a:bodyPr>
          <a:lstStyle/>
          <a:p>
            <a:pPr marL="342900" indent="-342900">
              <a:buAutoNum type="arabicPeriod"/>
            </a:pPr>
            <a:r>
              <a:rPr lang="en-US" b="1" dirty="0">
                <a:latin typeface="Arial" panose="020B0604020202020204" pitchFamily="34" charset="0"/>
                <a:cs typeface="Arial" panose="020B0604020202020204" pitchFamily="34" charset="0"/>
              </a:rPr>
              <a:t>Introduction: The Role of Information Systems in Modern Business</a:t>
            </a:r>
          </a:p>
          <a:p>
            <a:pPr marL="342900" indent="-342900">
              <a:buAutoNum type="arabicPeriod"/>
            </a:pPr>
            <a:r>
              <a:rPr lang="en-US" b="1" dirty="0">
                <a:latin typeface="Arial" panose="020B0604020202020204" pitchFamily="34" charset="0"/>
                <a:ea typeface="Noto Sans KR" pitchFamily="34" charset="-122"/>
                <a:cs typeface="Arial" panose="020B0604020202020204" pitchFamily="34" charset="0"/>
              </a:rPr>
              <a:t>Comparative Analysis: Functions, Benefits, and Limitations</a:t>
            </a:r>
            <a:endParaRPr lang="en-US" b="1" dirty="0">
              <a:latin typeface="Arial" panose="020B0604020202020204" pitchFamily="34" charset="0"/>
              <a:cs typeface="Arial" panose="020B0604020202020204" pitchFamily="34" charset="0"/>
            </a:endParaRPr>
          </a:p>
          <a:p>
            <a:pPr marL="342900" indent="-342900">
              <a:buAutoNum type="arabicPeriod"/>
            </a:pPr>
            <a:r>
              <a:rPr lang="en-GB" b="1" dirty="0">
                <a:latin typeface="Arial" panose="020B0604020202020204" pitchFamily="34" charset="0"/>
                <a:cs typeface="Arial" panose="020B0604020202020204" pitchFamily="34" charset="0"/>
              </a:rPr>
              <a:t>Ethical Considerations</a:t>
            </a:r>
          </a:p>
          <a:p>
            <a:pPr marL="342900" indent="-342900">
              <a:buAutoNum type="arabicPeriod"/>
            </a:pPr>
            <a:r>
              <a:rPr lang="en-GB" b="1" dirty="0">
                <a:latin typeface="Arial" panose="020B0604020202020204" pitchFamily="34" charset="0"/>
                <a:cs typeface="Arial" panose="020B0604020202020204" pitchFamily="34" charset="0"/>
              </a:rPr>
              <a:t>Real-World Case Studies</a:t>
            </a:r>
          </a:p>
          <a:p>
            <a:pPr marL="342900" indent="-342900">
              <a:buAutoNum type="arabicPeriod"/>
            </a:pPr>
            <a:r>
              <a:rPr lang="en-GB" b="1" dirty="0">
                <a:latin typeface="Arial" panose="020B0604020202020204" pitchFamily="34" charset="0"/>
                <a:cs typeface="Arial" panose="020B0604020202020204" pitchFamily="34" charset="0"/>
              </a:rPr>
              <a:t>Recommendations</a:t>
            </a:r>
          </a:p>
          <a:p>
            <a:pPr marL="342900" indent="-342900">
              <a:buAutoNum type="arabicPeriod"/>
            </a:pPr>
            <a:r>
              <a:rPr lang="en-GB" b="1" dirty="0">
                <a:latin typeface="Arial" panose="020B0604020202020204" pitchFamily="34" charset="0"/>
                <a:cs typeface="Arial" panose="020B0604020202020204" pitchFamily="34" charset="0"/>
              </a:rPr>
              <a:t>Conclusion</a:t>
            </a:r>
          </a:p>
          <a:p>
            <a:pPr marL="342900" indent="-342900">
              <a:buAutoNum type="arabicPeriod"/>
            </a:pPr>
            <a:r>
              <a:rPr lang="en-GB" b="1"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AC4F373-7F19-4E8B-9590-24BF12AE8DA6}"/>
              </a:ext>
            </a:extLst>
          </p:cNvPr>
          <p:cNvPicPr>
            <a:picLocks noChangeAspect="1"/>
          </p:cNvPicPr>
          <p:nvPr/>
        </p:nvPicPr>
        <p:blipFill>
          <a:blip r:embed="rId4"/>
          <a:stretch>
            <a:fillRect/>
          </a:stretch>
        </p:blipFill>
        <p:spPr>
          <a:xfrm>
            <a:off x="8665028" y="914400"/>
            <a:ext cx="2883658" cy="4876800"/>
          </a:xfrm>
          <a:prstGeom prst="rect">
            <a:avLst/>
          </a:prstGeom>
        </p:spPr>
      </p:pic>
    </p:spTree>
    <p:extLst>
      <p:ext uri="{BB962C8B-B14F-4D97-AF65-F5344CB8AC3E}">
        <p14:creationId xmlns:p14="http://schemas.microsoft.com/office/powerpoint/2010/main" val="3714079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4F6438-62C8-B63E-B9D9-C9635F94A36A}"/>
              </a:ext>
            </a:extLst>
          </p:cNvPr>
          <p:cNvSpPr txBox="1"/>
          <p:nvPr/>
        </p:nvSpPr>
        <p:spPr>
          <a:xfrm>
            <a:off x="108156" y="32022"/>
            <a:ext cx="12083844" cy="461665"/>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Introduction: The Role of Information Systems in Modern Business</a:t>
            </a:r>
          </a:p>
        </p:txBody>
      </p:sp>
      <p:sp>
        <p:nvSpPr>
          <p:cNvPr id="6" name="Content Placeholder 2">
            <a:extLst>
              <a:ext uri="{FF2B5EF4-FFF2-40B4-BE49-F238E27FC236}">
                <a16:creationId xmlns:a16="http://schemas.microsoft.com/office/drawing/2014/main" id="{ED513155-58EE-5D1C-AE26-A27B6F9D7DD0}"/>
              </a:ext>
            </a:extLst>
          </p:cNvPr>
          <p:cNvSpPr>
            <a:spLocks noGrp="1"/>
          </p:cNvSpPr>
          <p:nvPr>
            <p:ph idx="1"/>
          </p:nvPr>
        </p:nvSpPr>
        <p:spPr>
          <a:xfrm>
            <a:off x="681937" y="1088570"/>
            <a:ext cx="4292834" cy="4575617"/>
          </a:xfrm>
        </p:spPr>
        <p:txBody>
          <a:bodyPr>
            <a:noAutofit/>
          </a:bodyPr>
          <a:lstStyle/>
          <a:p>
            <a:r>
              <a:rPr lang="en-US" sz="1600" dirty="0">
                <a:latin typeface="Arial" panose="020B0604020202020204" pitchFamily="34" charset="0"/>
                <a:cs typeface="Arial" panose="020B0604020202020204" pitchFamily="34" charset="0"/>
              </a:rPr>
              <a:t>In today’s competitive and fast-moving business environment, </a:t>
            </a:r>
            <a:r>
              <a:rPr lang="en-US" sz="1600" b="1" dirty="0">
                <a:latin typeface="Arial" panose="020B0604020202020204" pitchFamily="34" charset="0"/>
                <a:cs typeface="Arial" panose="020B0604020202020204" pitchFamily="34" charset="0"/>
              </a:rPr>
              <a:t>information systems (IS)</a:t>
            </a:r>
            <a:r>
              <a:rPr lang="en-US" sz="1600" dirty="0">
                <a:latin typeface="Arial" panose="020B0604020202020204" pitchFamily="34" charset="0"/>
                <a:cs typeface="Arial" panose="020B0604020202020204" pitchFamily="34" charset="0"/>
              </a:rPr>
              <a:t> are no longer just support tools they are </a:t>
            </a:r>
            <a:r>
              <a:rPr lang="en-US" sz="1600" b="1" dirty="0">
                <a:latin typeface="Arial" panose="020B0604020202020204" pitchFamily="34" charset="0"/>
                <a:cs typeface="Arial" panose="020B0604020202020204" pitchFamily="34" charset="0"/>
              </a:rPr>
              <a:t>core drivers of efficiency, insight, and customer value</a:t>
            </a:r>
            <a:r>
              <a:rPr lang="en-US" sz="1600" dirty="0">
                <a:latin typeface="Arial" panose="020B0604020202020204" pitchFamily="34" charset="0"/>
                <a:cs typeface="Arial" panose="020B0604020202020204" pitchFamily="34" charset="0"/>
              </a:rPr>
              <a:t>. As organizations grow, manual processes and disconnected software slow decision-making, increase errors, and limit visibility. Modern information systems help businesses </a:t>
            </a:r>
            <a:r>
              <a:rPr lang="en-US" sz="1600" b="1" dirty="0">
                <a:latin typeface="Arial" panose="020B0604020202020204" pitchFamily="34" charset="0"/>
                <a:cs typeface="Arial" panose="020B0604020202020204" pitchFamily="34" charset="0"/>
              </a:rPr>
              <a:t>collect, process, store, and analyze data</a:t>
            </a:r>
            <a:r>
              <a:rPr lang="en-US" sz="1600" dirty="0">
                <a:latin typeface="Arial" panose="020B0604020202020204" pitchFamily="34" charset="0"/>
                <a:cs typeface="Arial" panose="020B0604020202020204" pitchFamily="34" charset="0"/>
              </a:rPr>
              <a:t> so leaders can make smarter, faster decisions (Bhatt and Grover, 2005). </a:t>
            </a:r>
          </a:p>
          <a:p>
            <a:r>
              <a:rPr lang="en-US" sz="1600" dirty="0">
                <a:latin typeface="Arial" panose="020B0604020202020204" pitchFamily="34" charset="0"/>
                <a:cs typeface="Arial" panose="020B0604020202020204" pitchFamily="34" charset="0"/>
              </a:rPr>
              <a:t>Different information systems serve different levels of the organization. Together, they form an integrated ecosystem that supports both operations and strategy </a:t>
            </a:r>
            <a:r>
              <a:rPr lang="en-GB" sz="1600" dirty="0">
                <a:latin typeface="Arial" panose="020B0604020202020204" pitchFamily="34" charset="0"/>
                <a:cs typeface="Arial" panose="020B0604020202020204" pitchFamily="34" charset="0"/>
              </a:rPr>
              <a:t>(Laudon and Laudon, 2022).</a:t>
            </a:r>
          </a:p>
        </p:txBody>
      </p:sp>
      <p:pic>
        <p:nvPicPr>
          <p:cNvPr id="2" name="Picture 1">
            <a:extLst>
              <a:ext uri="{FF2B5EF4-FFF2-40B4-BE49-F238E27FC236}">
                <a16:creationId xmlns:a16="http://schemas.microsoft.com/office/drawing/2014/main" id="{EE7EC687-8586-4DF9-810E-201F4BF109DB}"/>
              </a:ext>
            </a:extLst>
          </p:cNvPr>
          <p:cNvPicPr>
            <a:picLocks noChangeAspect="1"/>
          </p:cNvPicPr>
          <p:nvPr/>
        </p:nvPicPr>
        <p:blipFill>
          <a:blip r:embed="rId2"/>
          <a:stretch>
            <a:fillRect/>
          </a:stretch>
        </p:blipFill>
        <p:spPr>
          <a:xfrm>
            <a:off x="0" y="5664188"/>
            <a:ext cx="2883658" cy="1079086"/>
          </a:xfrm>
          <a:prstGeom prst="rect">
            <a:avLst/>
          </a:prstGeom>
        </p:spPr>
      </p:pic>
      <p:graphicFrame>
        <p:nvGraphicFramePr>
          <p:cNvPr id="8" name="Diagram 7">
            <a:extLst>
              <a:ext uri="{FF2B5EF4-FFF2-40B4-BE49-F238E27FC236}">
                <a16:creationId xmlns:a16="http://schemas.microsoft.com/office/drawing/2014/main" id="{EB059841-3EDD-F179-CC48-1604BB78D485}"/>
              </a:ext>
            </a:extLst>
          </p:cNvPr>
          <p:cNvGraphicFramePr/>
          <p:nvPr>
            <p:extLst>
              <p:ext uri="{D42A27DB-BD31-4B8C-83A1-F6EECF244321}">
                <p14:modId xmlns:p14="http://schemas.microsoft.com/office/powerpoint/2010/main" val="3797649321"/>
              </p:ext>
            </p:extLst>
          </p:nvPr>
        </p:nvGraphicFramePr>
        <p:xfrm>
          <a:off x="5290456" y="754902"/>
          <a:ext cx="6139543" cy="5383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510922C7-F0A1-E1E8-CFFA-A7E5328C90E0}"/>
              </a:ext>
            </a:extLst>
          </p:cNvPr>
          <p:cNvGraphicFramePr/>
          <p:nvPr>
            <p:extLst>
              <p:ext uri="{D42A27DB-BD31-4B8C-83A1-F6EECF244321}">
                <p14:modId xmlns:p14="http://schemas.microsoft.com/office/powerpoint/2010/main" val="980728575"/>
              </p:ext>
            </p:extLst>
          </p:nvPr>
        </p:nvGraphicFramePr>
        <p:xfrm>
          <a:off x="6096000" y="754902"/>
          <a:ext cx="5334000" cy="46977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488338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28DDDC-84D1-DA42-A524-F14B71F536D3}"/>
              </a:ext>
            </a:extLst>
          </p:cNvPr>
          <p:cNvSpPr txBox="1"/>
          <p:nvPr/>
        </p:nvSpPr>
        <p:spPr>
          <a:xfrm>
            <a:off x="2170693" y="76200"/>
            <a:ext cx="9065342"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Introduce different Information Systems</a:t>
            </a:r>
            <a:endParaRPr lang="en-GB" sz="24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8E125FE-A394-4984-9FAA-E9C2818D1C4C}"/>
              </a:ext>
            </a:extLst>
          </p:cNvPr>
          <p:cNvPicPr>
            <a:picLocks noChangeAspect="1"/>
          </p:cNvPicPr>
          <p:nvPr/>
        </p:nvPicPr>
        <p:blipFill>
          <a:blip r:embed="rId2"/>
          <a:stretch>
            <a:fillRect/>
          </a:stretch>
        </p:blipFill>
        <p:spPr>
          <a:xfrm>
            <a:off x="0" y="5764106"/>
            <a:ext cx="2883658" cy="912238"/>
          </a:xfrm>
          <a:prstGeom prst="rect">
            <a:avLst/>
          </a:prstGeom>
        </p:spPr>
      </p:pic>
      <p:sp>
        <p:nvSpPr>
          <p:cNvPr id="3" name="TextBox 2">
            <a:extLst>
              <a:ext uri="{FF2B5EF4-FFF2-40B4-BE49-F238E27FC236}">
                <a16:creationId xmlns:a16="http://schemas.microsoft.com/office/drawing/2014/main" id="{D8BD2749-2B90-218C-D259-07A7F9ADDB8F}"/>
              </a:ext>
            </a:extLst>
          </p:cNvPr>
          <p:cNvSpPr txBox="1"/>
          <p:nvPr/>
        </p:nvSpPr>
        <p:spPr>
          <a:xfrm>
            <a:off x="293915" y="537865"/>
            <a:ext cx="11691256" cy="523220"/>
          </a:xfrm>
          <a:prstGeom prst="rect">
            <a:avLst/>
          </a:prstGeom>
          <a:noFill/>
        </p:spPr>
        <p:txBody>
          <a:bodyPr wrap="square" rtlCol="0">
            <a:spAutoFit/>
          </a:bodyPr>
          <a:lstStyle/>
          <a:p>
            <a:endParaRPr lang="en-US" sz="1000" dirty="0"/>
          </a:p>
          <a:p>
            <a:endParaRPr lang="en-GB" dirty="0"/>
          </a:p>
        </p:txBody>
      </p:sp>
      <p:graphicFrame>
        <p:nvGraphicFramePr>
          <p:cNvPr id="8" name="Table 7">
            <a:extLst>
              <a:ext uri="{FF2B5EF4-FFF2-40B4-BE49-F238E27FC236}">
                <a16:creationId xmlns:a16="http://schemas.microsoft.com/office/drawing/2014/main" id="{E2B39AA6-0CBB-D16A-F201-D22E7031987F}"/>
              </a:ext>
            </a:extLst>
          </p:cNvPr>
          <p:cNvGraphicFramePr>
            <a:graphicFrameLocks noGrp="1"/>
          </p:cNvGraphicFramePr>
          <p:nvPr>
            <p:extLst>
              <p:ext uri="{D42A27DB-BD31-4B8C-83A1-F6EECF244321}">
                <p14:modId xmlns:p14="http://schemas.microsoft.com/office/powerpoint/2010/main" val="3499327747"/>
              </p:ext>
            </p:extLst>
          </p:nvPr>
        </p:nvGraphicFramePr>
        <p:xfrm>
          <a:off x="265694" y="550272"/>
          <a:ext cx="11778345" cy="5044440"/>
        </p:xfrm>
        <a:graphic>
          <a:graphicData uri="http://schemas.openxmlformats.org/drawingml/2006/table">
            <a:tbl>
              <a:tblPr firstRow="1" bandRow="1">
                <a:tableStyleId>{5C22544A-7EE6-4342-B048-85BDC9FD1C3A}</a:tableStyleId>
              </a:tblPr>
              <a:tblGrid>
                <a:gridCol w="2355669">
                  <a:extLst>
                    <a:ext uri="{9D8B030D-6E8A-4147-A177-3AD203B41FA5}">
                      <a16:colId xmlns:a16="http://schemas.microsoft.com/office/drawing/2014/main" val="2571713307"/>
                    </a:ext>
                  </a:extLst>
                </a:gridCol>
                <a:gridCol w="2355669">
                  <a:extLst>
                    <a:ext uri="{9D8B030D-6E8A-4147-A177-3AD203B41FA5}">
                      <a16:colId xmlns:a16="http://schemas.microsoft.com/office/drawing/2014/main" val="970766608"/>
                    </a:ext>
                  </a:extLst>
                </a:gridCol>
                <a:gridCol w="2355669">
                  <a:extLst>
                    <a:ext uri="{9D8B030D-6E8A-4147-A177-3AD203B41FA5}">
                      <a16:colId xmlns:a16="http://schemas.microsoft.com/office/drawing/2014/main" val="2536727397"/>
                    </a:ext>
                  </a:extLst>
                </a:gridCol>
                <a:gridCol w="2355669">
                  <a:extLst>
                    <a:ext uri="{9D8B030D-6E8A-4147-A177-3AD203B41FA5}">
                      <a16:colId xmlns:a16="http://schemas.microsoft.com/office/drawing/2014/main" val="1204654793"/>
                    </a:ext>
                  </a:extLst>
                </a:gridCol>
                <a:gridCol w="2355669">
                  <a:extLst>
                    <a:ext uri="{9D8B030D-6E8A-4147-A177-3AD203B41FA5}">
                      <a16:colId xmlns:a16="http://schemas.microsoft.com/office/drawing/2014/main" val="3274215803"/>
                    </a:ext>
                  </a:extLst>
                </a:gridCol>
              </a:tblGrid>
              <a:tr h="300133">
                <a:tc>
                  <a:txBody>
                    <a:bodyPr/>
                    <a:lstStyle/>
                    <a:p>
                      <a:endParaRPr lang="en-GB" dirty="0">
                        <a:latin typeface="+mj-lt"/>
                      </a:endParaRPr>
                    </a:p>
                  </a:txBody>
                  <a:tcPr/>
                </a:tc>
                <a:tc>
                  <a:txBody>
                    <a:bodyPr/>
                    <a:lstStyle/>
                    <a:p>
                      <a:r>
                        <a:rPr lang="en-GB" dirty="0">
                          <a:latin typeface="+mj-lt"/>
                        </a:rPr>
                        <a:t>ROLE</a:t>
                      </a:r>
                    </a:p>
                  </a:txBody>
                  <a:tcPr/>
                </a:tc>
                <a:tc>
                  <a:txBody>
                    <a:bodyPr/>
                    <a:lstStyle/>
                    <a:p>
                      <a:r>
                        <a:rPr lang="en-GB" dirty="0">
                          <a:latin typeface="+mj-lt"/>
                        </a:rPr>
                        <a:t>EXAMPLES</a:t>
                      </a:r>
                    </a:p>
                  </a:txBody>
                  <a:tcPr/>
                </a:tc>
                <a:tc>
                  <a:txBody>
                    <a:bodyPr/>
                    <a:lstStyle/>
                    <a:p>
                      <a:r>
                        <a:rPr lang="en-GB" dirty="0">
                          <a:latin typeface="+mj-lt"/>
                        </a:rPr>
                        <a:t>IMPACT ON BUSINESS</a:t>
                      </a:r>
                    </a:p>
                  </a:txBody>
                  <a:tcPr/>
                </a:tc>
                <a:tc>
                  <a:txBody>
                    <a:bodyPr/>
                    <a:lstStyle/>
                    <a:p>
                      <a:r>
                        <a:rPr lang="en-GB" dirty="0">
                          <a:latin typeface="+mj-lt"/>
                        </a:rPr>
                        <a:t>WHY IT MATTERS</a:t>
                      </a:r>
                    </a:p>
                  </a:txBody>
                  <a:tcPr/>
                </a:tc>
                <a:extLst>
                  <a:ext uri="{0D108BD9-81ED-4DB2-BD59-A6C34878D82A}">
                    <a16:rowId xmlns:a16="http://schemas.microsoft.com/office/drawing/2014/main" val="1846677962"/>
                  </a:ext>
                </a:extLst>
              </a:tr>
              <a:tr h="713473">
                <a:tc>
                  <a:txBody>
                    <a:bodyPr/>
                    <a:lstStyle/>
                    <a:p>
                      <a:pPr marL="0" indent="0">
                        <a:buFont typeface="+mj-lt"/>
                        <a:buNone/>
                      </a:pPr>
                      <a:r>
                        <a:rPr lang="en-US" sz="1600" b="1" dirty="0">
                          <a:latin typeface="+mj-lt"/>
                        </a:rPr>
                        <a:t>1. Transaction Processing Systems (TPS)</a:t>
                      </a:r>
                      <a:endParaRPr lang="en-GB" sz="1600" b="1" dirty="0">
                        <a:latin typeface="+mj-lt"/>
                      </a:endParaRPr>
                    </a:p>
                  </a:txBody>
                  <a:tcPr/>
                </a:tc>
                <a:tc>
                  <a:txBody>
                    <a:bodyPr/>
                    <a:lstStyle/>
                    <a:p>
                      <a:r>
                        <a:rPr lang="en-US" sz="1100" b="1" dirty="0">
                          <a:latin typeface="+mj-lt"/>
                          <a:cs typeface="Arial" panose="020B0604020202020204" pitchFamily="34" charset="0"/>
                        </a:rPr>
                        <a:t>TPS handle routine, day-to-day business transactions.</a:t>
                      </a:r>
                      <a:endParaRPr lang="en-GB" sz="1100" b="1" dirty="0">
                        <a:latin typeface="+mj-lt"/>
                        <a:cs typeface="Arial" panose="020B0604020202020204" pitchFamily="34" charset="0"/>
                      </a:endParaRPr>
                    </a:p>
                  </a:txBody>
                  <a:tcPr/>
                </a:tc>
                <a:tc>
                  <a:txBody>
                    <a:bodyPr/>
                    <a:lstStyle/>
                    <a:p>
                      <a:r>
                        <a:rPr lang="en-US" sz="1100" b="1" dirty="0">
                          <a:latin typeface="+mj-lt"/>
                          <a:cs typeface="Arial" panose="020B0604020202020204" pitchFamily="34" charset="0"/>
                        </a:rPr>
                        <a:t>Sales processing, payroll, inventory updates, order entry</a:t>
                      </a:r>
                      <a:endParaRPr lang="en-GB" sz="1100" b="1" dirty="0">
                        <a:latin typeface="+mj-lt"/>
                        <a:cs typeface="Arial" panose="020B0604020202020204" pitchFamily="34" charset="0"/>
                      </a:endParaRPr>
                    </a:p>
                  </a:txBody>
                  <a:tcPr/>
                </a:tc>
                <a:tc>
                  <a:txBody>
                    <a:bodyPr/>
                    <a:lstStyle/>
                    <a:p>
                      <a:r>
                        <a:rPr lang="en-US" sz="1100" b="1" dirty="0">
                          <a:latin typeface="+mj-lt"/>
                          <a:cs typeface="Arial" panose="020B0604020202020204" pitchFamily="34" charset="0"/>
                        </a:rPr>
                        <a:t>Increases operational efficiency</a:t>
                      </a:r>
                    </a:p>
                    <a:p>
                      <a:r>
                        <a:rPr lang="en-US" sz="1100" b="1" dirty="0">
                          <a:latin typeface="+mj-lt"/>
                          <a:cs typeface="Arial" panose="020B0604020202020204" pitchFamily="34" charset="0"/>
                        </a:rPr>
                        <a:t>Reduces errors and processing time</a:t>
                      </a:r>
                    </a:p>
                    <a:p>
                      <a:r>
                        <a:rPr lang="en-US" sz="1100" b="1" dirty="0">
                          <a:latin typeface="+mj-lt"/>
                          <a:cs typeface="Arial" panose="020B0604020202020204" pitchFamily="34" charset="0"/>
                        </a:rPr>
                        <a:t>Ensures accurate and reliable data capture</a:t>
                      </a:r>
                      <a:endParaRPr lang="en-GB" sz="1100" b="1" dirty="0">
                        <a:latin typeface="+mj-lt"/>
                        <a:cs typeface="Arial" panose="020B0604020202020204" pitchFamily="34" charset="0"/>
                      </a:endParaRPr>
                    </a:p>
                  </a:txBody>
                  <a:tcPr/>
                </a:tc>
                <a:tc>
                  <a:txBody>
                    <a:bodyPr/>
                    <a:lstStyle/>
                    <a:p>
                      <a:r>
                        <a:rPr lang="en-US" sz="1100" b="1" dirty="0">
                          <a:latin typeface="+mj-lt"/>
                          <a:cs typeface="Arial" panose="020B0604020202020204" pitchFamily="34" charset="0"/>
                        </a:rPr>
                        <a:t>TPS form the foundation of all other systems. Without accurate transaction data, higher-level systems cannot function effectively.</a:t>
                      </a:r>
                      <a:endParaRPr lang="en-GB" sz="1100" b="1" dirty="0">
                        <a:latin typeface="+mj-lt"/>
                        <a:cs typeface="Arial" panose="020B0604020202020204" pitchFamily="34" charset="0"/>
                      </a:endParaRPr>
                    </a:p>
                  </a:txBody>
                  <a:tcPr/>
                </a:tc>
                <a:extLst>
                  <a:ext uri="{0D108BD9-81ED-4DB2-BD59-A6C34878D82A}">
                    <a16:rowId xmlns:a16="http://schemas.microsoft.com/office/drawing/2014/main" val="2118737391"/>
                  </a:ext>
                </a:extLst>
              </a:tr>
              <a:tr h="770551">
                <a:tc>
                  <a:txBody>
                    <a:bodyPr/>
                    <a:lstStyle/>
                    <a:p>
                      <a:pPr marL="0" indent="0">
                        <a:buFont typeface="+mj-lt"/>
                        <a:buNone/>
                      </a:pPr>
                      <a:r>
                        <a:rPr lang="en-US" sz="1600" b="1" dirty="0">
                          <a:latin typeface="+mj-lt"/>
                        </a:rPr>
                        <a:t>2. Decision Support Systems (DSS)</a:t>
                      </a:r>
                    </a:p>
                    <a:p>
                      <a:pPr marL="0" indent="0">
                        <a:buFont typeface="+mj-lt"/>
                        <a:buNone/>
                      </a:pPr>
                      <a:endParaRPr lang="en-GB" sz="1600" b="1" dirty="0">
                        <a:latin typeface="+mj-lt"/>
                      </a:endParaRPr>
                    </a:p>
                  </a:txBody>
                  <a:tcPr/>
                </a:tc>
                <a:tc>
                  <a:txBody>
                    <a:bodyPr/>
                    <a:lstStyle/>
                    <a:p>
                      <a:r>
                        <a:rPr lang="en-US" sz="1100" b="1" dirty="0">
                          <a:latin typeface="+mj-lt"/>
                        </a:rPr>
                        <a:t>DSS assist managers with complex or non-routine decisions by analyzing data and modeling scenarios.</a:t>
                      </a:r>
                      <a:endParaRPr lang="en-GB" sz="1100" b="1" dirty="0">
                        <a:latin typeface="+mj-lt"/>
                      </a:endParaRPr>
                    </a:p>
                  </a:txBody>
                  <a:tcPr/>
                </a:tc>
                <a:tc>
                  <a:txBody>
                    <a:bodyPr/>
                    <a:lstStyle/>
                    <a:p>
                      <a:r>
                        <a:rPr lang="en-US" sz="1100" b="1" dirty="0">
                          <a:latin typeface="+mj-lt"/>
                        </a:rPr>
                        <a:t>Sales forecasting, pricing models, what-if analysis tools</a:t>
                      </a:r>
                      <a:endParaRPr lang="en-GB" sz="1100" b="1" dirty="0">
                        <a:latin typeface="+mj-lt"/>
                      </a:endParaRPr>
                    </a:p>
                  </a:txBody>
                  <a:tcPr/>
                </a:tc>
                <a:tc>
                  <a:txBody>
                    <a:bodyPr/>
                    <a:lstStyle/>
                    <a:p>
                      <a:r>
                        <a:rPr lang="en-US" sz="1100" b="1" dirty="0">
                          <a:latin typeface="+mj-lt"/>
                        </a:rPr>
                        <a:t>Enhances analytical decision-making</a:t>
                      </a:r>
                    </a:p>
                    <a:p>
                      <a:r>
                        <a:rPr lang="en-US" sz="1100" b="1" dirty="0">
                          <a:latin typeface="+mj-lt"/>
                        </a:rPr>
                        <a:t>Reduces uncertainty</a:t>
                      </a:r>
                    </a:p>
                    <a:p>
                      <a:r>
                        <a:rPr lang="en-US" sz="1100" b="1" dirty="0">
                          <a:latin typeface="+mj-lt"/>
                        </a:rPr>
                        <a:t>Supports strategic and tactical choices</a:t>
                      </a:r>
                    </a:p>
                    <a:p>
                      <a:endParaRPr lang="en-GB" sz="1100" b="1" dirty="0">
                        <a:latin typeface="+mj-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latin typeface="+mj-lt"/>
                        </a:rPr>
                        <a:t>DSS provide flexibility and insight where judgment and data must work together.</a:t>
                      </a:r>
                    </a:p>
                    <a:p>
                      <a:endParaRPr lang="en-GB" sz="1100" b="1" dirty="0">
                        <a:latin typeface="+mj-lt"/>
                      </a:endParaRPr>
                    </a:p>
                  </a:txBody>
                  <a:tcPr/>
                </a:tc>
                <a:extLst>
                  <a:ext uri="{0D108BD9-81ED-4DB2-BD59-A6C34878D82A}">
                    <a16:rowId xmlns:a16="http://schemas.microsoft.com/office/drawing/2014/main" val="3135588790"/>
                  </a:ext>
                </a:extLst>
              </a:tr>
              <a:tr h="1027401">
                <a:tc>
                  <a:txBody>
                    <a:bodyPr/>
                    <a:lstStyle/>
                    <a:p>
                      <a:pPr marL="0" indent="0">
                        <a:buFont typeface="+mj-lt"/>
                        <a:buNone/>
                      </a:pPr>
                      <a:r>
                        <a:rPr lang="en-US" sz="1600" b="1" dirty="0">
                          <a:latin typeface="+mj-lt"/>
                        </a:rPr>
                        <a:t>3. Executive Information Systems (EIS)</a:t>
                      </a:r>
                    </a:p>
                    <a:p>
                      <a:pPr marL="0" indent="0">
                        <a:buFont typeface="+mj-lt"/>
                        <a:buNone/>
                      </a:pPr>
                      <a:endParaRPr lang="en-GB" sz="1600" b="1" dirty="0">
                        <a:latin typeface="+mj-lt"/>
                      </a:endParaRPr>
                    </a:p>
                  </a:txBody>
                  <a:tcPr/>
                </a:tc>
                <a:tc>
                  <a:txBody>
                    <a:bodyPr/>
                    <a:lstStyle/>
                    <a:p>
                      <a:r>
                        <a:rPr lang="en-US" sz="1100" b="1" dirty="0">
                          <a:latin typeface="+mj-lt"/>
                        </a:rPr>
                        <a:t>EIS deliver high-level, summarized information for senior executives.</a:t>
                      </a:r>
                      <a:endParaRPr lang="en-GB" sz="1100" b="1" dirty="0">
                        <a:latin typeface="+mj-lt"/>
                      </a:endParaRPr>
                    </a:p>
                  </a:txBody>
                  <a:tcPr/>
                </a:tc>
                <a:tc>
                  <a:txBody>
                    <a:bodyPr/>
                    <a:lstStyle/>
                    <a:p>
                      <a:r>
                        <a:rPr lang="en-US" sz="1100" b="1" dirty="0">
                          <a:latin typeface="+mj-lt"/>
                        </a:rPr>
                        <a:t>Executive dashboards, KPI scorecards, trend analysis</a:t>
                      </a:r>
                      <a:endParaRPr lang="en-GB" sz="1100" b="1" dirty="0">
                        <a:latin typeface="+mj-lt"/>
                      </a:endParaRPr>
                    </a:p>
                  </a:txBody>
                  <a:tcPr/>
                </a:tc>
                <a:tc>
                  <a:txBody>
                    <a:bodyPr/>
                    <a:lstStyle/>
                    <a:p>
                      <a:r>
                        <a:rPr lang="en-US" sz="1100" b="1" dirty="0">
                          <a:latin typeface="+mj-lt"/>
                        </a:rPr>
                        <a:t>Enables fast, informed strategic decisions</a:t>
                      </a:r>
                    </a:p>
                    <a:p>
                      <a:r>
                        <a:rPr lang="en-US" sz="1100" b="1" dirty="0">
                          <a:latin typeface="+mj-lt"/>
                        </a:rPr>
                        <a:t>Improves visibility across the organization</a:t>
                      </a:r>
                    </a:p>
                    <a:p>
                      <a:r>
                        <a:rPr lang="en-US" sz="1100" b="1" dirty="0">
                          <a:latin typeface="+mj-lt"/>
                        </a:rPr>
                        <a:t>Aligns operations with business goals</a:t>
                      </a:r>
                    </a:p>
                    <a:p>
                      <a:endParaRPr lang="en-GB" sz="1100" b="1" dirty="0">
                        <a:latin typeface="+mj-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latin typeface="+mj-lt"/>
                        </a:rPr>
                        <a:t>Executives need real-time insights, not raw data. EIS turn complexity into clarity.</a:t>
                      </a:r>
                    </a:p>
                    <a:p>
                      <a:endParaRPr lang="en-GB" sz="1100" b="1" dirty="0">
                        <a:latin typeface="+mj-lt"/>
                      </a:endParaRPr>
                    </a:p>
                  </a:txBody>
                  <a:tcPr/>
                </a:tc>
                <a:extLst>
                  <a:ext uri="{0D108BD9-81ED-4DB2-BD59-A6C34878D82A}">
                    <a16:rowId xmlns:a16="http://schemas.microsoft.com/office/drawing/2014/main" val="2007254987"/>
                  </a:ext>
                </a:extLst>
              </a:tr>
              <a:tr h="870437">
                <a:tc>
                  <a:txBody>
                    <a:bodyPr/>
                    <a:lstStyle/>
                    <a:p>
                      <a:pPr marL="0" indent="0">
                        <a:buFont typeface="+mj-lt"/>
                        <a:buNone/>
                      </a:pPr>
                      <a:r>
                        <a:rPr lang="en-GB" sz="1600" b="1" dirty="0">
                          <a:latin typeface="+mj-lt"/>
                        </a:rPr>
                        <a:t>4. Enterprise Resource Planning (ERP) Systems</a:t>
                      </a:r>
                    </a:p>
                  </a:txBody>
                  <a:tcPr/>
                </a:tc>
                <a:tc>
                  <a:txBody>
                    <a:bodyPr/>
                    <a:lstStyle/>
                    <a:p>
                      <a:r>
                        <a:rPr lang="en-US" sz="1100" b="1" dirty="0">
                          <a:latin typeface="+mj-lt"/>
                        </a:rPr>
                        <a:t>ERP systems integrate multiple business functions into a single, unified platform.</a:t>
                      </a:r>
                      <a:endParaRPr lang="en-GB" sz="1100" b="1" dirty="0">
                        <a:latin typeface="+mj-lt"/>
                      </a:endParaRPr>
                    </a:p>
                  </a:txBody>
                  <a:tcPr/>
                </a:tc>
                <a:tc>
                  <a:txBody>
                    <a:bodyPr/>
                    <a:lstStyle/>
                    <a:p>
                      <a:r>
                        <a:rPr lang="en-GB" sz="1100" b="1" dirty="0">
                          <a:latin typeface="+mj-lt"/>
                        </a:rPr>
                        <a:t>SAP, Oracle, Microsoft Dynamics</a:t>
                      </a:r>
                    </a:p>
                  </a:txBody>
                  <a:tcPr/>
                </a:tc>
                <a:tc>
                  <a:txBody>
                    <a:bodyPr/>
                    <a:lstStyle/>
                    <a:p>
                      <a:r>
                        <a:rPr lang="en-US" sz="1100" b="1" dirty="0">
                          <a:latin typeface="+mj-lt"/>
                        </a:rPr>
                        <a:t>Eliminates data silos</a:t>
                      </a:r>
                    </a:p>
                    <a:p>
                      <a:r>
                        <a:rPr lang="en-US" sz="1100" b="1" dirty="0">
                          <a:latin typeface="+mj-lt"/>
                        </a:rPr>
                        <a:t>Improves coordination across departments</a:t>
                      </a:r>
                    </a:p>
                    <a:p>
                      <a:r>
                        <a:rPr lang="en-US" sz="1100" b="1" dirty="0">
                          <a:latin typeface="+mj-lt"/>
                        </a:rPr>
                        <a:t>Enhances efficiency and scalability</a:t>
                      </a:r>
                    </a:p>
                    <a:p>
                      <a:endParaRPr lang="en-GB" sz="1100" b="1" dirty="0">
                        <a:latin typeface="+mj-lt"/>
                      </a:endParaRPr>
                    </a:p>
                  </a:txBody>
                  <a:tcPr/>
                </a:tc>
                <a:tc>
                  <a:txBody>
                    <a:bodyPr/>
                    <a:lstStyle/>
                    <a:p>
                      <a:r>
                        <a:rPr lang="en-US" sz="1100" b="1" dirty="0">
                          <a:latin typeface="+mj-lt"/>
                        </a:rPr>
                        <a:t>ERP systems are especially valuable for growing businesses seeking process standardization and real-time visibility.</a:t>
                      </a:r>
                      <a:endParaRPr lang="en-GB" sz="1100" b="1" dirty="0">
                        <a:latin typeface="+mj-lt"/>
                      </a:endParaRPr>
                    </a:p>
                  </a:txBody>
                  <a:tcPr/>
                </a:tc>
                <a:extLst>
                  <a:ext uri="{0D108BD9-81ED-4DB2-BD59-A6C34878D82A}">
                    <a16:rowId xmlns:a16="http://schemas.microsoft.com/office/drawing/2014/main" val="222879607"/>
                  </a:ext>
                </a:extLst>
              </a:tr>
              <a:tr h="683721">
                <a:tc>
                  <a:txBody>
                    <a:bodyPr/>
                    <a:lstStyle/>
                    <a:p>
                      <a:pPr marL="0" indent="0">
                        <a:buFont typeface="+mj-lt"/>
                        <a:buNone/>
                      </a:pPr>
                      <a:r>
                        <a:rPr lang="en-US" sz="1600" b="1" dirty="0">
                          <a:latin typeface="+mj-lt"/>
                        </a:rPr>
                        <a:t>5. Customer Relationship Management (CRM) Systems</a:t>
                      </a:r>
                    </a:p>
                    <a:p>
                      <a:pPr marL="0" indent="0">
                        <a:buFont typeface="+mj-lt"/>
                        <a:buNone/>
                      </a:pPr>
                      <a:endParaRPr lang="en-GB" sz="1600" b="1" dirty="0">
                        <a:latin typeface="+mj-lt"/>
                      </a:endParaRPr>
                    </a:p>
                  </a:txBody>
                  <a:tcPr/>
                </a:tc>
                <a:tc>
                  <a:txBody>
                    <a:bodyPr/>
                    <a:lstStyle/>
                    <a:p>
                      <a:r>
                        <a:rPr lang="en-US" sz="1100" b="1" dirty="0">
                          <a:latin typeface="+mj-lt"/>
                        </a:rPr>
                        <a:t>CRM systems manage interactions with customers across sales, marketing, and service.</a:t>
                      </a:r>
                      <a:endParaRPr lang="en-GB" sz="1100" b="1" dirty="0">
                        <a:latin typeface="+mj-lt"/>
                      </a:endParaRPr>
                    </a:p>
                  </a:txBody>
                  <a:tcPr/>
                </a:tc>
                <a:tc>
                  <a:txBody>
                    <a:bodyPr/>
                    <a:lstStyle/>
                    <a:p>
                      <a:r>
                        <a:rPr lang="en-GB" sz="1100" b="1" dirty="0">
                          <a:latin typeface="+mj-lt"/>
                        </a:rPr>
                        <a:t>Salesforce, HubSpot, Zoho CRM</a:t>
                      </a:r>
                    </a:p>
                  </a:txBody>
                  <a:tcPr/>
                </a:tc>
                <a:tc>
                  <a:txBody>
                    <a:bodyPr/>
                    <a:lstStyle/>
                    <a:p>
                      <a:r>
                        <a:rPr lang="en-US" sz="1100" b="1" dirty="0">
                          <a:latin typeface="+mj-lt"/>
                        </a:rPr>
                        <a:t>Improves customer satisfaction and retention</a:t>
                      </a:r>
                    </a:p>
                    <a:p>
                      <a:r>
                        <a:rPr lang="en-US" sz="1100" b="1" dirty="0">
                          <a:latin typeface="+mj-lt"/>
                        </a:rPr>
                        <a:t>Personalizes customer interactions</a:t>
                      </a:r>
                    </a:p>
                    <a:p>
                      <a:r>
                        <a:rPr lang="en-US" sz="1100" b="1" dirty="0">
                          <a:latin typeface="+mj-lt"/>
                        </a:rPr>
                        <a:t>Increases sales effectiveness</a:t>
                      </a:r>
                    </a:p>
                    <a:p>
                      <a:endParaRPr lang="en-GB" sz="1100" b="1" dirty="0">
                        <a:latin typeface="+mj-lt"/>
                      </a:endParaRPr>
                    </a:p>
                  </a:txBody>
                  <a:tcPr/>
                </a:tc>
                <a:tc>
                  <a:txBody>
                    <a:bodyPr/>
                    <a:lstStyle/>
                    <a:p>
                      <a:r>
                        <a:rPr lang="en-US" sz="1100" b="1" dirty="0">
                          <a:latin typeface="+mj-lt"/>
                        </a:rPr>
                        <a:t>In competitive markets, customer experience is a key differentiator.</a:t>
                      </a:r>
                      <a:endParaRPr lang="en-GB" sz="1100" b="1" dirty="0">
                        <a:latin typeface="+mj-lt"/>
                      </a:endParaRPr>
                    </a:p>
                  </a:txBody>
                  <a:tcPr/>
                </a:tc>
                <a:extLst>
                  <a:ext uri="{0D108BD9-81ED-4DB2-BD59-A6C34878D82A}">
                    <a16:rowId xmlns:a16="http://schemas.microsoft.com/office/drawing/2014/main" val="2186897989"/>
                  </a:ext>
                </a:extLst>
              </a:tr>
            </a:tbl>
          </a:graphicData>
        </a:graphic>
      </p:graphicFrame>
      <p:sp>
        <p:nvSpPr>
          <p:cNvPr id="10" name="TextBox 9">
            <a:extLst>
              <a:ext uri="{FF2B5EF4-FFF2-40B4-BE49-F238E27FC236}">
                <a16:creationId xmlns:a16="http://schemas.microsoft.com/office/drawing/2014/main" id="{4A72A93C-6A12-0BD7-1210-8BF508277C2B}"/>
              </a:ext>
            </a:extLst>
          </p:cNvPr>
          <p:cNvSpPr txBox="1"/>
          <p:nvPr/>
        </p:nvSpPr>
        <p:spPr>
          <a:xfrm>
            <a:off x="9405257" y="5824248"/>
            <a:ext cx="2579914"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(Pearlson et al., 2020).</a:t>
            </a:r>
          </a:p>
        </p:txBody>
      </p:sp>
    </p:spTree>
    <p:extLst>
      <p:ext uri="{BB962C8B-B14F-4D97-AF65-F5344CB8AC3E}">
        <p14:creationId xmlns:p14="http://schemas.microsoft.com/office/powerpoint/2010/main" val="4250650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6A490D-9C07-31B1-FD36-B6BCA7639B23}"/>
              </a:ext>
            </a:extLst>
          </p:cNvPr>
          <p:cNvSpPr txBox="1"/>
          <p:nvPr/>
        </p:nvSpPr>
        <p:spPr>
          <a:xfrm>
            <a:off x="108156" y="32022"/>
            <a:ext cx="12083844" cy="961802"/>
          </a:xfrm>
          <a:prstGeom prst="rect">
            <a:avLst/>
          </a:prstGeom>
          <a:noFill/>
        </p:spPr>
        <p:txBody>
          <a:bodyPr wrap="square" rtlCol="0">
            <a:spAutoFit/>
          </a:bodyPr>
          <a:lstStyle/>
          <a:p>
            <a:pPr algn="ctr">
              <a:lnSpc>
                <a:spcPts val="3870"/>
              </a:lnSpc>
            </a:pPr>
            <a:r>
              <a:rPr lang="en-US" sz="2400" b="1" dirty="0">
                <a:latin typeface="Arial" panose="020B0604020202020204" pitchFamily="34" charset="0"/>
                <a:ea typeface="Noto Sans KR" pitchFamily="34" charset="-122"/>
                <a:cs typeface="Arial" panose="020B0604020202020204" pitchFamily="34" charset="0"/>
              </a:rPr>
              <a:t>Comparative Analysis: Functions, Benefits, and Limitations</a:t>
            </a:r>
            <a:endParaRPr lang="en-US"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TPS DSS CRM</a:t>
            </a:r>
          </a:p>
        </p:txBody>
      </p:sp>
      <p:sp>
        <p:nvSpPr>
          <p:cNvPr id="6" name="Content Placeholder 2">
            <a:extLst>
              <a:ext uri="{FF2B5EF4-FFF2-40B4-BE49-F238E27FC236}">
                <a16:creationId xmlns:a16="http://schemas.microsoft.com/office/drawing/2014/main" id="{DB4889FA-8F2B-6B6C-8FE1-642B01E25D2F}"/>
              </a:ext>
            </a:extLst>
          </p:cNvPr>
          <p:cNvSpPr>
            <a:spLocks noGrp="1"/>
          </p:cNvSpPr>
          <p:nvPr>
            <p:ph idx="1"/>
          </p:nvPr>
        </p:nvSpPr>
        <p:spPr>
          <a:xfrm>
            <a:off x="535255" y="1258706"/>
            <a:ext cx="11121489" cy="697042"/>
          </a:xfrm>
        </p:spPr>
        <p:txBody>
          <a:bodyPr>
            <a:noAutofit/>
          </a:bodyPr>
          <a:lstStyle/>
          <a:p>
            <a:r>
              <a:rPr lang="en-US" sz="1200" dirty="0">
                <a:latin typeface="Arial" panose="020B0604020202020204" pitchFamily="34" charset="0"/>
                <a:cs typeface="Arial" panose="020B0604020202020204" pitchFamily="34" charset="0"/>
              </a:rPr>
              <a:t>Modern businesses rely on multiple information systems to support operations, decision-making, and customer engagement. </a:t>
            </a:r>
            <a:r>
              <a:rPr lang="en-US" sz="1200" b="1" dirty="0">
                <a:latin typeface="Arial" panose="020B0604020202020204" pitchFamily="34" charset="0"/>
                <a:cs typeface="Arial" panose="020B0604020202020204" pitchFamily="34" charset="0"/>
              </a:rPr>
              <a:t>Transaction Processing Systems (TPS)</a:t>
            </a: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Decision Support Systems (DSS)</a:t>
            </a:r>
            <a:r>
              <a:rPr lang="en-US" sz="1200" dirty="0">
                <a:latin typeface="Arial" panose="020B0604020202020204" pitchFamily="34" charset="0"/>
                <a:cs typeface="Arial" panose="020B0604020202020204" pitchFamily="34" charset="0"/>
              </a:rPr>
              <a:t>, and </a:t>
            </a:r>
            <a:r>
              <a:rPr lang="en-US" sz="1200" b="1" dirty="0">
                <a:latin typeface="Arial" panose="020B0604020202020204" pitchFamily="34" charset="0"/>
                <a:cs typeface="Arial" panose="020B0604020202020204" pitchFamily="34" charset="0"/>
              </a:rPr>
              <a:t>Customer Relationship Management (CRM)</a:t>
            </a:r>
            <a:r>
              <a:rPr lang="en-US" sz="1200" dirty="0">
                <a:latin typeface="Arial" panose="020B0604020202020204" pitchFamily="34" charset="0"/>
                <a:cs typeface="Arial" panose="020B0604020202020204" pitchFamily="34" charset="0"/>
              </a:rPr>
              <a:t> systems each play distinct but complementary roles in driving business success.</a:t>
            </a:r>
          </a:p>
          <a:p>
            <a:endParaRPr lang="en-GB" sz="1400" dirty="0"/>
          </a:p>
        </p:txBody>
      </p:sp>
      <p:pic>
        <p:nvPicPr>
          <p:cNvPr id="2" name="Picture 1">
            <a:extLst>
              <a:ext uri="{FF2B5EF4-FFF2-40B4-BE49-F238E27FC236}">
                <a16:creationId xmlns:a16="http://schemas.microsoft.com/office/drawing/2014/main" id="{E50CD025-C100-4A4D-9A64-17B4FE293921}"/>
              </a:ext>
            </a:extLst>
          </p:cNvPr>
          <p:cNvPicPr>
            <a:picLocks noChangeAspect="1"/>
          </p:cNvPicPr>
          <p:nvPr/>
        </p:nvPicPr>
        <p:blipFill>
          <a:blip r:embed="rId2"/>
          <a:stretch>
            <a:fillRect/>
          </a:stretch>
        </p:blipFill>
        <p:spPr>
          <a:xfrm>
            <a:off x="0" y="5677078"/>
            <a:ext cx="2883658" cy="1079086"/>
          </a:xfrm>
          <a:prstGeom prst="rect">
            <a:avLst/>
          </a:prstGeom>
        </p:spPr>
      </p:pic>
      <p:graphicFrame>
        <p:nvGraphicFramePr>
          <p:cNvPr id="4" name="Table 3">
            <a:extLst>
              <a:ext uri="{FF2B5EF4-FFF2-40B4-BE49-F238E27FC236}">
                <a16:creationId xmlns:a16="http://schemas.microsoft.com/office/drawing/2014/main" id="{D95FAB88-4B19-67BA-8228-4C326B442A53}"/>
              </a:ext>
            </a:extLst>
          </p:cNvPr>
          <p:cNvGraphicFramePr>
            <a:graphicFrameLocks noGrp="1"/>
          </p:cNvGraphicFramePr>
          <p:nvPr>
            <p:extLst>
              <p:ext uri="{D42A27DB-BD31-4B8C-83A1-F6EECF244321}">
                <p14:modId xmlns:p14="http://schemas.microsoft.com/office/powerpoint/2010/main" val="96999019"/>
              </p:ext>
            </p:extLst>
          </p:nvPr>
        </p:nvGraphicFramePr>
        <p:xfrm>
          <a:off x="535255" y="2035210"/>
          <a:ext cx="11538858" cy="370840"/>
        </p:xfrm>
        <a:graphic>
          <a:graphicData uri="http://schemas.openxmlformats.org/drawingml/2006/table">
            <a:tbl>
              <a:tblPr firstRow="1" bandRow="1">
                <a:tableStyleId>{93296810-A885-4BE3-A3E7-6D5BEEA58F35}</a:tableStyleId>
              </a:tblPr>
              <a:tblGrid>
                <a:gridCol w="3846286">
                  <a:extLst>
                    <a:ext uri="{9D8B030D-6E8A-4147-A177-3AD203B41FA5}">
                      <a16:colId xmlns:a16="http://schemas.microsoft.com/office/drawing/2014/main" val="4255866252"/>
                    </a:ext>
                  </a:extLst>
                </a:gridCol>
                <a:gridCol w="3846286">
                  <a:extLst>
                    <a:ext uri="{9D8B030D-6E8A-4147-A177-3AD203B41FA5}">
                      <a16:colId xmlns:a16="http://schemas.microsoft.com/office/drawing/2014/main" val="4099165892"/>
                    </a:ext>
                  </a:extLst>
                </a:gridCol>
                <a:gridCol w="3846286">
                  <a:extLst>
                    <a:ext uri="{9D8B030D-6E8A-4147-A177-3AD203B41FA5}">
                      <a16:colId xmlns:a16="http://schemas.microsoft.com/office/drawing/2014/main" val="3610431473"/>
                    </a:ext>
                  </a:extLst>
                </a:gridCol>
              </a:tblGrid>
              <a:tr h="370840">
                <a:tc>
                  <a:txBody>
                    <a:bodyPr/>
                    <a:lstStyle/>
                    <a:p>
                      <a:pPr algn="ctr"/>
                      <a:r>
                        <a:rPr lang="en-GB" dirty="0">
                          <a:latin typeface="Arial" panose="020B0604020202020204" pitchFamily="34" charset="0"/>
                          <a:cs typeface="Arial" panose="020B0604020202020204" pitchFamily="34" charset="0"/>
                        </a:rPr>
                        <a:t>TPS System</a:t>
                      </a:r>
                    </a:p>
                  </a:txBody>
                  <a:tcPr/>
                </a:tc>
                <a:tc>
                  <a:txBody>
                    <a:bodyPr/>
                    <a:lstStyle/>
                    <a:p>
                      <a:pPr algn="ctr"/>
                      <a:r>
                        <a:rPr lang="en-GB" dirty="0">
                          <a:latin typeface="Arial" panose="020B0604020202020204" pitchFamily="34" charset="0"/>
                          <a:cs typeface="Arial" panose="020B0604020202020204" pitchFamily="34" charset="0"/>
                        </a:rPr>
                        <a:t>DSS System</a:t>
                      </a:r>
                    </a:p>
                  </a:txBody>
                  <a:tcPr/>
                </a:tc>
                <a:tc>
                  <a:txBody>
                    <a:bodyPr/>
                    <a:lstStyle/>
                    <a:p>
                      <a:pPr algn="ctr"/>
                      <a:r>
                        <a:rPr lang="en-GB" dirty="0">
                          <a:latin typeface="Arial" panose="020B0604020202020204" pitchFamily="34" charset="0"/>
                          <a:cs typeface="Arial" panose="020B0604020202020204" pitchFamily="34" charset="0"/>
                        </a:rPr>
                        <a:t>CRM System</a:t>
                      </a:r>
                    </a:p>
                  </a:txBody>
                  <a:tcPr/>
                </a:tc>
                <a:extLst>
                  <a:ext uri="{0D108BD9-81ED-4DB2-BD59-A6C34878D82A}">
                    <a16:rowId xmlns:a16="http://schemas.microsoft.com/office/drawing/2014/main" val="2257292558"/>
                  </a:ext>
                </a:extLst>
              </a:tr>
            </a:tbl>
          </a:graphicData>
        </a:graphic>
      </p:graphicFrame>
      <p:cxnSp>
        <p:nvCxnSpPr>
          <p:cNvPr id="10" name="Straight Connector 9">
            <a:extLst>
              <a:ext uri="{FF2B5EF4-FFF2-40B4-BE49-F238E27FC236}">
                <a16:creationId xmlns:a16="http://schemas.microsoft.com/office/drawing/2014/main" id="{37F7D2C7-6831-43B3-8506-8CDF554C62EA}"/>
              </a:ext>
            </a:extLst>
          </p:cNvPr>
          <p:cNvCxnSpPr/>
          <p:nvPr/>
        </p:nvCxnSpPr>
        <p:spPr>
          <a:xfrm>
            <a:off x="4365171" y="2406050"/>
            <a:ext cx="0" cy="2819093"/>
          </a:xfrm>
          <a:prstGeom prst="line">
            <a:avLst/>
          </a:prstGeom>
        </p:spPr>
        <p:style>
          <a:lnRef idx="2">
            <a:schemeClr val="accent6"/>
          </a:lnRef>
          <a:fillRef idx="0">
            <a:schemeClr val="accent6"/>
          </a:fillRef>
          <a:effectRef idx="1">
            <a:schemeClr val="accent6"/>
          </a:effectRef>
          <a:fontRef idx="minor">
            <a:schemeClr val="tx1"/>
          </a:fontRef>
        </p:style>
      </p:cxnSp>
      <p:cxnSp>
        <p:nvCxnSpPr>
          <p:cNvPr id="12" name="Straight Connector 11">
            <a:extLst>
              <a:ext uri="{FF2B5EF4-FFF2-40B4-BE49-F238E27FC236}">
                <a16:creationId xmlns:a16="http://schemas.microsoft.com/office/drawing/2014/main" id="{0EC2F4AE-3877-B8BF-0125-03E03803048F}"/>
              </a:ext>
            </a:extLst>
          </p:cNvPr>
          <p:cNvCxnSpPr/>
          <p:nvPr/>
        </p:nvCxnSpPr>
        <p:spPr>
          <a:xfrm>
            <a:off x="8229600" y="2406049"/>
            <a:ext cx="0" cy="2819093"/>
          </a:xfrm>
          <a:prstGeom prst="line">
            <a:avLst/>
          </a:prstGeom>
        </p:spPr>
        <p:style>
          <a:lnRef idx="2">
            <a:schemeClr val="accent6"/>
          </a:lnRef>
          <a:fillRef idx="0">
            <a:schemeClr val="accent6"/>
          </a:fillRef>
          <a:effectRef idx="1">
            <a:schemeClr val="accent6"/>
          </a:effectRef>
          <a:fontRef idx="minor">
            <a:schemeClr val="tx1"/>
          </a:fontRef>
        </p:style>
      </p:cxnSp>
      <p:sp>
        <p:nvSpPr>
          <p:cNvPr id="13" name="TextBox 12">
            <a:extLst>
              <a:ext uri="{FF2B5EF4-FFF2-40B4-BE49-F238E27FC236}">
                <a16:creationId xmlns:a16="http://schemas.microsoft.com/office/drawing/2014/main" id="{843DA412-CD4F-A179-EA50-93FDED8324CA}"/>
              </a:ext>
            </a:extLst>
          </p:cNvPr>
          <p:cNvSpPr txBox="1"/>
          <p:nvPr/>
        </p:nvSpPr>
        <p:spPr>
          <a:xfrm>
            <a:off x="535255" y="2438706"/>
            <a:ext cx="3612201" cy="3139321"/>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FUNCTIONS: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TPS manage and record high-volume</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 Routine business transactions accurately and efficiently.</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BENEFITS: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Ensures fast and accurate transaction processing</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Reduces operational errors and manual work</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LIMITATIONS: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Limited analytical and reporting capabilities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Focuses on operational tasks rather than strategic insight</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Cannot support complex decision-making </a:t>
            </a:r>
            <a:r>
              <a:rPr lang="en-GB" sz="1200" dirty="0"/>
              <a:t>(Laudon and Laudon, 2022).</a:t>
            </a:r>
            <a:endParaRPr lang="en-GB" sz="12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7A28D24-4412-9AB2-C532-7BD2342346F0}"/>
              </a:ext>
            </a:extLst>
          </p:cNvPr>
          <p:cNvSpPr txBox="1"/>
          <p:nvPr/>
        </p:nvSpPr>
        <p:spPr>
          <a:xfrm>
            <a:off x="4537488" y="2417092"/>
            <a:ext cx="3439884" cy="3323987"/>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FUNCTIONS: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Supports complex and non-routine decision-making</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Uses data analytics, models, and simulations</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BENEFITS: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Enables data-driven strategic decisions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Improves problem-solving and forecasting</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Supports innovation</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LIMITATIONS: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Dependent on data quality from TPS and other systems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Can be costly and complex to implement</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Requires skilled users to interpret results effectively </a:t>
            </a:r>
            <a:r>
              <a:rPr lang="en-GB" sz="1200" dirty="0"/>
              <a:t>(Turban et al., 2021).</a:t>
            </a:r>
            <a:endParaRPr lang="en-GB" sz="12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9F9D6856-12BD-21D6-EC21-AE24A21BE147}"/>
              </a:ext>
            </a:extLst>
          </p:cNvPr>
          <p:cNvSpPr txBox="1"/>
          <p:nvPr/>
        </p:nvSpPr>
        <p:spPr>
          <a:xfrm>
            <a:off x="8403770" y="2406049"/>
            <a:ext cx="3537858" cy="3231654"/>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FUNCTIONS: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CRM systems manage customer data and interactions across sales, marketing, and customer service.</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BENEFITS: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Enhances customer satisfaction and loyalty</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Supports personalized marketing and sales strategies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Improves customer retention and lifetime value</a:t>
            </a:r>
          </a:p>
          <a:p>
            <a:endParaRPr lang="en-US"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LIMITATIONS: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Requires strong user adoption to be effective</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Data may become outdated without consistent input</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Implementation and customization can be costly</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6053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19D1719-D196-31CF-01C7-72A009178BA7}"/>
              </a:ext>
            </a:extLst>
          </p:cNvPr>
          <p:cNvSpPr txBox="1"/>
          <p:nvPr/>
        </p:nvSpPr>
        <p:spPr>
          <a:xfrm>
            <a:off x="0" y="740575"/>
            <a:ext cx="11855245" cy="461665"/>
          </a:xfrm>
          <a:prstGeom prst="rect">
            <a:avLst/>
          </a:prstGeom>
          <a:noFill/>
        </p:spPr>
        <p:txBody>
          <a:bodyPr wrap="square" rtlCol="0">
            <a:spAutoFit/>
          </a:bodyPr>
          <a:lstStyle/>
          <a:p>
            <a:pPr lvl="0" algn="ctr" eaLnBrk="0" fontAlgn="base" hangingPunct="0">
              <a:spcBef>
                <a:spcPct val="0"/>
              </a:spcBef>
              <a:spcAft>
                <a:spcPct val="0"/>
              </a:spcAft>
            </a:pPr>
            <a:r>
              <a:rPr lang="en-US" altLang="en-US" sz="2400" b="1" dirty="0">
                <a:latin typeface="Arial" panose="020B0604020202020204" pitchFamily="34" charset="0"/>
              </a:rPr>
              <a:t>Comparative Summary</a:t>
            </a:r>
          </a:p>
        </p:txBody>
      </p:sp>
      <p:graphicFrame>
        <p:nvGraphicFramePr>
          <p:cNvPr id="3" name="Content Placeholder 2">
            <a:extLst>
              <a:ext uri="{FF2B5EF4-FFF2-40B4-BE49-F238E27FC236}">
                <a16:creationId xmlns:a16="http://schemas.microsoft.com/office/drawing/2014/main" id="{21367DBB-38D6-4BB9-6CD7-D20E90631050}"/>
              </a:ext>
            </a:extLst>
          </p:cNvPr>
          <p:cNvGraphicFramePr>
            <a:graphicFrameLocks noGrp="1"/>
          </p:cNvGraphicFramePr>
          <p:nvPr>
            <p:ph idx="1"/>
            <p:extLst>
              <p:ext uri="{D42A27DB-BD31-4B8C-83A1-F6EECF244321}">
                <p14:modId xmlns:p14="http://schemas.microsoft.com/office/powerpoint/2010/main" val="4186943499"/>
              </p:ext>
            </p:extLst>
          </p:nvPr>
        </p:nvGraphicFramePr>
        <p:xfrm>
          <a:off x="369888" y="1669276"/>
          <a:ext cx="11670088" cy="1193275"/>
        </p:xfrm>
        <a:graphic>
          <a:graphicData uri="http://schemas.openxmlformats.org/drawingml/2006/table">
            <a:tbl>
              <a:tblPr/>
              <a:tblGrid>
                <a:gridCol w="2917522">
                  <a:extLst>
                    <a:ext uri="{9D8B030D-6E8A-4147-A177-3AD203B41FA5}">
                      <a16:colId xmlns:a16="http://schemas.microsoft.com/office/drawing/2014/main" val="1597805929"/>
                    </a:ext>
                  </a:extLst>
                </a:gridCol>
                <a:gridCol w="2917522">
                  <a:extLst>
                    <a:ext uri="{9D8B030D-6E8A-4147-A177-3AD203B41FA5}">
                      <a16:colId xmlns:a16="http://schemas.microsoft.com/office/drawing/2014/main" val="2500251225"/>
                    </a:ext>
                  </a:extLst>
                </a:gridCol>
                <a:gridCol w="2917522">
                  <a:extLst>
                    <a:ext uri="{9D8B030D-6E8A-4147-A177-3AD203B41FA5}">
                      <a16:colId xmlns:a16="http://schemas.microsoft.com/office/drawing/2014/main" val="2415790799"/>
                    </a:ext>
                  </a:extLst>
                </a:gridCol>
                <a:gridCol w="2917522">
                  <a:extLst>
                    <a:ext uri="{9D8B030D-6E8A-4147-A177-3AD203B41FA5}">
                      <a16:colId xmlns:a16="http://schemas.microsoft.com/office/drawing/2014/main" val="2754940714"/>
                    </a:ext>
                  </a:extLst>
                </a:gridCol>
              </a:tblGrid>
              <a:tr h="183708">
                <a:tc>
                  <a:txBody>
                    <a:bodyPr/>
                    <a:lstStyle/>
                    <a:p>
                      <a:pPr>
                        <a:buNone/>
                      </a:pPr>
                      <a:r>
                        <a:rPr lang="en-GB" sz="1200" b="1" dirty="0">
                          <a:latin typeface="Arial" panose="020B0604020202020204" pitchFamily="34" charset="0"/>
                          <a:cs typeface="Arial" panose="020B0604020202020204" pitchFamily="34" charset="0"/>
                        </a:rPr>
                        <a:t>System</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b="1" dirty="0">
                          <a:latin typeface="Arial" panose="020B0604020202020204" pitchFamily="34" charset="0"/>
                          <a:cs typeface="Arial" panose="020B0604020202020204" pitchFamily="34" charset="0"/>
                        </a:rPr>
                        <a:t>Main Purpose</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b="1" dirty="0">
                          <a:latin typeface="Arial" panose="020B0604020202020204" pitchFamily="34" charset="0"/>
                          <a:cs typeface="Arial" panose="020B0604020202020204" pitchFamily="34" charset="0"/>
                        </a:rPr>
                        <a:t>Key Benefits</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b="1" dirty="0">
                          <a:latin typeface="Arial" panose="020B0604020202020204" pitchFamily="34" charset="0"/>
                          <a:cs typeface="Arial" panose="020B0604020202020204" pitchFamily="34" charset="0"/>
                        </a:rPr>
                        <a:t>Key Limitations</a:t>
                      </a:r>
                    </a:p>
                  </a:txBody>
                  <a:tcPr marL="45927" marR="45927" marT="22964" marB="22964" anchor="ctr">
                    <a:lnL>
                      <a:noFill/>
                    </a:lnL>
                    <a:lnR>
                      <a:noFill/>
                    </a:lnR>
                    <a:lnT>
                      <a:noFill/>
                    </a:lnT>
                    <a:lnB>
                      <a:noFill/>
                    </a:lnB>
                    <a:solidFill>
                      <a:schemeClr val="accent4">
                        <a:lumMod val="60000"/>
                        <a:lumOff val="40000"/>
                      </a:schemeClr>
                    </a:solidFill>
                  </a:tcPr>
                </a:tc>
                <a:extLst>
                  <a:ext uri="{0D108BD9-81ED-4DB2-BD59-A6C34878D82A}">
                    <a16:rowId xmlns:a16="http://schemas.microsoft.com/office/drawing/2014/main" val="966543413"/>
                  </a:ext>
                </a:extLst>
              </a:tr>
              <a:tr h="321489">
                <a:tc>
                  <a:txBody>
                    <a:bodyPr/>
                    <a:lstStyle/>
                    <a:p>
                      <a:pPr>
                        <a:buNone/>
                      </a:pPr>
                      <a:r>
                        <a:rPr lang="en-GB" sz="1200" b="1" dirty="0">
                          <a:latin typeface="Arial" panose="020B0604020202020204" pitchFamily="34" charset="0"/>
                          <a:cs typeface="Arial" panose="020B0604020202020204" pitchFamily="34" charset="0"/>
                        </a:rPr>
                        <a:t>TPS</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Process daily transactions</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Speed, accuracy, efficiency</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No strategic insight</a:t>
                      </a:r>
                    </a:p>
                  </a:txBody>
                  <a:tcPr marL="45927" marR="45927" marT="22964" marB="22964" anchor="ctr">
                    <a:lnL>
                      <a:noFill/>
                    </a:lnL>
                    <a:lnR>
                      <a:noFill/>
                    </a:lnR>
                    <a:lnT>
                      <a:noFill/>
                    </a:lnT>
                    <a:lnB>
                      <a:noFill/>
                    </a:lnB>
                    <a:noFill/>
                  </a:tcPr>
                </a:tc>
                <a:extLst>
                  <a:ext uri="{0D108BD9-81ED-4DB2-BD59-A6C34878D82A}">
                    <a16:rowId xmlns:a16="http://schemas.microsoft.com/office/drawing/2014/main" val="2451091019"/>
                  </a:ext>
                </a:extLst>
              </a:tr>
              <a:tr h="321489">
                <a:tc>
                  <a:txBody>
                    <a:bodyPr/>
                    <a:lstStyle/>
                    <a:p>
                      <a:pPr>
                        <a:buNone/>
                      </a:pPr>
                      <a:r>
                        <a:rPr lang="en-GB" sz="1200" b="1" dirty="0">
                          <a:latin typeface="Arial" panose="020B0604020202020204" pitchFamily="34" charset="0"/>
                          <a:cs typeface="Arial" panose="020B0604020202020204" pitchFamily="34" charset="0"/>
                        </a:rPr>
                        <a:t>DSS</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dirty="0">
                          <a:latin typeface="Arial" panose="020B0604020202020204" pitchFamily="34" charset="0"/>
                          <a:cs typeface="Arial" panose="020B0604020202020204" pitchFamily="34" charset="0"/>
                        </a:rPr>
                        <a:t>Support complex decisions</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Scenario analysis, flexibility</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Cost and complexity</a:t>
                      </a:r>
                    </a:p>
                  </a:txBody>
                  <a:tcPr marL="45927" marR="45927" marT="22964" marB="22964" anchor="ctr">
                    <a:lnL>
                      <a:noFill/>
                    </a:lnL>
                    <a:lnR>
                      <a:noFill/>
                    </a:lnR>
                    <a:lnT>
                      <a:noFill/>
                    </a:lnT>
                    <a:lnB>
                      <a:noFill/>
                    </a:lnB>
                    <a:noFill/>
                  </a:tcPr>
                </a:tc>
                <a:extLst>
                  <a:ext uri="{0D108BD9-81ED-4DB2-BD59-A6C34878D82A}">
                    <a16:rowId xmlns:a16="http://schemas.microsoft.com/office/drawing/2014/main" val="3743254469"/>
                  </a:ext>
                </a:extLst>
              </a:tr>
              <a:tr h="321489">
                <a:tc>
                  <a:txBody>
                    <a:bodyPr/>
                    <a:lstStyle/>
                    <a:p>
                      <a:pPr>
                        <a:buNone/>
                      </a:pPr>
                      <a:r>
                        <a:rPr lang="en-GB" sz="1200" b="1" dirty="0">
                          <a:latin typeface="Arial" panose="020B0604020202020204" pitchFamily="34" charset="0"/>
                          <a:cs typeface="Arial" panose="020B0604020202020204" pitchFamily="34" charset="0"/>
                        </a:rPr>
                        <a:t>CRM</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Manage customer relationships</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Improved customer loyalty</a:t>
                      </a:r>
                    </a:p>
                  </a:txBody>
                  <a:tcPr marL="45927" marR="45927" marT="22964" marB="22964" anchor="ctr">
                    <a:lnL>
                      <a:noFill/>
                    </a:lnL>
                    <a:lnR>
                      <a:noFill/>
                    </a:lnR>
                    <a:lnT>
                      <a:noFill/>
                    </a:lnT>
                    <a:lnB>
                      <a:noFill/>
                    </a:lnB>
                    <a:noFill/>
                  </a:tcPr>
                </a:tc>
                <a:tc>
                  <a:txBody>
                    <a:bodyPr/>
                    <a:lstStyle/>
                    <a:p>
                      <a:pPr>
                        <a:buNone/>
                      </a:pPr>
                      <a:r>
                        <a:rPr lang="en-GB" sz="1200" dirty="0">
                          <a:latin typeface="Arial" panose="020B0604020202020204" pitchFamily="34" charset="0"/>
                          <a:cs typeface="Arial" panose="020B0604020202020204" pitchFamily="34" charset="0"/>
                        </a:rPr>
                        <a:t>User adoption challenges</a:t>
                      </a:r>
                    </a:p>
                  </a:txBody>
                  <a:tcPr marL="45927" marR="45927" marT="22964" marB="22964" anchor="ctr">
                    <a:lnL>
                      <a:noFill/>
                    </a:lnL>
                    <a:lnR>
                      <a:noFill/>
                    </a:lnR>
                    <a:lnT>
                      <a:noFill/>
                    </a:lnT>
                    <a:lnB>
                      <a:noFill/>
                    </a:lnB>
                    <a:noFill/>
                  </a:tcPr>
                </a:tc>
                <a:extLst>
                  <a:ext uri="{0D108BD9-81ED-4DB2-BD59-A6C34878D82A}">
                    <a16:rowId xmlns:a16="http://schemas.microsoft.com/office/drawing/2014/main" val="49049181"/>
                  </a:ext>
                </a:extLst>
              </a:tr>
            </a:tbl>
          </a:graphicData>
        </a:graphic>
      </p:graphicFrame>
      <p:pic>
        <p:nvPicPr>
          <p:cNvPr id="2" name="Picture 1">
            <a:extLst>
              <a:ext uri="{FF2B5EF4-FFF2-40B4-BE49-F238E27FC236}">
                <a16:creationId xmlns:a16="http://schemas.microsoft.com/office/drawing/2014/main" id="{6F179FA9-1FA5-4F7B-AD8F-22B76D858E8D}"/>
              </a:ext>
            </a:extLst>
          </p:cNvPr>
          <p:cNvPicPr>
            <a:picLocks noChangeAspect="1"/>
          </p:cNvPicPr>
          <p:nvPr/>
        </p:nvPicPr>
        <p:blipFill>
          <a:blip r:embed="rId2"/>
          <a:stretch>
            <a:fillRect/>
          </a:stretch>
        </p:blipFill>
        <p:spPr>
          <a:xfrm>
            <a:off x="0" y="5769427"/>
            <a:ext cx="2883658" cy="860607"/>
          </a:xfrm>
          <a:prstGeom prst="rect">
            <a:avLst/>
          </a:prstGeom>
        </p:spPr>
      </p:pic>
      <p:pic>
        <p:nvPicPr>
          <p:cNvPr id="8" name="Picture 7">
            <a:extLst>
              <a:ext uri="{FF2B5EF4-FFF2-40B4-BE49-F238E27FC236}">
                <a16:creationId xmlns:a16="http://schemas.microsoft.com/office/drawing/2014/main" id="{E13E344B-7C20-E32C-46E4-E640E724663D}"/>
              </a:ext>
            </a:extLst>
          </p:cNvPr>
          <p:cNvPicPr>
            <a:picLocks noChangeAspect="1"/>
          </p:cNvPicPr>
          <p:nvPr/>
        </p:nvPicPr>
        <p:blipFill>
          <a:blip r:embed="rId3"/>
          <a:stretch>
            <a:fillRect/>
          </a:stretch>
        </p:blipFill>
        <p:spPr>
          <a:xfrm>
            <a:off x="1507142" y="3492957"/>
            <a:ext cx="1376515" cy="1290482"/>
          </a:xfrm>
          <a:prstGeom prst="rect">
            <a:avLst/>
          </a:prstGeom>
        </p:spPr>
      </p:pic>
      <p:sp>
        <p:nvSpPr>
          <p:cNvPr id="9" name="TextBox 8">
            <a:extLst>
              <a:ext uri="{FF2B5EF4-FFF2-40B4-BE49-F238E27FC236}">
                <a16:creationId xmlns:a16="http://schemas.microsoft.com/office/drawing/2014/main" id="{D75398D3-04BC-EA9F-A474-6E4F1FDF4066}"/>
              </a:ext>
            </a:extLst>
          </p:cNvPr>
          <p:cNvSpPr txBox="1"/>
          <p:nvPr/>
        </p:nvSpPr>
        <p:spPr>
          <a:xfrm>
            <a:off x="1611086" y="4974771"/>
            <a:ext cx="1132114"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CRM</a:t>
            </a:r>
          </a:p>
        </p:txBody>
      </p:sp>
      <p:pic>
        <p:nvPicPr>
          <p:cNvPr id="10" name="Picture 9">
            <a:extLst>
              <a:ext uri="{FF2B5EF4-FFF2-40B4-BE49-F238E27FC236}">
                <a16:creationId xmlns:a16="http://schemas.microsoft.com/office/drawing/2014/main" id="{4EA00135-8570-D7C9-5C25-9D970DBBD99D}"/>
              </a:ext>
            </a:extLst>
          </p:cNvPr>
          <p:cNvPicPr>
            <a:picLocks noChangeAspect="1"/>
          </p:cNvPicPr>
          <p:nvPr/>
        </p:nvPicPr>
        <p:blipFill>
          <a:blip r:embed="rId4"/>
          <a:stretch>
            <a:fillRect/>
          </a:stretch>
        </p:blipFill>
        <p:spPr>
          <a:xfrm>
            <a:off x="4460686" y="3492957"/>
            <a:ext cx="1376515" cy="1347433"/>
          </a:xfrm>
          <a:prstGeom prst="rect">
            <a:avLst/>
          </a:prstGeom>
        </p:spPr>
      </p:pic>
      <p:sp>
        <p:nvSpPr>
          <p:cNvPr id="11" name="TextBox 10">
            <a:extLst>
              <a:ext uri="{FF2B5EF4-FFF2-40B4-BE49-F238E27FC236}">
                <a16:creationId xmlns:a16="http://schemas.microsoft.com/office/drawing/2014/main" id="{1049A0D7-553B-AC27-15BF-CDF256504977}"/>
              </a:ext>
            </a:extLst>
          </p:cNvPr>
          <p:cNvSpPr txBox="1"/>
          <p:nvPr/>
        </p:nvSpPr>
        <p:spPr>
          <a:xfrm>
            <a:off x="4582887" y="4974771"/>
            <a:ext cx="1132114"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ERP</a:t>
            </a:r>
          </a:p>
        </p:txBody>
      </p:sp>
      <p:pic>
        <p:nvPicPr>
          <p:cNvPr id="12" name="Picture 11">
            <a:extLst>
              <a:ext uri="{FF2B5EF4-FFF2-40B4-BE49-F238E27FC236}">
                <a16:creationId xmlns:a16="http://schemas.microsoft.com/office/drawing/2014/main" id="{517FE6BF-F183-AC1F-AECA-3F1F1A10B1D3}"/>
              </a:ext>
            </a:extLst>
          </p:cNvPr>
          <p:cNvPicPr>
            <a:picLocks noChangeAspect="1"/>
          </p:cNvPicPr>
          <p:nvPr/>
        </p:nvPicPr>
        <p:blipFill>
          <a:blip r:embed="rId5"/>
          <a:stretch>
            <a:fillRect/>
          </a:stretch>
        </p:blipFill>
        <p:spPr>
          <a:xfrm>
            <a:off x="7608621" y="3492957"/>
            <a:ext cx="1467240" cy="1440318"/>
          </a:xfrm>
          <a:prstGeom prst="rect">
            <a:avLst/>
          </a:prstGeom>
        </p:spPr>
      </p:pic>
      <p:sp>
        <p:nvSpPr>
          <p:cNvPr id="13" name="TextBox 12">
            <a:extLst>
              <a:ext uri="{FF2B5EF4-FFF2-40B4-BE49-F238E27FC236}">
                <a16:creationId xmlns:a16="http://schemas.microsoft.com/office/drawing/2014/main" id="{58633E0F-8231-4E64-7BAE-BE7197603C55}"/>
              </a:ext>
            </a:extLst>
          </p:cNvPr>
          <p:cNvSpPr txBox="1"/>
          <p:nvPr/>
        </p:nvSpPr>
        <p:spPr>
          <a:xfrm>
            <a:off x="7739743" y="5004058"/>
            <a:ext cx="1045029"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DSS</a:t>
            </a:r>
          </a:p>
        </p:txBody>
      </p:sp>
    </p:spTree>
    <p:extLst>
      <p:ext uri="{BB962C8B-B14F-4D97-AF65-F5344CB8AC3E}">
        <p14:creationId xmlns:p14="http://schemas.microsoft.com/office/powerpoint/2010/main" val="993033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D5D7121-1412-661E-E487-C1B99CF240B8}"/>
              </a:ext>
            </a:extLst>
          </p:cNvPr>
          <p:cNvSpPr txBox="1"/>
          <p:nvPr/>
        </p:nvSpPr>
        <p:spPr>
          <a:xfrm>
            <a:off x="108156" y="32022"/>
            <a:ext cx="1208384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Ethical Considerations</a:t>
            </a:r>
          </a:p>
        </p:txBody>
      </p:sp>
      <p:pic>
        <p:nvPicPr>
          <p:cNvPr id="2" name="Picture 1">
            <a:extLst>
              <a:ext uri="{FF2B5EF4-FFF2-40B4-BE49-F238E27FC236}">
                <a16:creationId xmlns:a16="http://schemas.microsoft.com/office/drawing/2014/main" id="{F06B6161-3946-41BA-9DFD-0EE5A5C063C5}"/>
              </a:ext>
            </a:extLst>
          </p:cNvPr>
          <p:cNvPicPr>
            <a:picLocks noChangeAspect="1"/>
          </p:cNvPicPr>
          <p:nvPr/>
        </p:nvPicPr>
        <p:blipFill>
          <a:blip r:embed="rId2"/>
          <a:stretch>
            <a:fillRect/>
          </a:stretch>
        </p:blipFill>
        <p:spPr>
          <a:xfrm>
            <a:off x="0" y="5813073"/>
            <a:ext cx="2883658" cy="1079086"/>
          </a:xfrm>
          <a:prstGeom prst="rect">
            <a:avLst/>
          </a:prstGeom>
        </p:spPr>
      </p:pic>
      <p:sp>
        <p:nvSpPr>
          <p:cNvPr id="3" name="TextBox 2">
            <a:extLst>
              <a:ext uri="{FF2B5EF4-FFF2-40B4-BE49-F238E27FC236}">
                <a16:creationId xmlns:a16="http://schemas.microsoft.com/office/drawing/2014/main" id="{C0753C1A-26D9-F01D-CA92-44AD079956A8}"/>
              </a:ext>
            </a:extLst>
          </p:cNvPr>
          <p:cNvSpPr txBox="1"/>
          <p:nvPr/>
        </p:nvSpPr>
        <p:spPr>
          <a:xfrm>
            <a:off x="272143" y="637073"/>
            <a:ext cx="11821886" cy="1077218"/>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As organizations increasingly rely on information systems such as TPS, DSS, CRM, and AI-driven tools, ethical considerations become critical. Key concerns include data privacy, data security, AI decision-making, employee monitoring, and algorithmic bias. Addressing these issues responsibly is essential for maintaining trust, legal compliance, and long-term business success</a:t>
            </a:r>
            <a:r>
              <a:rPr lang="en-US" dirty="0"/>
              <a:t>.</a:t>
            </a:r>
          </a:p>
          <a:p>
            <a:endParaRPr lang="en-GB" dirty="0"/>
          </a:p>
        </p:txBody>
      </p:sp>
      <p:sp>
        <p:nvSpPr>
          <p:cNvPr id="12" name="TextBox 11">
            <a:extLst>
              <a:ext uri="{FF2B5EF4-FFF2-40B4-BE49-F238E27FC236}">
                <a16:creationId xmlns:a16="http://schemas.microsoft.com/office/drawing/2014/main" id="{3191EAC3-CF42-0D0E-16FD-8622EBC975A5}"/>
              </a:ext>
            </a:extLst>
          </p:cNvPr>
          <p:cNvSpPr txBox="1"/>
          <p:nvPr/>
        </p:nvSpPr>
        <p:spPr>
          <a:xfrm>
            <a:off x="272143" y="1628507"/>
            <a:ext cx="3864429" cy="3693319"/>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1</a:t>
            </a:r>
            <a:r>
              <a:rPr lang="en-US" sz="1200" b="1" dirty="0">
                <a:latin typeface="Arial" panose="020B0604020202020204" pitchFamily="34" charset="0"/>
                <a:cs typeface="Arial" panose="020B0604020202020204" pitchFamily="34" charset="0"/>
              </a:rPr>
              <a:t>. Data Privacy</a:t>
            </a:r>
          </a:p>
          <a:p>
            <a:r>
              <a:rPr lang="en-US" sz="1200" b="1" dirty="0">
                <a:latin typeface="Arial" panose="020B0604020202020204" pitchFamily="34" charset="0"/>
                <a:cs typeface="Arial" panose="020B0604020202020204" pitchFamily="34" charset="0"/>
              </a:rPr>
              <a:t>Ethical Concern: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Businesses collect large volumes of personal data from customers and employees. </a:t>
            </a:r>
          </a:p>
          <a:p>
            <a:r>
              <a:rPr lang="en-US" sz="1200" dirty="0">
                <a:latin typeface="Arial" panose="020B0604020202020204" pitchFamily="34" charset="0"/>
                <a:cs typeface="Arial" panose="020B0604020202020204" pitchFamily="34" charset="0"/>
              </a:rPr>
              <a:t>Misuse, over-collection, or unauthorized sharing of data can violate individual privacy rights and damage trust.</a:t>
            </a:r>
          </a:p>
          <a:p>
            <a:r>
              <a:rPr lang="en-US" sz="1200" b="1" dirty="0">
                <a:latin typeface="Arial" panose="020B0604020202020204" pitchFamily="34" charset="0"/>
                <a:cs typeface="Arial" panose="020B0604020202020204" pitchFamily="34" charset="0"/>
              </a:rPr>
              <a:t>Risks:</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Unauthorized access to personal information</a:t>
            </a:r>
          </a:p>
          <a:p>
            <a:r>
              <a:rPr lang="en-US" sz="1200" dirty="0">
                <a:latin typeface="Arial" panose="020B0604020202020204" pitchFamily="34" charset="0"/>
                <a:cs typeface="Arial" panose="020B0604020202020204" pitchFamily="34" charset="0"/>
              </a:rPr>
              <a:t>Use of data without informed consent</a:t>
            </a:r>
          </a:p>
          <a:p>
            <a:r>
              <a:rPr lang="en-US" sz="1200" dirty="0">
                <a:latin typeface="Arial" panose="020B0604020202020204" pitchFamily="34" charset="0"/>
                <a:cs typeface="Arial" panose="020B0604020202020204" pitchFamily="34" charset="0"/>
              </a:rPr>
              <a:t>Non-compliance with data protection regulations</a:t>
            </a:r>
          </a:p>
          <a:p>
            <a:r>
              <a:rPr lang="en-US" sz="1200" b="1" dirty="0">
                <a:latin typeface="Arial" panose="020B0604020202020204" pitchFamily="34" charset="0"/>
                <a:cs typeface="Arial" panose="020B0604020202020204" pitchFamily="34" charset="0"/>
              </a:rPr>
              <a:t>Mitigation Strategies:</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Collect only data that is necessary (data minimization)</a:t>
            </a:r>
          </a:p>
          <a:p>
            <a:r>
              <a:rPr lang="en-US" sz="1200" dirty="0">
                <a:latin typeface="Arial" panose="020B0604020202020204" pitchFamily="34" charset="0"/>
                <a:cs typeface="Arial" panose="020B0604020202020204" pitchFamily="34" charset="0"/>
              </a:rPr>
              <a:t>Obtain clear user consent and provide transparency on data use</a:t>
            </a:r>
          </a:p>
          <a:p>
            <a:r>
              <a:rPr lang="en-US" sz="1200" dirty="0">
                <a:latin typeface="Arial" panose="020B0604020202020204" pitchFamily="34" charset="0"/>
                <a:cs typeface="Arial" panose="020B0604020202020204" pitchFamily="34" charset="0"/>
              </a:rPr>
              <a:t>Comply with privacy regulations (e.g., GDPR principles)</a:t>
            </a:r>
          </a:p>
          <a:p>
            <a:r>
              <a:rPr lang="en-US" sz="1200" dirty="0">
                <a:latin typeface="Arial" panose="020B0604020202020204" pitchFamily="34" charset="0"/>
                <a:cs typeface="Arial" panose="020B0604020202020204" pitchFamily="34" charset="0"/>
              </a:rPr>
              <a:t>Allow individuals to access, correct, or delete their data </a:t>
            </a:r>
            <a:r>
              <a:rPr lang="en-GB" sz="1200" dirty="0"/>
              <a:t>(Martin et al., 2021).</a:t>
            </a:r>
            <a:endParaRPr lang="en-US" sz="12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D965C4F1-3B3C-4422-5B48-D30403DC8B82}"/>
              </a:ext>
            </a:extLst>
          </p:cNvPr>
          <p:cNvSpPr txBox="1"/>
          <p:nvPr/>
        </p:nvSpPr>
        <p:spPr>
          <a:xfrm>
            <a:off x="4435928" y="1714291"/>
            <a:ext cx="3320143" cy="3508653"/>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2. Data Security</a:t>
            </a:r>
          </a:p>
          <a:p>
            <a:r>
              <a:rPr lang="en-US" sz="1200" b="1" dirty="0">
                <a:latin typeface="Arial" panose="020B0604020202020204" pitchFamily="34" charset="0"/>
                <a:cs typeface="Arial" panose="020B0604020202020204" pitchFamily="34" charset="0"/>
              </a:rPr>
              <a:t>Ethical Concern:</a:t>
            </a:r>
          </a:p>
          <a:p>
            <a:r>
              <a:rPr lang="en-US" sz="1200" dirty="0">
                <a:latin typeface="Arial" panose="020B0604020202020204" pitchFamily="34" charset="0"/>
                <a:cs typeface="Arial" panose="020B0604020202020204" pitchFamily="34" charset="0"/>
              </a:rPr>
              <a:t>Weak security measures can lead to data breaches, financial loss, and reputational damage.</a:t>
            </a:r>
          </a:p>
          <a:p>
            <a:r>
              <a:rPr lang="en-US" sz="1200" b="1" dirty="0">
                <a:latin typeface="Arial" panose="020B0604020202020204" pitchFamily="34" charset="0"/>
                <a:cs typeface="Arial" panose="020B0604020202020204" pitchFamily="34" charset="0"/>
              </a:rPr>
              <a:t>Risks:</a:t>
            </a:r>
          </a:p>
          <a:p>
            <a:r>
              <a:rPr lang="en-US" sz="1200" dirty="0">
                <a:latin typeface="Arial" panose="020B0604020202020204" pitchFamily="34" charset="0"/>
                <a:cs typeface="Arial" panose="020B0604020202020204" pitchFamily="34" charset="0"/>
              </a:rPr>
              <a:t>Cyberattacks and hacking</a:t>
            </a:r>
          </a:p>
          <a:p>
            <a:r>
              <a:rPr lang="en-US" sz="1200" dirty="0">
                <a:latin typeface="Arial" panose="020B0604020202020204" pitchFamily="34" charset="0"/>
                <a:cs typeface="Arial" panose="020B0604020202020204" pitchFamily="34" charset="0"/>
              </a:rPr>
              <a:t>Insider threats</a:t>
            </a:r>
          </a:p>
          <a:p>
            <a:r>
              <a:rPr lang="en-US" sz="1200" dirty="0">
                <a:latin typeface="Arial" panose="020B0604020202020204" pitchFamily="34" charset="0"/>
                <a:cs typeface="Arial" panose="020B0604020202020204" pitchFamily="34" charset="0"/>
              </a:rPr>
              <a:t>Loss or corruption of sensitive data</a:t>
            </a:r>
          </a:p>
          <a:p>
            <a:r>
              <a:rPr lang="en-US" sz="1200" b="1" dirty="0">
                <a:latin typeface="Arial" panose="020B0604020202020204" pitchFamily="34" charset="0"/>
                <a:cs typeface="Arial" panose="020B0604020202020204" pitchFamily="34" charset="0"/>
              </a:rPr>
              <a:t>Mitigation Strategies:</a:t>
            </a:r>
          </a:p>
          <a:p>
            <a:r>
              <a:rPr lang="en-US" sz="1200" dirty="0">
                <a:latin typeface="Arial" panose="020B0604020202020204" pitchFamily="34" charset="0"/>
                <a:cs typeface="Arial" panose="020B0604020202020204" pitchFamily="34" charset="0"/>
              </a:rPr>
              <a:t>Implement strong access controls and authentication</a:t>
            </a:r>
          </a:p>
          <a:p>
            <a:r>
              <a:rPr lang="en-US" sz="1200" dirty="0">
                <a:latin typeface="Arial" panose="020B0604020202020204" pitchFamily="34" charset="0"/>
                <a:cs typeface="Arial" panose="020B0604020202020204" pitchFamily="34" charset="0"/>
              </a:rPr>
              <a:t>Use encryption for data storage and transmission</a:t>
            </a:r>
          </a:p>
          <a:p>
            <a:r>
              <a:rPr lang="en-US" sz="1200" dirty="0">
                <a:latin typeface="Arial" panose="020B0604020202020204" pitchFamily="34" charset="0"/>
                <a:cs typeface="Arial" panose="020B0604020202020204" pitchFamily="34" charset="0"/>
              </a:rPr>
              <a:t>Regularly update systems and conduct security audits</a:t>
            </a:r>
          </a:p>
          <a:p>
            <a:r>
              <a:rPr lang="en-US" sz="1200" dirty="0">
                <a:latin typeface="Arial" panose="020B0604020202020204" pitchFamily="34" charset="0"/>
                <a:cs typeface="Arial" panose="020B0604020202020204" pitchFamily="34" charset="0"/>
              </a:rPr>
              <a:t>Train employees on cybersecurity awareness </a:t>
            </a:r>
            <a:r>
              <a:rPr lang="en-GB" sz="1200" dirty="0"/>
              <a:t>(Martin et al., 2021).</a:t>
            </a:r>
            <a:endParaRPr lang="en-GB" sz="12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6A189D6B-1627-D567-4A4E-1ACE84BA7707}"/>
              </a:ext>
            </a:extLst>
          </p:cNvPr>
          <p:cNvSpPr txBox="1"/>
          <p:nvPr/>
        </p:nvSpPr>
        <p:spPr>
          <a:xfrm>
            <a:off x="8384721" y="1714291"/>
            <a:ext cx="3080657" cy="3416320"/>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3. AI Decision-Making</a:t>
            </a:r>
          </a:p>
          <a:p>
            <a:r>
              <a:rPr lang="en-US" sz="1200" b="1" dirty="0">
                <a:latin typeface="Arial" panose="020B0604020202020204" pitchFamily="34" charset="0"/>
                <a:cs typeface="Arial" panose="020B0604020202020204" pitchFamily="34" charset="0"/>
              </a:rPr>
              <a:t>Ethical Concern:</a:t>
            </a:r>
          </a:p>
          <a:p>
            <a:r>
              <a:rPr lang="en-US" sz="1200" dirty="0">
                <a:latin typeface="Arial" panose="020B0604020202020204" pitchFamily="34" charset="0"/>
                <a:cs typeface="Arial" panose="020B0604020202020204" pitchFamily="34" charset="0"/>
              </a:rPr>
              <a:t>AI-powered DSS can make or influence important decisions, but their processes may lack transparency and accountability.</a:t>
            </a:r>
          </a:p>
          <a:p>
            <a:r>
              <a:rPr lang="en-US" sz="1200" b="1" dirty="0">
                <a:latin typeface="Arial" panose="020B0604020202020204" pitchFamily="34" charset="0"/>
                <a:cs typeface="Arial" panose="020B0604020202020204" pitchFamily="34" charset="0"/>
              </a:rPr>
              <a:t>Risks:</a:t>
            </a:r>
          </a:p>
          <a:p>
            <a:r>
              <a:rPr lang="en-US" sz="1200" dirty="0">
                <a:latin typeface="Arial" panose="020B0604020202020204" pitchFamily="34" charset="0"/>
                <a:cs typeface="Arial" panose="020B0604020202020204" pitchFamily="34" charset="0"/>
              </a:rPr>
              <a:t>“Black box” decision-making with no clear explanation</a:t>
            </a:r>
          </a:p>
          <a:p>
            <a:r>
              <a:rPr lang="en-US" sz="1200" dirty="0">
                <a:latin typeface="Arial" panose="020B0604020202020204" pitchFamily="34" charset="0"/>
                <a:cs typeface="Arial" panose="020B0604020202020204" pitchFamily="34" charset="0"/>
              </a:rPr>
              <a:t>Over-reliance on automated decisions</a:t>
            </a:r>
          </a:p>
          <a:p>
            <a:r>
              <a:rPr lang="en-US" sz="1200" dirty="0">
                <a:latin typeface="Arial" panose="020B0604020202020204" pitchFamily="34" charset="0"/>
                <a:cs typeface="Arial" panose="020B0604020202020204" pitchFamily="34" charset="0"/>
              </a:rPr>
              <a:t>Reduced human judgment and oversight</a:t>
            </a:r>
          </a:p>
          <a:p>
            <a:r>
              <a:rPr lang="en-US" sz="1200" b="1" dirty="0">
                <a:latin typeface="Arial" panose="020B0604020202020204" pitchFamily="34" charset="0"/>
                <a:cs typeface="Arial" panose="020B0604020202020204" pitchFamily="34" charset="0"/>
              </a:rPr>
              <a:t>Mitigation Strategies:</a:t>
            </a:r>
          </a:p>
          <a:p>
            <a:r>
              <a:rPr lang="en-US" sz="1200" dirty="0">
                <a:latin typeface="Arial" panose="020B0604020202020204" pitchFamily="34" charset="0"/>
                <a:cs typeface="Arial" panose="020B0604020202020204" pitchFamily="34" charset="0"/>
              </a:rPr>
              <a:t>Use explainable AI models where possible</a:t>
            </a:r>
          </a:p>
          <a:p>
            <a:r>
              <a:rPr lang="en-US" sz="1200" dirty="0">
                <a:latin typeface="Arial" panose="020B0604020202020204" pitchFamily="34" charset="0"/>
                <a:cs typeface="Arial" panose="020B0604020202020204" pitchFamily="34" charset="0"/>
              </a:rPr>
              <a:t>Maintain human oversight for high-impact </a:t>
            </a:r>
            <a:r>
              <a:rPr lang="en-US" sz="1200" dirty="0"/>
              <a:t>decisions</a:t>
            </a:r>
          </a:p>
          <a:p>
            <a:r>
              <a:rPr lang="en-US" sz="1200" dirty="0"/>
              <a:t>Clearly define accountability for AI-driven outcomes</a:t>
            </a:r>
          </a:p>
          <a:p>
            <a:r>
              <a:rPr lang="en-US" sz="1200" dirty="0"/>
              <a:t>Regularly test and validate AI models </a:t>
            </a:r>
            <a:r>
              <a:rPr lang="en-GB" sz="1200" dirty="0"/>
              <a:t>(</a:t>
            </a:r>
            <a:r>
              <a:rPr lang="en-GB" sz="1200" dirty="0" err="1"/>
              <a:t>Floridi</a:t>
            </a:r>
            <a:r>
              <a:rPr lang="en-GB" sz="1200" dirty="0"/>
              <a:t> et al., 2018).</a:t>
            </a:r>
          </a:p>
        </p:txBody>
      </p:sp>
    </p:spTree>
    <p:extLst>
      <p:ext uri="{BB962C8B-B14F-4D97-AF65-F5344CB8AC3E}">
        <p14:creationId xmlns:p14="http://schemas.microsoft.com/office/powerpoint/2010/main" val="596371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61553A-592E-36FC-BDD3-642E336C03C6}"/>
              </a:ext>
            </a:extLst>
          </p:cNvPr>
          <p:cNvSpPr txBox="1"/>
          <p:nvPr/>
        </p:nvSpPr>
        <p:spPr>
          <a:xfrm>
            <a:off x="108156" y="32022"/>
            <a:ext cx="1208384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Ethical Considerations</a:t>
            </a:r>
          </a:p>
        </p:txBody>
      </p:sp>
      <p:sp>
        <p:nvSpPr>
          <p:cNvPr id="6" name="Content Placeholder 2">
            <a:extLst>
              <a:ext uri="{FF2B5EF4-FFF2-40B4-BE49-F238E27FC236}">
                <a16:creationId xmlns:a16="http://schemas.microsoft.com/office/drawing/2014/main" id="{557E2948-19BA-F2A1-C4DF-5D5E95B4C8CC}"/>
              </a:ext>
            </a:extLst>
          </p:cNvPr>
          <p:cNvSpPr>
            <a:spLocks noGrp="1"/>
          </p:cNvSpPr>
          <p:nvPr>
            <p:ph idx="1"/>
          </p:nvPr>
        </p:nvSpPr>
        <p:spPr>
          <a:xfrm>
            <a:off x="555320" y="1072540"/>
            <a:ext cx="5012345" cy="3812326"/>
          </a:xfrm>
        </p:spPr>
        <p:txBody>
          <a:bodyPr>
            <a:noAutofit/>
          </a:bodyPr>
          <a:lstStyle/>
          <a:p>
            <a:pPr marL="0" indent="0">
              <a:buNone/>
            </a:pPr>
            <a:r>
              <a:rPr lang="en-US" sz="1200" b="1" dirty="0">
                <a:latin typeface="Arial" panose="020B0604020202020204" pitchFamily="34" charset="0"/>
                <a:cs typeface="Arial" panose="020B0604020202020204" pitchFamily="34" charset="0"/>
              </a:rPr>
              <a:t>4. Employee Monitoring</a:t>
            </a:r>
          </a:p>
          <a:p>
            <a:pPr marL="0" indent="0">
              <a:buNone/>
            </a:pPr>
            <a:r>
              <a:rPr lang="en-US" sz="1200" b="1" dirty="0">
                <a:latin typeface="Arial" panose="020B0604020202020204" pitchFamily="34" charset="0"/>
                <a:cs typeface="Arial" panose="020B0604020202020204" pitchFamily="34" charset="0"/>
              </a:rPr>
              <a:t>Ethical Concern: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Information systems can be used to track employee performance, location, or online activity, potentially infringing on privacy and autonomy.</a:t>
            </a:r>
          </a:p>
          <a:p>
            <a:pPr marL="0" indent="0">
              <a:buNone/>
            </a:pPr>
            <a:r>
              <a:rPr lang="en-US" sz="1200" b="1" dirty="0">
                <a:latin typeface="Arial" panose="020B0604020202020204" pitchFamily="34" charset="0"/>
                <a:cs typeface="Arial" panose="020B0604020202020204" pitchFamily="34" charset="0"/>
              </a:rPr>
              <a:t>Risks:</a:t>
            </a: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Excessive surveillance</a:t>
            </a:r>
          </a:p>
          <a:p>
            <a:pPr marL="0" indent="0">
              <a:buNone/>
            </a:pPr>
            <a:r>
              <a:rPr lang="en-US" sz="1200" dirty="0">
                <a:latin typeface="Arial" panose="020B0604020202020204" pitchFamily="34" charset="0"/>
                <a:cs typeface="Arial" panose="020B0604020202020204" pitchFamily="34" charset="0"/>
              </a:rPr>
              <a:t>Reduced employee trust and morale</a:t>
            </a:r>
          </a:p>
          <a:p>
            <a:pPr marL="0" indent="0">
              <a:buNone/>
            </a:pPr>
            <a:r>
              <a:rPr lang="en-US" sz="1200" dirty="0">
                <a:latin typeface="Arial" panose="020B0604020202020204" pitchFamily="34" charset="0"/>
                <a:cs typeface="Arial" panose="020B0604020202020204" pitchFamily="34" charset="0"/>
              </a:rPr>
              <a:t>Misuse of monitoring data</a:t>
            </a:r>
          </a:p>
          <a:p>
            <a:pPr marL="0" indent="0">
              <a:buNone/>
            </a:pPr>
            <a:r>
              <a:rPr lang="en-US" sz="1200" b="1" dirty="0">
                <a:latin typeface="Arial" panose="020B0604020202020204" pitchFamily="34" charset="0"/>
                <a:cs typeface="Arial" panose="020B0604020202020204" pitchFamily="34" charset="0"/>
              </a:rPr>
              <a:t>Mitigation Strategies:</a:t>
            </a: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Be transparent about what is monitored and why</a:t>
            </a:r>
          </a:p>
          <a:p>
            <a:pPr marL="0" indent="0">
              <a:buNone/>
            </a:pPr>
            <a:r>
              <a:rPr lang="en-US" sz="1200" dirty="0">
                <a:latin typeface="Arial" panose="020B0604020202020204" pitchFamily="34" charset="0"/>
                <a:cs typeface="Arial" panose="020B0604020202020204" pitchFamily="34" charset="0"/>
              </a:rPr>
              <a:t>Limit monitoring to work-related activities</a:t>
            </a:r>
          </a:p>
          <a:p>
            <a:pPr marL="0" indent="0">
              <a:buNone/>
            </a:pPr>
            <a:r>
              <a:rPr lang="en-US" sz="1200" dirty="0">
                <a:latin typeface="Arial" panose="020B0604020202020204" pitchFamily="34" charset="0"/>
                <a:cs typeface="Arial" panose="020B0604020202020204" pitchFamily="34" charset="0"/>
              </a:rPr>
              <a:t>Use data to support development, not punishment</a:t>
            </a:r>
          </a:p>
          <a:p>
            <a:pPr marL="0" indent="0">
              <a:buNone/>
            </a:pPr>
            <a:r>
              <a:rPr lang="en-US" sz="1200" dirty="0">
                <a:latin typeface="Arial" panose="020B0604020202020204" pitchFamily="34" charset="0"/>
                <a:cs typeface="Arial" panose="020B0604020202020204" pitchFamily="34" charset="0"/>
              </a:rPr>
              <a:t>Involve employees in policy development </a:t>
            </a:r>
            <a:r>
              <a:rPr lang="en-GB" sz="1200" dirty="0"/>
              <a:t>(</a:t>
            </a:r>
            <a:r>
              <a:rPr lang="en-GB" sz="1200" dirty="0" err="1"/>
              <a:t>Floridi</a:t>
            </a:r>
            <a:r>
              <a:rPr lang="en-GB" sz="1200" dirty="0"/>
              <a:t> et al., 2018)</a:t>
            </a:r>
            <a:r>
              <a:rPr lang="en-US" sz="1200" dirty="0">
                <a:latin typeface="Arial" panose="020B0604020202020204" pitchFamily="34" charset="0"/>
                <a:cs typeface="Arial" panose="020B0604020202020204" pitchFamily="34" charset="0"/>
              </a:rPr>
              <a:t>.</a:t>
            </a:r>
            <a:endParaRPr lang="en-GB" sz="1200" dirty="0"/>
          </a:p>
        </p:txBody>
      </p:sp>
      <p:pic>
        <p:nvPicPr>
          <p:cNvPr id="2" name="Picture 1">
            <a:extLst>
              <a:ext uri="{FF2B5EF4-FFF2-40B4-BE49-F238E27FC236}">
                <a16:creationId xmlns:a16="http://schemas.microsoft.com/office/drawing/2014/main" id="{FDCDA13A-B139-4285-8812-F689E8C8249B}"/>
              </a:ext>
            </a:extLst>
          </p:cNvPr>
          <p:cNvPicPr>
            <a:picLocks noChangeAspect="1"/>
          </p:cNvPicPr>
          <p:nvPr/>
        </p:nvPicPr>
        <p:blipFill>
          <a:blip r:embed="rId2"/>
          <a:stretch>
            <a:fillRect/>
          </a:stretch>
        </p:blipFill>
        <p:spPr>
          <a:xfrm>
            <a:off x="0" y="5746892"/>
            <a:ext cx="2883658" cy="1079086"/>
          </a:xfrm>
          <a:prstGeom prst="rect">
            <a:avLst/>
          </a:prstGeom>
        </p:spPr>
      </p:pic>
      <p:sp>
        <p:nvSpPr>
          <p:cNvPr id="3" name="TextBox 2">
            <a:extLst>
              <a:ext uri="{FF2B5EF4-FFF2-40B4-BE49-F238E27FC236}">
                <a16:creationId xmlns:a16="http://schemas.microsoft.com/office/drawing/2014/main" id="{306BA900-01A7-9264-2127-B5DE5D4C9F98}"/>
              </a:ext>
            </a:extLst>
          </p:cNvPr>
          <p:cNvSpPr txBox="1"/>
          <p:nvPr/>
        </p:nvSpPr>
        <p:spPr>
          <a:xfrm>
            <a:off x="6912427" y="1148257"/>
            <a:ext cx="4844143" cy="3812326"/>
          </a:xfrm>
          <a:prstGeom prst="rect">
            <a:avLst/>
          </a:prstGeom>
          <a:noFill/>
        </p:spPr>
        <p:txBody>
          <a:bodyPr wrap="square" rtlCol="0">
            <a:spAutoFit/>
          </a:bodyPr>
          <a:lstStyle/>
          <a:p>
            <a:pPr>
              <a:lnSpc>
                <a:spcPct val="90000"/>
              </a:lnSpc>
              <a:spcBef>
                <a:spcPts val="1000"/>
              </a:spcBef>
            </a:pPr>
            <a:r>
              <a:rPr lang="en-US" sz="1200" b="1" dirty="0">
                <a:latin typeface="Arial" panose="020B0604020202020204" pitchFamily="34" charset="0"/>
                <a:cs typeface="Arial" panose="020B0604020202020204" pitchFamily="34" charset="0"/>
              </a:rPr>
              <a:t>5. Bias and Discrimination in Systems</a:t>
            </a:r>
          </a:p>
          <a:p>
            <a:pPr>
              <a:lnSpc>
                <a:spcPct val="90000"/>
              </a:lnSpc>
              <a:spcBef>
                <a:spcPts val="1000"/>
              </a:spcBef>
            </a:pPr>
            <a:r>
              <a:rPr lang="en-US" sz="1200" b="1" dirty="0">
                <a:latin typeface="Arial" panose="020B0604020202020204" pitchFamily="34" charset="0"/>
                <a:cs typeface="Arial" panose="020B0604020202020204" pitchFamily="34" charset="0"/>
              </a:rPr>
              <a:t>Ethical Concern: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AI and data-driven systems may reinforce existing biases in hiring, promotions, pricing, or customer targeting.</a:t>
            </a:r>
          </a:p>
          <a:p>
            <a:pPr>
              <a:lnSpc>
                <a:spcPct val="90000"/>
              </a:lnSpc>
              <a:spcBef>
                <a:spcPts val="1000"/>
              </a:spcBef>
            </a:pPr>
            <a:r>
              <a:rPr lang="en-US" sz="1200" b="1" dirty="0">
                <a:latin typeface="Arial" panose="020B0604020202020204" pitchFamily="34" charset="0"/>
                <a:cs typeface="Arial" panose="020B0604020202020204" pitchFamily="34" charset="0"/>
              </a:rPr>
              <a:t>Risks:</a:t>
            </a:r>
            <a:endParaRPr lang="en-US" sz="1200" dirty="0">
              <a:latin typeface="Arial" panose="020B0604020202020204" pitchFamily="34" charset="0"/>
              <a:cs typeface="Arial" panose="020B0604020202020204" pitchFamily="34" charset="0"/>
            </a:endParaRPr>
          </a:p>
          <a:p>
            <a:pPr>
              <a:lnSpc>
                <a:spcPct val="90000"/>
              </a:lnSpc>
              <a:spcBef>
                <a:spcPts val="1000"/>
              </a:spcBef>
            </a:pPr>
            <a:r>
              <a:rPr lang="en-US" sz="1200" dirty="0">
                <a:latin typeface="Arial" panose="020B0604020202020204" pitchFamily="34" charset="0"/>
                <a:cs typeface="Arial" panose="020B0604020202020204" pitchFamily="34" charset="0"/>
              </a:rPr>
              <a:t>Discriminatory outcomes</a:t>
            </a:r>
          </a:p>
          <a:p>
            <a:pPr>
              <a:lnSpc>
                <a:spcPct val="90000"/>
              </a:lnSpc>
              <a:spcBef>
                <a:spcPts val="1000"/>
              </a:spcBef>
            </a:pPr>
            <a:r>
              <a:rPr lang="en-US" sz="1200" dirty="0">
                <a:latin typeface="Arial" panose="020B0604020202020204" pitchFamily="34" charset="0"/>
                <a:cs typeface="Arial" panose="020B0604020202020204" pitchFamily="34" charset="0"/>
              </a:rPr>
              <a:t>Unfair treatment of certain groups</a:t>
            </a:r>
          </a:p>
          <a:p>
            <a:pPr>
              <a:lnSpc>
                <a:spcPct val="90000"/>
              </a:lnSpc>
              <a:spcBef>
                <a:spcPts val="1000"/>
              </a:spcBef>
            </a:pPr>
            <a:r>
              <a:rPr lang="en-US" sz="1200" dirty="0">
                <a:latin typeface="Arial" panose="020B0604020202020204" pitchFamily="34" charset="0"/>
                <a:cs typeface="Arial" panose="020B0604020202020204" pitchFamily="34" charset="0"/>
              </a:rPr>
              <a:t>Legal and reputational consequences</a:t>
            </a:r>
          </a:p>
          <a:p>
            <a:pPr>
              <a:lnSpc>
                <a:spcPct val="90000"/>
              </a:lnSpc>
              <a:spcBef>
                <a:spcPts val="1000"/>
              </a:spcBef>
            </a:pPr>
            <a:r>
              <a:rPr lang="en-US" sz="1200" b="1" dirty="0">
                <a:latin typeface="Arial" panose="020B0604020202020204" pitchFamily="34" charset="0"/>
                <a:cs typeface="Arial" panose="020B0604020202020204" pitchFamily="34" charset="0"/>
              </a:rPr>
              <a:t>Mitigation Strategies:</a:t>
            </a:r>
            <a:endParaRPr lang="en-US" sz="1200" dirty="0">
              <a:latin typeface="Arial" panose="020B0604020202020204" pitchFamily="34" charset="0"/>
              <a:cs typeface="Arial" panose="020B0604020202020204" pitchFamily="34" charset="0"/>
            </a:endParaRPr>
          </a:p>
          <a:p>
            <a:pPr>
              <a:lnSpc>
                <a:spcPct val="90000"/>
              </a:lnSpc>
              <a:spcBef>
                <a:spcPts val="1000"/>
              </a:spcBef>
            </a:pPr>
            <a:r>
              <a:rPr lang="en-US" sz="1200" dirty="0">
                <a:latin typeface="Arial" panose="020B0604020202020204" pitchFamily="34" charset="0"/>
                <a:cs typeface="Arial" panose="020B0604020202020204" pitchFamily="34" charset="0"/>
              </a:rPr>
              <a:t>Use diverse and representative datasets</a:t>
            </a:r>
          </a:p>
          <a:p>
            <a:pPr>
              <a:lnSpc>
                <a:spcPct val="90000"/>
              </a:lnSpc>
              <a:spcBef>
                <a:spcPts val="1000"/>
              </a:spcBef>
            </a:pPr>
            <a:r>
              <a:rPr lang="en-US" sz="1200" dirty="0">
                <a:latin typeface="Arial" panose="020B0604020202020204" pitchFamily="34" charset="0"/>
                <a:cs typeface="Arial" panose="020B0604020202020204" pitchFamily="34" charset="0"/>
              </a:rPr>
              <a:t>Conduct regular bias audits</a:t>
            </a:r>
          </a:p>
          <a:p>
            <a:pPr>
              <a:lnSpc>
                <a:spcPct val="90000"/>
              </a:lnSpc>
              <a:spcBef>
                <a:spcPts val="1000"/>
              </a:spcBef>
            </a:pPr>
            <a:r>
              <a:rPr lang="en-US" sz="1200" dirty="0">
                <a:latin typeface="Arial" panose="020B0604020202020204" pitchFamily="34" charset="0"/>
                <a:cs typeface="Arial" panose="020B0604020202020204" pitchFamily="34" charset="0"/>
              </a:rPr>
              <a:t>Test systems for fairness and accuracy</a:t>
            </a:r>
          </a:p>
          <a:p>
            <a:pPr>
              <a:lnSpc>
                <a:spcPct val="90000"/>
              </a:lnSpc>
              <a:spcBef>
                <a:spcPts val="1000"/>
              </a:spcBef>
            </a:pPr>
            <a:r>
              <a:rPr lang="en-US" sz="1200" dirty="0">
                <a:latin typeface="Arial" panose="020B0604020202020204" pitchFamily="34" charset="0"/>
                <a:cs typeface="Arial" panose="020B0604020202020204" pitchFamily="34" charset="0"/>
              </a:rPr>
              <a:t>Include ethical review processes in system design </a:t>
            </a:r>
            <a:r>
              <a:rPr lang="en-GB" sz="1200" dirty="0"/>
              <a:t>(</a:t>
            </a:r>
            <a:r>
              <a:rPr lang="en-GB" sz="1200" dirty="0" err="1"/>
              <a:t>Floridi</a:t>
            </a:r>
            <a:r>
              <a:rPr lang="en-GB" sz="1200" dirty="0"/>
              <a:t> et al., 2018).</a:t>
            </a:r>
            <a:endParaRPr lang="en-US" sz="1200" dirty="0">
              <a:latin typeface="Arial" panose="020B0604020202020204" pitchFamily="34" charset="0"/>
              <a:cs typeface="Arial" panose="020B0604020202020204" pitchFamily="34" charset="0"/>
            </a:endParaRPr>
          </a:p>
          <a:p>
            <a:endParaRPr lang="en-GB" dirty="0"/>
          </a:p>
        </p:txBody>
      </p:sp>
      <p:pic>
        <p:nvPicPr>
          <p:cNvPr id="4" name="Picture 3" descr="Ethical Considerations ~ Types &amp; Examples">
            <a:extLst>
              <a:ext uri="{FF2B5EF4-FFF2-40B4-BE49-F238E27FC236}">
                <a16:creationId xmlns:a16="http://schemas.microsoft.com/office/drawing/2014/main" id="{0A39A7B9-6D84-4A28-66DA-F5630D5F2B63}"/>
              </a:ext>
            </a:extLst>
          </p:cNvPr>
          <p:cNvPicPr>
            <a:picLocks noChangeAspect="1"/>
          </p:cNvPicPr>
          <p:nvPr/>
        </p:nvPicPr>
        <p:blipFill>
          <a:blip r:embed="rId3"/>
          <a:stretch>
            <a:fillRect/>
          </a:stretch>
        </p:blipFill>
        <p:spPr>
          <a:xfrm>
            <a:off x="4039806" y="2303696"/>
            <a:ext cx="2479536" cy="1501449"/>
          </a:xfrm>
          <a:prstGeom prst="rect">
            <a:avLst/>
          </a:prstGeom>
        </p:spPr>
      </p:pic>
    </p:spTree>
    <p:extLst>
      <p:ext uri="{BB962C8B-B14F-4D97-AF65-F5344CB8AC3E}">
        <p14:creationId xmlns:p14="http://schemas.microsoft.com/office/powerpoint/2010/main" val="3099212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9134F4E-1417-8B85-451D-32EC1CC2253E}"/>
              </a:ext>
            </a:extLst>
          </p:cNvPr>
          <p:cNvSpPr txBox="1"/>
          <p:nvPr/>
        </p:nvSpPr>
        <p:spPr>
          <a:xfrm>
            <a:off x="29573" y="105528"/>
            <a:ext cx="12083844" cy="1138773"/>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Real-World Case Studies</a:t>
            </a:r>
          </a:p>
          <a:p>
            <a:endParaRPr lang="en-GB" sz="4400" dirty="0"/>
          </a:p>
        </p:txBody>
      </p:sp>
      <p:pic>
        <p:nvPicPr>
          <p:cNvPr id="2" name="Picture 1">
            <a:extLst>
              <a:ext uri="{FF2B5EF4-FFF2-40B4-BE49-F238E27FC236}">
                <a16:creationId xmlns:a16="http://schemas.microsoft.com/office/drawing/2014/main" id="{0AA4E4AB-6D38-46B5-9716-21950B12983F}"/>
              </a:ext>
            </a:extLst>
          </p:cNvPr>
          <p:cNvPicPr>
            <a:picLocks noChangeAspect="1"/>
          </p:cNvPicPr>
          <p:nvPr/>
        </p:nvPicPr>
        <p:blipFill>
          <a:blip r:embed="rId3"/>
          <a:stretch>
            <a:fillRect/>
          </a:stretch>
        </p:blipFill>
        <p:spPr>
          <a:xfrm>
            <a:off x="29573" y="5802086"/>
            <a:ext cx="2883658" cy="783771"/>
          </a:xfrm>
          <a:prstGeom prst="rect">
            <a:avLst/>
          </a:prstGeom>
        </p:spPr>
      </p:pic>
      <p:sp>
        <p:nvSpPr>
          <p:cNvPr id="3" name="Arrow: Right 2">
            <a:extLst>
              <a:ext uri="{FF2B5EF4-FFF2-40B4-BE49-F238E27FC236}">
                <a16:creationId xmlns:a16="http://schemas.microsoft.com/office/drawing/2014/main" id="{4FEFAE4B-2B0F-9946-323E-5FC48C4A12A0}"/>
              </a:ext>
            </a:extLst>
          </p:cNvPr>
          <p:cNvSpPr/>
          <p:nvPr/>
        </p:nvSpPr>
        <p:spPr>
          <a:xfrm>
            <a:off x="239487" y="489855"/>
            <a:ext cx="5856514" cy="4223659"/>
          </a:xfrm>
          <a:prstGeom prst="rightArrow">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r>
              <a:rPr lang="en-US" sz="1200" b="1" dirty="0">
                <a:solidFill>
                  <a:schemeClr val="tx1"/>
                </a:solidFill>
                <a:latin typeface="Arial" panose="020B0604020202020204" pitchFamily="34" charset="0"/>
                <a:cs typeface="Arial" panose="020B0604020202020204" pitchFamily="34" charset="0"/>
              </a:rPr>
              <a:t>Case Study 1 – Amazon (DSS &amp; AI Systems)</a:t>
            </a:r>
          </a:p>
          <a:p>
            <a:r>
              <a:rPr lang="en-US" sz="1200" b="1" dirty="0">
                <a:solidFill>
                  <a:schemeClr val="tx1"/>
                </a:solidFill>
                <a:latin typeface="Arial" panose="020B0604020202020204" pitchFamily="34" charset="0"/>
                <a:cs typeface="Arial" panose="020B0604020202020204" pitchFamily="34" charset="0"/>
              </a:rPr>
              <a:t>Challenge:</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Managing large-scale logistics and customer demand</a:t>
            </a:r>
          </a:p>
          <a:p>
            <a:r>
              <a:rPr lang="en-US" sz="1200" b="1" dirty="0">
                <a:solidFill>
                  <a:schemeClr val="tx1"/>
                </a:solidFill>
                <a:latin typeface="Arial" panose="020B0604020202020204" pitchFamily="34" charset="0"/>
                <a:cs typeface="Arial" panose="020B0604020202020204" pitchFamily="34" charset="0"/>
              </a:rPr>
              <a:t>Solution:</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Use of DSS and AI analytics for demand forecasting and logistics</a:t>
            </a:r>
          </a:p>
          <a:p>
            <a:r>
              <a:rPr lang="en-US" sz="1200" b="1" dirty="0">
                <a:solidFill>
                  <a:schemeClr val="tx1"/>
                </a:solidFill>
                <a:latin typeface="Arial" panose="020B0604020202020204" pitchFamily="34" charset="0"/>
                <a:cs typeface="Arial" panose="020B0604020202020204" pitchFamily="34" charset="0"/>
              </a:rPr>
              <a:t>Ethical Issues:</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Employee surveillance</a:t>
            </a:r>
          </a:p>
          <a:p>
            <a:r>
              <a:rPr lang="en-US" sz="1200" dirty="0">
                <a:solidFill>
                  <a:schemeClr val="tx1"/>
                </a:solidFill>
                <a:latin typeface="Arial" panose="020B0604020202020204" pitchFamily="34" charset="0"/>
                <a:cs typeface="Arial" panose="020B0604020202020204" pitchFamily="34" charset="0"/>
              </a:rPr>
              <a:t>Algorithm-driven performance pressure</a:t>
            </a:r>
          </a:p>
          <a:p>
            <a:r>
              <a:rPr lang="en-US" sz="1200" b="1" dirty="0">
                <a:solidFill>
                  <a:schemeClr val="tx1"/>
                </a:solidFill>
                <a:latin typeface="Arial" panose="020B0604020202020204" pitchFamily="34" charset="0"/>
                <a:cs typeface="Arial" panose="020B0604020202020204" pitchFamily="34" charset="0"/>
              </a:rPr>
              <a:t>Impact:</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Increased efficiency but ethical concerns over workforce treatment (Zuboff, 2019)</a:t>
            </a:r>
          </a:p>
        </p:txBody>
      </p:sp>
      <p:sp>
        <p:nvSpPr>
          <p:cNvPr id="4" name="Arrow: Left 3">
            <a:extLst>
              <a:ext uri="{FF2B5EF4-FFF2-40B4-BE49-F238E27FC236}">
                <a16:creationId xmlns:a16="http://schemas.microsoft.com/office/drawing/2014/main" id="{F9D3390A-7641-2939-DC1A-63900BDC7F87}"/>
              </a:ext>
            </a:extLst>
          </p:cNvPr>
          <p:cNvSpPr/>
          <p:nvPr/>
        </p:nvSpPr>
        <p:spPr>
          <a:xfrm>
            <a:off x="6259285" y="299355"/>
            <a:ext cx="5693229" cy="4604658"/>
          </a:xfrm>
          <a:prstGeom prst="leftArrow">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r>
              <a:rPr lang="en-GB" sz="1200" b="1" dirty="0">
                <a:solidFill>
                  <a:schemeClr val="tx1"/>
                </a:solidFill>
                <a:latin typeface="Arial" panose="020B0604020202020204" pitchFamily="34" charset="0"/>
                <a:cs typeface="Arial" panose="020B0604020202020204" pitchFamily="34" charset="0"/>
              </a:rPr>
              <a:t>Case Study 2 – Tesco (ERP &amp; CRM Systems)</a:t>
            </a:r>
          </a:p>
          <a:p>
            <a:r>
              <a:rPr lang="en-GB" sz="1200" b="1" dirty="0">
                <a:solidFill>
                  <a:schemeClr val="tx1"/>
                </a:solidFill>
                <a:latin typeface="Arial" panose="020B0604020202020204" pitchFamily="34" charset="0"/>
                <a:cs typeface="Arial" panose="020B0604020202020204" pitchFamily="34" charset="0"/>
              </a:rPr>
              <a:t>Challenge:</a:t>
            </a:r>
            <a:endParaRPr lang="en-GB" sz="1200"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Integrating data across a large retail network</a:t>
            </a:r>
          </a:p>
          <a:p>
            <a:r>
              <a:rPr lang="en-GB" sz="1200" b="1" dirty="0">
                <a:solidFill>
                  <a:schemeClr val="tx1"/>
                </a:solidFill>
                <a:latin typeface="Arial" panose="020B0604020202020204" pitchFamily="34" charset="0"/>
                <a:cs typeface="Arial" panose="020B0604020202020204" pitchFamily="34" charset="0"/>
              </a:rPr>
              <a:t>Solution:</a:t>
            </a:r>
            <a:endParaRPr lang="en-GB" sz="1200"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ERP systems for supply chain integration</a:t>
            </a:r>
          </a:p>
          <a:p>
            <a:r>
              <a:rPr lang="en-GB" sz="1200" dirty="0">
                <a:solidFill>
                  <a:schemeClr val="tx1"/>
                </a:solidFill>
                <a:latin typeface="Arial" panose="020B0604020202020204" pitchFamily="34" charset="0"/>
                <a:cs typeface="Arial" panose="020B0604020202020204" pitchFamily="34" charset="0"/>
              </a:rPr>
              <a:t>CRM systems using Clubcard data</a:t>
            </a:r>
          </a:p>
          <a:p>
            <a:r>
              <a:rPr lang="en-GB" sz="1200" b="1" dirty="0">
                <a:solidFill>
                  <a:schemeClr val="tx1"/>
                </a:solidFill>
                <a:latin typeface="Arial" panose="020B0604020202020204" pitchFamily="34" charset="0"/>
                <a:cs typeface="Arial" panose="020B0604020202020204" pitchFamily="34" charset="0"/>
              </a:rPr>
              <a:t>Ethical Issues:</a:t>
            </a:r>
            <a:endParaRPr lang="en-GB" sz="1200"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Customer data privacy</a:t>
            </a:r>
          </a:p>
          <a:p>
            <a:r>
              <a:rPr lang="en-GB" sz="1200" dirty="0">
                <a:solidFill>
                  <a:schemeClr val="tx1"/>
                </a:solidFill>
                <a:latin typeface="Arial" panose="020B0604020202020204" pitchFamily="34" charset="0"/>
                <a:cs typeface="Arial" panose="020B0604020202020204" pitchFamily="34" charset="0"/>
              </a:rPr>
              <a:t>Responsible data usage</a:t>
            </a:r>
          </a:p>
          <a:p>
            <a:r>
              <a:rPr lang="en-GB" sz="1200" b="1" dirty="0">
                <a:solidFill>
                  <a:schemeClr val="tx1"/>
                </a:solidFill>
                <a:latin typeface="Arial" panose="020B0604020202020204" pitchFamily="34" charset="0"/>
                <a:cs typeface="Arial" panose="020B0604020202020204" pitchFamily="34" charset="0"/>
              </a:rPr>
              <a:t>Impact:</a:t>
            </a:r>
            <a:endParaRPr lang="en-GB" sz="1200"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Improved customer loyalty and operational efficiency (Tesco Plc, 2024</a:t>
            </a:r>
            <a:r>
              <a:rPr lang="en-GB" dirty="0">
                <a:solidFill>
                  <a:schemeClr val="tx1"/>
                </a:solidFill>
              </a:rPr>
              <a:t>)</a:t>
            </a:r>
          </a:p>
        </p:txBody>
      </p:sp>
      <p:sp>
        <p:nvSpPr>
          <p:cNvPr id="9" name="Rectangle 8">
            <a:extLst>
              <a:ext uri="{FF2B5EF4-FFF2-40B4-BE49-F238E27FC236}">
                <a16:creationId xmlns:a16="http://schemas.microsoft.com/office/drawing/2014/main" id="{534718FE-9733-82B6-9AD5-E9815C31399B}"/>
              </a:ext>
            </a:extLst>
          </p:cNvPr>
          <p:cNvSpPr/>
          <p:nvPr/>
        </p:nvSpPr>
        <p:spPr>
          <a:xfrm>
            <a:off x="4906723" y="3429000"/>
            <a:ext cx="2329543" cy="2286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latin typeface="Arial" panose="020B0604020202020204" pitchFamily="34" charset="0"/>
                <a:cs typeface="Arial" panose="020B0604020202020204" pitchFamily="34" charset="0"/>
              </a:rPr>
              <a:t>Key Takeaways from Case Studies: </a:t>
            </a:r>
          </a:p>
          <a:p>
            <a:pPr marL="171450" indent="-171450">
              <a:buFont typeface="Arial" panose="020B0604020202020204" pitchFamily="34" charset="0"/>
              <a:buChar char="•"/>
            </a:pPr>
            <a:r>
              <a:rPr lang="en-US" sz="1200" b="1" dirty="0">
                <a:solidFill>
                  <a:schemeClr val="tx1"/>
                </a:solidFill>
                <a:latin typeface="Arial" panose="020B0604020202020204" pitchFamily="34" charset="0"/>
                <a:cs typeface="Arial" panose="020B0604020202020204" pitchFamily="34" charset="0"/>
              </a:rPr>
              <a:t>Information systems significantly enhance performance</a:t>
            </a:r>
          </a:p>
          <a:p>
            <a:pPr marL="171450" indent="-171450">
              <a:buFont typeface="Arial" panose="020B0604020202020204" pitchFamily="34" charset="0"/>
              <a:buChar char="•"/>
            </a:pPr>
            <a:r>
              <a:rPr lang="en-US" sz="1200" b="1" dirty="0">
                <a:solidFill>
                  <a:schemeClr val="tx1"/>
                </a:solidFill>
                <a:latin typeface="Arial" panose="020B0604020202020204" pitchFamily="34" charset="0"/>
                <a:cs typeface="Arial" panose="020B0604020202020204" pitchFamily="34" charset="0"/>
              </a:rPr>
              <a:t>Ethical risks increase with system complexity</a:t>
            </a:r>
          </a:p>
          <a:p>
            <a:pPr marL="171450" indent="-171450">
              <a:buFont typeface="Arial" panose="020B0604020202020204" pitchFamily="34" charset="0"/>
              <a:buChar char="•"/>
            </a:pPr>
            <a:r>
              <a:rPr lang="en-US" sz="1200" b="1" dirty="0">
                <a:solidFill>
                  <a:schemeClr val="tx1"/>
                </a:solidFill>
                <a:latin typeface="Arial" panose="020B0604020202020204" pitchFamily="34" charset="0"/>
                <a:cs typeface="Arial" panose="020B0604020202020204" pitchFamily="34" charset="0"/>
              </a:rPr>
              <a:t>Trust, transparency, and governance are essential</a:t>
            </a:r>
          </a:p>
          <a:p>
            <a:pPr marL="171450" indent="-171450">
              <a:buFont typeface="Arial" panose="020B0604020202020204" pitchFamily="34" charset="0"/>
              <a:buChar char="•"/>
            </a:pPr>
            <a:r>
              <a:rPr lang="en-US" sz="1200" b="1" dirty="0">
                <a:solidFill>
                  <a:schemeClr val="tx1"/>
                </a:solidFill>
                <a:latin typeface="Arial" panose="020B0604020202020204" pitchFamily="34" charset="0"/>
                <a:cs typeface="Arial" panose="020B0604020202020204" pitchFamily="34" charset="0"/>
              </a:rPr>
              <a:t>Technology must align with </a:t>
            </a:r>
            <a:r>
              <a:rPr lang="en-US" sz="1200" b="1" dirty="0" err="1">
                <a:solidFill>
                  <a:schemeClr val="tx1"/>
                </a:solidFill>
                <a:latin typeface="Arial" panose="020B0604020202020204" pitchFamily="34" charset="0"/>
                <a:cs typeface="Arial" panose="020B0604020202020204" pitchFamily="34" charset="0"/>
              </a:rPr>
              <a:t>organisational</a:t>
            </a:r>
            <a:r>
              <a:rPr lang="en-US" sz="1200" b="1" dirty="0">
                <a:solidFill>
                  <a:schemeClr val="tx1"/>
                </a:solidFill>
                <a:latin typeface="Arial" panose="020B0604020202020204" pitchFamily="34" charset="0"/>
                <a:cs typeface="Arial" panose="020B0604020202020204" pitchFamily="34" charset="0"/>
              </a:rPr>
              <a:t> values and strategy</a:t>
            </a:r>
            <a:endParaRPr lang="en-GB" sz="1200" b="1" dirty="0">
              <a:solidFill>
                <a:schemeClr val="tx1"/>
              </a:solidFill>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4BD8960B-202A-A15A-99FC-9410A5EBF525}"/>
              </a:ext>
            </a:extLst>
          </p:cNvPr>
          <p:cNvPicPr>
            <a:picLocks noChangeAspect="1"/>
          </p:cNvPicPr>
          <p:nvPr/>
        </p:nvPicPr>
        <p:blipFill>
          <a:blip r:embed="rId4"/>
          <a:stretch>
            <a:fillRect/>
          </a:stretch>
        </p:blipFill>
        <p:spPr>
          <a:xfrm>
            <a:off x="786494" y="4297741"/>
            <a:ext cx="2381250" cy="800100"/>
          </a:xfrm>
          <a:prstGeom prst="rect">
            <a:avLst/>
          </a:prstGeom>
        </p:spPr>
      </p:pic>
      <p:pic>
        <p:nvPicPr>
          <p:cNvPr id="14" name="Picture 13">
            <a:extLst>
              <a:ext uri="{FF2B5EF4-FFF2-40B4-BE49-F238E27FC236}">
                <a16:creationId xmlns:a16="http://schemas.microsoft.com/office/drawing/2014/main" id="{6A200011-5273-6887-4CDD-1983DCC79A16}"/>
              </a:ext>
            </a:extLst>
          </p:cNvPr>
          <p:cNvPicPr>
            <a:picLocks noChangeAspect="1"/>
          </p:cNvPicPr>
          <p:nvPr/>
        </p:nvPicPr>
        <p:blipFill>
          <a:blip r:embed="rId5"/>
          <a:stretch>
            <a:fillRect/>
          </a:stretch>
        </p:blipFill>
        <p:spPr>
          <a:xfrm>
            <a:off x="8975245" y="3810000"/>
            <a:ext cx="2661584" cy="1828800"/>
          </a:xfrm>
          <a:prstGeom prst="rect">
            <a:avLst/>
          </a:prstGeom>
        </p:spPr>
      </p:pic>
    </p:spTree>
    <p:extLst>
      <p:ext uri="{BB962C8B-B14F-4D97-AF65-F5344CB8AC3E}">
        <p14:creationId xmlns:p14="http://schemas.microsoft.com/office/powerpoint/2010/main" val="3452303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ED2285-487D-59B5-24C1-2E2985C3E77C}"/>
              </a:ext>
            </a:extLst>
          </p:cNvPr>
          <p:cNvSpPr txBox="1"/>
          <p:nvPr/>
        </p:nvSpPr>
        <p:spPr>
          <a:xfrm>
            <a:off x="108156" y="32022"/>
            <a:ext cx="11996758"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Recommendations</a:t>
            </a:r>
          </a:p>
        </p:txBody>
      </p:sp>
      <p:pic>
        <p:nvPicPr>
          <p:cNvPr id="2" name="Picture 1">
            <a:extLst>
              <a:ext uri="{FF2B5EF4-FFF2-40B4-BE49-F238E27FC236}">
                <a16:creationId xmlns:a16="http://schemas.microsoft.com/office/drawing/2014/main" id="{ABDF0CD1-F033-40C4-9150-26FBEB476CF9}"/>
              </a:ext>
            </a:extLst>
          </p:cNvPr>
          <p:cNvPicPr>
            <a:picLocks noChangeAspect="1"/>
          </p:cNvPicPr>
          <p:nvPr/>
        </p:nvPicPr>
        <p:blipFill>
          <a:blip r:embed="rId2"/>
          <a:stretch>
            <a:fillRect/>
          </a:stretch>
        </p:blipFill>
        <p:spPr>
          <a:xfrm>
            <a:off x="0" y="5778914"/>
            <a:ext cx="2883658" cy="850486"/>
          </a:xfrm>
          <a:prstGeom prst="rect">
            <a:avLst/>
          </a:prstGeom>
        </p:spPr>
      </p:pic>
      <p:graphicFrame>
        <p:nvGraphicFramePr>
          <p:cNvPr id="3" name="Diagram 2">
            <a:extLst>
              <a:ext uri="{FF2B5EF4-FFF2-40B4-BE49-F238E27FC236}">
                <a16:creationId xmlns:a16="http://schemas.microsoft.com/office/drawing/2014/main" id="{2786D812-9609-A83F-5630-B16AAE04F22E}"/>
              </a:ext>
            </a:extLst>
          </p:cNvPr>
          <p:cNvGraphicFramePr/>
          <p:nvPr>
            <p:extLst>
              <p:ext uri="{D42A27DB-BD31-4B8C-83A1-F6EECF244321}">
                <p14:modId xmlns:p14="http://schemas.microsoft.com/office/powerpoint/2010/main" val="1948532453"/>
              </p:ext>
            </p:extLst>
          </p:nvPr>
        </p:nvGraphicFramePr>
        <p:xfrm>
          <a:off x="446315" y="947057"/>
          <a:ext cx="11027228" cy="43216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How to write recommendations for board papers">
            <a:extLst>
              <a:ext uri="{FF2B5EF4-FFF2-40B4-BE49-F238E27FC236}">
                <a16:creationId xmlns:a16="http://schemas.microsoft.com/office/drawing/2014/main" id="{34F1A61C-A7C1-703A-3F00-D4D09B3C20EC}"/>
              </a:ext>
            </a:extLst>
          </p:cNvPr>
          <p:cNvPicPr>
            <a:picLocks noChangeAspect="1"/>
          </p:cNvPicPr>
          <p:nvPr/>
        </p:nvPicPr>
        <p:blipFill>
          <a:blip r:embed="rId8"/>
          <a:stretch>
            <a:fillRect/>
          </a:stretch>
        </p:blipFill>
        <p:spPr>
          <a:xfrm>
            <a:off x="438454" y="2183946"/>
            <a:ext cx="2466975" cy="1847850"/>
          </a:xfrm>
          <a:prstGeom prst="rect">
            <a:avLst/>
          </a:prstGeom>
        </p:spPr>
      </p:pic>
      <p:pic>
        <p:nvPicPr>
          <p:cNvPr id="8" name="Picture 7" descr="The ROI of recommendation engines for marketing">
            <a:extLst>
              <a:ext uri="{FF2B5EF4-FFF2-40B4-BE49-F238E27FC236}">
                <a16:creationId xmlns:a16="http://schemas.microsoft.com/office/drawing/2014/main" id="{8F99D5A2-60FA-552D-F219-8CA1458E9EAC}"/>
              </a:ext>
            </a:extLst>
          </p:cNvPr>
          <p:cNvPicPr>
            <a:picLocks noChangeAspect="1"/>
          </p:cNvPicPr>
          <p:nvPr/>
        </p:nvPicPr>
        <p:blipFill>
          <a:blip r:embed="rId9"/>
          <a:stretch>
            <a:fillRect/>
          </a:stretch>
        </p:blipFill>
        <p:spPr>
          <a:xfrm>
            <a:off x="8888185" y="2057399"/>
            <a:ext cx="2857500" cy="1974397"/>
          </a:xfrm>
          <a:prstGeom prst="rect">
            <a:avLst/>
          </a:prstGeom>
        </p:spPr>
      </p:pic>
    </p:spTree>
    <p:extLst>
      <p:ext uri="{BB962C8B-B14F-4D97-AF65-F5344CB8AC3E}">
        <p14:creationId xmlns:p14="http://schemas.microsoft.com/office/powerpoint/2010/main" val="3608784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85B63BF-5E5E-A0C9-0D3C-5E3C8B377A5D}"/>
              </a:ext>
            </a:extLst>
          </p:cNvPr>
          <p:cNvSpPr txBox="1"/>
          <p:nvPr/>
        </p:nvSpPr>
        <p:spPr>
          <a:xfrm>
            <a:off x="312354" y="651005"/>
            <a:ext cx="10954360" cy="4970591"/>
          </a:xfrm>
          <a:prstGeom prst="rect">
            <a:avLst/>
          </a:prstGeom>
          <a:noFill/>
        </p:spPr>
        <p:txBody>
          <a:bodyPr wrap="square">
            <a:spAutoFit/>
          </a:bodyPr>
          <a:lstStyle/>
          <a:p>
            <a:pPr marL="285750" indent="-285750" fontAlgn="base">
              <a:spcBef>
                <a:spcPts val="600"/>
              </a:spcBef>
              <a:buFont typeface="Arial" panose="020B0604020202020204" pitchFamily="34" charset="0"/>
              <a:buChar char="•"/>
            </a:pPr>
            <a:r>
              <a:rPr lang="en-US" sz="1600" dirty="0">
                <a:latin typeface="Arial" panose="020B0604020202020204" pitchFamily="34" charset="0"/>
                <a:cs typeface="Arial" panose="020B0604020202020204" pitchFamily="34" charset="0"/>
              </a:rPr>
              <a:t>Different information systems serve different levels of the organization. Together, they form an integrated ecosystem that supports both operations and strategy.</a:t>
            </a:r>
          </a:p>
          <a:p>
            <a:pPr marL="285750" indent="-285750" fontAlgn="base">
              <a:spcBef>
                <a:spcPts val="600"/>
              </a:spcBef>
              <a:buFont typeface="Arial" panose="020B0604020202020204" pitchFamily="34" charset="0"/>
              <a:buChar char="•"/>
            </a:pPr>
            <a:r>
              <a:rPr lang="en-US" sz="1600" i="0" dirty="0">
                <a:solidFill>
                  <a:srgbClr val="000000"/>
                </a:solidFill>
                <a:effectLst/>
                <a:latin typeface="Arial" panose="020B0604020202020204" pitchFamily="34" charset="0"/>
                <a:cs typeface="Arial" panose="020B0604020202020204" pitchFamily="34" charset="0"/>
              </a:rPr>
              <a:t>When properly selected and integrated, information systems:</a:t>
            </a:r>
          </a:p>
          <a:p>
            <a:pPr fontAlgn="base">
              <a:spcBef>
                <a:spcPts val="600"/>
              </a:spcBef>
            </a:pPr>
            <a:r>
              <a:rPr lang="en-US" sz="1600" i="0" dirty="0">
                <a:solidFill>
                  <a:srgbClr val="000000"/>
                </a:solidFill>
                <a:effectLst/>
                <a:latin typeface="Arial" panose="020B0604020202020204" pitchFamily="34" charset="0"/>
                <a:cs typeface="Arial" panose="020B0604020202020204" pitchFamily="34" charset="0"/>
              </a:rPr>
              <a:t>                      Improve operational efficiency</a:t>
            </a:r>
          </a:p>
          <a:p>
            <a:pPr fontAlgn="base">
              <a:spcBef>
                <a:spcPts val="600"/>
              </a:spcBef>
            </a:pPr>
            <a:r>
              <a:rPr lang="en-US" sz="1600" dirty="0">
                <a:solidFill>
                  <a:srgbClr val="000000"/>
                </a:solidFill>
                <a:latin typeface="Arial" panose="020B0604020202020204" pitchFamily="34" charset="0"/>
                <a:cs typeface="Arial" panose="020B0604020202020204" pitchFamily="34" charset="0"/>
              </a:rPr>
              <a:t>                      </a:t>
            </a:r>
            <a:r>
              <a:rPr lang="en-US" sz="1600" i="0" dirty="0">
                <a:solidFill>
                  <a:srgbClr val="000000"/>
                </a:solidFill>
                <a:effectLst/>
                <a:latin typeface="Arial" panose="020B0604020202020204" pitchFamily="34" charset="0"/>
                <a:cs typeface="Arial" panose="020B0604020202020204" pitchFamily="34" charset="0"/>
              </a:rPr>
              <a:t>Enable data-driven decision-making</a:t>
            </a:r>
          </a:p>
          <a:p>
            <a:pPr fontAlgn="base">
              <a:spcBef>
                <a:spcPts val="600"/>
              </a:spcBef>
            </a:pPr>
            <a:r>
              <a:rPr lang="en-US" sz="1600" dirty="0">
                <a:solidFill>
                  <a:srgbClr val="000000"/>
                </a:solidFill>
                <a:latin typeface="Arial" panose="020B0604020202020204" pitchFamily="34" charset="0"/>
                <a:cs typeface="Arial" panose="020B0604020202020204" pitchFamily="34" charset="0"/>
              </a:rPr>
              <a:t>                      </a:t>
            </a:r>
            <a:r>
              <a:rPr lang="en-US" sz="1600" i="0" dirty="0">
                <a:solidFill>
                  <a:srgbClr val="000000"/>
                </a:solidFill>
                <a:effectLst/>
                <a:latin typeface="Arial" panose="020B0604020202020204" pitchFamily="34" charset="0"/>
                <a:cs typeface="Arial" panose="020B0604020202020204" pitchFamily="34" charset="0"/>
              </a:rPr>
              <a:t>Enhance customer experience</a:t>
            </a:r>
          </a:p>
          <a:p>
            <a:pPr fontAlgn="base">
              <a:spcBef>
                <a:spcPts val="600"/>
              </a:spcBef>
            </a:pPr>
            <a:r>
              <a:rPr lang="en-US" sz="1600" dirty="0">
                <a:solidFill>
                  <a:srgbClr val="000000"/>
                </a:solidFill>
                <a:latin typeface="Arial" panose="020B0604020202020204" pitchFamily="34" charset="0"/>
                <a:cs typeface="Arial" panose="020B0604020202020204" pitchFamily="34" charset="0"/>
              </a:rPr>
              <a:t>                      </a:t>
            </a:r>
            <a:r>
              <a:rPr lang="en-US" sz="1600" i="0" dirty="0">
                <a:solidFill>
                  <a:srgbClr val="000000"/>
                </a:solidFill>
                <a:effectLst/>
                <a:latin typeface="Arial" panose="020B0604020202020204" pitchFamily="34" charset="0"/>
                <a:cs typeface="Arial" panose="020B0604020202020204" pitchFamily="34" charset="0"/>
              </a:rPr>
              <a:t>Support growth and scalability</a:t>
            </a:r>
          </a:p>
          <a:p>
            <a:pPr fontAlgn="base">
              <a:spcBef>
                <a:spcPts val="600"/>
              </a:spcBef>
            </a:pPr>
            <a:r>
              <a:rPr lang="en-US" sz="1600" dirty="0">
                <a:solidFill>
                  <a:srgbClr val="000000"/>
                </a:solidFill>
                <a:latin typeface="Arial" panose="020B0604020202020204" pitchFamily="34" charset="0"/>
                <a:cs typeface="Arial" panose="020B0604020202020204" pitchFamily="34" charset="0"/>
              </a:rPr>
              <a:t>                      </a:t>
            </a:r>
            <a:r>
              <a:rPr lang="en-US" sz="1600" i="0" dirty="0">
                <a:solidFill>
                  <a:srgbClr val="000000"/>
                </a:solidFill>
                <a:effectLst/>
                <a:latin typeface="Arial" panose="020B0604020202020204" pitchFamily="34" charset="0"/>
                <a:cs typeface="Arial" panose="020B0604020202020204" pitchFamily="34" charset="0"/>
              </a:rPr>
              <a:t>Strengthen competitive advantage</a:t>
            </a:r>
          </a:p>
          <a:p>
            <a:pPr marL="285750" indent="-285750" fontAlgn="base">
              <a:spcBef>
                <a:spcPts val="600"/>
              </a:spcBef>
              <a:buFont typeface="Arial" panose="020B0604020202020204" pitchFamily="34" charset="0"/>
              <a:buChar char="•"/>
            </a:pPr>
            <a:r>
              <a:rPr lang="en-US" sz="1600" dirty="0">
                <a:solidFill>
                  <a:srgbClr val="000000"/>
                </a:solidFill>
                <a:latin typeface="Arial" panose="020B0604020202020204" pitchFamily="34" charset="0"/>
                <a:cs typeface="Arial" panose="020B0604020202020204" pitchFamily="34" charset="0"/>
              </a:rPr>
              <a:t>TPS, DSS, CRM </a:t>
            </a:r>
            <a:r>
              <a:rPr lang="en-US" sz="1600" dirty="0">
                <a:latin typeface="Arial" panose="020B0604020202020204" pitchFamily="34" charset="0"/>
                <a:cs typeface="Arial" panose="020B0604020202020204" pitchFamily="34" charset="0"/>
              </a:rPr>
              <a:t>Together, these systems create a layered information structure that supports business success from daily operations to long-term strategy. When integrated, these systems provide a balanced approach to operational efficiency, informed decision-making, and strong customer relationships  all essential drivers of business success.</a:t>
            </a:r>
          </a:p>
          <a:p>
            <a:pPr marL="285750" indent="-285750" fontAlgn="base">
              <a:spcBef>
                <a:spcPts val="600"/>
              </a:spcBef>
              <a:buFont typeface="Arial" panose="020B0604020202020204" pitchFamily="34" charset="0"/>
              <a:buChar char="•"/>
            </a:pPr>
            <a:r>
              <a:rPr lang="en-US" sz="1600" dirty="0">
                <a:latin typeface="Arial" panose="020B0604020202020204" pitchFamily="34" charset="0"/>
                <a:cs typeface="Arial" panose="020B0604020202020204" pitchFamily="34" charset="0"/>
              </a:rPr>
              <a:t>Ethical considerations are not optional in modern information systems. By proactively addressing privacy, security, AI transparency, employee rights, and bias, organizations can reduce risks, build trust, and ensure sustainable business success.</a:t>
            </a:r>
          </a:p>
          <a:p>
            <a:pPr marL="285750" indent="-285750" fontAlgn="base">
              <a:spcBef>
                <a:spcPts val="600"/>
              </a:spcBef>
              <a:buFont typeface="Arial" panose="020B0604020202020204" pitchFamily="34" charset="0"/>
              <a:buChar char="•"/>
            </a:pPr>
            <a:r>
              <a:rPr lang="en-US" sz="1600" dirty="0">
                <a:latin typeface="Arial" panose="020B0604020202020204" pitchFamily="34" charset="0"/>
                <a:cs typeface="Arial" panose="020B0604020202020204" pitchFamily="34" charset="0"/>
              </a:rPr>
              <a:t>Organizations that proactively address these issues gain not only better performance but also greater stakeholder trust.</a:t>
            </a:r>
            <a:endParaRPr lang="en-GB" sz="1600" i="0" dirty="0">
              <a:solidFill>
                <a:srgbClr val="000000"/>
              </a:solidFill>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A19EAA4-37FB-46CF-CA82-C4FDF70E4052}"/>
              </a:ext>
            </a:extLst>
          </p:cNvPr>
          <p:cNvSpPr txBox="1"/>
          <p:nvPr/>
        </p:nvSpPr>
        <p:spPr>
          <a:xfrm>
            <a:off x="108156" y="32022"/>
            <a:ext cx="1208384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Conclusion</a:t>
            </a:r>
          </a:p>
        </p:txBody>
      </p:sp>
      <p:pic>
        <p:nvPicPr>
          <p:cNvPr id="2" name="Picture 1">
            <a:extLst>
              <a:ext uri="{FF2B5EF4-FFF2-40B4-BE49-F238E27FC236}">
                <a16:creationId xmlns:a16="http://schemas.microsoft.com/office/drawing/2014/main" id="{C8CA1D5E-FFAB-48D8-B13A-0D5FF4477DA0}"/>
              </a:ext>
            </a:extLst>
          </p:cNvPr>
          <p:cNvPicPr>
            <a:picLocks noChangeAspect="1"/>
          </p:cNvPicPr>
          <p:nvPr/>
        </p:nvPicPr>
        <p:blipFill>
          <a:blip r:embed="rId2"/>
          <a:stretch>
            <a:fillRect/>
          </a:stretch>
        </p:blipFill>
        <p:spPr>
          <a:xfrm>
            <a:off x="-1008" y="5778914"/>
            <a:ext cx="2883658" cy="894029"/>
          </a:xfrm>
          <a:prstGeom prst="rect">
            <a:avLst/>
          </a:prstGeom>
        </p:spPr>
      </p:pic>
      <p:pic>
        <p:nvPicPr>
          <p:cNvPr id="3" name="Picture 2" descr="What does &quot;reach a conclusion&quot; mean? | Lingoland English-English Dictionary">
            <a:extLst>
              <a:ext uri="{FF2B5EF4-FFF2-40B4-BE49-F238E27FC236}">
                <a16:creationId xmlns:a16="http://schemas.microsoft.com/office/drawing/2014/main" id="{90796366-45A9-9D2D-C716-10F8A4025E15}"/>
              </a:ext>
            </a:extLst>
          </p:cNvPr>
          <p:cNvPicPr>
            <a:picLocks noChangeAspect="1"/>
          </p:cNvPicPr>
          <p:nvPr/>
        </p:nvPicPr>
        <p:blipFill>
          <a:blip r:embed="rId3"/>
          <a:stretch>
            <a:fillRect/>
          </a:stretch>
        </p:blipFill>
        <p:spPr>
          <a:xfrm>
            <a:off x="6917872" y="1096599"/>
            <a:ext cx="4131128" cy="1819275"/>
          </a:xfrm>
          <a:prstGeom prst="rect">
            <a:avLst/>
          </a:prstGeom>
        </p:spPr>
      </p:pic>
    </p:spTree>
    <p:extLst>
      <p:ext uri="{BB962C8B-B14F-4D97-AF65-F5344CB8AC3E}">
        <p14:creationId xmlns:p14="http://schemas.microsoft.com/office/powerpoint/2010/main" val="755936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266CC-6431-6374-9164-609221167591}"/>
              </a:ext>
            </a:extLst>
          </p:cNvPr>
          <p:cNvSpPr>
            <a:spLocks noGrp="1"/>
          </p:cNvSpPr>
          <p:nvPr>
            <p:ph type="title"/>
          </p:nvPr>
        </p:nvSpPr>
        <p:spPr>
          <a:xfrm>
            <a:off x="723900" y="365125"/>
            <a:ext cx="10629900" cy="854075"/>
          </a:xfrm>
        </p:spPr>
        <p:txBody>
          <a:bodyPr>
            <a:normAutofit/>
          </a:bodyPr>
          <a:lstStyle/>
          <a:p>
            <a:pPr algn="ctr"/>
            <a:r>
              <a:rPr lang="en-GB" sz="2400" b="1" dirty="0">
                <a:latin typeface="Arial" panose="020B0604020202020204" pitchFamily="34" charset="0"/>
                <a:cs typeface="Arial" panose="020B0604020202020204" pitchFamily="34" charset="0"/>
              </a:rPr>
              <a:t>References</a:t>
            </a:r>
          </a:p>
        </p:txBody>
      </p:sp>
      <p:sp>
        <p:nvSpPr>
          <p:cNvPr id="4" name="Rectangle 1">
            <a:extLst>
              <a:ext uri="{FF2B5EF4-FFF2-40B4-BE49-F238E27FC236}">
                <a16:creationId xmlns:a16="http://schemas.microsoft.com/office/drawing/2014/main" id="{77105376-79A0-933A-9725-68A60FAA0C91}"/>
              </a:ext>
            </a:extLst>
          </p:cNvPr>
          <p:cNvSpPr>
            <a:spLocks noGrp="1" noChangeArrowheads="1"/>
          </p:cNvSpPr>
          <p:nvPr>
            <p:ph idx="1"/>
          </p:nvPr>
        </p:nvSpPr>
        <p:spPr bwMode="auto">
          <a:xfrm>
            <a:off x="386442" y="1402047"/>
            <a:ext cx="11729357"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Bhatt, G.D. and Grover, V. (2005). Types of Information Technology Capabilities and Their Role in Competitive Advantage: an Empirical Study. Journal of Management Information Systems, 22(2), pp.253–277.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Floridi</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et al. (2018). ‘AI4People An ethical framework for a good AI society’,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Minds and Machines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28(4), pp. 689–707.</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Laudon, K.C. and Laudon, J.P. (2022).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Management Information Systems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16th ed. Harlow: Pearson.</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Martin, K., Borah, A. and Palmatier, R. (2021). ‘Data privacy: Effects on customer trust’,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Marketing</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85(1), pp. 36–58.</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Pearlson, K.E., Saunders, C.S. and Galletta, D.F. (2020).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Managing and Using Information Systems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7th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edn</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Hoboken: Wiley.</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Stair, R. and Reynolds, G. (2020).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Principles of Information Systems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Boston: Cengage.</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Tesco Plc (2024).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Annual Report and Financial Statements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Tesco Plc.</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Turban, E. et al. (2021).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Decision Support and Business Analytics Systems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10th ed. Harlow: Pearson.</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Zuboff, S. (2019).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Age of Surveillance Capitalism</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Profile Books.</a:t>
            </a:r>
          </a:p>
        </p:txBody>
      </p:sp>
      <p:pic>
        <p:nvPicPr>
          <p:cNvPr id="7" name="Picture 6">
            <a:extLst>
              <a:ext uri="{FF2B5EF4-FFF2-40B4-BE49-F238E27FC236}">
                <a16:creationId xmlns:a16="http://schemas.microsoft.com/office/drawing/2014/main" id="{0A5B8AFF-CF01-70F2-0D96-174C77D63842}"/>
              </a:ext>
            </a:extLst>
          </p:cNvPr>
          <p:cNvPicPr>
            <a:picLocks noChangeAspect="1"/>
          </p:cNvPicPr>
          <p:nvPr/>
        </p:nvPicPr>
        <p:blipFill>
          <a:blip r:embed="rId2"/>
          <a:stretch>
            <a:fillRect/>
          </a:stretch>
        </p:blipFill>
        <p:spPr>
          <a:xfrm>
            <a:off x="-1" y="5826592"/>
            <a:ext cx="2253343" cy="747700"/>
          </a:xfrm>
          <a:prstGeom prst="rect">
            <a:avLst/>
          </a:prstGeom>
        </p:spPr>
      </p:pic>
    </p:spTree>
    <p:extLst>
      <p:ext uri="{BB962C8B-B14F-4D97-AF65-F5344CB8AC3E}">
        <p14:creationId xmlns:p14="http://schemas.microsoft.com/office/powerpoint/2010/main" val="3879577615"/>
      </p:ext>
    </p:extLst>
  </p:cSld>
  <p:clrMapOvr>
    <a:masterClrMapping/>
  </p:clrMapOvr>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3558</TotalTime>
  <Words>1883</Words>
  <Application>Microsoft Office PowerPoint</Application>
  <PresentationFormat>Widescreen</PresentationFormat>
  <Paragraphs>242</Paragraphs>
  <Slides>12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Kogan Page</vt:lpstr>
      <vt:lpstr>LCLM 5004  C1- Group Presentation  BA (Hons) Leadership and Management Skills for the Workplace   Managing Business Information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Mihail Catalin Butoi</cp:lastModifiedBy>
  <cp:revision>23</cp:revision>
  <dcterms:created xsi:type="dcterms:W3CDTF">2021-05-12T10:15:20Z</dcterms:created>
  <dcterms:modified xsi:type="dcterms:W3CDTF">2026-02-11T22:49:24Z</dcterms:modified>
</cp:coreProperties>
</file>