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7"/>
  </p:notesMasterIdLst>
  <p:handoutMasterIdLst>
    <p:handoutMasterId r:id="rId18"/>
  </p:handoutMasterIdLst>
  <p:sldIdLst>
    <p:sldId id="257" r:id="rId5"/>
    <p:sldId id="389" r:id="rId6"/>
    <p:sldId id="384" r:id="rId7"/>
    <p:sldId id="317" r:id="rId8"/>
    <p:sldId id="278" r:id="rId9"/>
    <p:sldId id="279" r:id="rId10"/>
    <p:sldId id="392" r:id="rId11"/>
    <p:sldId id="277" r:id="rId12"/>
    <p:sldId id="270" r:id="rId13"/>
    <p:sldId id="321" r:id="rId14"/>
    <p:sldId id="393" r:id="rId15"/>
    <p:sldId id="39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3725" autoAdjust="0"/>
  </p:normalViewPr>
  <p:slideViewPr>
    <p:cSldViewPr snapToGrid="0">
      <p:cViewPr varScale="1">
        <p:scale>
          <a:sx n="82" d="100"/>
          <a:sy n="82" d="100"/>
        </p:scale>
        <p:origin x="102" y="258"/>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7/22/2021</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7/22/2021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9</a:t>
            </a:fld>
            <a:endParaRPr lang="en-US"/>
          </a:p>
        </p:txBody>
      </p:sp>
    </p:spTree>
    <p:extLst>
      <p:ext uri="{BB962C8B-B14F-4D97-AF65-F5344CB8AC3E}">
        <p14:creationId xmlns:p14="http://schemas.microsoft.com/office/powerpoint/2010/main" val="404304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10</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solarwinds.com/storage-resource-monitor?CMP=BIZ-RVW-NADMNTL-SW_WW_X_PP_PPD_LIC_EN_SANMON_SW-SRM-LM__list"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visitbulgaria.....we/" TargetMode="External"/><Relationship Id="rId1" Type="http://schemas.openxmlformats.org/officeDocument/2006/relationships/slideLayout" Target="../slideLayouts/slideLayout12.xml"/><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304800"/>
            <a:ext cx="3653324" cy="3987434"/>
          </a:xfrm>
        </p:spPr>
        <p:txBody>
          <a:bodyPr anchor="b" anchorCtr="0">
            <a:normAutofit fontScale="90000"/>
          </a:bodyPr>
          <a:lstStyle/>
          <a:p>
            <a:r>
              <a:rPr lang="en-US" sz="3200" dirty="0"/>
              <a:t>Major Project-Interim Viva MODULE CODE(CSAC6000_LON)</a:t>
            </a:r>
            <a:br>
              <a:rPr lang="en-US" sz="3200" dirty="0"/>
            </a:br>
            <a:br>
              <a:rPr lang="en-US" sz="3200" dirty="0"/>
            </a:br>
            <a:r>
              <a:rPr lang="en-US" dirty="0"/>
              <a:t>Web application/</a:t>
            </a:r>
            <a:br>
              <a:rPr lang="en-US" dirty="0"/>
            </a:br>
            <a:r>
              <a:rPr lang="en-US" dirty="0"/>
              <a:t>Website</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633861" y="4494823"/>
            <a:ext cx="4384430" cy="1167423"/>
          </a:xfrm>
        </p:spPr>
        <p:txBody>
          <a:bodyPr>
            <a:normAutofit fontScale="92500"/>
          </a:bodyPr>
          <a:lstStyle/>
          <a:p>
            <a:r>
              <a:rPr lang="en-US" sz="2800" dirty="0"/>
              <a:t>Aleksandar Andonov -1813107</a:t>
            </a:r>
          </a:p>
          <a:p>
            <a:pPr algn="ctr"/>
            <a:r>
              <a:rPr lang="en-US" dirty="0"/>
              <a:t>19/07/2021</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49275"/>
            <a:ext cx="3565524" cy="1439013"/>
          </a:xfrm>
        </p:spPr>
        <p:txBody>
          <a:bodyPr/>
          <a:lstStyle/>
          <a:p>
            <a:r>
              <a:rPr lang="en-US" dirty="0"/>
              <a:t>Introduction</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281232" y="2603111"/>
            <a:ext cx="4841753" cy="3415519"/>
          </a:xfrm>
        </p:spPr>
        <p:txBody>
          <a:bodyPr/>
          <a:lstStyle/>
          <a:p>
            <a:pPr algn="just"/>
            <a:r>
              <a:rPr lang="en-GB" dirty="0"/>
              <a:t>   The goal of this website is to popularize Bulgaria as much as possible and to remove the impression of it as a communist state. A country in the third world that is little known and avoided as a tourist destination. Of course, there are many websites with information on the country and popular tourist destinations, but my goal is to combine basic information about the country's history, traditions, and famous spots to visit.</a:t>
            </a:r>
            <a:endParaRPr lang="en-US"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566491" y="170472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9015049" y="136893"/>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8973892" y="3242922"/>
            <a:ext cx="2936876" cy="2936876"/>
          </a:xfrm>
        </p:spPr>
      </p:pic>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308725"/>
            <a:ext cx="2628900" cy="35237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lumMod val="65000"/>
                    <a:alpha val="80000"/>
                  </a:prstClr>
                </a:solidFill>
                <a:effectLst/>
                <a:uLnTx/>
                <a:uFillTx/>
                <a:latin typeface="Gill Sans MT"/>
                <a:ea typeface="+mn-ea"/>
                <a:cs typeface="+mn-cs"/>
              </a:rPr>
              <a:t>July 19, 2021</a:t>
            </a:r>
            <a:endParaRPr kumimoji="0" lang="en-US" sz="1000" b="0" i="0" u="none" strike="noStrike" kern="1200" cap="none" spc="0" normalizeH="0" baseline="0" noProof="0" dirty="0">
              <a:ln>
                <a:noFill/>
              </a:ln>
              <a:solidFill>
                <a:prstClr val="white">
                  <a:lumMod val="65000"/>
                  <a:alpha val="80000"/>
                </a:prstClr>
              </a:solidFill>
              <a:effectLst/>
              <a:uLnTx/>
              <a:uFillTx/>
              <a:latin typeface="Gill Sans MT"/>
              <a:ea typeface="+mn-ea"/>
              <a:cs typeface="+mn-cs"/>
            </a:endParaRP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253152" y="4238046"/>
            <a:ext cx="3999872" cy="918746"/>
          </a:xfrm>
        </p:spPr>
        <p:txBody>
          <a:bodyPr/>
          <a:lstStyle/>
          <a:p>
            <a:r>
              <a:rPr lang="en-US" dirty="0"/>
              <a:t>Plan to achieve</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0" y="0"/>
            <a:ext cx="3054096" cy="2954215"/>
          </a:xfrm>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a:xfrm>
            <a:off x="3054096" y="0"/>
            <a:ext cx="3054096" cy="2954215"/>
          </a:xfr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2" b="42"/>
          <a:stretch/>
        </p:blipFill>
        <p:spPr>
          <a:xfrm>
            <a:off x="9137904" y="0"/>
            <a:ext cx="3054096" cy="2954215"/>
          </a:xfrm>
        </p:spPr>
      </p:pic>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262577"/>
            <a:ext cx="2628900" cy="398523"/>
          </a:xfrm>
        </p:spPr>
        <p:txBody>
          <a:bodyPr/>
          <a:lstStyle/>
          <a:p>
            <a:r>
              <a:rPr lang="en-US" sz="1600"/>
              <a:t>July 19, 2021</a:t>
            </a:r>
            <a:endParaRPr lang="en-US" sz="1600" dirty="0"/>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a:t>
            </a:fld>
            <a:endParaRPr lang="en-US"/>
          </a:p>
        </p:txBody>
      </p:sp>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15"/>
          </p:nvPr>
        </p:nvPicPr>
        <p:blipFill rotWithShape="1">
          <a:blip r:embed="rId6" cstate="screen">
            <a:extLst>
              <a:ext uri="{28A0092B-C50C-407E-A947-70E740481C1C}">
                <a14:useLocalDpi xmlns:a14="http://schemas.microsoft.com/office/drawing/2010/main" val="0"/>
              </a:ext>
            </a:extLst>
          </a:blip>
          <a:srcRect t="42" b="42"/>
          <a:stretch/>
        </p:blipFill>
        <p:spPr>
          <a:xfrm>
            <a:off x="6083808" y="0"/>
            <a:ext cx="3054096" cy="2954215"/>
          </a:xfrm>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4369980" y="3059723"/>
            <a:ext cx="7568867" cy="3447489"/>
          </a:xfrm>
          <a:noFill/>
        </p:spPr>
        <p:txBody>
          <a:bodyPr>
            <a:normAutofit fontScale="92500" lnSpcReduction="20000"/>
          </a:bodyPr>
          <a:lstStyle/>
          <a:p>
            <a:pPr marL="0" indent="0" algn="just">
              <a:buNone/>
            </a:pPr>
            <a:r>
              <a:rPr lang="en-GB" dirty="0"/>
              <a:t>The problem that is trying to be solved with my project is that Bulgaria is an unknown country for many people or the people who know something or have heard about it are only negatives. </a:t>
            </a:r>
          </a:p>
          <a:p>
            <a:pPr marL="0" indent="0" algn="just">
              <a:buNone/>
            </a:pPr>
            <a:r>
              <a:rPr lang="en-GB" dirty="0"/>
              <a:t>When I decided to create a website and began researching, I came across a website that truly impressed me(www.bulgarianhistory.org). The website is well-designed, and there is a huge amount of information and fascinating topics. The only thing missing, in my opinion, is information about what makes Bulgarians unique and how they have contributed to human progress. Therefore, the goal I am trying to achieve by creating the website is to provide brief information to visitors about the history of Bulgaria, the traditions , the tourist areas, and about some interesting facts that are little known.</a:t>
            </a:r>
            <a:endParaRPr lang="en-US" dirty="0"/>
          </a:p>
        </p:txBody>
      </p:sp>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0" y="-4210"/>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4701621" cy="1632713"/>
          </a:xfrm>
        </p:spPr>
        <p:txBody>
          <a:bodyPr vert="horz" wrap="square" lIns="0" tIns="0" rIns="0" bIns="0" rtlCol="0" anchor="b" anchorCtr="0">
            <a:noAutofit/>
          </a:bodyPr>
          <a:lstStyle/>
          <a:p>
            <a:pPr>
              <a:lnSpc>
                <a:spcPct val="100000"/>
              </a:lnSpc>
            </a:pPr>
            <a:r>
              <a:rPr lang="en-GB" sz="3600" dirty="0"/>
              <a:t>Benefits and Functions</a:t>
            </a:r>
            <a:endParaRPr lang="en-US" sz="3600"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461168" y="2448717"/>
            <a:ext cx="10011901" cy="3601832"/>
          </a:xfrm>
        </p:spPr>
        <p:txBody>
          <a:bodyPr vert="horz" wrap="square" lIns="0" tIns="0" rIns="0" bIns="0" rtlCol="0">
            <a:normAutofit/>
          </a:bodyPr>
          <a:lstStyle/>
          <a:p>
            <a:pPr marL="0" indent="0" algn="just">
              <a:lnSpc>
                <a:spcPct val="100000"/>
              </a:lnSpc>
            </a:pPr>
            <a:r>
              <a:rPr lang="en-GB" sz="2000" kern="1200" dirty="0">
                <a:latin typeface="+mn-lt"/>
                <a:ea typeface="+mn-ea"/>
                <a:cs typeface="+mn-cs"/>
              </a:rPr>
              <a:t>This project is not for commercial goals, therefore the value to the visitor is to learn about the country if he chooses it as a tourist destination. On the other hand, the advantages for me are that I will obtain more experience in website design.</a:t>
            </a:r>
          </a:p>
          <a:p>
            <a:pPr marL="0" indent="0" algn="just">
              <a:lnSpc>
                <a:spcPct val="100000"/>
              </a:lnSpc>
            </a:pPr>
            <a:r>
              <a:rPr lang="en-US" sz="2000" dirty="0">
                <a:effectLst/>
                <a:latin typeface="Calibri" panose="020F0502020204030204" pitchFamily="34" charset="0"/>
                <a:ea typeface="Times New Roman" panose="02020603050405020304" pitchFamily="18" charset="0"/>
              </a:rPr>
              <a:t> Essentially, the website is to provides information to the visitor about the country. The other option is, if he/she wants, to attach photos or video clips of the places he/</a:t>
            </a:r>
            <a:r>
              <a:rPr lang="en-US" sz="2000" dirty="0">
                <a:solidFill>
                  <a:schemeClr val="tx1"/>
                </a:solidFill>
                <a:effectLst/>
                <a:latin typeface="Calibri" panose="020F0502020204030204" pitchFamily="34" charset="0"/>
                <a:ea typeface="Times New Roman" panose="02020603050405020304" pitchFamily="18" charset="0"/>
              </a:rPr>
              <a:t>she </a:t>
            </a:r>
            <a:r>
              <a:rPr lang="en-US" sz="2000" b="1" dirty="0">
                <a:solidFill>
                  <a:schemeClr val="tx1"/>
                </a:solidFill>
                <a:effectLst/>
                <a:latin typeface="Calibri" panose="020F0502020204030204" pitchFamily="34" charset="0"/>
                <a:ea typeface="Times New Roman" panose="02020603050405020304" pitchFamily="18" charset="0"/>
              </a:rPr>
              <a:t>has</a:t>
            </a:r>
            <a:r>
              <a:rPr lang="en-US" sz="2000" dirty="0">
                <a:solidFill>
                  <a:schemeClr val="tx1"/>
                </a:solidFill>
                <a:effectLst/>
                <a:latin typeface="Calibri" panose="020F0502020204030204" pitchFamily="34" charset="0"/>
                <a:ea typeface="Times New Roman" panose="02020603050405020304" pitchFamily="18" charset="0"/>
              </a:rPr>
              <a:t> </a:t>
            </a:r>
            <a:r>
              <a:rPr lang="en-US" sz="2000" dirty="0">
                <a:effectLst/>
                <a:latin typeface="Calibri" panose="020F0502020204030204" pitchFamily="34" charset="0"/>
                <a:ea typeface="Times New Roman" panose="02020603050405020304" pitchFamily="18" charset="0"/>
              </a:rPr>
              <a:t>visited and impressed him/her, he/she can do it with simply login registration form.</a:t>
            </a:r>
            <a:r>
              <a:rPr lang="en-GB" sz="2000" dirty="0">
                <a:effectLst/>
                <a:latin typeface="Calibri" panose="020F0502020204030204" pitchFamily="34" charset="0"/>
                <a:ea typeface="Times New Roman" panose="02020603050405020304" pitchFamily="18" charset="0"/>
              </a:rPr>
              <a:t> The website's advantage is that there is no age restriction for users. I do not have a selected audience for my site. My wish is to have more visitors and also active guests - uploading photos and videos.</a:t>
            </a:r>
            <a:endParaRPr lang="en-GB" sz="2000" dirty="0">
              <a:effectLst/>
              <a:latin typeface="Times New Roman" panose="02020603050405020304" pitchFamily="18" charset="0"/>
              <a:ea typeface="Times New Roman" panose="02020603050405020304" pitchFamily="18" charset="0"/>
            </a:endParaRPr>
          </a:p>
          <a:p>
            <a:pPr marL="0" indent="0">
              <a:lnSpc>
                <a:spcPct val="100000"/>
              </a:lnSpc>
              <a:buNone/>
            </a:pPr>
            <a:endParaRPr lang="en-GB" sz="2000" kern="1200" dirty="0">
              <a:latin typeface="+mn-lt"/>
              <a:ea typeface="+mn-ea"/>
              <a:cs typeface="+mn-cs"/>
            </a:endParaRPr>
          </a:p>
          <a:p>
            <a:pPr marL="0" indent="0">
              <a:lnSpc>
                <a:spcPct val="100000"/>
              </a:lnSpc>
              <a:buNone/>
            </a:pPr>
            <a:endParaRPr lang="en-US" kern="1200" dirty="0">
              <a:latin typeface="+mn-lt"/>
              <a:ea typeface="+mn-ea"/>
              <a:cs typeface="+mn-cs"/>
            </a:endParaRP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a:xfrm>
            <a:off x="550863" y="6361802"/>
            <a:ext cx="2628900" cy="246221"/>
          </a:xfrm>
        </p:spPr>
        <p:txBody>
          <a:bodyPr/>
          <a:lstStyle/>
          <a:p>
            <a:r>
              <a:rPr lang="en-US" sz="1600" dirty="0"/>
              <a:t>July 19, 2021</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4</a:t>
            </a:fld>
            <a:endParaRPr lang="en-US"/>
          </a:p>
        </p:txBody>
      </p:sp>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2" y="549275"/>
            <a:ext cx="11091600" cy="1332000"/>
          </a:xfrm>
        </p:spPr>
        <p:txBody>
          <a:bodyPr/>
          <a:lstStyle/>
          <a:p>
            <a:r>
              <a:rPr lang="en-US" dirty="0"/>
              <a:t>AIMS:</a:t>
            </a:r>
          </a:p>
        </p:txBody>
      </p:sp>
      <p:sp>
        <p:nvSpPr>
          <p:cNvPr id="14" name="Date Placeholder 13">
            <a:extLst>
              <a:ext uri="{FF2B5EF4-FFF2-40B4-BE49-F238E27FC236}">
                <a16:creationId xmlns:a16="http://schemas.microsoft.com/office/drawing/2014/main" id="{DC738669-5750-45EA-9715-A0041D4C569B}"/>
              </a:ext>
            </a:extLst>
          </p:cNvPr>
          <p:cNvSpPr>
            <a:spLocks noGrp="1"/>
          </p:cNvSpPr>
          <p:nvPr>
            <p:ph type="dt" sz="half" idx="10"/>
          </p:nvPr>
        </p:nvSpPr>
        <p:spPr>
          <a:xfrm>
            <a:off x="550863" y="6308725"/>
            <a:ext cx="2628900" cy="35237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lumMod val="65000"/>
                    <a:alpha val="80000"/>
                  </a:prstClr>
                </a:solidFill>
                <a:effectLst/>
                <a:uLnTx/>
                <a:uFillTx/>
                <a:latin typeface="Gill Sans MT"/>
                <a:ea typeface="+mn-ea"/>
                <a:cs typeface="+mn-cs"/>
              </a:rPr>
              <a:t>July 19, 2021</a:t>
            </a:r>
            <a:endParaRPr kumimoji="0" lang="en-US" sz="1000" b="0" i="0" u="none" strike="noStrike" kern="1200" cap="none" spc="0" normalizeH="0" baseline="0" noProof="0" dirty="0">
              <a:ln>
                <a:noFill/>
              </a:ln>
              <a:solidFill>
                <a:prstClr val="white">
                  <a:lumMod val="65000"/>
                  <a:alpha val="80000"/>
                </a:prstClr>
              </a:solidFill>
              <a:effectLst/>
              <a:uLnTx/>
              <a:uFillTx/>
              <a:latin typeface="Gill Sans MT"/>
              <a:ea typeface="+mn-ea"/>
              <a:cs typeface="+mn-cs"/>
            </a:endParaRP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5</a:t>
            </a:fld>
            <a:endParaRPr lang="en-US"/>
          </a:p>
        </p:txBody>
      </p:sp>
      <p:sp>
        <p:nvSpPr>
          <p:cNvPr id="4" name="Content Placeholder 3">
            <a:extLst>
              <a:ext uri="{FF2B5EF4-FFF2-40B4-BE49-F238E27FC236}">
                <a16:creationId xmlns:a16="http://schemas.microsoft.com/office/drawing/2014/main" id="{A14E1F66-4547-47E5-B37B-324A3683607A}"/>
              </a:ext>
            </a:extLst>
          </p:cNvPr>
          <p:cNvSpPr>
            <a:spLocks noGrp="1"/>
          </p:cNvSpPr>
          <p:nvPr>
            <p:ph idx="1"/>
          </p:nvPr>
        </p:nvSpPr>
        <p:spPr/>
        <p:txBody>
          <a:bodyPr/>
          <a:lstStyle/>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Develop website where the visitor can get information about the country, about the places he/she can visit.</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Online registration that allows you to upload attractive photos and videos.</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a:t>
            </a:r>
            <a:r>
              <a:rPr lang="en-GB" dirty="0">
                <a:effectLst/>
                <a:latin typeface="Calibri" panose="020F0502020204030204" pitchFamily="34" charset="0"/>
                <a:ea typeface="Calibri" panose="020F0502020204030204" pitchFamily="34" charset="0"/>
                <a:cs typeface="Times New Roman" panose="02020603050405020304" pitchFamily="18" charset="0"/>
              </a:rPr>
              <a:t>ake the website mobile friendly as well. This indicates that I want my mobile website to contain the same content and information as our desktop computer's page. Making my website responsive is one of the finest ways to pay attention to the mobile app and ensure that my website is simple and easy for people to use. Mobile phones are not going away, and they are certain to become more crucial with each passing year.</a:t>
            </a: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 Providing quality content on my website, regularly adding new information, establishing trust.</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96947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4" y="549275"/>
            <a:ext cx="3566160" cy="886120"/>
          </a:xfrm>
        </p:spPr>
        <p:txBody>
          <a:bodyPr>
            <a:normAutofit/>
          </a:bodyPr>
          <a:lstStyle/>
          <a:p>
            <a:r>
              <a:rPr lang="en-US" dirty="0"/>
              <a:t>OBJECTIVES</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550862" y="1435396"/>
            <a:ext cx="4984947" cy="5013030"/>
          </a:xfrm>
        </p:spPr>
        <p:txBody>
          <a:bodyPr/>
          <a:lstStyle/>
          <a:p>
            <a:pPr marL="342900" indent="-342900" algn="just">
              <a:buFont typeface="Arial" panose="020B0604020202020204" pitchFamily="34" charset="0"/>
              <a:buChar char="•"/>
            </a:pPr>
            <a:r>
              <a:rPr lang="en-US" dirty="0"/>
              <a:t>Manage database using PHP</a:t>
            </a:r>
          </a:p>
          <a:p>
            <a:pPr marL="342900" indent="-342900" algn="just">
              <a:buFont typeface="Arial" panose="020B0604020202020204" pitchFamily="34" charset="0"/>
              <a:buChar char="•"/>
            </a:pPr>
            <a:r>
              <a:rPr lang="en-GB" dirty="0"/>
              <a:t>Design the website to make it responsive for different size devices using HTML and CSS also Bootstrap.</a:t>
            </a:r>
          </a:p>
          <a:p>
            <a:pPr marL="342900" indent="-342900" algn="just">
              <a:buFont typeface="Arial" panose="020B0604020202020204" pitchFamily="34" charset="0"/>
              <a:buChar char="•"/>
            </a:pPr>
            <a:r>
              <a:rPr lang="en-GB" dirty="0"/>
              <a:t>Using JavaScript, I will create the website interactive and buttons working.</a:t>
            </a:r>
          </a:p>
          <a:p>
            <a:pPr marL="342900" indent="-342900" algn="just">
              <a:buFont typeface="Arial" panose="020B0604020202020204" pitchFamily="34" charset="0"/>
              <a:buChar char="•"/>
            </a:pPr>
            <a:r>
              <a:rPr lang="en-GB" dirty="0"/>
              <a:t>Design database using MySQL</a:t>
            </a:r>
          </a:p>
          <a:p>
            <a:pPr marL="342900" indent="-342900" algn="just">
              <a:buFont typeface="Arial" panose="020B0604020202020204" pitchFamily="34" charset="0"/>
              <a:buChar char="•"/>
            </a:pPr>
            <a:r>
              <a:rPr lang="en-GB" dirty="0"/>
              <a:t>Well-organized content, user-friendly site, easy registration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US" dirty="0"/>
          </a:p>
        </p:txBody>
      </p:sp>
      <p:pic>
        <p:nvPicPr>
          <p:cNvPr id="18" name="Picture Placeholder 17" descr="A person drawing on a white board">
            <a:extLst>
              <a:ext uri="{FF2B5EF4-FFF2-40B4-BE49-F238E27FC236}">
                <a16:creationId xmlns:a16="http://schemas.microsoft.com/office/drawing/2014/main" id="{301557C2-9072-409B-88EC-E8577CEFCA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343884" y="635368"/>
            <a:ext cx="5132388" cy="5132388"/>
          </a:xfrm>
        </p:spPr>
      </p:pic>
      <p:sp>
        <p:nvSpPr>
          <p:cNvPr id="19" name="Date Placeholder 18">
            <a:extLst>
              <a:ext uri="{FF2B5EF4-FFF2-40B4-BE49-F238E27FC236}">
                <a16:creationId xmlns:a16="http://schemas.microsoft.com/office/drawing/2014/main" id="{386DB667-0553-4FB8-B0E0-776539934AFF}"/>
              </a:ext>
            </a:extLst>
          </p:cNvPr>
          <p:cNvSpPr>
            <a:spLocks noGrp="1"/>
          </p:cNvSpPr>
          <p:nvPr>
            <p:ph type="dt" sz="half" idx="10"/>
          </p:nvPr>
        </p:nvSpPr>
        <p:spPr>
          <a:xfrm>
            <a:off x="550863" y="6308725"/>
            <a:ext cx="2628900" cy="35237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lumMod val="65000"/>
                    <a:alpha val="80000"/>
                  </a:prstClr>
                </a:solidFill>
                <a:effectLst/>
                <a:uLnTx/>
                <a:uFillTx/>
                <a:latin typeface="Gill Sans MT"/>
                <a:ea typeface="+mn-ea"/>
                <a:cs typeface="+mn-cs"/>
              </a:rPr>
              <a:t>July 19, 2021</a:t>
            </a:r>
            <a:endParaRPr kumimoji="0" lang="en-US" sz="1000" b="0" i="0" u="none" strike="noStrike" kern="1200" cap="none" spc="0" normalizeH="0" baseline="0" noProof="0" dirty="0">
              <a:ln>
                <a:noFill/>
              </a:ln>
              <a:solidFill>
                <a:prstClr val="white">
                  <a:lumMod val="65000"/>
                  <a:alpha val="80000"/>
                </a:prstClr>
              </a:solidFill>
              <a:effectLst/>
              <a:uLnTx/>
              <a:uFillTx/>
              <a:latin typeface="Gill Sans MT"/>
              <a:ea typeface="+mn-ea"/>
              <a:cs typeface="+mn-cs"/>
            </a:endParaRP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6</a:t>
            </a:fld>
            <a:endParaRPr lang="en-US"/>
          </a:p>
        </p:txBody>
      </p:sp>
    </p:spTree>
    <p:extLst>
      <p:ext uri="{BB962C8B-B14F-4D97-AF65-F5344CB8AC3E}">
        <p14:creationId xmlns:p14="http://schemas.microsoft.com/office/powerpoint/2010/main" val="395518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27" name="Freeform: Shape 26">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Oval 27">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Freeform: Shape 29">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32" name="Rectangle 31">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3" y="549276"/>
            <a:ext cx="4868975" cy="692043"/>
          </a:xfrm>
        </p:spPr>
        <p:txBody>
          <a:bodyPr vert="horz" wrap="square" lIns="0" tIns="0" rIns="0" bIns="0" rtlCol="0" anchor="b" anchorCtr="0">
            <a:normAutofit fontScale="90000"/>
          </a:bodyPr>
          <a:lstStyle/>
          <a:p>
            <a:pPr>
              <a:lnSpc>
                <a:spcPct val="100000"/>
              </a:lnSpc>
            </a:pPr>
            <a:r>
              <a:rPr lang="en-US" sz="4800" kern="1200" dirty="0">
                <a:solidFill>
                  <a:schemeClr val="tx1"/>
                </a:solidFill>
                <a:latin typeface="+mj-lt"/>
                <a:ea typeface="+mj-ea"/>
                <a:cs typeface="+mj-cs"/>
              </a:rPr>
              <a:t>Methodology(Agile)</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550863" y="1241319"/>
            <a:ext cx="5284974" cy="5067405"/>
          </a:xfrm>
        </p:spPr>
        <p:txBody>
          <a:bodyPr vert="horz" wrap="square" lIns="0" tIns="0" rIns="0" bIns="0" rtlCol="0" anchor="t">
            <a:normAutofit fontScale="92500" lnSpcReduction="10000"/>
          </a:bodyPr>
          <a:lstStyle/>
          <a:p>
            <a:pPr marL="114300" indent="0" algn="just"/>
            <a:r>
              <a:rPr lang="en-GB" sz="1800" dirty="0"/>
              <a:t>Creating a working site is a difficult process that needs planning, research, and analysis. Design is one of the most difficult things for me as a beginning. There are always implementation issues. To solve difficulties, I frequently have to read a large number of sources until I locate the solution. In this way, I would consider Google and YouTube to be my first friends. "W3schools" is the major source I use, and it is quite beneficial to me.</a:t>
            </a:r>
          </a:p>
          <a:p>
            <a:pPr marL="114300" indent="0" algn="just"/>
            <a:r>
              <a:rPr lang="en-GB" sz="1800" dirty="0"/>
              <a:t>The Agile approach assists firms in implementation these developments in the development industry by allowing team members to break down complex procedures into short pieces to build and test software. It helps the development team to deliver work more rapidly and frequently.</a:t>
            </a:r>
          </a:p>
          <a:p>
            <a:pPr marL="114300" indent="0"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I'm currently doing research to purchase a domain for example in “Free Domain Names”,” GoDaddy”,”INOSby”,”ByDomains”,”Domain.com”</a:t>
            </a:r>
          </a:p>
          <a:p>
            <a:pPr marL="114300" indent="0" algn="just"/>
            <a:endParaRPr lang="en-US" sz="1800" dirty="0"/>
          </a:p>
          <a:p>
            <a:pPr marL="342900">
              <a:buFont typeface="Arial" panose="020B0604020202020204" pitchFamily="34" charset="0"/>
              <a:buChar char="•"/>
            </a:pPr>
            <a:endParaRPr lang="en-US" sz="1500" dirty="0"/>
          </a:p>
        </p:txBody>
      </p:sp>
      <p:pic>
        <p:nvPicPr>
          <p:cNvPr id="10" name="Picture Placeholder 9" descr="Diagram&#10;&#10;Description automatically generated">
            <a:extLst>
              <a:ext uri="{FF2B5EF4-FFF2-40B4-BE49-F238E27FC236}">
                <a16:creationId xmlns:a16="http://schemas.microsoft.com/office/drawing/2014/main" id="{98A20143-AF0A-4724-A103-6E263526A56F}"/>
              </a:ext>
            </a:extLst>
          </p:cNvPr>
          <p:cNvPicPr>
            <a:picLocks noGrp="1" noChangeAspect="1"/>
          </p:cNvPicPr>
          <p:nvPr>
            <p:ph type="pic" sz="quarter" idx="13"/>
          </p:nvPr>
        </p:nvPicPr>
        <p:blipFill rotWithShape="1">
          <a:blip r:embed="rId2"/>
          <a:srcRect l="6188" r="7628" b="7"/>
          <a:stretch/>
        </p:blipFill>
        <p:spPr>
          <a:xfrm>
            <a:off x="6037452" y="781162"/>
            <a:ext cx="4868976" cy="5644408"/>
          </a:xfrm>
          <a:custGeom>
            <a:avLst/>
            <a:gdLst/>
            <a:ahLst/>
            <a:cxnLst/>
            <a:rect l="l" t="t" r="r" b="b"/>
            <a:pathLst>
              <a:path w="4868976" h="5644408">
                <a:moveTo>
                  <a:pt x="2398421" y="0"/>
                </a:moveTo>
                <a:lnTo>
                  <a:pt x="4868974" y="1424628"/>
                </a:lnTo>
                <a:lnTo>
                  <a:pt x="4868976" y="1424625"/>
                </a:lnTo>
                <a:lnTo>
                  <a:pt x="4868976" y="1424628"/>
                </a:lnTo>
                <a:lnTo>
                  <a:pt x="4868976" y="4219781"/>
                </a:lnTo>
                <a:lnTo>
                  <a:pt x="2398419" y="5644408"/>
                </a:lnTo>
                <a:lnTo>
                  <a:pt x="0" y="4219781"/>
                </a:lnTo>
                <a:lnTo>
                  <a:pt x="0" y="1424628"/>
                </a:lnTo>
                <a:lnTo>
                  <a:pt x="0" y="1424625"/>
                </a:lnTo>
                <a:lnTo>
                  <a:pt x="3" y="1424628"/>
                </a:lnTo>
                <a:close/>
              </a:path>
            </a:pathLst>
          </a:custGeom>
        </p:spPr>
      </p:pic>
      <p:grpSp>
        <p:nvGrpSpPr>
          <p:cNvPr id="34" name="Group 33">
            <a:extLst>
              <a:ext uri="{FF2B5EF4-FFF2-40B4-BE49-F238E27FC236}">
                <a16:creationId xmlns:a16="http://schemas.microsoft.com/office/drawing/2014/main" id="{C4967C49-2278-4724-94A5-A258F20C3D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66428" y="2112234"/>
            <a:ext cx="1335600" cy="1262947"/>
            <a:chOff x="10145015" y="2343978"/>
            <a:chExt cx="1335600" cy="1262947"/>
          </a:xfrm>
        </p:grpSpPr>
        <p:sp>
          <p:nvSpPr>
            <p:cNvPr id="35" name="Freeform: Shape 34">
              <a:extLst>
                <a:ext uri="{FF2B5EF4-FFF2-40B4-BE49-F238E27FC236}">
                  <a16:creationId xmlns:a16="http://schemas.microsoft.com/office/drawing/2014/main" id="{C5513748-F890-422C-8BC7-7C16A7D3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B93B83E9-9019-4D2F-B887-BD399181B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8" name="Oval 37">
            <a:extLst>
              <a:ext uri="{FF2B5EF4-FFF2-40B4-BE49-F238E27FC236}">
                <a16:creationId xmlns:a16="http://schemas.microsoft.com/office/drawing/2014/main" id="{5171FAFB-7223-4BE1-983D-8A0626EAC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612" y="57328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Date Placeholder 18">
            <a:extLst>
              <a:ext uri="{FF2B5EF4-FFF2-40B4-BE49-F238E27FC236}">
                <a16:creationId xmlns:a16="http://schemas.microsoft.com/office/drawing/2014/main" id="{386DB667-0553-4FB8-B0E0-776539934AFF}"/>
              </a:ext>
            </a:extLst>
          </p:cNvPr>
          <p:cNvSpPr>
            <a:spLocks noGrp="1"/>
          </p:cNvSpPr>
          <p:nvPr>
            <p:ph type="dt" sz="half" idx="10"/>
          </p:nvPr>
        </p:nvSpPr>
        <p:spPr>
          <a:xfrm>
            <a:off x="550863" y="6335894"/>
            <a:ext cx="2628900" cy="325206"/>
          </a:xfrm>
        </p:spPr>
        <p:txBody>
          <a:bodyPr vert="horz" wrap="square" lIns="0" tIns="0" rIns="0" bIns="0" rtlCol="0" anchor="ct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lumMod val="65000"/>
                    <a:alpha val="80000"/>
                  </a:prstClr>
                </a:solidFill>
                <a:effectLst/>
                <a:uLnTx/>
                <a:uFillTx/>
                <a:latin typeface="Gill Sans MT"/>
                <a:ea typeface="+mn-ea"/>
                <a:cs typeface="+mn-cs"/>
              </a:rPr>
              <a:t>July 19, 2021</a:t>
            </a:r>
            <a:endParaRPr kumimoji="0" lang="en-US" sz="1000" b="0" i="0" u="none" strike="noStrike" kern="1200" cap="none" spc="0" normalizeH="0" baseline="0" noProof="0" dirty="0">
              <a:ln>
                <a:noFill/>
              </a:ln>
              <a:solidFill>
                <a:prstClr val="white">
                  <a:lumMod val="65000"/>
                  <a:alpha val="80000"/>
                </a:prstClr>
              </a:solidFill>
              <a:effectLst/>
              <a:uLnTx/>
              <a:uFillTx/>
              <a:latin typeface="Gill Sans MT"/>
              <a:ea typeface="+mn-ea"/>
              <a:cs typeface="+mn-cs"/>
            </a:endParaRPr>
          </a:p>
        </p:txBody>
      </p:sp>
      <p:sp>
        <p:nvSpPr>
          <p:cNvPr id="20" name="Footer Placeholder 19">
            <a:extLst>
              <a:ext uri="{FF2B5EF4-FFF2-40B4-BE49-F238E27FC236}">
                <a16:creationId xmlns:a16="http://schemas.microsoft.com/office/drawing/2014/main" id="{C77C6228-C5A8-44DC-ABD7-A22A4475D3DF}"/>
              </a:ext>
            </a:extLst>
          </p:cNvPr>
          <p:cNvSpPr>
            <a:spLocks noGrp="1"/>
          </p:cNvSpPr>
          <p:nvPr>
            <p:ph type="ftr" sz="quarter" idx="11"/>
          </p:nvPr>
        </p:nvSpPr>
        <p:spPr>
          <a:xfrm>
            <a:off x="7221547" y="6335894"/>
            <a:ext cx="2628900" cy="440464"/>
          </a:xfrm>
        </p:spPr>
        <p:txBody>
          <a:bodyPr vert="horz" wrap="square" lIns="0" tIns="0" rIns="0" bIns="0" rtlCol="0" anchor="ct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lumMod val="65000"/>
                  <a:alpha val="80000"/>
                </a:prstClr>
              </a:solidFill>
              <a:effectLst/>
              <a:uLnTx/>
              <a:uFillTx/>
              <a:latin typeface="Gill Sans M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lumMod val="65000"/>
                    <a:alpha val="80000"/>
                  </a:prstClr>
                </a:solidFill>
                <a:effectLst/>
                <a:uLnTx/>
                <a:uFillTx/>
                <a:latin typeface="Gill Sans MT"/>
                <a:ea typeface="+mn-ea"/>
                <a:cs typeface="+mn-cs"/>
              </a:rPr>
              <a:t>For more details see [4]</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7</a:t>
            </a:fld>
            <a:endParaRPr lang="en-US">
              <a:solidFill>
                <a:schemeClr val="tx1">
                  <a:alpha val="80000"/>
                </a:schemeClr>
              </a:solidFill>
            </a:endParaRPr>
          </a:p>
        </p:txBody>
      </p:sp>
    </p:spTree>
    <p:extLst>
      <p:ext uri="{BB962C8B-B14F-4D97-AF65-F5344CB8AC3E}">
        <p14:creationId xmlns:p14="http://schemas.microsoft.com/office/powerpoint/2010/main" val="587182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E174092-82D3-44E0-8948-4096232ED0A7}"/>
              </a:ext>
            </a:extLst>
          </p:cNvPr>
          <p:cNvSpPr>
            <a:spLocks noGrp="1"/>
          </p:cNvSpPr>
          <p:nvPr>
            <p:ph type="title"/>
          </p:nvPr>
        </p:nvSpPr>
        <p:spPr>
          <a:xfrm>
            <a:off x="375917" y="0"/>
            <a:ext cx="11091600" cy="706056"/>
          </a:xfrm>
        </p:spPr>
        <p:txBody>
          <a:bodyPr/>
          <a:lstStyle/>
          <a:p>
            <a:r>
              <a:rPr lang="en-US"/>
              <a:t>Gantt Chart</a:t>
            </a:r>
            <a:endParaRPr lang="en-US" dirty="0"/>
          </a:p>
        </p:txBody>
      </p:sp>
      <p:sp>
        <p:nvSpPr>
          <p:cNvPr id="4" name="Date Placeholder 3">
            <a:extLst>
              <a:ext uri="{FF2B5EF4-FFF2-40B4-BE49-F238E27FC236}">
                <a16:creationId xmlns:a16="http://schemas.microsoft.com/office/drawing/2014/main" id="{E39EF484-38C8-4EDC-ACF5-695CFB216839}"/>
              </a:ext>
            </a:extLst>
          </p:cNvPr>
          <p:cNvSpPr>
            <a:spLocks noGrp="1"/>
          </p:cNvSpPr>
          <p:nvPr>
            <p:ph type="dt" sz="half" idx="10"/>
          </p:nvPr>
        </p:nvSpPr>
        <p:spPr>
          <a:xfrm>
            <a:off x="550863" y="6412829"/>
            <a:ext cx="2628900" cy="328213"/>
          </a:xfrm>
        </p:spPr>
        <p:txBody>
          <a:bodyPr/>
          <a:lstStyle/>
          <a:p>
            <a:r>
              <a:rPr lang="en-US" sz="1600"/>
              <a:t>July 19, 2021 </a:t>
            </a:r>
            <a:endParaRPr lang="en-US" dirty="0"/>
          </a:p>
        </p:txBody>
      </p:sp>
      <p:sp>
        <p:nvSpPr>
          <p:cNvPr id="5" name="Footer Placeholder 4">
            <a:extLst>
              <a:ext uri="{FF2B5EF4-FFF2-40B4-BE49-F238E27FC236}">
                <a16:creationId xmlns:a16="http://schemas.microsoft.com/office/drawing/2014/main" id="{AFD183D7-B16E-4A9D-BC4B-D1EC347BF97E}"/>
              </a:ext>
            </a:extLst>
          </p:cNvPr>
          <p:cNvSpPr>
            <a:spLocks noGrp="1"/>
          </p:cNvSpPr>
          <p:nvPr>
            <p:ph type="ftr" sz="quarter" idx="11"/>
          </p:nvPr>
        </p:nvSpPr>
        <p:spPr>
          <a:xfrm>
            <a:off x="3359150" y="6412829"/>
            <a:ext cx="6379210" cy="328213"/>
          </a:xfrm>
        </p:spPr>
        <p:txBody>
          <a:bodyPr/>
          <a:lstStyle/>
          <a:p>
            <a:r>
              <a:rPr lang="en-GB" sz="1600"/>
              <a:t>For more details see [6], [7]</a:t>
            </a:r>
            <a:r>
              <a:rPr lang="en-GB" sz="1600">
                <a:hlinkClick r:id="rId2"/>
              </a:rPr>
              <a:t> </a:t>
            </a:r>
            <a:endParaRPr lang="en-GB" sz="1600" dirty="0"/>
          </a:p>
        </p:txBody>
      </p:sp>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8</a:t>
            </a:fld>
            <a:endParaRPr lang="en-US"/>
          </a:p>
        </p:txBody>
      </p:sp>
      <p:pic>
        <p:nvPicPr>
          <p:cNvPr id="9" name="Content Placeholder 8">
            <a:extLst>
              <a:ext uri="{FF2B5EF4-FFF2-40B4-BE49-F238E27FC236}">
                <a16:creationId xmlns:a16="http://schemas.microsoft.com/office/drawing/2014/main" id="{B2756D6F-5D7C-4096-90F2-D6C1D7C2F814}"/>
              </a:ext>
            </a:extLst>
          </p:cNvPr>
          <p:cNvPicPr>
            <a:picLocks noGrp="1" noChangeAspect="1"/>
          </p:cNvPicPr>
          <p:nvPr>
            <p:ph idx="1"/>
          </p:nvPr>
        </p:nvPicPr>
        <p:blipFill>
          <a:blip r:embed="rId3"/>
          <a:stretch>
            <a:fillRect/>
          </a:stretch>
        </p:blipFill>
        <p:spPr>
          <a:xfrm>
            <a:off x="375917" y="567159"/>
            <a:ext cx="11557582" cy="5845670"/>
          </a:xfrm>
          <a:prstGeom prst="rect">
            <a:avLst/>
          </a:prstGeom>
        </p:spPr>
      </p:pic>
    </p:spTree>
    <p:extLst>
      <p:ext uri="{BB962C8B-B14F-4D97-AF65-F5344CB8AC3E}">
        <p14:creationId xmlns:p14="http://schemas.microsoft.com/office/powerpoint/2010/main" val="2639360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598010"/>
          </a:xfrm>
        </p:spPr>
        <p:txBody>
          <a:bodyPr>
            <a:normAutofit fontScale="90000"/>
          </a:bodyPr>
          <a:lstStyle/>
          <a:p>
            <a:r>
              <a:rPr lang="en-US" dirty="0"/>
              <a:t>TOOLS</a:t>
            </a:r>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196059" y="1376633"/>
            <a:ext cx="5661162" cy="4745125"/>
          </a:xfrm>
        </p:spPr>
        <p:txBody>
          <a:bodyPr/>
          <a:lstStyle/>
          <a:p>
            <a:r>
              <a:rPr lang="en-GB" sz="2000" b="1" dirty="0"/>
              <a:t>LARAVEL</a:t>
            </a:r>
            <a:r>
              <a:rPr lang="en-GB" sz="2000" dirty="0"/>
              <a:t> is one of the most popular and clean PHP frameworks with a small footprint. Web applications can be created with optimum ease using PHP Laravel framework Laravel comes with the model-view-controller (MVC) architectural pattern. When you have to work on a large project, you have to deal with a lot of unstructured code. Using MVC can simplify your coding structure and make it easier for you to work with. Laravel has its own Artisan command-line interface (CLI) that lets you make your development process simple, easy, and fast. The tool also helps in data migrations, database management, and you can create framework code, models, controllers, and more.[1],[3]</a:t>
            </a:r>
            <a:endParaRPr lang="en-US" sz="2000" dirty="0"/>
          </a:p>
        </p:txBody>
      </p:sp>
      <p:sp>
        <p:nvSpPr>
          <p:cNvPr id="12" name="Content Placeholder 11">
            <a:extLst>
              <a:ext uri="{FF2B5EF4-FFF2-40B4-BE49-F238E27FC236}">
                <a16:creationId xmlns:a16="http://schemas.microsoft.com/office/drawing/2014/main" id="{7FB7F30B-2A84-4C44-BC5A-E826ED6E74A2}"/>
              </a:ext>
            </a:extLst>
          </p:cNvPr>
          <p:cNvSpPr>
            <a:spLocks noGrp="1"/>
          </p:cNvSpPr>
          <p:nvPr>
            <p:ph sz="quarter" idx="4"/>
          </p:nvPr>
        </p:nvSpPr>
        <p:spPr>
          <a:xfrm>
            <a:off x="6212024" y="656492"/>
            <a:ext cx="5436391" cy="5694614"/>
          </a:xfrm>
        </p:spPr>
        <p:txBody>
          <a:bodyPr/>
          <a:lstStyle/>
          <a:p>
            <a:r>
              <a:rPr lang="en-US" dirty="0"/>
              <a:t>PHP (server scripting language), XAMPP(php development environment for building site offline on a local web server)</a:t>
            </a:r>
          </a:p>
          <a:p>
            <a:r>
              <a:rPr lang="en-US" dirty="0"/>
              <a:t>HTML(markup language) </a:t>
            </a:r>
            <a:r>
              <a:rPr lang="en-US"/>
              <a:t>, CSS(</a:t>
            </a:r>
            <a:r>
              <a:rPr lang="en-US" dirty="0"/>
              <a:t>style language)</a:t>
            </a:r>
          </a:p>
          <a:p>
            <a:r>
              <a:rPr lang="en-US" dirty="0"/>
              <a:t>VISUAL STUDIO CODE(code editor for building web applications)</a:t>
            </a:r>
          </a:p>
          <a:p>
            <a:r>
              <a:rPr lang="en-US" dirty="0"/>
              <a:t>BOOTSTRAP(framework includes HTML and CSS)</a:t>
            </a:r>
          </a:p>
          <a:p>
            <a:r>
              <a:rPr lang="en-US" dirty="0"/>
              <a:t>My SQL(database management system based on SQL)</a:t>
            </a:r>
          </a:p>
          <a:p>
            <a:endParaRPr lang="en-US" dirty="0"/>
          </a:p>
          <a:p>
            <a:endParaRPr lang="en-US"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351106"/>
            <a:ext cx="2628900" cy="30999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lumMod val="65000"/>
                    <a:alpha val="80000"/>
                  </a:prstClr>
                </a:solidFill>
                <a:effectLst/>
                <a:uLnTx/>
                <a:uFillTx/>
                <a:latin typeface="Gill Sans MT"/>
                <a:ea typeface="+mn-ea"/>
                <a:cs typeface="+mn-cs"/>
              </a:rPr>
              <a:t>July 19, 2021</a:t>
            </a:r>
            <a:endParaRPr kumimoji="0" lang="en-US" sz="1000" b="0" i="0" u="none" strike="noStrike" kern="1200" cap="none" spc="0" normalizeH="0" baseline="0" noProof="0" dirty="0">
              <a:ln>
                <a:noFill/>
              </a:ln>
              <a:solidFill>
                <a:prstClr val="white">
                  <a:lumMod val="65000"/>
                  <a:alpha val="80000"/>
                </a:prstClr>
              </a:solidFill>
              <a:effectLst/>
              <a:uLnTx/>
              <a:uFillTx/>
              <a:latin typeface="Gill Sans MT"/>
              <a:ea typeface="+mn-ea"/>
              <a:cs typeface="+mn-cs"/>
            </a:endParaRP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9</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91345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550863" y="4508500"/>
            <a:ext cx="4500562" cy="1562959"/>
          </a:xfrm>
        </p:spPr>
        <p:txBody>
          <a:bodyPr/>
          <a:lstStyle/>
          <a:p>
            <a:r>
              <a:rPr lang="en-US" dirty="0"/>
              <a:t>Conclusion</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3776472"/>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4136065" y="4508500"/>
            <a:ext cx="7347758" cy="1477630"/>
          </a:xfrm>
        </p:spPr>
        <p:txBody>
          <a:bodyPr>
            <a:normAutofit/>
          </a:bodyPr>
          <a:lstStyle/>
          <a:p>
            <a:pPr algn="just"/>
            <a:r>
              <a:rPr lang="en-GB" dirty="0"/>
              <a:t>One of the things I hope to accomplish in the future is to keep the project alive rather than just letting it as a project. Continuing to improve the site by adding new features and more up-to-date information.</a:t>
            </a:r>
            <a:endParaRPr lang="en-US"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251944"/>
            <a:ext cx="2628900" cy="409156"/>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lumMod val="65000"/>
                    <a:alpha val="80000"/>
                  </a:prstClr>
                </a:solidFill>
                <a:effectLst/>
                <a:uLnTx/>
                <a:uFillTx/>
                <a:latin typeface="Gill Sans MT"/>
                <a:ea typeface="+mn-ea"/>
                <a:cs typeface="+mn-cs"/>
              </a:rPr>
              <a:t>July 19, 2021</a:t>
            </a:r>
            <a:endParaRPr kumimoji="0" lang="en-US" sz="1000" b="0" i="0" u="none" strike="noStrike" kern="1200" cap="none" spc="0" normalizeH="0" baseline="0" noProof="0" dirty="0">
              <a:ln>
                <a:noFill/>
              </a:ln>
              <a:solidFill>
                <a:prstClr val="white">
                  <a:lumMod val="65000"/>
                  <a:alpha val="80000"/>
                </a:prstClr>
              </a:solidFill>
              <a:effectLst/>
              <a:uLnTx/>
              <a:uFillTx/>
              <a:latin typeface="Gill Sans MT"/>
              <a:ea typeface="+mn-ea"/>
              <a:cs typeface="+mn-cs"/>
            </a:endParaRP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10</a:t>
            </a:fld>
            <a:endParaRPr lang="en-US"/>
          </a:p>
        </p:txBody>
      </p:sp>
    </p:spTree>
    <p:extLst>
      <p:ext uri="{BB962C8B-B14F-4D97-AF65-F5344CB8AC3E}">
        <p14:creationId xmlns:p14="http://schemas.microsoft.com/office/powerpoint/2010/main" val="3521561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49537" y="453581"/>
            <a:ext cx="11091600" cy="641572"/>
          </a:xfrm>
        </p:spPr>
        <p:txBody>
          <a:bodyPr/>
          <a:lstStyle/>
          <a:p>
            <a:r>
              <a:rPr lang="en-US" dirty="0"/>
              <a:t>References:</a:t>
            </a:r>
          </a:p>
        </p:txBody>
      </p:sp>
      <p:sp>
        <p:nvSpPr>
          <p:cNvPr id="14" name="Date Placeholder 13">
            <a:extLst>
              <a:ext uri="{FF2B5EF4-FFF2-40B4-BE49-F238E27FC236}">
                <a16:creationId xmlns:a16="http://schemas.microsoft.com/office/drawing/2014/main" id="{DC738669-5750-45EA-9715-A0041D4C569B}"/>
              </a:ext>
            </a:extLst>
          </p:cNvPr>
          <p:cNvSpPr>
            <a:spLocks noGrp="1"/>
          </p:cNvSpPr>
          <p:nvPr>
            <p:ph type="dt" sz="half" idx="10"/>
          </p:nvPr>
        </p:nvSpPr>
        <p:spPr>
          <a:xfrm>
            <a:off x="550863" y="6244930"/>
            <a:ext cx="2628900" cy="41617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lumMod val="65000"/>
                    <a:alpha val="80000"/>
                  </a:prstClr>
                </a:solidFill>
                <a:effectLst/>
                <a:uLnTx/>
                <a:uFillTx/>
                <a:latin typeface="Gill Sans MT"/>
                <a:ea typeface="+mn-ea"/>
                <a:cs typeface="+mn-cs"/>
              </a:rPr>
              <a:t>July 19, 2021</a:t>
            </a:r>
            <a:endParaRPr kumimoji="0" lang="en-US" sz="1000" b="0" i="0" u="none" strike="noStrike" kern="1200" cap="none" spc="0" normalizeH="0" baseline="0" noProof="0" dirty="0">
              <a:ln>
                <a:noFill/>
              </a:ln>
              <a:solidFill>
                <a:prstClr val="white">
                  <a:lumMod val="65000"/>
                  <a:alpha val="80000"/>
                </a:prstClr>
              </a:solidFill>
              <a:effectLst/>
              <a:uLnTx/>
              <a:uFillTx/>
              <a:latin typeface="Gill Sans MT"/>
              <a:ea typeface="+mn-ea"/>
              <a:cs typeface="+mn-cs"/>
            </a:endParaRP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608621" y="6507212"/>
            <a:ext cx="1692274" cy="153888"/>
          </a:xfrm>
        </p:spPr>
        <p:txBody>
          <a:bodyPr/>
          <a:lstStyle/>
          <a:p>
            <a:fld id="{DBA1B0FB-D917-4C8C-928F-313BD683BF39}" type="slidenum">
              <a:rPr lang="en-US" smtClean="0"/>
              <a:pPr/>
              <a:t>11</a:t>
            </a:fld>
            <a:endParaRPr lang="en-US"/>
          </a:p>
        </p:txBody>
      </p:sp>
      <p:sp>
        <p:nvSpPr>
          <p:cNvPr id="4" name="Content Placeholder 3">
            <a:extLst>
              <a:ext uri="{FF2B5EF4-FFF2-40B4-BE49-F238E27FC236}">
                <a16:creationId xmlns:a16="http://schemas.microsoft.com/office/drawing/2014/main" id="{A14E1F66-4547-47E5-B37B-324A3683607A}"/>
              </a:ext>
            </a:extLst>
          </p:cNvPr>
          <p:cNvSpPr>
            <a:spLocks noGrp="1"/>
          </p:cNvSpPr>
          <p:nvPr>
            <p:ph idx="1"/>
          </p:nvPr>
        </p:nvSpPr>
        <p:spPr>
          <a:xfrm>
            <a:off x="404037" y="574158"/>
            <a:ext cx="11237100" cy="5550195"/>
          </a:xfrm>
        </p:spPr>
        <p:txBody>
          <a:bodyPr/>
          <a:lstStyle/>
          <a:p>
            <a:pPr marL="0" indent="0" algn="l">
              <a:buNone/>
            </a:pPr>
            <a:endParaRPr lang="en-GB" sz="1600" b="0" i="0" dirty="0">
              <a:solidFill>
                <a:schemeClr val="tx1"/>
              </a:solidFill>
              <a:effectLst/>
              <a:latin typeface="Times New Roman" panose="02020603050405020304" pitchFamily="18" charset="0"/>
            </a:endParaRPr>
          </a:p>
          <a:p>
            <a:pPr marL="0" indent="0" algn="l">
              <a:buNone/>
            </a:pPr>
            <a:endParaRPr lang="en-GB" sz="1400" b="0" i="0" dirty="0">
              <a:solidFill>
                <a:srgbClr val="000000"/>
              </a:solidFill>
              <a:effectLst/>
              <a:latin typeface="Times New Roman" panose="02020603050405020304" pitchFamily="18" charset="0"/>
            </a:endParaRPr>
          </a:p>
          <a:p>
            <a:pPr marL="0" indent="0" algn="l">
              <a:buNone/>
            </a:pPr>
            <a:r>
              <a:rPr lang="en-GB" sz="1400" b="0" i="0" dirty="0">
                <a:solidFill>
                  <a:schemeClr val="tx1"/>
                </a:solidFill>
                <a:effectLst/>
                <a:latin typeface="Times New Roman" panose="02020603050405020304" pitchFamily="18" charset="0"/>
              </a:rPr>
              <a:t>   </a:t>
            </a:r>
            <a:r>
              <a:rPr lang="en-GB" sz="1400" b="0" i="0" dirty="0">
                <a:solidFill>
                  <a:schemeClr val="tx1"/>
                </a:solidFill>
                <a:effectLst/>
              </a:rPr>
              <a:t>[1]"Laravel | NetFillip", </a:t>
            </a:r>
            <a:r>
              <a:rPr lang="en-GB" sz="1400" b="0" i="1" dirty="0">
                <a:solidFill>
                  <a:schemeClr val="tx1"/>
                </a:solidFill>
                <a:effectLst/>
              </a:rPr>
              <a:t>NetFillip</a:t>
            </a:r>
            <a:r>
              <a:rPr lang="en-GB" sz="1400" b="0" i="0" dirty="0">
                <a:solidFill>
                  <a:schemeClr val="tx1"/>
                </a:solidFill>
                <a:effectLst/>
              </a:rPr>
              <a:t>, 2021. [Online]. Available: https://www.netfillip.com/technologies/laravel-development-company/. </a:t>
            </a:r>
          </a:p>
          <a:p>
            <a:pPr marL="0" indent="0" algn="l">
              <a:buNone/>
            </a:pPr>
            <a:r>
              <a:rPr lang="en-GB" sz="1400" b="0" i="0" dirty="0">
                <a:solidFill>
                  <a:schemeClr val="tx1"/>
                </a:solidFill>
                <a:effectLst/>
              </a:rPr>
              <a:t>   [2]R. Sharma, "Why Laravel is the Best PHP Framework to Use in 2020", </a:t>
            </a:r>
            <a:r>
              <a:rPr lang="en-GB" sz="1400" b="0" i="1" dirty="0">
                <a:solidFill>
                  <a:schemeClr val="tx1"/>
                </a:solidFill>
                <a:effectLst/>
              </a:rPr>
              <a:t>freeCodeCamp.org</a:t>
            </a:r>
            <a:r>
              <a:rPr lang="en-GB" sz="1400" b="0" i="0" dirty="0">
                <a:solidFill>
                  <a:schemeClr val="tx1"/>
                </a:solidFill>
                <a:effectLst/>
              </a:rPr>
              <a:t>, 2020. [Online]. Available: https://www.freecodecamp.org/news/why-laravel-is-the-best-php-framework-to-use-in-2020/. </a:t>
            </a:r>
          </a:p>
          <a:p>
            <a:pPr marL="0" indent="0" algn="l">
              <a:buNone/>
            </a:pPr>
            <a:r>
              <a:rPr lang="en-GB" sz="1400" b="0" i="0" dirty="0">
                <a:solidFill>
                  <a:schemeClr val="tx1"/>
                </a:solidFill>
                <a:effectLst/>
              </a:rPr>
              <a:t>   [3]"HTML Tutorial", </a:t>
            </a:r>
            <a:r>
              <a:rPr lang="en-GB" sz="1400" b="0" i="1" dirty="0">
                <a:solidFill>
                  <a:schemeClr val="tx1"/>
                </a:solidFill>
                <a:effectLst/>
              </a:rPr>
              <a:t>W3schools.com</a:t>
            </a:r>
            <a:r>
              <a:rPr lang="en-GB" sz="1400" b="0" i="0" dirty="0">
                <a:solidFill>
                  <a:schemeClr val="tx1"/>
                </a:solidFill>
                <a:effectLst/>
              </a:rPr>
              <a:t>, 2021. [Online]. Available: https://www.w3schools.com/html/default.asp. </a:t>
            </a:r>
          </a:p>
          <a:p>
            <a:pPr marL="0" indent="0" algn="l">
              <a:buNone/>
            </a:pPr>
            <a:r>
              <a:rPr lang="en-GB" sz="1400" b="0" i="0" dirty="0">
                <a:solidFill>
                  <a:schemeClr val="tx1"/>
                </a:solidFill>
                <a:effectLst/>
              </a:rPr>
              <a:t>   [4]J. Hoek, "What is the Agile Development Cycle? A Quick Intro to Agile Development", </a:t>
            </a:r>
            <a:r>
              <a:rPr lang="en-GB" sz="1400" b="0" i="1" dirty="0">
                <a:solidFill>
                  <a:schemeClr val="tx1"/>
                </a:solidFill>
                <a:effectLst/>
              </a:rPr>
              <a:t>Mendix</a:t>
            </a:r>
            <a:r>
              <a:rPr lang="en-GB" sz="1400" b="0" i="0" dirty="0">
                <a:solidFill>
                  <a:schemeClr val="tx1"/>
                </a:solidFill>
                <a:effectLst/>
              </a:rPr>
              <a:t>, 2021. [Online]. Available: https://www.mendix.com/blog/pursuing-a-full-agile-software-lifecycle/. </a:t>
            </a:r>
          </a:p>
          <a:p>
            <a:pPr marL="0" indent="0" algn="l">
              <a:buNone/>
            </a:pPr>
            <a:r>
              <a:rPr lang="en-GB" sz="1400" b="0" i="0" dirty="0">
                <a:solidFill>
                  <a:schemeClr val="tx1"/>
                </a:solidFill>
                <a:effectLst/>
              </a:rPr>
              <a:t>   [5]"Installation - Laravel - The PHP Framework For Web Artisans", </a:t>
            </a:r>
            <a:r>
              <a:rPr lang="en-GB" sz="1400" b="0" i="1" dirty="0">
                <a:solidFill>
                  <a:schemeClr val="tx1"/>
                </a:solidFill>
                <a:effectLst/>
              </a:rPr>
              <a:t>Laravel.com</a:t>
            </a:r>
            <a:r>
              <a:rPr lang="en-GB" sz="1400" b="0" i="0" dirty="0">
                <a:solidFill>
                  <a:schemeClr val="tx1"/>
                </a:solidFill>
                <a:effectLst/>
              </a:rPr>
              <a:t>, 2021. [Online]. Available: https://laravel.com/docs/8.x/installation. </a:t>
            </a:r>
          </a:p>
          <a:p>
            <a:pPr marL="0" indent="0" algn="l">
              <a:buNone/>
            </a:pPr>
            <a:r>
              <a:rPr lang="en-GB" sz="1400" b="0" i="0" dirty="0">
                <a:solidFill>
                  <a:schemeClr val="tx1"/>
                </a:solidFill>
                <a:effectLst/>
              </a:rPr>
              <a:t>   [6]M. Chart, "How to Make a Gantt Chart in PowerPoint + Free Template", </a:t>
            </a:r>
            <a:r>
              <a:rPr lang="en-GB" sz="1400" b="0" i="1" dirty="0">
                <a:solidFill>
                  <a:schemeClr val="tx1"/>
                </a:solidFill>
                <a:effectLst/>
              </a:rPr>
              <a:t>Office Timeline</a:t>
            </a:r>
            <a:r>
              <a:rPr lang="en-GB" sz="1400" b="0" i="0" dirty="0">
                <a:solidFill>
                  <a:schemeClr val="tx1"/>
                </a:solidFill>
                <a:effectLst/>
              </a:rPr>
              <a:t>, 2021. [Online]. Available: https://www.officetimeline.com/gantt-chart/how-to-make/powerpoint#download-section. </a:t>
            </a:r>
          </a:p>
          <a:p>
            <a:pPr marL="0" indent="0" algn="l">
              <a:buNone/>
            </a:pPr>
            <a:r>
              <a:rPr lang="en-GB" sz="1400" b="0" i="0" dirty="0">
                <a:solidFill>
                  <a:schemeClr val="tx1"/>
                </a:solidFill>
                <a:effectLst/>
              </a:rPr>
              <a:t>   [7]D. Ramos, "Free PowerPoint Gantt Chart Templates | Smartsheet", </a:t>
            </a:r>
            <a:r>
              <a:rPr lang="en-GB" sz="1400" b="0" i="1" dirty="0">
                <a:solidFill>
                  <a:schemeClr val="tx1"/>
                </a:solidFill>
                <a:effectLst/>
              </a:rPr>
              <a:t>Smartsheet</a:t>
            </a:r>
            <a:r>
              <a:rPr lang="en-GB" sz="1400" b="0" i="0" dirty="0">
                <a:solidFill>
                  <a:schemeClr val="tx1"/>
                </a:solidFill>
                <a:effectLst/>
              </a:rPr>
              <a:t>, 2020. [Online]. Available: https://www.smartsheet.com/content/ppt-gantt-chart-templates. </a:t>
            </a:r>
          </a:p>
          <a:p>
            <a:endParaRPr lang="en-GB" dirty="0"/>
          </a:p>
        </p:txBody>
      </p:sp>
    </p:spTree>
    <p:extLst>
      <p:ext uri="{BB962C8B-B14F-4D97-AF65-F5344CB8AC3E}">
        <p14:creationId xmlns:p14="http://schemas.microsoft.com/office/powerpoint/2010/main" val="3758431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a:lstStyle/>
          <a:p>
            <a:r>
              <a:rPr lang="en-US" dirty="0"/>
              <a:t>Thank You</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5437187" cy="2265216"/>
          </a:xfrm>
        </p:spPr>
        <p:txBody>
          <a:bodyPr/>
          <a:lstStyle/>
          <a:p>
            <a:r>
              <a:rPr lang="en-US" dirty="0"/>
              <a:t>Aleksandar Andonov</a:t>
            </a:r>
          </a:p>
          <a:p>
            <a:r>
              <a:rPr lang="en-US" dirty="0"/>
              <a:t>1813107@student.uwtsd.ac.uk</a:t>
            </a:r>
          </a:p>
          <a:p>
            <a:r>
              <a:rPr lang="en-US" dirty="0">
                <a:hlinkClick r:id="rId2"/>
              </a:rPr>
              <a:t>www.Visitbulgaria.....we</a:t>
            </a:r>
            <a:r>
              <a:rPr lang="en-US" dirty="0"/>
              <a:t> will see </a:t>
            </a:r>
            <a:r>
              <a:rPr lang="en-US" dirty="0">
                <a:sym typeface="Wingdings" panose="05000000000000000000" pitchFamily="2" charset="2"/>
              </a:rPr>
              <a:t></a:t>
            </a:r>
            <a:endParaRPr lang="en-US" dirty="0"/>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3"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4" name="Date Placeholder 3">
            <a:extLst>
              <a:ext uri="{FF2B5EF4-FFF2-40B4-BE49-F238E27FC236}">
                <a16:creationId xmlns:a16="http://schemas.microsoft.com/office/drawing/2014/main" id="{7823E305-6365-4345-8BD1-4A31C61D96CB}"/>
              </a:ext>
            </a:extLst>
          </p:cNvPr>
          <p:cNvSpPr>
            <a:spLocks noGrp="1"/>
          </p:cNvSpPr>
          <p:nvPr>
            <p:ph type="dt" sz="half" idx="10"/>
          </p:nvPr>
        </p:nvSpPr>
        <p:spPr>
          <a:xfrm>
            <a:off x="550863" y="6308725"/>
            <a:ext cx="2628900" cy="35237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lumMod val="65000"/>
                    <a:alpha val="80000"/>
                  </a:prstClr>
                </a:solidFill>
                <a:effectLst/>
                <a:uLnTx/>
                <a:uFillTx/>
                <a:latin typeface="Gill Sans MT"/>
                <a:ea typeface="+mn-ea"/>
                <a:cs typeface="+mn-cs"/>
              </a:rPr>
              <a:t>July 19, 2021</a:t>
            </a:r>
            <a:endParaRPr kumimoji="0" lang="en-US" sz="1000" b="0" i="0" u="none" strike="noStrike" kern="1200" cap="none" spc="0" normalizeH="0" baseline="0" noProof="0" dirty="0">
              <a:ln>
                <a:noFill/>
              </a:ln>
              <a:solidFill>
                <a:prstClr val="white">
                  <a:lumMod val="65000"/>
                  <a:alpha val="80000"/>
                </a:prstClr>
              </a:solidFill>
              <a:effectLst/>
              <a:uLnTx/>
              <a:uFillTx/>
              <a:latin typeface="Gill Sans MT"/>
              <a:ea typeface="+mn-ea"/>
              <a:cs typeface="+mn-cs"/>
            </a:endParaRP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12</a:t>
            </a:fld>
            <a:endParaRPr lang="en-US"/>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3D float design</Template>
  <TotalTime>1166</TotalTime>
  <Words>1360</Words>
  <Application>Microsoft Office PowerPoint</Application>
  <PresentationFormat>Widescreen</PresentationFormat>
  <Paragraphs>82</Paragraphs>
  <Slides>12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Gill Sans MT</vt:lpstr>
      <vt:lpstr>Times New Roman</vt:lpstr>
      <vt:lpstr>Walbaum Display</vt:lpstr>
      <vt:lpstr>3DFloatVTI</vt:lpstr>
      <vt:lpstr>Major Project-Interim Viva MODULE CODE(CSAC6000_LON)  Web application/ Website</vt:lpstr>
      <vt:lpstr>Introduction</vt:lpstr>
      <vt:lpstr>Plan to achieve</vt:lpstr>
      <vt:lpstr>Benefits and Functions</vt:lpstr>
      <vt:lpstr>AIMS:</vt:lpstr>
      <vt:lpstr>OBJECTIVES</vt:lpstr>
      <vt:lpstr>Methodology(Agile)</vt:lpstr>
      <vt:lpstr>Gantt Chart</vt:lpstr>
      <vt:lpstr>TOOLS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 application/Web-Site</dc:title>
  <dc:creator>andonov.alex79@gmail.com</dc:creator>
  <cp:lastModifiedBy>andonov.alex79@gmail.com</cp:lastModifiedBy>
  <cp:revision>49</cp:revision>
  <dcterms:created xsi:type="dcterms:W3CDTF">2021-07-17T15:53:41Z</dcterms:created>
  <dcterms:modified xsi:type="dcterms:W3CDTF">2021-07-22T11:26:39Z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